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8" r:id="rId21"/>
    <p:sldId id="279" r:id="rId22"/>
    <p:sldId id="275" r:id="rId23"/>
    <p:sldId id="276" r:id="rId24"/>
    <p:sldId id="283" r:id="rId25"/>
    <p:sldId id="284" r:id="rId26"/>
    <p:sldId id="285" r:id="rId27"/>
    <p:sldId id="280" r:id="rId28"/>
    <p:sldId id="286" r:id="rId29"/>
    <p:sldId id="281" r:id="rId30"/>
    <p:sldId id="288" r:id="rId31"/>
    <p:sldId id="287" r:id="rId32"/>
    <p:sldId id="289" r:id="rId33"/>
    <p:sldId id="282" r:id="rId34"/>
    <p:sldId id="25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итераторы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Обобщённый обход и модификация контейнеров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8718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Output </a:t>
            </a:r>
            <a:r>
              <a:rPr lang="ru-RU" smtClean="0"/>
              <a:t>итераторы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Создание по умолчанию, копирование, копирующее присваивание</a:t>
            </a:r>
          </a:p>
          <a:p>
            <a:r>
              <a:rPr lang="ru-RU" smtClean="0">
                <a:solidFill>
                  <a:schemeClr val="bg2"/>
                </a:solidFill>
              </a:rPr>
              <a:t>Разыменование как </a:t>
            </a:r>
            <a:r>
              <a:rPr lang="en-US" smtClean="0">
                <a:solidFill>
                  <a:schemeClr val="bg2"/>
                </a:solidFill>
              </a:rPr>
              <a:t>rvalue </a:t>
            </a:r>
            <a:r>
              <a:rPr lang="ru-RU" smtClean="0">
                <a:solidFill>
                  <a:schemeClr val="bg2"/>
                </a:solidFill>
              </a:rPr>
              <a:t>и доступ к полям по разыменованию</a:t>
            </a:r>
          </a:p>
          <a:p>
            <a:r>
              <a:rPr lang="ru-RU" smtClean="0"/>
              <a:t>Разыменование как </a:t>
            </a:r>
            <a:r>
              <a:rPr lang="en-US" smtClean="0"/>
              <a:t>lvalue </a:t>
            </a:r>
            <a:r>
              <a:rPr lang="ru-RU" smtClean="0"/>
              <a:t>и приваивание значения элементу под ним</a:t>
            </a:r>
          </a:p>
          <a:p>
            <a:r>
              <a:rPr lang="ru-RU" smtClean="0"/>
              <a:t>Инкремент и постинкремент</a:t>
            </a:r>
          </a:p>
          <a:p>
            <a:r>
              <a:rPr lang="ru-RU" smtClean="0">
                <a:solidFill>
                  <a:schemeClr val="bg2"/>
                </a:solidFill>
              </a:rPr>
              <a:t>Сравнимость на равенство и неравенство</a:t>
            </a:r>
          </a:p>
          <a:p>
            <a:r>
              <a:rPr lang="ru-RU" smtClean="0">
                <a:solidFill>
                  <a:schemeClr val="bg2"/>
                </a:solidFill>
              </a:rPr>
              <a:t>Декремент и постдекремент</a:t>
            </a:r>
          </a:p>
          <a:p>
            <a:r>
              <a:rPr lang="ru-RU" smtClean="0">
                <a:solidFill>
                  <a:schemeClr val="bg2"/>
                </a:solidFill>
              </a:rPr>
              <a:t>Индексирование квадратными скобками, сложение с целыми, сравнение </a:t>
            </a:r>
            <a:r>
              <a:rPr lang="en-US" smtClean="0">
                <a:solidFill>
                  <a:schemeClr val="bg2"/>
                </a:solidFill>
              </a:rPr>
              <a:t>&lt;.</a:t>
            </a:r>
            <a:endParaRPr lang="ru-RU" smtClean="0">
              <a:solidFill>
                <a:schemeClr val="bg2"/>
              </a:solidFill>
            </a:endParaRPr>
          </a:p>
          <a:p>
            <a:r>
              <a:rPr lang="ru-RU">
                <a:solidFill>
                  <a:schemeClr val="bg2"/>
                </a:solidFill>
              </a:rPr>
              <a:t>Многократный проход по одной и той же </a:t>
            </a:r>
            <a:r>
              <a:rPr lang="ru-RU" smtClean="0">
                <a:solidFill>
                  <a:schemeClr val="bg2"/>
                </a:solidFill>
              </a:rPr>
              <a:t>последовательности</a:t>
            </a:r>
            <a:endParaRPr lang="en-US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71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</a:t>
            </a:r>
            <a:r>
              <a:rPr lang="ru-RU" smtClean="0"/>
              <a:t>итераторы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Создание по умолчанию, копирование, копирующее присваивание</a:t>
            </a:r>
          </a:p>
          <a:p>
            <a:r>
              <a:rPr lang="ru-RU" smtClean="0"/>
              <a:t>Разыменование как </a:t>
            </a:r>
            <a:r>
              <a:rPr lang="en-US" smtClean="0"/>
              <a:t>rvalue </a:t>
            </a:r>
            <a:r>
              <a:rPr lang="ru-RU" smtClean="0"/>
              <a:t>и доступ к полям по разыменованию</a:t>
            </a:r>
          </a:p>
          <a:p>
            <a:r>
              <a:rPr lang="ru-RU" smtClean="0">
                <a:solidFill>
                  <a:schemeClr val="bg2"/>
                </a:solidFill>
              </a:rPr>
              <a:t>Разыменование как </a:t>
            </a:r>
            <a:r>
              <a:rPr lang="en-US" smtClean="0">
                <a:solidFill>
                  <a:schemeClr val="bg2"/>
                </a:solidFill>
              </a:rPr>
              <a:t>lvalue </a:t>
            </a:r>
            <a:r>
              <a:rPr lang="ru-RU" smtClean="0">
                <a:solidFill>
                  <a:schemeClr val="bg2"/>
                </a:solidFill>
              </a:rPr>
              <a:t>и приваивание значения элементу под ним</a:t>
            </a:r>
          </a:p>
          <a:p>
            <a:r>
              <a:rPr lang="ru-RU" smtClean="0"/>
              <a:t>Инкремент и постинкремент</a:t>
            </a:r>
          </a:p>
          <a:p>
            <a:r>
              <a:rPr lang="ru-RU" smtClean="0"/>
              <a:t>Сравнимость на равенство и неравенство</a:t>
            </a:r>
          </a:p>
          <a:p>
            <a:r>
              <a:rPr lang="ru-RU" smtClean="0">
                <a:solidFill>
                  <a:schemeClr val="bg2"/>
                </a:solidFill>
              </a:rPr>
              <a:t>Декремент и постдекремент</a:t>
            </a:r>
          </a:p>
          <a:p>
            <a:r>
              <a:rPr lang="ru-RU" smtClean="0">
                <a:solidFill>
                  <a:schemeClr val="bg2"/>
                </a:solidFill>
              </a:rPr>
              <a:t>Индексирование квадратными скобками, сложение с целыми, сравнение </a:t>
            </a:r>
            <a:r>
              <a:rPr lang="en-US" smtClean="0">
                <a:solidFill>
                  <a:schemeClr val="bg2"/>
                </a:solidFill>
              </a:rPr>
              <a:t>&lt;.</a:t>
            </a:r>
            <a:endParaRPr lang="ru-RU" smtClean="0">
              <a:solidFill>
                <a:schemeClr val="bg2"/>
              </a:solidFill>
            </a:endParaRPr>
          </a:p>
          <a:p>
            <a:r>
              <a:rPr lang="ru-RU">
                <a:solidFill>
                  <a:schemeClr val="bg2"/>
                </a:solidFill>
              </a:rPr>
              <a:t>Многократный проход по одной и той же </a:t>
            </a:r>
            <a:r>
              <a:rPr lang="ru-RU" smtClean="0">
                <a:solidFill>
                  <a:schemeClr val="bg2"/>
                </a:solidFill>
              </a:rPr>
              <a:t>последовательности</a:t>
            </a:r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948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Forward </a:t>
            </a:r>
            <a:r>
              <a:rPr lang="ru-RU" smtClean="0"/>
              <a:t>итераторы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Создание по умолчанию, копирование, копирующее присваивание</a:t>
            </a:r>
          </a:p>
          <a:p>
            <a:r>
              <a:rPr lang="ru-RU" smtClean="0"/>
              <a:t>Разыменование как </a:t>
            </a:r>
            <a:r>
              <a:rPr lang="en-US" smtClean="0"/>
              <a:t>rvalue </a:t>
            </a:r>
            <a:r>
              <a:rPr lang="ru-RU" smtClean="0"/>
              <a:t>и доступ к полям по разыменованию</a:t>
            </a:r>
          </a:p>
          <a:p>
            <a:r>
              <a:rPr lang="ru-RU" smtClean="0"/>
              <a:t>Разыменование как </a:t>
            </a:r>
            <a:r>
              <a:rPr lang="en-US" smtClean="0"/>
              <a:t>lvalue </a:t>
            </a:r>
            <a:r>
              <a:rPr lang="ru-RU" smtClean="0"/>
              <a:t>и приваивание значения элементу под ним</a:t>
            </a:r>
          </a:p>
          <a:p>
            <a:r>
              <a:rPr lang="ru-RU" smtClean="0"/>
              <a:t>Инкремент и постинкремент</a:t>
            </a:r>
          </a:p>
          <a:p>
            <a:r>
              <a:rPr lang="ru-RU" smtClean="0"/>
              <a:t>Сравнимость на равенство и неравенство</a:t>
            </a:r>
          </a:p>
          <a:p>
            <a:r>
              <a:rPr lang="ru-RU" smtClean="0">
                <a:solidFill>
                  <a:schemeClr val="bg2"/>
                </a:solidFill>
              </a:rPr>
              <a:t>Декремент и постдекремент</a:t>
            </a:r>
          </a:p>
          <a:p>
            <a:r>
              <a:rPr lang="ru-RU" smtClean="0">
                <a:solidFill>
                  <a:schemeClr val="bg2"/>
                </a:solidFill>
              </a:rPr>
              <a:t>Индексирование квадратными скобками, сложение с целыми, сравнение </a:t>
            </a:r>
            <a:r>
              <a:rPr lang="en-US" smtClean="0">
                <a:solidFill>
                  <a:schemeClr val="bg2"/>
                </a:solidFill>
              </a:rPr>
              <a:t>&lt;.</a:t>
            </a:r>
            <a:endParaRPr lang="ru-RU" smtClean="0">
              <a:solidFill>
                <a:schemeClr val="bg2"/>
              </a:solidFill>
            </a:endParaRPr>
          </a:p>
          <a:p>
            <a:r>
              <a:rPr lang="ru-RU"/>
              <a:t>Многократный проход по одной и той же </a:t>
            </a:r>
            <a:r>
              <a:rPr lang="ru-RU" smtClean="0"/>
              <a:t>последовательности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89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Bidirectional </a:t>
            </a:r>
            <a:r>
              <a:rPr lang="ru-RU" smtClean="0"/>
              <a:t>итераторы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Создание по умолчанию, копирование, копирующее присваивание</a:t>
            </a:r>
          </a:p>
          <a:p>
            <a:r>
              <a:rPr lang="ru-RU" smtClean="0"/>
              <a:t>Разыменование как </a:t>
            </a:r>
            <a:r>
              <a:rPr lang="en-US" smtClean="0"/>
              <a:t>rvalue </a:t>
            </a:r>
            <a:r>
              <a:rPr lang="ru-RU" smtClean="0"/>
              <a:t>и доступ к полям по разыменованию</a:t>
            </a:r>
          </a:p>
          <a:p>
            <a:r>
              <a:rPr lang="ru-RU" smtClean="0"/>
              <a:t>Разыменование как </a:t>
            </a:r>
            <a:r>
              <a:rPr lang="en-US" smtClean="0"/>
              <a:t>lvalue </a:t>
            </a:r>
            <a:r>
              <a:rPr lang="ru-RU" smtClean="0"/>
              <a:t>и приваивание значения элементу под ним</a:t>
            </a:r>
          </a:p>
          <a:p>
            <a:r>
              <a:rPr lang="ru-RU" smtClean="0"/>
              <a:t>Инкремент и постинкремент</a:t>
            </a:r>
          </a:p>
          <a:p>
            <a:r>
              <a:rPr lang="ru-RU" smtClean="0"/>
              <a:t>Сравнимость на равенство и неравенство</a:t>
            </a:r>
          </a:p>
          <a:p>
            <a:r>
              <a:rPr lang="ru-RU" smtClean="0"/>
              <a:t>Декремент и постдекремент</a:t>
            </a:r>
          </a:p>
          <a:p>
            <a:r>
              <a:rPr lang="ru-RU" smtClean="0">
                <a:solidFill>
                  <a:schemeClr val="bg2"/>
                </a:solidFill>
              </a:rPr>
              <a:t>Индексирование квадратными скобками, сложение с целыми, сравнение </a:t>
            </a:r>
            <a:r>
              <a:rPr lang="en-US" smtClean="0">
                <a:solidFill>
                  <a:schemeClr val="bg2"/>
                </a:solidFill>
              </a:rPr>
              <a:t>&lt;.</a:t>
            </a:r>
          </a:p>
          <a:p>
            <a:r>
              <a:rPr lang="ru-RU" smtClean="0"/>
              <a:t>Многократный проход по одной и той же последовательности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60480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Random-access</a:t>
            </a:r>
            <a:r>
              <a:rPr lang="ru-RU" smtClean="0"/>
              <a:t> итераторы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Создание по умолчанию, копирование, копирующее присваивание</a:t>
            </a:r>
          </a:p>
          <a:p>
            <a:r>
              <a:rPr lang="ru-RU" smtClean="0"/>
              <a:t>Разыменование как </a:t>
            </a:r>
            <a:r>
              <a:rPr lang="en-US" smtClean="0"/>
              <a:t>rvalue </a:t>
            </a:r>
            <a:r>
              <a:rPr lang="ru-RU" smtClean="0"/>
              <a:t>и доступ к полям по разыменованию</a:t>
            </a:r>
          </a:p>
          <a:p>
            <a:r>
              <a:rPr lang="ru-RU" smtClean="0"/>
              <a:t>Разыменование как </a:t>
            </a:r>
            <a:r>
              <a:rPr lang="en-US" smtClean="0"/>
              <a:t>lvalue </a:t>
            </a:r>
            <a:r>
              <a:rPr lang="ru-RU" smtClean="0"/>
              <a:t>и приваивание значения элементу под ним</a:t>
            </a:r>
          </a:p>
          <a:p>
            <a:r>
              <a:rPr lang="ru-RU" smtClean="0"/>
              <a:t>Инкремент и постинкремент</a:t>
            </a:r>
          </a:p>
          <a:p>
            <a:r>
              <a:rPr lang="ru-RU" smtClean="0"/>
              <a:t>Сравнимость на равенство и неравенство</a:t>
            </a:r>
          </a:p>
          <a:p>
            <a:r>
              <a:rPr lang="ru-RU" smtClean="0"/>
              <a:t>Декремент и постдекремент</a:t>
            </a:r>
          </a:p>
          <a:p>
            <a:r>
              <a:rPr lang="ru-RU" smtClean="0"/>
              <a:t>Индексирование квадратными скобками, сложение с целыми, сравнение </a:t>
            </a:r>
            <a:r>
              <a:rPr lang="en-US" smtClean="0"/>
              <a:t>&lt;.</a:t>
            </a:r>
          </a:p>
          <a:p>
            <a:r>
              <a:rPr lang="ru-RU" smtClean="0"/>
              <a:t>Многократный проход по одной и той же последовательности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65656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Определение категории итераторов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Используется класс характеристик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typename iterator_traits&lt;Iter</a:t>
            </a:r>
            <a:r>
              <a:rPr lang="en-US">
                <a:latin typeface="Consolas" panose="020B0609020204030204" pitchFamily="49" charset="0"/>
              </a:rPr>
              <a:t>&gt;::</a:t>
            </a:r>
            <a:r>
              <a:rPr lang="en-US" smtClean="0">
                <a:latin typeface="Consolas" panose="020B0609020204030204" pitchFamily="49" charset="0"/>
              </a:rPr>
              <a:t>iterator_category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Возможные значения</a:t>
            </a:r>
          </a:p>
          <a:p>
            <a:r>
              <a:rPr lang="en-US" smtClean="0">
                <a:latin typeface="Consolas" panose="020B0609020204030204" pitchFamily="49" charset="0"/>
              </a:rPr>
              <a:t>input_iterator_tag</a:t>
            </a:r>
            <a:endParaRPr lang="ru-RU">
              <a:latin typeface="Consolas" panose="020B0609020204030204" pitchFamily="49" charset="0"/>
            </a:endParaRPr>
          </a:p>
          <a:p>
            <a:r>
              <a:rPr lang="en-US" smtClean="0">
                <a:latin typeface="Consolas" panose="020B0609020204030204" pitchFamily="49" charset="0"/>
              </a:rPr>
              <a:t>output_iterator_tag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en-US" smtClean="0">
                <a:latin typeface="Consolas" panose="020B0609020204030204" pitchFamily="49" charset="0"/>
              </a:rPr>
              <a:t>forward_iterator_tag</a:t>
            </a:r>
            <a:r>
              <a:rPr lang="en-US">
                <a:latin typeface="Consolas" panose="020B0609020204030204" pitchFamily="49" charset="0"/>
              </a:rPr>
              <a:t>: public </a:t>
            </a:r>
            <a:r>
              <a:rPr lang="en-US" smtClean="0">
                <a:latin typeface="Consolas" panose="020B0609020204030204" pitchFamily="49" charset="0"/>
              </a:rPr>
              <a:t>input_iterator_tag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en-US" smtClean="0">
                <a:latin typeface="Consolas" panose="020B0609020204030204" pitchFamily="49" charset="0"/>
              </a:rPr>
              <a:t>bidirectional_iterator_tag</a:t>
            </a:r>
            <a:r>
              <a:rPr lang="en-US">
                <a:latin typeface="Consolas" panose="020B0609020204030204" pitchFamily="49" charset="0"/>
              </a:rPr>
              <a:t>: public </a:t>
            </a:r>
            <a:r>
              <a:rPr lang="en-US" smtClean="0">
                <a:latin typeface="Consolas" panose="020B0609020204030204" pitchFamily="49" charset="0"/>
              </a:rPr>
              <a:t>forward_iterator_tag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en-US" smtClean="0">
                <a:latin typeface="Consolas" panose="020B0609020204030204" pitchFamily="49" charset="0"/>
              </a:rPr>
              <a:t>random_access_iterator_tag</a:t>
            </a:r>
            <a:r>
              <a:rPr lang="en-US">
                <a:latin typeface="Consolas" panose="020B0609020204030204" pitchFamily="49" charset="0"/>
              </a:rPr>
              <a:t>: public </a:t>
            </a:r>
            <a:r>
              <a:rPr lang="en-US" smtClean="0">
                <a:latin typeface="Consolas" panose="020B0609020204030204" pitchFamily="49" charset="0"/>
              </a:rPr>
              <a:t>bidirectional_iterator_tag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596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Вопрос: категории для контейнеров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9" y="2057400"/>
            <a:ext cx="10447639" cy="4359876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ostream</a:t>
            </a:r>
            <a:r>
              <a:rPr lang="en-US" sz="1800">
                <a:latin typeface="Consolas" panose="020B0609020204030204" pitchFamily="49" charset="0"/>
              </a:rPr>
              <a:t>&amp; operator &lt;&lt; </a:t>
            </a:r>
            <a:r>
              <a:rPr lang="en-US" sz="1800" smtClean="0">
                <a:latin typeface="Consolas" panose="020B0609020204030204" pitchFamily="49" charset="0"/>
              </a:rPr>
              <a:t>(ostream</a:t>
            </a:r>
            <a:r>
              <a:rPr lang="en-US" sz="1800">
                <a:latin typeface="Consolas" panose="020B0609020204030204" pitchFamily="49" charset="0"/>
              </a:rPr>
              <a:t>&amp; out, </a:t>
            </a:r>
            <a:r>
              <a:rPr lang="en-US" sz="1800" smtClean="0">
                <a:latin typeface="Consolas" panose="020B0609020204030204" pitchFamily="49" charset="0"/>
              </a:rPr>
              <a:t>random_access_iterator_tag) 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 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</a:rPr>
              <a:t>out </a:t>
            </a:r>
            <a:r>
              <a:rPr lang="en-US" sz="1800">
                <a:latin typeface="Consolas" panose="020B0609020204030204" pitchFamily="49" charset="0"/>
              </a:rPr>
              <a:t>&lt;&lt; "random access</a:t>
            </a:r>
            <a:r>
              <a:rPr lang="en-US" sz="1800" smtClean="0">
                <a:latin typeface="Consolas" panose="020B0609020204030204" pitchFamily="49" charset="0"/>
              </a:rPr>
              <a:t>"; return </a:t>
            </a:r>
            <a:r>
              <a:rPr lang="en-US" sz="1800">
                <a:latin typeface="Consolas" panose="020B0609020204030204" pitchFamily="49" charset="0"/>
              </a:rPr>
              <a:t>out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ru-RU" sz="18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o</a:t>
            </a:r>
            <a:r>
              <a:rPr lang="en-US" sz="1800" smtClean="0">
                <a:latin typeface="Consolas" panose="020B0609020204030204" pitchFamily="49" charset="0"/>
              </a:rPr>
              <a:t>stream</a:t>
            </a:r>
            <a:r>
              <a:rPr lang="en-US" sz="1800">
                <a:latin typeface="Consolas" panose="020B0609020204030204" pitchFamily="49" charset="0"/>
              </a:rPr>
              <a:t>&amp; operator &lt;&lt; </a:t>
            </a:r>
            <a:r>
              <a:rPr lang="en-US" sz="1800" smtClean="0">
                <a:latin typeface="Consolas" panose="020B0609020204030204" pitchFamily="49" charset="0"/>
              </a:rPr>
              <a:t>(ostream</a:t>
            </a:r>
            <a:r>
              <a:rPr lang="en-US" sz="1800">
                <a:latin typeface="Consolas" panose="020B0609020204030204" pitchFamily="49" charset="0"/>
              </a:rPr>
              <a:t>&amp; out, </a:t>
            </a:r>
            <a:r>
              <a:rPr lang="en-US" sz="1800" smtClean="0">
                <a:latin typeface="Consolas" panose="020B0609020204030204" pitchFamily="49" charset="0"/>
              </a:rPr>
              <a:t>bidirectional_iterator_tag)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{ out </a:t>
            </a:r>
            <a:r>
              <a:rPr lang="en-US" sz="1800">
                <a:latin typeface="Consolas" panose="020B0609020204030204" pitchFamily="49" charset="0"/>
              </a:rPr>
              <a:t>&lt;&lt; "bidirectional</a:t>
            </a:r>
            <a:r>
              <a:rPr lang="en-US" sz="1800" smtClean="0">
                <a:latin typeface="Consolas" panose="020B0609020204030204" pitchFamily="49" charset="0"/>
              </a:rPr>
              <a:t>"; </a:t>
            </a:r>
            <a:r>
              <a:rPr lang="en-US" sz="1800">
                <a:latin typeface="Consolas" panose="020B0609020204030204" pitchFamily="49" charset="0"/>
              </a:rPr>
              <a:t>return out</a:t>
            </a:r>
            <a:r>
              <a:rPr lang="en-US" sz="1800" smtClean="0">
                <a:latin typeface="Consolas" panose="020B0609020204030204" pitchFamily="49" charset="0"/>
              </a:rPr>
              <a:t>; }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//</a:t>
            </a:r>
            <a:r>
              <a:rPr lang="ru-RU" sz="1800" smtClean="0">
                <a:latin typeface="Consolas" panose="020B0609020204030204" pitchFamily="49" charset="0"/>
              </a:rPr>
              <a:t> ....</a:t>
            </a:r>
            <a:r>
              <a:rPr lang="en-US" sz="1800" smtClean="0">
                <a:latin typeface="Consolas" panose="020B0609020204030204" pitchFamily="49" charset="0"/>
              </a:rPr>
              <a:t> </a:t>
            </a:r>
            <a:r>
              <a:rPr lang="ru-RU" sz="1800" smtClean="0">
                <a:latin typeface="Consolas" panose="020B0609020204030204" pitchFamily="49" charset="0"/>
              </a:rPr>
              <a:t>и так далее для всех тегов ....</a:t>
            </a:r>
            <a:endParaRPr lang="en-US" sz="18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template </a:t>
            </a:r>
            <a:r>
              <a:rPr lang="en-US" sz="1800">
                <a:latin typeface="Consolas" panose="020B0609020204030204" pitchFamily="49" charset="0"/>
              </a:rPr>
              <a:t>&lt;typename </a:t>
            </a:r>
            <a:r>
              <a:rPr lang="en-US" sz="1800" smtClean="0">
                <a:latin typeface="Consolas" panose="020B0609020204030204" pitchFamily="49" charset="0"/>
              </a:rPr>
              <a:t>Iter&gt; void </a:t>
            </a:r>
            <a:r>
              <a:rPr lang="en-US" sz="1800">
                <a:latin typeface="Consolas" panose="020B0609020204030204" pitchFamily="49" charset="0"/>
              </a:rPr>
              <a:t>print_iterator_type (Iter it</a:t>
            </a:r>
            <a:r>
              <a:rPr lang="en-US" sz="1800" smtClean="0">
                <a:latin typeface="Consolas" panose="020B0609020204030204" pitchFamily="49" charset="0"/>
              </a:rPr>
              <a:t>) 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cout &lt;&lt; typename iterator_traits&lt;Iter&gt;::iterator_category{} &lt;&lt; endl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en-US" sz="1800">
              <a:latin typeface="Consolas" panose="020B0609020204030204" pitchFamily="49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sz="1800" smtClean="0">
                <a:latin typeface="Consolas" panose="020B0609020204030204" pitchFamily="49" charset="0"/>
              </a:rPr>
              <a:t>print_iterator_type </a:t>
            </a:r>
            <a:r>
              <a:rPr lang="en-US" sz="1800">
                <a:latin typeface="Consolas" panose="020B0609020204030204" pitchFamily="49" charset="0"/>
              </a:rPr>
              <a:t>(deque&lt;int&gt;{}.begin</a:t>
            </a:r>
            <a:r>
              <a:rPr lang="en-US" sz="1800" smtClean="0">
                <a:latin typeface="Consolas" panose="020B0609020204030204" pitchFamily="49" charset="0"/>
              </a:rPr>
              <a:t>()); </a:t>
            </a:r>
            <a:r>
              <a:rPr lang="en-US" sz="1800" smtClean="0">
                <a:solidFill>
                  <a:srgbClr val="FF0000"/>
                </a:solidFill>
                <a:latin typeface="Consolas" panose="020B0609020204030204" pitchFamily="49" charset="0"/>
              </a:rPr>
              <a:t>// ???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1800" smtClean="0">
                <a:latin typeface="Consolas" panose="020B0609020204030204" pitchFamily="49" charset="0"/>
              </a:rPr>
              <a:t>print_iterator_type </a:t>
            </a:r>
            <a:r>
              <a:rPr lang="en-US" sz="1800">
                <a:latin typeface="Consolas" panose="020B0609020204030204" pitchFamily="49" charset="0"/>
              </a:rPr>
              <a:t>(forward_list&lt;int&gt;{}.begin</a:t>
            </a:r>
            <a:r>
              <a:rPr lang="en-US" sz="1800" smtClean="0">
                <a:latin typeface="Consolas" panose="020B0609020204030204" pitchFamily="49" charset="0"/>
              </a:rPr>
              <a:t>());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// ???</a:t>
            </a:r>
            <a:endParaRPr lang="en-US" sz="180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sz="1800" smtClean="0">
                <a:latin typeface="Consolas" panose="020B0609020204030204" pitchFamily="49" charset="0"/>
              </a:rPr>
              <a:t>print_iterator_type </a:t>
            </a:r>
            <a:r>
              <a:rPr lang="en-US" sz="1800">
                <a:latin typeface="Consolas" panose="020B0609020204030204" pitchFamily="49" charset="0"/>
              </a:rPr>
              <a:t>(list&lt;int&gt;{}.begin</a:t>
            </a:r>
            <a:r>
              <a:rPr lang="en-US" sz="1800" smtClean="0">
                <a:latin typeface="Consolas" panose="020B0609020204030204" pitchFamily="49" charset="0"/>
              </a:rPr>
              <a:t>());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// ???</a:t>
            </a:r>
            <a:endParaRPr lang="en-US" sz="180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sz="1800" smtClean="0">
                <a:latin typeface="Consolas" panose="020B0609020204030204" pitchFamily="49" charset="0"/>
              </a:rPr>
              <a:t>print_iterator_type </a:t>
            </a:r>
            <a:r>
              <a:rPr lang="en-US" sz="1800">
                <a:latin typeface="Consolas" panose="020B0609020204030204" pitchFamily="49" charset="0"/>
              </a:rPr>
              <a:t>(vector&lt;int&gt;{}.begin</a:t>
            </a:r>
            <a:r>
              <a:rPr lang="en-US" sz="1800" smtClean="0">
                <a:latin typeface="Consolas" panose="020B0609020204030204" pitchFamily="49" charset="0"/>
              </a:rPr>
              <a:t>());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// ???</a:t>
            </a:r>
          </a:p>
        </p:txBody>
      </p:sp>
    </p:spTree>
    <p:extLst>
      <p:ext uri="{BB962C8B-B14F-4D97-AF65-F5344CB8AC3E}">
        <p14:creationId xmlns:p14="http://schemas.microsoft.com/office/powerpoint/2010/main" val="3941523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Категории для контейнеров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9" y="2057400"/>
            <a:ext cx="10447639" cy="4359876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ostream</a:t>
            </a:r>
            <a:r>
              <a:rPr lang="en-US" sz="1800">
                <a:latin typeface="Consolas" panose="020B0609020204030204" pitchFamily="49" charset="0"/>
              </a:rPr>
              <a:t>&amp; operator &lt;&lt; </a:t>
            </a:r>
            <a:r>
              <a:rPr lang="en-US" sz="1800" smtClean="0">
                <a:latin typeface="Consolas" panose="020B0609020204030204" pitchFamily="49" charset="0"/>
              </a:rPr>
              <a:t>(ostream</a:t>
            </a:r>
            <a:r>
              <a:rPr lang="en-US" sz="1800">
                <a:latin typeface="Consolas" panose="020B0609020204030204" pitchFamily="49" charset="0"/>
              </a:rPr>
              <a:t>&amp; out, </a:t>
            </a:r>
            <a:r>
              <a:rPr lang="en-US" sz="1800" smtClean="0">
                <a:latin typeface="Consolas" panose="020B0609020204030204" pitchFamily="49" charset="0"/>
              </a:rPr>
              <a:t>random_access_iterator_tag) 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 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</a:rPr>
              <a:t>out </a:t>
            </a:r>
            <a:r>
              <a:rPr lang="en-US" sz="1800">
                <a:latin typeface="Consolas" panose="020B0609020204030204" pitchFamily="49" charset="0"/>
              </a:rPr>
              <a:t>&lt;&lt; "random access</a:t>
            </a:r>
            <a:r>
              <a:rPr lang="en-US" sz="1800" smtClean="0">
                <a:latin typeface="Consolas" panose="020B0609020204030204" pitchFamily="49" charset="0"/>
              </a:rPr>
              <a:t>"; return </a:t>
            </a:r>
            <a:r>
              <a:rPr lang="en-US" sz="1800">
                <a:latin typeface="Consolas" panose="020B0609020204030204" pitchFamily="49" charset="0"/>
              </a:rPr>
              <a:t>out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ru-RU" sz="18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o</a:t>
            </a:r>
            <a:r>
              <a:rPr lang="en-US" sz="1800" smtClean="0">
                <a:latin typeface="Consolas" panose="020B0609020204030204" pitchFamily="49" charset="0"/>
              </a:rPr>
              <a:t>stream</a:t>
            </a:r>
            <a:r>
              <a:rPr lang="en-US" sz="1800">
                <a:latin typeface="Consolas" panose="020B0609020204030204" pitchFamily="49" charset="0"/>
              </a:rPr>
              <a:t>&amp; operator &lt;&lt; </a:t>
            </a:r>
            <a:r>
              <a:rPr lang="en-US" sz="1800" smtClean="0">
                <a:latin typeface="Consolas" panose="020B0609020204030204" pitchFamily="49" charset="0"/>
              </a:rPr>
              <a:t>(ostream</a:t>
            </a:r>
            <a:r>
              <a:rPr lang="en-US" sz="1800">
                <a:latin typeface="Consolas" panose="020B0609020204030204" pitchFamily="49" charset="0"/>
              </a:rPr>
              <a:t>&amp; out, </a:t>
            </a:r>
            <a:r>
              <a:rPr lang="en-US" sz="1800" smtClean="0">
                <a:latin typeface="Consolas" panose="020B0609020204030204" pitchFamily="49" charset="0"/>
              </a:rPr>
              <a:t>bidirectional_iterator_tag)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{ out </a:t>
            </a:r>
            <a:r>
              <a:rPr lang="en-US" sz="1800">
                <a:latin typeface="Consolas" panose="020B0609020204030204" pitchFamily="49" charset="0"/>
              </a:rPr>
              <a:t>&lt;&lt; "bidirectional</a:t>
            </a:r>
            <a:r>
              <a:rPr lang="en-US" sz="1800" smtClean="0">
                <a:latin typeface="Consolas" panose="020B0609020204030204" pitchFamily="49" charset="0"/>
              </a:rPr>
              <a:t>"; </a:t>
            </a:r>
            <a:r>
              <a:rPr lang="en-US" sz="1800">
                <a:latin typeface="Consolas" panose="020B0609020204030204" pitchFamily="49" charset="0"/>
              </a:rPr>
              <a:t>return out</a:t>
            </a:r>
            <a:r>
              <a:rPr lang="en-US" sz="1800" smtClean="0">
                <a:latin typeface="Consolas" panose="020B0609020204030204" pitchFamily="49" charset="0"/>
              </a:rPr>
              <a:t>; }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//</a:t>
            </a:r>
            <a:r>
              <a:rPr lang="ru-RU" sz="1800" smtClean="0">
                <a:latin typeface="Consolas" panose="020B0609020204030204" pitchFamily="49" charset="0"/>
              </a:rPr>
              <a:t> ....</a:t>
            </a:r>
            <a:r>
              <a:rPr lang="en-US" sz="1800" smtClean="0">
                <a:latin typeface="Consolas" panose="020B0609020204030204" pitchFamily="49" charset="0"/>
              </a:rPr>
              <a:t> </a:t>
            </a:r>
            <a:r>
              <a:rPr lang="ru-RU" sz="1800" smtClean="0">
                <a:latin typeface="Consolas" panose="020B0609020204030204" pitchFamily="49" charset="0"/>
              </a:rPr>
              <a:t>и так далее для всех тегов ....</a:t>
            </a:r>
            <a:endParaRPr lang="en-US" sz="18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template </a:t>
            </a:r>
            <a:r>
              <a:rPr lang="en-US" sz="1800">
                <a:latin typeface="Consolas" panose="020B0609020204030204" pitchFamily="49" charset="0"/>
              </a:rPr>
              <a:t>&lt;typename </a:t>
            </a:r>
            <a:r>
              <a:rPr lang="en-US" sz="1800" smtClean="0">
                <a:latin typeface="Consolas" panose="020B0609020204030204" pitchFamily="49" charset="0"/>
              </a:rPr>
              <a:t>Iter&gt; void </a:t>
            </a:r>
            <a:r>
              <a:rPr lang="en-US" sz="1800">
                <a:latin typeface="Consolas" panose="020B0609020204030204" pitchFamily="49" charset="0"/>
              </a:rPr>
              <a:t>print_iterator_type (Iter it</a:t>
            </a:r>
            <a:r>
              <a:rPr lang="en-US" sz="1800" smtClean="0">
                <a:latin typeface="Consolas" panose="020B0609020204030204" pitchFamily="49" charset="0"/>
              </a:rPr>
              <a:t>) 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cout &lt;&lt; typename iterator_traits&lt;Iter&gt;::iterator_category{} &lt;&lt; endl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en-US" sz="1800">
              <a:latin typeface="Consolas" panose="020B0609020204030204" pitchFamily="49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sz="1800" smtClean="0">
                <a:latin typeface="Consolas" panose="020B0609020204030204" pitchFamily="49" charset="0"/>
              </a:rPr>
              <a:t>print_iterator_type </a:t>
            </a:r>
            <a:r>
              <a:rPr lang="en-US" sz="1800">
                <a:latin typeface="Consolas" panose="020B0609020204030204" pitchFamily="49" charset="0"/>
              </a:rPr>
              <a:t>(deque&lt;int&gt;{}.begin</a:t>
            </a:r>
            <a:r>
              <a:rPr lang="en-US" sz="1800" smtClean="0">
                <a:latin typeface="Consolas" panose="020B0609020204030204" pitchFamily="49" charset="0"/>
              </a:rPr>
              <a:t>());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random access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1800" smtClean="0">
                <a:latin typeface="Consolas" panose="020B0609020204030204" pitchFamily="49" charset="0"/>
              </a:rPr>
              <a:t>print_iterator_type </a:t>
            </a:r>
            <a:r>
              <a:rPr lang="en-US" sz="1800">
                <a:latin typeface="Consolas" panose="020B0609020204030204" pitchFamily="49" charset="0"/>
              </a:rPr>
              <a:t>(forward_list&lt;int&gt;{}.begin</a:t>
            </a:r>
            <a:r>
              <a:rPr lang="en-US" sz="1800" smtClean="0">
                <a:latin typeface="Consolas" panose="020B0609020204030204" pitchFamily="49" charset="0"/>
              </a:rPr>
              <a:t>());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forward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1800" smtClean="0">
                <a:latin typeface="Consolas" panose="020B0609020204030204" pitchFamily="49" charset="0"/>
              </a:rPr>
              <a:t>print_iterator_type </a:t>
            </a:r>
            <a:r>
              <a:rPr lang="en-US" sz="1800">
                <a:latin typeface="Consolas" panose="020B0609020204030204" pitchFamily="49" charset="0"/>
              </a:rPr>
              <a:t>(list&lt;int&gt;{}.begin</a:t>
            </a:r>
            <a:r>
              <a:rPr lang="en-US" sz="1800" smtClean="0">
                <a:latin typeface="Consolas" panose="020B0609020204030204" pitchFamily="49" charset="0"/>
              </a:rPr>
              <a:t>());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bidirectional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1800" smtClean="0">
                <a:latin typeface="Consolas" panose="020B0609020204030204" pitchFamily="49" charset="0"/>
              </a:rPr>
              <a:t>print_iterator_type </a:t>
            </a:r>
            <a:r>
              <a:rPr lang="en-US" sz="1800">
                <a:latin typeface="Consolas" panose="020B0609020204030204" pitchFamily="49" charset="0"/>
              </a:rPr>
              <a:t>(vector&lt;int&gt;{}.begin</a:t>
            </a:r>
            <a:r>
              <a:rPr lang="en-US" sz="1800" smtClean="0">
                <a:latin typeface="Consolas" panose="020B0609020204030204" pitchFamily="49" charset="0"/>
              </a:rPr>
              <a:t>());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// random access</a:t>
            </a:r>
            <a:endParaRPr lang="en-US" sz="18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972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кросс-копирование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InpIter, typename </a:t>
            </a:r>
            <a:r>
              <a:rPr lang="en-US" smtClean="0">
                <a:latin typeface="Consolas" panose="020B0609020204030204" pitchFamily="49" charset="0"/>
              </a:rPr>
              <a:t>OutIter&gt;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OutIter </a:t>
            </a:r>
            <a:r>
              <a:rPr lang="en-US">
                <a:latin typeface="Consolas" panose="020B0609020204030204" pitchFamily="49" charset="0"/>
              </a:rPr>
              <a:t>cross_copy (InpIter fst, InpIter lst, OutIter dst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while (fst != lst)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*dst = *fst</a:t>
            </a:r>
            <a:r>
              <a:rPr lang="en-US" smtClean="0">
                <a:latin typeface="Consolas" panose="020B0609020204030204" pitchFamily="49" charset="0"/>
              </a:rPr>
              <a:t>; ++</a:t>
            </a:r>
            <a:r>
              <a:rPr lang="en-US">
                <a:latin typeface="Consolas" panose="020B0609020204030204" pitchFamily="49" charset="0"/>
              </a:rPr>
              <a:t>fst</a:t>
            </a:r>
            <a:r>
              <a:rPr lang="en-US" smtClean="0">
                <a:latin typeface="Consolas" panose="020B0609020204030204" pitchFamily="49" charset="0"/>
              </a:rPr>
              <a:t>; ++</a:t>
            </a:r>
            <a:r>
              <a:rPr lang="en-US">
                <a:latin typeface="Consolas" panose="020B0609020204030204" pitchFamily="49" charset="0"/>
              </a:rPr>
              <a:t>dst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dst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list&lt;int&gt; </a:t>
            </a:r>
            <a:r>
              <a:rPr lang="en-US" smtClean="0">
                <a:latin typeface="Consolas" panose="020B0609020204030204" pitchFamily="49" charset="0"/>
              </a:rPr>
              <a:t>lst </a:t>
            </a:r>
            <a:r>
              <a:rPr lang="en-US">
                <a:latin typeface="Consolas" panose="020B0609020204030204" pitchFamily="49" charset="0"/>
              </a:rPr>
              <a:t>= {1, 2, 3, 4, 5, 6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vector&lt;int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vec;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Задача: скопировать содержимое списка </a:t>
            </a:r>
            <a:r>
              <a:rPr lang="en-US" smtClean="0"/>
              <a:t>lst </a:t>
            </a:r>
            <a:r>
              <a:rPr lang="ru-RU" smtClean="0"/>
              <a:t>в вектор </a:t>
            </a:r>
            <a:r>
              <a:rPr lang="en-US" smtClean="0"/>
              <a:t>vec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55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кросс-копирование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InpIter, typename </a:t>
            </a:r>
            <a:r>
              <a:rPr lang="en-US" sz="2000" smtClean="0">
                <a:latin typeface="Consolas" panose="020B0609020204030204" pitchFamily="49" charset="0"/>
              </a:rPr>
              <a:t>OutIter&gt;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OutIter </a:t>
            </a:r>
            <a:r>
              <a:rPr lang="en-US" sz="2000">
                <a:latin typeface="Consolas" panose="020B0609020204030204" pitchFamily="49" charset="0"/>
              </a:rPr>
              <a:t>cross_copy (InpIter fst, InpIter lst, OutIter dst</a:t>
            </a:r>
            <a:r>
              <a:rPr lang="en-US" sz="2000" smtClean="0">
                <a:latin typeface="Consolas" panose="020B0609020204030204" pitchFamily="49" charset="0"/>
              </a:rPr>
              <a:t>)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while (fst != lst)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*dst = *fst</a:t>
            </a:r>
            <a:r>
              <a:rPr lang="en-US" sz="2000" smtClean="0">
                <a:latin typeface="Consolas" panose="020B0609020204030204" pitchFamily="49" charset="0"/>
              </a:rPr>
              <a:t>; ++</a:t>
            </a:r>
            <a:r>
              <a:rPr lang="en-US" sz="2000">
                <a:latin typeface="Consolas" panose="020B0609020204030204" pitchFamily="49" charset="0"/>
              </a:rPr>
              <a:t>fst</a:t>
            </a:r>
            <a:r>
              <a:rPr lang="en-US" sz="2000" smtClean="0">
                <a:latin typeface="Consolas" panose="020B0609020204030204" pitchFamily="49" charset="0"/>
              </a:rPr>
              <a:t>; ++</a:t>
            </a:r>
            <a:r>
              <a:rPr lang="en-US" sz="2000">
                <a:latin typeface="Consolas" panose="020B0609020204030204" pitchFamily="49" charset="0"/>
              </a:rPr>
              <a:t>dst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return dst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list&lt;int&gt; </a:t>
            </a:r>
            <a:r>
              <a:rPr lang="en-US" sz="2000" smtClean="0">
                <a:latin typeface="Consolas" panose="020B0609020204030204" pitchFamily="49" charset="0"/>
              </a:rPr>
              <a:t>lst </a:t>
            </a:r>
            <a:r>
              <a:rPr lang="en-US" sz="2000">
                <a:latin typeface="Consolas" panose="020B0609020204030204" pitchFamily="49" charset="0"/>
              </a:rPr>
              <a:t>= {1, 2, 3, 4, 5, 6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vector&lt;int</a:t>
            </a:r>
            <a:r>
              <a:rPr lang="en-US" sz="2000">
                <a:latin typeface="Consolas" panose="020B0609020204030204" pitchFamily="49" charset="0"/>
              </a:rPr>
              <a:t>&gt; </a:t>
            </a:r>
            <a:r>
              <a:rPr lang="en-US" sz="2000" smtClean="0">
                <a:latin typeface="Consolas" panose="020B0609020204030204" pitchFamily="49" charset="0"/>
              </a:rPr>
              <a:t>vec;</a:t>
            </a:r>
          </a:p>
          <a:p>
            <a:pPr marL="45720" indent="0">
              <a:buNone/>
            </a:pP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vec.resize (lst.size());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cross_copy (</a:t>
            </a:r>
            <a:r>
              <a:rPr lang="en-US" sz="2000" smtClean="0">
                <a:latin typeface="Consolas" panose="020B0609020204030204" pitchFamily="49" charset="0"/>
              </a:rPr>
              <a:t>lst.begin</a:t>
            </a:r>
            <a:r>
              <a:rPr lang="en-US" sz="2000">
                <a:latin typeface="Consolas" panose="020B0609020204030204" pitchFamily="49" charset="0"/>
              </a:rPr>
              <a:t>(), </a:t>
            </a:r>
            <a:r>
              <a:rPr lang="en-US" sz="2000" smtClean="0">
                <a:latin typeface="Consolas" panose="020B0609020204030204" pitchFamily="49" charset="0"/>
              </a:rPr>
              <a:t>lst.end</a:t>
            </a:r>
            <a:r>
              <a:rPr lang="en-US" sz="2000">
                <a:latin typeface="Consolas" panose="020B0609020204030204" pitchFamily="49" charset="0"/>
              </a:rPr>
              <a:t>(), </a:t>
            </a:r>
            <a:r>
              <a:rPr lang="en-US" sz="2000" smtClean="0">
                <a:latin typeface="Consolas" panose="020B0609020204030204" pitchFamily="49" charset="0"/>
              </a:rPr>
              <a:t>vec.begin</a:t>
            </a:r>
            <a:r>
              <a:rPr lang="en-US" sz="2000"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234332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Базовые сведения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Преобразования итераторов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 smtClean="0"/>
              <a:t> </a:t>
            </a:r>
            <a:r>
              <a:rPr lang="ru-RU" sz="4800" smtClean="0"/>
              <a:t>Разработка </a:t>
            </a:r>
            <a:r>
              <a:rPr lang="ru-RU" sz="4800" smtClean="0"/>
              <a:t>совместимых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2285418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кросс-копирование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9" y="2057400"/>
            <a:ext cx="10579443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InpIter, typename </a:t>
            </a:r>
            <a:r>
              <a:rPr lang="en-US" sz="2000" smtClean="0">
                <a:latin typeface="Consolas" panose="020B0609020204030204" pitchFamily="49" charset="0"/>
              </a:rPr>
              <a:t>OutIter&gt;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OutIter </a:t>
            </a:r>
            <a:r>
              <a:rPr lang="en-US" sz="2000">
                <a:latin typeface="Consolas" panose="020B0609020204030204" pitchFamily="49" charset="0"/>
              </a:rPr>
              <a:t>cross_copy (InpIter fst, InpIter lst, OutIter dst</a:t>
            </a:r>
            <a:r>
              <a:rPr lang="en-US" sz="2000" smtClean="0">
                <a:latin typeface="Consolas" panose="020B0609020204030204" pitchFamily="49" charset="0"/>
              </a:rPr>
              <a:t>)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while (fst != lst)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*dst = *fst</a:t>
            </a:r>
            <a:r>
              <a:rPr lang="en-US" sz="2000" smtClean="0">
                <a:latin typeface="Consolas" panose="020B0609020204030204" pitchFamily="49" charset="0"/>
              </a:rPr>
              <a:t>; ++</a:t>
            </a:r>
            <a:r>
              <a:rPr lang="en-US" sz="2000">
                <a:latin typeface="Consolas" panose="020B0609020204030204" pitchFamily="49" charset="0"/>
              </a:rPr>
              <a:t>fst</a:t>
            </a:r>
            <a:r>
              <a:rPr lang="en-US" sz="2000" smtClean="0">
                <a:latin typeface="Consolas" panose="020B0609020204030204" pitchFamily="49" charset="0"/>
              </a:rPr>
              <a:t>; ++</a:t>
            </a:r>
            <a:r>
              <a:rPr lang="en-US" sz="2000">
                <a:latin typeface="Consolas" panose="020B0609020204030204" pitchFamily="49" charset="0"/>
              </a:rPr>
              <a:t>dst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return dst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list&lt;int&gt; </a:t>
            </a:r>
            <a:r>
              <a:rPr lang="en-US" sz="2000" smtClean="0">
                <a:latin typeface="Consolas" panose="020B0609020204030204" pitchFamily="49" charset="0"/>
              </a:rPr>
              <a:t>lst </a:t>
            </a:r>
            <a:r>
              <a:rPr lang="en-US" sz="2000">
                <a:latin typeface="Consolas" panose="020B0609020204030204" pitchFamily="49" charset="0"/>
              </a:rPr>
              <a:t>= {1, 2, 3, 4, 5, 6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vector&lt;int</a:t>
            </a:r>
            <a:r>
              <a:rPr lang="en-US" sz="2000">
                <a:latin typeface="Consolas" panose="020B0609020204030204" pitchFamily="49" charset="0"/>
              </a:rPr>
              <a:t>&gt; </a:t>
            </a:r>
            <a:r>
              <a:rPr lang="en-US" sz="2000" smtClean="0">
                <a:latin typeface="Consolas" panose="020B0609020204030204" pitchFamily="49" charset="0"/>
              </a:rPr>
              <a:t>vec;</a:t>
            </a:r>
          </a:p>
          <a:p>
            <a:pPr marL="45720" indent="0">
              <a:buNone/>
            </a:pP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cross_copy </a:t>
            </a:r>
            <a:r>
              <a:rPr lang="en-US" sz="2000">
                <a:latin typeface="Consolas" panose="020B0609020204030204" pitchFamily="49" charset="0"/>
              </a:rPr>
              <a:t>(</a:t>
            </a:r>
            <a:r>
              <a:rPr lang="en-US" sz="2000" smtClean="0">
                <a:latin typeface="Consolas" panose="020B0609020204030204" pitchFamily="49" charset="0"/>
              </a:rPr>
              <a:t>lst.begin</a:t>
            </a:r>
            <a:r>
              <a:rPr lang="en-US" sz="2000">
                <a:latin typeface="Consolas" panose="020B0609020204030204" pitchFamily="49" charset="0"/>
              </a:rPr>
              <a:t>(), </a:t>
            </a:r>
            <a:r>
              <a:rPr lang="en-US" sz="2000" smtClean="0">
                <a:latin typeface="Consolas" panose="020B0609020204030204" pitchFamily="49" charset="0"/>
              </a:rPr>
              <a:t>lst.end</a:t>
            </a:r>
            <a:r>
              <a:rPr lang="en-US" sz="2000">
                <a:latin typeface="Consolas" panose="020B0609020204030204" pitchFamily="49" charset="0"/>
              </a:rPr>
              <a:t>(),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back_inserter(vec)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12576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кросс-копирование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9" y="2057400"/>
            <a:ext cx="10579443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InpIter, typename </a:t>
            </a:r>
            <a:r>
              <a:rPr lang="en-US" sz="2000" smtClean="0">
                <a:latin typeface="Consolas" panose="020B0609020204030204" pitchFamily="49" charset="0"/>
              </a:rPr>
              <a:t>OutIter&gt;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OutIter </a:t>
            </a:r>
            <a:r>
              <a:rPr lang="en-US" sz="2000">
                <a:latin typeface="Consolas" panose="020B0609020204030204" pitchFamily="49" charset="0"/>
              </a:rPr>
              <a:t>cross_copy (InpIter fst, InpIter lst, OutIter dst</a:t>
            </a:r>
            <a:r>
              <a:rPr lang="en-US" sz="2000" smtClean="0">
                <a:latin typeface="Consolas" panose="020B0609020204030204" pitchFamily="49" charset="0"/>
              </a:rPr>
              <a:t>)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while (fst != lst)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*dst = *fst</a:t>
            </a:r>
            <a:r>
              <a:rPr lang="en-US" sz="2000" smtClean="0">
                <a:latin typeface="Consolas" panose="020B0609020204030204" pitchFamily="49" charset="0"/>
              </a:rPr>
              <a:t>; ++</a:t>
            </a:r>
            <a:r>
              <a:rPr lang="en-US" sz="2000">
                <a:latin typeface="Consolas" panose="020B0609020204030204" pitchFamily="49" charset="0"/>
              </a:rPr>
              <a:t>fst</a:t>
            </a:r>
            <a:r>
              <a:rPr lang="en-US" sz="2000" smtClean="0">
                <a:latin typeface="Consolas" panose="020B0609020204030204" pitchFamily="49" charset="0"/>
              </a:rPr>
              <a:t>; ++</a:t>
            </a:r>
            <a:r>
              <a:rPr lang="en-US" sz="2000">
                <a:latin typeface="Consolas" panose="020B0609020204030204" pitchFamily="49" charset="0"/>
              </a:rPr>
              <a:t>dst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return dst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list&lt;int&gt; </a:t>
            </a:r>
            <a:r>
              <a:rPr lang="en-US" sz="2000" smtClean="0">
                <a:latin typeface="Consolas" panose="020B0609020204030204" pitchFamily="49" charset="0"/>
              </a:rPr>
              <a:t>lst </a:t>
            </a:r>
            <a:r>
              <a:rPr lang="en-US" sz="2000">
                <a:latin typeface="Consolas" panose="020B0609020204030204" pitchFamily="49" charset="0"/>
              </a:rPr>
              <a:t>= {1, 2, 3, 4, 5, 6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vector&lt;int</a:t>
            </a:r>
            <a:r>
              <a:rPr lang="en-US" sz="2000">
                <a:latin typeface="Consolas" panose="020B0609020204030204" pitchFamily="49" charset="0"/>
              </a:rPr>
              <a:t>&gt; </a:t>
            </a:r>
            <a:r>
              <a:rPr lang="en-US" sz="2000" smtClean="0">
                <a:latin typeface="Consolas" panose="020B0609020204030204" pitchFamily="49" charset="0"/>
              </a:rPr>
              <a:t>vec;</a:t>
            </a:r>
          </a:p>
          <a:p>
            <a:pPr marL="45720" indent="0">
              <a:buNone/>
            </a:pP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cross_copy </a:t>
            </a:r>
            <a:r>
              <a:rPr lang="en-US" sz="2000">
                <a:latin typeface="Consolas" panose="020B0609020204030204" pitchFamily="49" charset="0"/>
              </a:rPr>
              <a:t>(</a:t>
            </a:r>
            <a:r>
              <a:rPr lang="en-US" sz="2000" smtClean="0">
                <a:latin typeface="Consolas" panose="020B0609020204030204" pitchFamily="49" charset="0"/>
              </a:rPr>
              <a:t>lst.begin</a:t>
            </a:r>
            <a:r>
              <a:rPr lang="en-US" sz="2000">
                <a:latin typeface="Consolas" panose="020B0609020204030204" pitchFamily="49" charset="0"/>
              </a:rPr>
              <a:t>(), </a:t>
            </a:r>
            <a:r>
              <a:rPr lang="en-US" sz="2000" smtClean="0">
                <a:latin typeface="Consolas" panose="020B0609020204030204" pitchFamily="49" charset="0"/>
              </a:rPr>
              <a:t>lst.end</a:t>
            </a:r>
            <a:r>
              <a:rPr lang="en-US" sz="2000">
                <a:latin typeface="Consolas" panose="020B0609020204030204" pitchFamily="49" charset="0"/>
              </a:rPr>
              <a:t>(),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back_inserter(vec)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cross_copy (</a:t>
            </a:r>
            <a:r>
              <a:rPr lang="en-US" sz="2000" smtClean="0">
                <a:latin typeface="Consolas" panose="020B0609020204030204" pitchFamily="49" charset="0"/>
              </a:rPr>
              <a:t>vec.begin</a:t>
            </a:r>
            <a:r>
              <a:rPr lang="en-US" sz="2000">
                <a:latin typeface="Consolas" panose="020B0609020204030204" pitchFamily="49" charset="0"/>
              </a:rPr>
              <a:t>(), </a:t>
            </a:r>
            <a:r>
              <a:rPr lang="en-US" sz="2000" smtClean="0">
                <a:latin typeface="Consolas" panose="020B0609020204030204" pitchFamily="49" charset="0"/>
              </a:rPr>
              <a:t>vec.end</a:t>
            </a:r>
            <a:r>
              <a:rPr lang="en-US" sz="2000">
                <a:latin typeface="Consolas" panose="020B0609020204030204" pitchFamily="49" charset="0"/>
              </a:rPr>
              <a:t>(),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ostream_iterator&lt;int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&gt; (cout, "\n")</a:t>
            </a:r>
            <a:r>
              <a:rPr lang="en-US" sz="200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18911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инкремента для векторов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Сначала простая задача. Пусть есть алгоритм </a:t>
            </a:r>
            <a:r>
              <a:rPr lang="en-US" smtClean="0"/>
              <a:t>sort </a:t>
            </a:r>
            <a:r>
              <a:rPr lang="ru-RU" smtClean="0"/>
              <a:t>с сигнатурой: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Iter&gt; sort (Iter fst, Iter lst);</a:t>
            </a:r>
          </a:p>
          <a:p>
            <a:r>
              <a:rPr lang="ru-RU" smtClean="0"/>
              <a:t>Как его вызвать для всех элементов вектора кроме первого?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vector&lt;int&gt; v = {10, 2, 5, 7, 3, 9};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sort (???, ???); </a:t>
            </a: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v == </a:t>
            </a:r>
            <a:r>
              <a:rPr lang="en-US">
                <a:latin typeface="Consolas" panose="020B0609020204030204" pitchFamily="49" charset="0"/>
              </a:rPr>
              <a:t>{10, 2, </a:t>
            </a:r>
            <a:r>
              <a:rPr lang="en-US" smtClean="0">
                <a:latin typeface="Consolas" panose="020B0609020204030204" pitchFamily="49" charset="0"/>
              </a:rPr>
              <a:t>3,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5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7, </a:t>
            </a:r>
            <a:r>
              <a:rPr lang="en-US">
                <a:latin typeface="Consolas" panose="020B0609020204030204" pitchFamily="49" charset="0"/>
              </a:rPr>
              <a:t>9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Возможный вариант ответа: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sort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v.begin()</a:t>
            </a:r>
            <a:r>
              <a:rPr lang="en-US" smtClean="0">
                <a:latin typeface="Consolas" panose="020B0609020204030204" pitchFamily="49" charset="0"/>
              </a:rPr>
              <a:t>, v.end());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83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инкремента для векторов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Сначала простая задача. Пусть есть алгоритм </a:t>
            </a:r>
            <a:r>
              <a:rPr lang="en-US" smtClean="0"/>
              <a:t>sort </a:t>
            </a:r>
            <a:r>
              <a:rPr lang="ru-RU" smtClean="0"/>
              <a:t>с сигнатурой: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Iter&gt; sort (Iter fst, Iter lst);</a:t>
            </a:r>
          </a:p>
          <a:p>
            <a:r>
              <a:rPr lang="ru-RU" smtClean="0"/>
              <a:t>Как его вызвать для всех элементов вектора кроме первого?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vector&lt;int&gt; v = {10, 2, 5, 7, 3, 9};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sort (???, ???);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</a:rPr>
              <a:t>v == </a:t>
            </a:r>
            <a:r>
              <a:rPr lang="en-US">
                <a:latin typeface="Consolas" panose="020B0609020204030204" pitchFamily="49" charset="0"/>
              </a:rPr>
              <a:t>{10, 2, </a:t>
            </a:r>
            <a:r>
              <a:rPr lang="en-US" smtClean="0">
                <a:latin typeface="Consolas" panose="020B0609020204030204" pitchFamily="49" charset="0"/>
              </a:rPr>
              <a:t>3,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5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7, </a:t>
            </a:r>
            <a:r>
              <a:rPr lang="en-US">
                <a:latin typeface="Consolas" panose="020B0609020204030204" pitchFamily="49" charset="0"/>
              </a:rPr>
              <a:t>9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Правильный вариант ответа: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sort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std::next(v.begin())</a:t>
            </a:r>
            <a:r>
              <a:rPr lang="en-US" smtClean="0">
                <a:latin typeface="Consolas" panose="020B0609020204030204" pitchFamily="49" charset="0"/>
              </a:rPr>
              <a:t>, v.end());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0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Вспомогательные функции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Основные функции</a:t>
            </a:r>
          </a:p>
          <a:p>
            <a:r>
              <a:rPr lang="en-US" smtClean="0"/>
              <a:t>distance</a:t>
            </a:r>
            <a:r>
              <a:rPr lang="ru-RU" smtClean="0"/>
              <a:t> (</a:t>
            </a:r>
            <a:r>
              <a:rPr lang="en-US" smtClean="0"/>
              <a:t>fst, lst</a:t>
            </a:r>
            <a:r>
              <a:rPr lang="ru-RU" smtClean="0"/>
              <a:t>) </a:t>
            </a:r>
            <a:r>
              <a:rPr lang="ru-RU" smtClean="0">
                <a:latin typeface="Corbel" panose="020B0503020204020204" pitchFamily="34" charset="0"/>
              </a:rPr>
              <a:t>– расстояние между элементами в порядке итерирования</a:t>
            </a:r>
            <a:endParaRPr lang="en-US" smtClean="0"/>
          </a:p>
          <a:p>
            <a:r>
              <a:rPr lang="en-US" smtClean="0"/>
              <a:t>advance (it, n)</a:t>
            </a:r>
            <a:r>
              <a:rPr lang="ru-RU" smtClean="0"/>
              <a:t> </a:t>
            </a:r>
            <a:r>
              <a:rPr lang="ru-RU" smtClean="0">
                <a:latin typeface="Corbel" panose="020B0503020204020204" pitchFamily="34" charset="0"/>
              </a:rPr>
              <a:t>– продвинуться от текущего элемента на </a:t>
            </a:r>
            <a:r>
              <a:rPr lang="en-US" smtClean="0">
                <a:latin typeface="Corbel" panose="020B0503020204020204" pitchFamily="34" charset="0"/>
              </a:rPr>
              <a:t>n </a:t>
            </a:r>
            <a:r>
              <a:rPr lang="ru-RU" smtClean="0">
                <a:latin typeface="Corbel" panose="020B0503020204020204" pitchFamily="34" charset="0"/>
              </a:rPr>
              <a:t>позиций.</a:t>
            </a:r>
            <a:endParaRPr lang="en-US" smtClean="0">
              <a:latin typeface="Corbel" panose="020B0503020204020204" pitchFamily="34" charset="0"/>
            </a:endParaRPr>
          </a:p>
          <a:p>
            <a:r>
              <a:rPr lang="en-US"/>
              <a:t>next (it)</a:t>
            </a:r>
            <a:r>
              <a:rPr lang="ru-RU"/>
              <a:t> </a:t>
            </a:r>
            <a:r>
              <a:rPr lang="ru-RU">
                <a:latin typeface="Corbel" panose="020B0503020204020204" pitchFamily="34" charset="0"/>
              </a:rPr>
              <a:t>– следующий элемент в </a:t>
            </a:r>
            <a:r>
              <a:rPr lang="ru-RU">
                <a:latin typeface="Corbel" panose="020B0503020204020204" pitchFamily="34" charset="0"/>
              </a:rPr>
              <a:t>порядке </a:t>
            </a:r>
            <a:r>
              <a:rPr lang="ru-RU" smtClean="0">
                <a:latin typeface="Corbel" panose="020B0503020204020204" pitchFamily="34" charset="0"/>
              </a:rPr>
              <a:t>итерирования</a:t>
            </a:r>
            <a:r>
              <a:rPr lang="en-US" smtClean="0">
                <a:latin typeface="Corbel" panose="020B0503020204020204" pitchFamily="34" charset="0"/>
              </a:rPr>
              <a:t>, </a:t>
            </a:r>
            <a:r>
              <a:rPr lang="ru-RU" smtClean="0">
                <a:latin typeface="Corbel" panose="020B0503020204020204" pitchFamily="34" charset="0"/>
              </a:rPr>
              <a:t>как </a:t>
            </a:r>
            <a:r>
              <a:rPr lang="en-US" smtClean="0">
                <a:latin typeface="Corbel" panose="020B0503020204020204" pitchFamily="34" charset="0"/>
              </a:rPr>
              <a:t>advance(1)</a:t>
            </a:r>
            <a:endParaRPr lang="en-US"/>
          </a:p>
          <a:p>
            <a:r>
              <a:rPr lang="en-US"/>
              <a:t>prev (it)</a:t>
            </a:r>
            <a:r>
              <a:rPr lang="ru-RU"/>
              <a:t> </a:t>
            </a:r>
            <a:r>
              <a:rPr lang="ru-RU">
                <a:latin typeface="Corbel" panose="020B0503020204020204" pitchFamily="34" charset="0"/>
              </a:rPr>
              <a:t>– предыдущий элемент в </a:t>
            </a:r>
            <a:r>
              <a:rPr lang="ru-RU">
                <a:latin typeface="Corbel" panose="020B0503020204020204" pitchFamily="34" charset="0"/>
              </a:rPr>
              <a:t>порядке </a:t>
            </a:r>
            <a:r>
              <a:rPr lang="ru-RU" smtClean="0">
                <a:latin typeface="Corbel" panose="020B0503020204020204" pitchFamily="34" charset="0"/>
              </a:rPr>
              <a:t>итерирования</a:t>
            </a:r>
            <a:r>
              <a:rPr lang="en-US" smtClean="0">
                <a:latin typeface="Corbel" panose="020B0503020204020204" pitchFamily="34" charset="0"/>
              </a:rPr>
              <a:t>, </a:t>
            </a:r>
            <a:r>
              <a:rPr lang="ru-RU">
                <a:latin typeface="Corbel" panose="020B0503020204020204" pitchFamily="34" charset="0"/>
              </a:rPr>
              <a:t>как </a:t>
            </a:r>
            <a:r>
              <a:rPr lang="en-US">
                <a:latin typeface="Corbel" panose="020B0503020204020204" pitchFamily="34" charset="0"/>
              </a:rPr>
              <a:t>advance</a:t>
            </a:r>
            <a:r>
              <a:rPr lang="en-US" smtClean="0">
                <a:latin typeface="Corbel" panose="020B0503020204020204" pitchFamily="34" charset="0"/>
              </a:rPr>
              <a:t>(</a:t>
            </a:r>
            <a:r>
              <a:rPr lang="ru-RU" smtClean="0">
                <a:latin typeface="Corbel" panose="020B0503020204020204" pitchFamily="34" charset="0"/>
              </a:rPr>
              <a:t>-</a:t>
            </a:r>
            <a:r>
              <a:rPr lang="en-US" smtClean="0">
                <a:latin typeface="Corbel" panose="020B0503020204020204" pitchFamily="34" charset="0"/>
              </a:rPr>
              <a:t>1</a:t>
            </a:r>
            <a:r>
              <a:rPr lang="en-US">
                <a:latin typeface="Corbel" panose="020B0503020204020204" pitchFamily="34" charset="0"/>
              </a:rPr>
              <a:t>)</a:t>
            </a:r>
            <a:endParaRPr lang="en-US" smtClean="0"/>
          </a:p>
          <a:p>
            <a:r>
              <a:rPr lang="ru-RU" smtClean="0"/>
              <a:t>Все они работают с той сложностью, </a:t>
            </a:r>
            <a:r>
              <a:rPr lang="ru-RU" smtClean="0">
                <a:solidFill>
                  <a:srgbClr val="FF0000"/>
                </a:solidFill>
              </a:rPr>
              <a:t>с которой получится</a:t>
            </a:r>
            <a:r>
              <a:rPr lang="ru-RU" smtClean="0"/>
              <a:t>. То есть </a:t>
            </a:r>
            <a:r>
              <a:rPr lang="en-US" smtClean="0"/>
              <a:t>distance </a:t>
            </a:r>
            <a:r>
              <a:rPr lang="ru-RU" smtClean="0"/>
              <a:t>для </a:t>
            </a:r>
            <a:r>
              <a:rPr lang="en-US" smtClean="0"/>
              <a:t>list </a:t>
            </a:r>
            <a:r>
              <a:rPr lang="ru-RU" smtClean="0"/>
              <a:t>это </a:t>
            </a:r>
            <a:r>
              <a:rPr lang="en-US" smtClean="0"/>
              <a:t>O(N) </a:t>
            </a:r>
            <a:r>
              <a:rPr lang="ru-RU" smtClean="0"/>
              <a:t>и т.д.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67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предпочтёте</a:t>
            </a:r>
            <a:r>
              <a:rPr lang="en-US" smtClean="0"/>
              <a:t> </a:t>
            </a:r>
            <a:r>
              <a:rPr lang="ru-RU" smtClean="0"/>
              <a:t>и почему:</a:t>
            </a:r>
          </a:p>
          <a:p>
            <a:pPr marL="50292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it - vec.begin()</a:t>
            </a:r>
          </a:p>
          <a:p>
            <a:pPr marL="50292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std::distance(vec.begin(), it)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59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предпочтёте</a:t>
            </a:r>
            <a:r>
              <a:rPr lang="en-US" smtClean="0"/>
              <a:t> </a:t>
            </a:r>
            <a:r>
              <a:rPr lang="ru-RU" smtClean="0"/>
              <a:t>и почему:</a:t>
            </a:r>
          </a:p>
          <a:p>
            <a:pPr marL="50292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it - vec.begin()</a:t>
            </a:r>
          </a:p>
          <a:p>
            <a:pPr marL="50292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std::distance(vec.begin(), it)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mtClean="0"/>
              <a:t> Два варианта ответа верны в равной степени: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Предпочту (2), так как туда можно поставить любой контейнер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Предпочту (1), так как в этом случае я точно не нарвусь на внезапное повышение сложности операции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5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Направления и константность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smtClean="0"/>
              <a:t>По направлению:</a:t>
            </a:r>
          </a:p>
          <a:p>
            <a:pPr lvl="1"/>
            <a:r>
              <a:rPr lang="en-US" sz="2800" smtClean="0"/>
              <a:t>cont.begin()</a:t>
            </a:r>
          </a:p>
          <a:p>
            <a:pPr lvl="1"/>
            <a:r>
              <a:rPr lang="en-US" sz="2800" smtClean="0"/>
              <a:t>cont.rbegin()</a:t>
            </a:r>
          </a:p>
          <a:p>
            <a:r>
              <a:rPr lang="ru-RU" sz="2800" smtClean="0"/>
              <a:t>Константные</a:t>
            </a:r>
          </a:p>
          <a:p>
            <a:pPr lvl="1"/>
            <a:r>
              <a:rPr lang="en-US" sz="2800" smtClean="0"/>
              <a:t>cont.cbegin()</a:t>
            </a:r>
          </a:p>
          <a:p>
            <a:pPr lvl="1"/>
            <a:r>
              <a:rPr lang="en-US" sz="2800" smtClean="0"/>
              <a:t>cont.crbegin()</a:t>
            </a:r>
            <a:endParaRPr lang="en-US" sz="2800"/>
          </a:p>
        </p:txBody>
      </p:sp>
      <p:sp>
        <p:nvSpPr>
          <p:cNvPr id="4" name="Rectangle 3"/>
          <p:cNvSpPr/>
          <p:nvPr/>
        </p:nvSpPr>
        <p:spPr>
          <a:xfrm>
            <a:off x="5576404" y="317644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09804" y="317644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43204" y="317644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76604" y="317644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10004" y="317644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43404" y="317644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76804" y="3176447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endCxn id="4" idx="2"/>
          </p:cNvCxnSpPr>
          <p:nvPr/>
        </p:nvCxnSpPr>
        <p:spPr>
          <a:xfrm flipV="1">
            <a:off x="5842551" y="3583460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510104" y="2309320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rbegin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5050689" y="3176002"/>
            <a:ext cx="533400" cy="407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301966" y="3182411"/>
            <a:ext cx="533400" cy="407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9479557" y="3615220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089480" y="4000419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en</a:t>
            </a:r>
            <a:r>
              <a:rPr lang="en-US" sz="2000"/>
              <a:t>d</a:t>
            </a:r>
            <a:r>
              <a:rPr lang="en-US" sz="2000" smtClean="0"/>
              <a:t>()</a:t>
            </a:r>
            <a:endParaRPr lang="en-US" sz="2000" dirty="0"/>
          </a:p>
        </p:txBody>
      </p:sp>
      <p:cxnSp>
        <p:nvCxnSpPr>
          <p:cNvPr id="30" name="Straight Arrow Connector 29"/>
          <p:cNvCxnSpPr>
            <a:endCxn id="10" idx="0"/>
          </p:cNvCxnSpPr>
          <p:nvPr/>
        </p:nvCxnSpPr>
        <p:spPr>
          <a:xfrm>
            <a:off x="9033626" y="2735151"/>
            <a:ext cx="9878" cy="4412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04874" y="4121059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begin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4790720" y="2320673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rend()</a:t>
            </a:r>
            <a:endParaRPr lang="en-US" sz="2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314242" y="2746504"/>
            <a:ext cx="9878" cy="4412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281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обратных итераторов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получить вектор обратный данному?</a:t>
            </a:r>
          </a:p>
          <a:p>
            <a:pPr marL="45720" indent="0">
              <a:buNone/>
            </a:pPr>
            <a:r>
              <a:rPr lang="en-US" smtClean="0"/>
              <a:t>vector&lt;int&gt; vecf = {1, 2, 3, 4, 5, 6};</a:t>
            </a:r>
          </a:p>
          <a:p>
            <a:r>
              <a:rPr lang="ru-RU" smtClean="0"/>
              <a:t>Плохой вариант</a:t>
            </a:r>
            <a:endParaRPr lang="en-US" smtClean="0"/>
          </a:p>
          <a:p>
            <a:pPr marL="45720" indent="0">
              <a:buNone/>
            </a:pPr>
            <a:r>
              <a:rPr lang="en-US" smtClean="0"/>
              <a:t>vector&lt;int</a:t>
            </a:r>
            <a:r>
              <a:rPr lang="en-US"/>
              <a:t>&gt; </a:t>
            </a:r>
            <a:r>
              <a:rPr lang="en-US" smtClean="0"/>
              <a:t>vecb</a:t>
            </a:r>
            <a:r>
              <a:rPr lang="ru-RU" smtClean="0"/>
              <a:t> (</a:t>
            </a:r>
            <a:r>
              <a:rPr lang="en-US" smtClean="0">
                <a:solidFill>
                  <a:srgbClr val="FF0000"/>
                </a:solidFill>
              </a:rPr>
              <a:t>vecf.end(), vecf.begin()</a:t>
            </a:r>
            <a:r>
              <a:rPr lang="en-US" smtClean="0"/>
              <a:t>);</a:t>
            </a:r>
          </a:p>
          <a:p>
            <a:r>
              <a:rPr lang="ru-RU" smtClean="0"/>
              <a:t>Хороший вариант</a:t>
            </a:r>
          </a:p>
          <a:p>
            <a:pPr marL="45720" indent="0">
              <a:buNone/>
            </a:pPr>
            <a:r>
              <a:rPr lang="en-US"/>
              <a:t>vector&lt;int</a:t>
            </a:r>
            <a:r>
              <a:rPr lang="en-US"/>
              <a:t>&gt; </a:t>
            </a:r>
            <a:r>
              <a:rPr lang="en-US" smtClean="0"/>
              <a:t>vecb</a:t>
            </a:r>
            <a:r>
              <a:rPr lang="ru-RU" smtClean="0"/>
              <a:t> (</a:t>
            </a:r>
            <a:r>
              <a:rPr lang="en-US" smtClean="0">
                <a:solidFill>
                  <a:srgbClr val="0000FF"/>
                </a:solidFill>
              </a:rPr>
              <a:t>vecf.rbegin(), vecf.rend()</a:t>
            </a:r>
            <a:r>
              <a:rPr lang="en-US" smtClean="0"/>
              <a:t>);</a:t>
            </a:r>
          </a:p>
          <a:p>
            <a:pPr marL="45720" indent="0">
              <a:buNone/>
            </a:pP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57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Диаграмма Майерса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10914" y="3004412"/>
            <a:ext cx="1708934" cy="52322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800" smtClean="0"/>
              <a:t>iterator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155507" y="2223576"/>
            <a:ext cx="3500665" cy="52322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800" smtClean="0"/>
              <a:t>const_iterator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460308" y="3741699"/>
            <a:ext cx="2948730" cy="52322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800" smtClean="0"/>
              <a:t>reverse_iterator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796633" y="3082672"/>
            <a:ext cx="4102026" cy="52322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800" smtClean="0"/>
              <a:t>const_reverse_iterator</a:t>
            </a:r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446638" y="2619632"/>
            <a:ext cx="708869" cy="3847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527589" y="2619632"/>
            <a:ext cx="2001795" cy="5436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063049" y="3605892"/>
            <a:ext cx="733584" cy="257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 descr="1" title="1"/>
          <p:cNvCxnSpPr/>
          <p:nvPr/>
        </p:nvCxnSpPr>
        <p:spPr>
          <a:xfrm>
            <a:off x="2512541" y="3605892"/>
            <a:ext cx="947767" cy="4471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875005" y="3527632"/>
            <a:ext cx="782595" cy="335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327454" y="5047919"/>
            <a:ext cx="5200135" cy="1394070"/>
          </a:xfrm>
        </p:spPr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smtClean="0"/>
              <a:t>reverse_iterator&lt;decltype(it)&gt; rit(it);</a:t>
            </a:r>
          </a:p>
          <a:p>
            <a:pPr marL="502920" indent="-457200">
              <a:buFont typeface="+mj-lt"/>
              <a:buAutoNum type="arabicPeriod"/>
            </a:pPr>
            <a:r>
              <a:rPr lang="en-US" smtClean="0"/>
              <a:t>rit.base();</a:t>
            </a: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solidFill>
                  <a:srgbClr val="FF0000"/>
                </a:solidFill>
              </a:rPr>
              <a:t>Cont</a:t>
            </a:r>
            <a:r>
              <a:rPr lang="en-US" smtClean="0"/>
              <a:t>::const_iterator cit = it;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614994" y="3792722"/>
            <a:ext cx="457719" cy="3385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smtClean="0"/>
              <a:t>(1)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3155507" y="3323705"/>
            <a:ext cx="457719" cy="3385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smtClean="0"/>
              <a:t>(2)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2417286" y="2430162"/>
            <a:ext cx="457719" cy="3385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smtClean="0"/>
              <a:t>(3)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5958724" y="3328304"/>
            <a:ext cx="457719" cy="3385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smtClean="0"/>
              <a:t>(4)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1051" y="2482219"/>
            <a:ext cx="457719" cy="33855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smtClean="0"/>
              <a:t>(5)</a:t>
            </a:r>
            <a:endParaRPr lang="en-US" sz="1600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5527589" y="5029408"/>
            <a:ext cx="5200135" cy="1394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indent="-457200">
              <a:buFont typeface="+mj-lt"/>
              <a:buAutoNum type="arabicPeriod" startAt="4"/>
            </a:pPr>
            <a:r>
              <a:rPr lang="en-US">
                <a:solidFill>
                  <a:srgbClr val="FF0000"/>
                </a:solidFill>
              </a:rPr>
              <a:t>Cont</a:t>
            </a:r>
            <a:r>
              <a:rPr lang="en-US"/>
              <a:t>::</a:t>
            </a:r>
            <a:r>
              <a:rPr lang="en-US" smtClean="0"/>
              <a:t>const_reverse_iterator crit </a:t>
            </a:r>
            <a:r>
              <a:rPr lang="en-US"/>
              <a:t>= </a:t>
            </a:r>
            <a:r>
              <a:rPr lang="en-US" smtClean="0"/>
              <a:t>rit</a:t>
            </a:r>
            <a:r>
              <a:rPr lang="en-US"/>
              <a:t>;</a:t>
            </a:r>
            <a:endParaRPr lang="en-US" smtClean="0"/>
          </a:p>
          <a:p>
            <a:pPr marL="502920" indent="-457200">
              <a:buFont typeface="+mj-lt"/>
              <a:buAutoNum type="arabicPeriod" startAt="4"/>
            </a:pPr>
            <a:r>
              <a:rPr lang="en-US" smtClean="0"/>
              <a:t>crit.base();</a:t>
            </a:r>
          </a:p>
          <a:p>
            <a:pPr marL="502920" indent="-457200">
              <a:buFont typeface="+mj-lt"/>
              <a:buAutoNum type="arabicPeriod" startAt="4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6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Первый пример: обход вектора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Задача: пока функция </a:t>
            </a:r>
            <a:r>
              <a:rPr lang="en-US" smtClean="0"/>
              <a:t>func </a:t>
            </a:r>
            <a:r>
              <a:rPr lang="ru-RU" smtClean="0"/>
              <a:t>возвращает </a:t>
            </a:r>
            <a:r>
              <a:rPr lang="en-US" smtClean="0"/>
              <a:t>true </a:t>
            </a:r>
            <a:r>
              <a:rPr lang="ru-RU" smtClean="0"/>
              <a:t>применять её к элементам вектора </a:t>
            </a:r>
            <a:r>
              <a:rPr lang="en-US" smtClean="0"/>
              <a:t>v.</a:t>
            </a:r>
          </a:p>
          <a:p>
            <a:r>
              <a:rPr lang="ru-RU" smtClean="0"/>
              <a:t>Возможное решение</a:t>
            </a:r>
            <a:r>
              <a:rPr lang="en-US" smtClean="0"/>
              <a:t> (</a:t>
            </a:r>
            <a:r>
              <a:rPr lang="ru-RU" smtClean="0"/>
              <a:t>оно довольно-таки плохо</a:t>
            </a:r>
            <a:r>
              <a:rPr lang="en-US" smtClean="0"/>
              <a:t>)</a:t>
            </a:r>
            <a:r>
              <a:rPr lang="ru-RU" smtClean="0"/>
              <a:t>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F&gt;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size_t traverse </a:t>
            </a:r>
            <a:r>
              <a:rPr lang="en-US">
                <a:latin typeface="Consolas" panose="020B0609020204030204" pitchFamily="49" charset="0"/>
              </a:rPr>
              <a:t>(vector&lt;int&gt; &amp;v, F func)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</a:t>
            </a:r>
            <a:r>
              <a:rPr lang="en-US">
                <a:latin typeface="Consolas" panose="020B0609020204030204" pitchFamily="49" charset="0"/>
              </a:rPr>
              <a:t>nelts = v.size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for (size_t i = 0; i != nelts; ++i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if (!func(v[i</a:t>
            </a:r>
            <a:r>
              <a:rPr lang="en-US" smtClean="0">
                <a:latin typeface="Consolas" panose="020B0609020204030204" pitchFamily="49" charset="0"/>
              </a:rPr>
              <a:t>]))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</a:t>
            </a:r>
            <a:r>
              <a:rPr lang="en-US">
                <a:latin typeface="Consolas" panose="020B0609020204030204" pitchFamily="49" charset="0"/>
              </a:rPr>
              <a:t>return i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nelts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955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Предложение Майерса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Актуальная проблема: </a:t>
            </a:r>
            <a:r>
              <a:rPr lang="en-US" smtClean="0"/>
              <a:t>const_cast </a:t>
            </a:r>
            <a:r>
              <a:rPr lang="ru-RU" smtClean="0"/>
              <a:t>для итераторов. То есть как привести</a:t>
            </a:r>
            <a:r>
              <a:rPr lang="en-US" smtClean="0"/>
              <a:t> const_iterator </a:t>
            </a:r>
            <a:r>
              <a:rPr lang="ru-RU" smtClean="0"/>
              <a:t>к обычному?</a:t>
            </a:r>
          </a:p>
          <a:p>
            <a:r>
              <a:rPr lang="ru-RU" smtClean="0"/>
              <a:t>Майерс предлагает использовать </a:t>
            </a:r>
            <a:r>
              <a:rPr lang="en-US" smtClean="0"/>
              <a:t>advance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Iter i(cont.begin());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advance(i, distance&lt;decltype(ci)&gt;(i, ci));</a:t>
            </a:r>
          </a:p>
          <a:p>
            <a:r>
              <a:rPr lang="ru-RU" smtClean="0"/>
              <a:t>Основная проблема: время </a:t>
            </a:r>
            <a:r>
              <a:rPr lang="en-US" smtClean="0"/>
              <a:t>O(N) </a:t>
            </a:r>
            <a:r>
              <a:rPr lang="ru-RU" smtClean="0"/>
              <a:t>для "неудачных" контейнеров, таких, как списки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75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Трюк Хинанта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Container, </a:t>
            </a:r>
            <a:r>
              <a:rPr lang="en-US">
                <a:latin typeface="Consolas" panose="020B0609020204030204" pitchFamily="49" charset="0"/>
              </a:rPr>
              <a:t>typename </a:t>
            </a:r>
            <a:r>
              <a:rPr lang="en-US" smtClean="0">
                <a:latin typeface="Consolas" panose="020B0609020204030204" pitchFamily="49" charset="0"/>
              </a:rPr>
              <a:t>ConstIterator&gt;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typename </a:t>
            </a:r>
            <a:r>
              <a:rPr lang="en-US">
                <a:latin typeface="Consolas" panose="020B0609020204030204" pitchFamily="49" charset="0"/>
              </a:rPr>
              <a:t>Container::</a:t>
            </a:r>
            <a:r>
              <a:rPr lang="en-US">
                <a:latin typeface="Consolas" panose="020B0609020204030204" pitchFamily="49" charset="0"/>
              </a:rPr>
              <a:t>iterator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remove_constness(Container</a:t>
            </a:r>
            <a:r>
              <a:rPr lang="en-US">
                <a:latin typeface="Consolas" panose="020B0609020204030204" pitchFamily="49" charset="0"/>
              </a:rPr>
              <a:t>&amp; c, ConstIterator </a:t>
            </a:r>
            <a:r>
              <a:rPr lang="en-US">
                <a:latin typeface="Consolas" panose="020B0609020204030204" pitchFamily="49" charset="0"/>
              </a:rPr>
              <a:t>it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c.erase(it, </a:t>
            </a:r>
            <a:r>
              <a:rPr lang="en-US">
                <a:latin typeface="Consolas" panose="020B0609020204030204" pitchFamily="49" charset="0"/>
              </a:rPr>
              <a:t>it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Идея в том, что начиная с </a:t>
            </a:r>
            <a:r>
              <a:rPr lang="en-US" smtClean="0"/>
              <a:t>C++11, </a:t>
            </a:r>
            <a:r>
              <a:rPr lang="ru-RU" smtClean="0"/>
              <a:t>удаление пустого диапазона позволено, не делает ничего и возвращает </a:t>
            </a:r>
            <a:r>
              <a:rPr lang="en-US" smtClean="0"/>
              <a:t>iterator</a:t>
            </a:r>
            <a:endParaRPr lang="ru-RU" smtClean="0"/>
          </a:p>
          <a:p>
            <a:r>
              <a:rPr lang="ru-RU" smtClean="0"/>
              <a:t>Это работает за </a:t>
            </a:r>
            <a:r>
              <a:rPr lang="en-US" smtClean="0"/>
              <a:t>O(1)</a:t>
            </a:r>
            <a:r>
              <a:rPr lang="ru-RU" smtClean="0"/>
              <a:t>, но требует знания контейнера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4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Чудеса функции </a:t>
            </a:r>
            <a:r>
              <a:rPr lang="en-US" smtClean="0"/>
              <a:t>base()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vector&lt;int&gt; v {1, 2, 3, 4, 5, 6, 7};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ri = v.rbegin() + 4; 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it = ri.base();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*ri &lt;&lt; " " &lt;&lt; *it &lt;&lt; endl;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5455" y="4908879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88855" y="4908879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22255" y="4908879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55655" y="4908879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89055" y="4908879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22455" y="4908879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6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55855" y="4908879"/>
            <a:ext cx="533400" cy="407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7</a:t>
            </a:r>
            <a:endParaRPr lang="en-US"/>
          </a:p>
        </p:txBody>
      </p:sp>
      <p:cxnSp>
        <p:nvCxnSpPr>
          <p:cNvPr id="11" name="Straight Arrow Connector 10"/>
          <p:cNvCxnSpPr>
            <a:endCxn id="4" idx="2"/>
          </p:cNvCxnSpPr>
          <p:nvPr/>
        </p:nvCxnSpPr>
        <p:spPr>
          <a:xfrm flipV="1">
            <a:off x="4421602" y="5315892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89155" y="4041752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rbegin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3629740" y="4908434"/>
            <a:ext cx="533400" cy="407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81017" y="4914843"/>
            <a:ext cx="533400" cy="407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058608" y="5347652"/>
            <a:ext cx="553" cy="428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46723" y="5816547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en</a:t>
            </a:r>
            <a:r>
              <a:rPr lang="en-US" sz="2000"/>
              <a:t>d</a:t>
            </a:r>
            <a:r>
              <a:rPr lang="en-US" sz="2000" smtClean="0"/>
              <a:t>()</a:t>
            </a:r>
            <a:endParaRPr lang="en-US" sz="2000" dirty="0"/>
          </a:p>
        </p:txBody>
      </p:sp>
      <p:cxnSp>
        <p:nvCxnSpPr>
          <p:cNvPr id="17" name="Straight Arrow Connector 16"/>
          <p:cNvCxnSpPr>
            <a:endCxn id="10" idx="0"/>
          </p:cNvCxnSpPr>
          <p:nvPr/>
        </p:nvCxnSpPr>
        <p:spPr>
          <a:xfrm>
            <a:off x="7612677" y="4467583"/>
            <a:ext cx="9878" cy="4412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83925" y="5816547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begin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3369771" y="4053105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rend()</a:t>
            </a:r>
            <a:endParaRPr lang="en-US" sz="20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893293" y="4478936"/>
            <a:ext cx="9878" cy="4412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63707" y="4039915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ri</a:t>
            </a:r>
            <a:endParaRPr lang="en-US" sz="20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514821" y="4478936"/>
            <a:ext cx="9878" cy="4412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6617" y="5797766"/>
            <a:ext cx="1192048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smtClean="0"/>
              <a:t>ri.base()</a:t>
            </a:r>
            <a:endParaRPr lang="en-US" sz="20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6070384" y="5315447"/>
            <a:ext cx="3006" cy="4605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035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Инвалидация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96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ISO/IEC 14882:2014, 2014</a:t>
            </a:r>
          </a:p>
          <a:p>
            <a:pPr lvl="0"/>
            <a:r>
              <a:rPr lang="en-US" dirty="0"/>
              <a:t>The C++ Programming Language (4th Edition</a:t>
            </a:r>
            <a:r>
              <a:rPr lang="en-US" dirty="0" smtClean="0"/>
              <a:t>)</a:t>
            </a:r>
            <a:endParaRPr lang="ru-RU" dirty="0" smtClean="0"/>
          </a:p>
          <a:p>
            <a:pPr lvl="0"/>
            <a:r>
              <a:rPr lang="en-US" dirty="0"/>
              <a:t>Nicolai M. </a:t>
            </a:r>
            <a:r>
              <a:rPr lang="en-US" dirty="0" err="1" smtClean="0"/>
              <a:t>Josuttis</a:t>
            </a:r>
            <a:r>
              <a:rPr lang="en-US" dirty="0" smtClean="0"/>
              <a:t>,  </a:t>
            </a:r>
            <a:r>
              <a:rPr lang="en-US" dirty="0"/>
              <a:t>The C++ Standard Library - A Tutorial and Reference, 2nd Edition </a:t>
            </a:r>
            <a:r>
              <a:rPr lang="en-US" dirty="0" smtClean="0"/>
              <a:t>, </a:t>
            </a:r>
            <a:r>
              <a:rPr lang="en-US" dirty="0"/>
              <a:t>Addison-Wesley, </a:t>
            </a:r>
            <a:r>
              <a:rPr lang="en-US" dirty="0" smtClean="0"/>
              <a:t>2012</a:t>
            </a:r>
          </a:p>
          <a:p>
            <a:pPr lvl="0"/>
            <a:r>
              <a:rPr lang="en-US" dirty="0" smtClean="0"/>
              <a:t>Scott </a:t>
            </a:r>
            <a:r>
              <a:rPr lang="en-US" dirty="0"/>
              <a:t>Meyers, Effective STL, 50 specific ways to improve your use of the standard template </a:t>
            </a:r>
            <a:r>
              <a:rPr lang="en-US" dirty="0" smtClean="0"/>
              <a:t>library, Addison-Wesley, 2001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1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Обобщение обхода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07408"/>
          </a:xfrm>
        </p:spPr>
        <p:txBody>
          <a:bodyPr/>
          <a:lstStyle/>
          <a:p>
            <a:r>
              <a:rPr lang="ru-RU" smtClean="0"/>
              <a:t>Задача: пока функция </a:t>
            </a:r>
            <a:r>
              <a:rPr lang="en-US" smtClean="0"/>
              <a:t>func </a:t>
            </a:r>
            <a:r>
              <a:rPr lang="ru-RU" smtClean="0"/>
              <a:t>возвращает </a:t>
            </a:r>
            <a:r>
              <a:rPr lang="en-US" smtClean="0"/>
              <a:t>true </a:t>
            </a:r>
            <a:r>
              <a:rPr lang="ru-RU" smtClean="0"/>
              <a:t>применять её к элементам произвольного контейнера с</a:t>
            </a:r>
            <a:r>
              <a:rPr lang="en-US" smtClean="0"/>
              <a:t>ont.</a:t>
            </a:r>
          </a:p>
          <a:p>
            <a:r>
              <a:rPr lang="ru-RU" smtClean="0"/>
              <a:t>Попытка обобщения делает очевидными недостатки: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 Cont, typename </a:t>
            </a:r>
            <a:r>
              <a:rPr lang="en-US">
                <a:latin typeface="Consolas" panose="020B0609020204030204" pitchFamily="49" charset="0"/>
              </a:rPr>
              <a:t>F&gt;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size_t traverse (Cont &amp;cont, </a:t>
            </a:r>
            <a:r>
              <a:rPr lang="en-US">
                <a:latin typeface="Consolas" panose="020B0609020204030204" pitchFamily="49" charset="0"/>
              </a:rPr>
              <a:t>F func)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</a:t>
            </a:r>
            <a:r>
              <a:rPr lang="en-US">
                <a:latin typeface="Consolas" panose="020B0609020204030204" pitchFamily="49" charset="0"/>
              </a:rPr>
              <a:t>nelts = </a:t>
            </a:r>
            <a:r>
              <a:rPr lang="en-US" smtClean="0">
                <a:latin typeface="Consolas" panose="020B0609020204030204" pitchFamily="49" charset="0"/>
              </a:rPr>
              <a:t>cont.size();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for (size_t i = 0; i != nelts; ++i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if (!</a:t>
            </a:r>
            <a:r>
              <a:rPr lang="en-US" smtClean="0">
                <a:latin typeface="Consolas" panose="020B0609020204030204" pitchFamily="49" charset="0"/>
              </a:rPr>
              <a:t>func(cont[i]))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</a:t>
            </a:r>
            <a:r>
              <a:rPr lang="en-US">
                <a:latin typeface="Consolas" panose="020B0609020204030204" pitchFamily="49" charset="0"/>
              </a:rPr>
              <a:t>return i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nelts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Что если </a:t>
            </a:r>
            <a:r>
              <a:rPr lang="en-US" smtClean="0"/>
              <a:t>Cont </a:t>
            </a:r>
            <a:r>
              <a:rPr lang="ru-RU" smtClean="0"/>
              <a:t>это </a:t>
            </a:r>
            <a:r>
              <a:rPr lang="en-US" smtClean="0"/>
              <a:t>std::list?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4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Обобщение обхода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07408"/>
          </a:xfrm>
        </p:spPr>
        <p:txBody>
          <a:bodyPr/>
          <a:lstStyle/>
          <a:p>
            <a:r>
              <a:rPr lang="ru-RU" smtClean="0"/>
              <a:t>Задача: пока функция </a:t>
            </a:r>
            <a:r>
              <a:rPr lang="en-US" smtClean="0"/>
              <a:t>func </a:t>
            </a:r>
            <a:r>
              <a:rPr lang="ru-RU" smtClean="0"/>
              <a:t>возвращает </a:t>
            </a:r>
            <a:r>
              <a:rPr lang="en-US" smtClean="0"/>
              <a:t>true </a:t>
            </a:r>
            <a:r>
              <a:rPr lang="ru-RU" smtClean="0"/>
              <a:t>применять её к элементам произвольного контейнера с</a:t>
            </a:r>
            <a:r>
              <a:rPr lang="en-US" smtClean="0"/>
              <a:t>ont.</a:t>
            </a:r>
          </a:p>
          <a:p>
            <a:r>
              <a:rPr lang="ru-RU" smtClean="0"/>
              <a:t>Корректное обобщение использует итераторы: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 Cont, typename </a:t>
            </a:r>
            <a:r>
              <a:rPr lang="en-US">
                <a:latin typeface="Consolas" panose="020B0609020204030204" pitchFamily="49" charset="0"/>
              </a:rPr>
              <a:t>F&gt;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size_t traverse (Cont &amp;cont, </a:t>
            </a:r>
            <a:r>
              <a:rPr lang="en-US">
                <a:latin typeface="Consolas" panose="020B0609020204030204" pitchFamily="49" charset="0"/>
              </a:rPr>
              <a:t>F func)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elts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ru-RU" smtClean="0">
                <a:latin typeface="Consolas" panose="020B0609020204030204" pitchFamily="49" charset="0"/>
              </a:rPr>
              <a:t>0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for </a:t>
            </a:r>
            <a:r>
              <a:rPr lang="en-US" smtClean="0">
                <a:latin typeface="Consolas" panose="020B0609020204030204" pitchFamily="49" charset="0"/>
              </a:rPr>
              <a:t>(auto it = cont.begin(); it != cont.end(); ++it, ++elts)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if (!</a:t>
            </a:r>
            <a:r>
              <a:rPr lang="en-US" smtClean="0">
                <a:latin typeface="Consolas" panose="020B0609020204030204" pitchFamily="49" charset="0"/>
              </a:rPr>
              <a:t>func(*it))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break;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</a:t>
            </a:r>
            <a:r>
              <a:rPr lang="en-US" smtClean="0">
                <a:latin typeface="Consolas" panose="020B0609020204030204" pitchFamily="49" charset="0"/>
              </a:rPr>
              <a:t>elts;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Что если </a:t>
            </a:r>
            <a:r>
              <a:rPr lang="en-US" smtClean="0"/>
              <a:t>Cont </a:t>
            </a:r>
            <a:r>
              <a:rPr lang="ru-RU" smtClean="0"/>
              <a:t>это </a:t>
            </a:r>
            <a:r>
              <a:rPr lang="en-US" smtClean="0"/>
              <a:t>std::list?</a:t>
            </a:r>
            <a:r>
              <a:rPr lang="ru-RU" smtClean="0"/>
              <a:t> Теперь всё хорошо.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03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Range-based </a:t>
            </a:r>
            <a:r>
              <a:rPr lang="ru-RU" smtClean="0"/>
              <a:t>обход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Идиома "пройти </a:t>
            </a:r>
            <a:r>
              <a:rPr lang="en-US" smtClean="0"/>
              <a:t>it </a:t>
            </a:r>
            <a:r>
              <a:rPr lang="ru-RU" smtClean="0"/>
              <a:t>от</a:t>
            </a:r>
            <a:r>
              <a:rPr lang="en-US" smtClean="0"/>
              <a:t> begin() </a:t>
            </a:r>
            <a:r>
              <a:rPr lang="ru-RU" smtClean="0"/>
              <a:t>до </a:t>
            </a:r>
            <a:r>
              <a:rPr lang="en-US" smtClean="0"/>
              <a:t>end(),</a:t>
            </a:r>
            <a:r>
              <a:rPr lang="ru-RU" smtClean="0"/>
              <a:t> шагом</a:t>
            </a:r>
            <a:r>
              <a:rPr lang="en-US" smtClean="0"/>
              <a:t> </a:t>
            </a:r>
            <a:r>
              <a:rPr lang="ru-RU" smtClean="0"/>
              <a:t>1 и что-то сделать с </a:t>
            </a:r>
            <a:r>
              <a:rPr lang="en-US" smtClean="0"/>
              <a:t>*it" </a:t>
            </a:r>
            <a:r>
              <a:rPr lang="ru-RU" smtClean="0"/>
              <a:t>настолько распространена, что была дополнительно обобщена. Контейнер который поддерживает такой обход задаёт диапазон (</a:t>
            </a:r>
            <a:r>
              <a:rPr lang="en-US" smtClean="0"/>
              <a:t>range).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C, typename F&gt;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size_t traverse </a:t>
            </a:r>
            <a:r>
              <a:rPr lang="en-US">
                <a:latin typeface="Consolas" panose="020B0609020204030204" pitchFamily="49" charset="0"/>
              </a:rPr>
              <a:t>(C &amp;cont, F func)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size_t nelts = 0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for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auto elt : cont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if (!(++nelts, func(elt</a:t>
            </a:r>
            <a:r>
              <a:rPr lang="en-US" smtClean="0">
                <a:latin typeface="Consolas" panose="020B0609020204030204" pitchFamily="49" charset="0"/>
              </a:rPr>
              <a:t>))) // elt </a:t>
            </a:r>
            <a:r>
              <a:rPr lang="ru-RU" smtClean="0">
                <a:latin typeface="Consolas" panose="020B0609020204030204" pitchFamily="49" charset="0"/>
              </a:rPr>
              <a:t>это </a:t>
            </a:r>
            <a:r>
              <a:rPr lang="en-US" smtClean="0">
                <a:latin typeface="Consolas" panose="020B0609020204030204" pitchFamily="49" charset="0"/>
              </a:rPr>
              <a:t>*it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</a:t>
            </a:r>
            <a:r>
              <a:rPr lang="en-US">
                <a:latin typeface="Consolas" panose="020B0609020204030204" pitchFamily="49" charset="0"/>
              </a:rPr>
              <a:t>break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nelts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30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Требования к </a:t>
            </a:r>
            <a:r>
              <a:rPr lang="en-US" smtClean="0"/>
              <a:t>range-based </a:t>
            </a:r>
            <a:r>
              <a:rPr lang="ru-RU" smtClean="0"/>
              <a:t>обходу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Поддержка </a:t>
            </a:r>
            <a:r>
              <a:rPr lang="en-US" smtClean="0"/>
              <a:t>begin() </a:t>
            </a:r>
            <a:r>
              <a:rPr lang="ru-RU" smtClean="0"/>
              <a:t>и </a:t>
            </a:r>
            <a:r>
              <a:rPr lang="en-US" smtClean="0"/>
              <a:t>end()</a:t>
            </a:r>
          </a:p>
          <a:p>
            <a:r>
              <a:rPr lang="ru-RU" smtClean="0"/>
              <a:t>Объект возвращаемый </a:t>
            </a:r>
            <a:r>
              <a:rPr lang="en-US" smtClean="0"/>
              <a:t>begin() </a:t>
            </a:r>
            <a:r>
              <a:rPr lang="ru-RU" smtClean="0"/>
              <a:t>должен поддерживать:</a:t>
            </a:r>
          </a:p>
          <a:p>
            <a:pPr lvl="1"/>
            <a:r>
              <a:rPr lang="ru-RU" smtClean="0"/>
              <a:t>инкремент</a:t>
            </a:r>
          </a:p>
          <a:p>
            <a:pPr lvl="1"/>
            <a:r>
              <a:rPr lang="ru-RU" smtClean="0"/>
              <a:t>разыменование</a:t>
            </a:r>
            <a:endParaRPr lang="en-US" smtClean="0"/>
          </a:p>
          <a:p>
            <a:pPr lvl="1"/>
            <a:r>
              <a:rPr lang="ru-RU" smtClean="0"/>
              <a:t>сравнение !=</a:t>
            </a:r>
          </a:p>
          <a:p>
            <a:r>
              <a:rPr lang="ru-RU" smtClean="0"/>
              <a:t>Эти требования называют </a:t>
            </a:r>
            <a:r>
              <a:rPr lang="en-US" smtClean="0"/>
              <a:t>forward-iterability</a:t>
            </a:r>
            <a:endParaRPr lang="ru-RU" smtClean="0"/>
          </a:p>
          <a:p>
            <a:r>
              <a:rPr lang="ru-RU" smtClean="0"/>
              <a:t>Можно заметить, что всем этим требованиям отвечают обычные указатели (если </a:t>
            </a:r>
            <a:r>
              <a:rPr lang="en-US" smtClean="0"/>
              <a:t>begin </a:t>
            </a:r>
            <a:r>
              <a:rPr lang="ru-RU" smtClean="0"/>
              <a:t>и </a:t>
            </a:r>
            <a:r>
              <a:rPr lang="en-US" smtClean="0"/>
              <a:t>end </a:t>
            </a:r>
            <a:r>
              <a:rPr lang="ru-RU" smtClean="0"/>
              <a:t>возвращают их).</a:t>
            </a:r>
          </a:p>
        </p:txBody>
      </p:sp>
    </p:spTree>
    <p:extLst>
      <p:ext uri="{BB962C8B-B14F-4D97-AF65-F5344CB8AC3E}">
        <p14:creationId xmlns:p14="http://schemas.microsoft.com/office/powerpoint/2010/main" val="227805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Указатели как итераторы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04704" cy="4325112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&lt;int </a:t>
            </a:r>
            <a:r>
              <a:rPr lang="en-US" smtClean="0">
                <a:latin typeface="Consolas" panose="020B0609020204030204" pitchFamily="49" charset="0"/>
              </a:rPr>
              <a:t>S&gt;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MyArray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int arr[S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... Ts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MyArray (Ts ... ints) : arr {ints ...}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int *begin() { return arr;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int *end() { return arr + S;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MyArray&lt;6</a:t>
            </a:r>
            <a:r>
              <a:rPr lang="en-US">
                <a:latin typeface="Consolas" panose="020B0609020204030204" pitchFamily="49" charset="0"/>
              </a:rPr>
              <a:t>&gt; marr = {1, 2, 3, 4, 5, 6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ranged-base traverse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работает!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traverse </a:t>
            </a:r>
            <a:r>
              <a:rPr lang="en-US">
                <a:latin typeface="Consolas" panose="020B0609020204030204" pitchFamily="49" charset="0"/>
              </a:rPr>
              <a:t>(marr, [](int&amp; n) { cout &lt;&lt; n &lt;&lt; </a:t>
            </a:r>
            <a:r>
              <a:rPr lang="en-US" smtClean="0">
                <a:latin typeface="Consolas" panose="020B0609020204030204" pitchFamily="49" charset="0"/>
              </a:rPr>
              <a:t>" "; </a:t>
            </a:r>
            <a:r>
              <a:rPr lang="en-US">
                <a:latin typeface="Consolas" panose="020B0609020204030204" pitchFamily="49" charset="0"/>
              </a:rPr>
              <a:t>return true; </a:t>
            </a:r>
            <a:r>
              <a:rPr lang="en-US" smtClean="0">
                <a:latin typeface="Consolas" panose="020B0609020204030204" pitchFamily="49" charset="0"/>
              </a:rPr>
              <a:t>});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002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Свойства указателей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Создание по умолчанию, копирование, копирующее присваивание</a:t>
            </a:r>
          </a:p>
          <a:p>
            <a:r>
              <a:rPr lang="ru-RU" smtClean="0"/>
              <a:t>Разыменование как </a:t>
            </a:r>
            <a:r>
              <a:rPr lang="en-US" smtClean="0"/>
              <a:t>rvalue </a:t>
            </a:r>
            <a:r>
              <a:rPr lang="ru-RU" smtClean="0"/>
              <a:t>и доступ к полям по разыменованию</a:t>
            </a:r>
          </a:p>
          <a:p>
            <a:r>
              <a:rPr lang="ru-RU" smtClean="0"/>
              <a:t>Разыменование как </a:t>
            </a:r>
            <a:r>
              <a:rPr lang="en-US" smtClean="0"/>
              <a:t>lvalue </a:t>
            </a:r>
            <a:r>
              <a:rPr lang="ru-RU" smtClean="0"/>
              <a:t>и приваивание значения элементу под ним</a:t>
            </a:r>
          </a:p>
          <a:p>
            <a:r>
              <a:rPr lang="ru-RU" smtClean="0"/>
              <a:t>Инкремент и постинкремент</a:t>
            </a:r>
          </a:p>
          <a:p>
            <a:r>
              <a:rPr lang="ru-RU" smtClean="0"/>
              <a:t>Сравнимость на равенство и неравенство</a:t>
            </a:r>
          </a:p>
          <a:p>
            <a:r>
              <a:rPr lang="ru-RU" smtClean="0"/>
              <a:t>Декремент и постдекремент</a:t>
            </a:r>
          </a:p>
          <a:p>
            <a:r>
              <a:rPr lang="ru-RU" smtClean="0"/>
              <a:t>Индексирование квадратными скобками, сложение с целыми, сравнение </a:t>
            </a:r>
            <a:r>
              <a:rPr lang="en-US" smtClean="0"/>
              <a:t>&lt;.</a:t>
            </a:r>
          </a:p>
          <a:p>
            <a:r>
              <a:rPr lang="ru-RU" smtClean="0"/>
              <a:t>Многократный проход по одной и той же последовательности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6995785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692</TotalTime>
  <Words>1296</Words>
  <Application>Microsoft Office PowerPoint</Application>
  <PresentationFormat>Widescreen</PresentationFormat>
  <Paragraphs>235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Consolas</vt:lpstr>
      <vt:lpstr>Corbel</vt:lpstr>
      <vt:lpstr>Wingdings</vt:lpstr>
      <vt:lpstr>Basis</vt:lpstr>
      <vt:lpstr>итераторы</vt:lpstr>
      <vt:lpstr>PowerPoint Presentation</vt:lpstr>
      <vt:lpstr>Первый пример: обход вектора</vt:lpstr>
      <vt:lpstr>Обобщение обхода</vt:lpstr>
      <vt:lpstr>Обобщение обхода</vt:lpstr>
      <vt:lpstr>Range-based обход</vt:lpstr>
      <vt:lpstr>Требования к range-based обходу</vt:lpstr>
      <vt:lpstr>Указатели как итераторы</vt:lpstr>
      <vt:lpstr>Свойства указателей</vt:lpstr>
      <vt:lpstr>Output итераторы</vt:lpstr>
      <vt:lpstr>Input итераторы</vt:lpstr>
      <vt:lpstr>Forward итераторы</vt:lpstr>
      <vt:lpstr>Bidirectional итераторы</vt:lpstr>
      <vt:lpstr>Random-access итераторы</vt:lpstr>
      <vt:lpstr>Определение категории итераторов</vt:lpstr>
      <vt:lpstr>Вопрос: категории для контейнеров</vt:lpstr>
      <vt:lpstr>Категории для контейнеров</vt:lpstr>
      <vt:lpstr>Пример: кросс-копирование</vt:lpstr>
      <vt:lpstr>Пример: кросс-копирование</vt:lpstr>
      <vt:lpstr>Пример: кросс-копирование</vt:lpstr>
      <vt:lpstr>Пример: кросс-копирование</vt:lpstr>
      <vt:lpstr>Проблема инкремента для векторов</vt:lpstr>
      <vt:lpstr>Проблема инкремента для векторов</vt:lpstr>
      <vt:lpstr>Вспомогательные функции</vt:lpstr>
      <vt:lpstr>Обсуждение</vt:lpstr>
      <vt:lpstr>Обсуждение</vt:lpstr>
      <vt:lpstr>Направления и константность</vt:lpstr>
      <vt:lpstr>Пример обратных итераторов</vt:lpstr>
      <vt:lpstr>Диаграмма Майерса</vt:lpstr>
      <vt:lpstr>Предложение Майерса</vt:lpstr>
      <vt:lpstr>Трюк Хинанта</vt:lpstr>
      <vt:lpstr>Чудеса функции base()</vt:lpstr>
      <vt:lpstr>Инвалидация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итераторы</dc:title>
  <dc:creator>Vladimirov, Konstantin</dc:creator>
  <cp:lastModifiedBy>Vladimirov, Konstantin</cp:lastModifiedBy>
  <cp:revision>89</cp:revision>
  <dcterms:created xsi:type="dcterms:W3CDTF">2017-04-07T17:30:39Z</dcterms:created>
  <dcterms:modified xsi:type="dcterms:W3CDTF">2017-04-17T21:51:41Z</dcterms:modified>
</cp:coreProperties>
</file>