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1" r:id="rId9"/>
    <p:sldId id="260" r:id="rId10"/>
    <p:sldId id="264" r:id="rId11"/>
    <p:sldId id="261" r:id="rId12"/>
    <p:sldId id="262" r:id="rId13"/>
    <p:sldId id="263" r:id="rId14"/>
    <p:sldId id="265" r:id="rId15"/>
    <p:sldId id="26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3" r:id="rId26"/>
    <p:sldId id="272" r:id="rId27"/>
    <p:sldId id="275" r:id="rId28"/>
    <p:sldId id="276" r:id="rId29"/>
    <p:sldId id="277" r:id="rId30"/>
    <p:sldId id="278" r:id="rId31"/>
    <p:sldId id="314" r:id="rId32"/>
    <p:sldId id="292" r:id="rId33"/>
    <p:sldId id="274" r:id="rId34"/>
    <p:sldId id="288" r:id="rId35"/>
    <p:sldId id="291" r:id="rId36"/>
    <p:sldId id="293" r:id="rId37"/>
    <p:sldId id="315" r:id="rId38"/>
    <p:sldId id="316" r:id="rId39"/>
    <p:sldId id="317" r:id="rId40"/>
    <p:sldId id="294" r:id="rId41"/>
    <p:sldId id="295" r:id="rId42"/>
    <p:sldId id="296" r:id="rId43"/>
    <p:sldId id="297" r:id="rId44"/>
    <p:sldId id="290" r:id="rId45"/>
    <p:sldId id="289" r:id="rId46"/>
    <p:sldId id="299" r:id="rId47"/>
    <p:sldId id="298" r:id="rId48"/>
    <p:sldId id="300" r:id="rId49"/>
    <p:sldId id="301" r:id="rId50"/>
    <p:sldId id="302" r:id="rId51"/>
    <p:sldId id="319" r:id="rId52"/>
    <p:sldId id="303" r:id="rId53"/>
    <p:sldId id="318" r:id="rId54"/>
    <p:sldId id="304" r:id="rId55"/>
    <p:sldId id="311" r:id="rId56"/>
    <p:sldId id="313" r:id="rId57"/>
    <p:sldId id="320" r:id="rId58"/>
    <p:sldId id="323" r:id="rId59"/>
    <p:sldId id="321" r:id="rId60"/>
    <p:sldId id="322" r:id="rId61"/>
    <p:sldId id="324" r:id="rId62"/>
    <p:sldId id="325" r:id="rId63"/>
    <p:sldId id="328" r:id="rId64"/>
    <p:sldId id="329" r:id="rId65"/>
    <p:sldId id="305" r:id="rId66"/>
    <p:sldId id="306" r:id="rId67"/>
    <p:sldId id="307" r:id="rId68"/>
    <p:sldId id="308" r:id="rId69"/>
    <p:sldId id="309" r:id="rId70"/>
    <p:sldId id="326" r:id="rId71"/>
    <p:sldId id="327" r:id="rId72"/>
    <p:sldId id="25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Ассоциативные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Использование множеств и отображений в обобщённом программировании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Уникальность элементов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хранит уникальные элементы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s = {67,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141, 23,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106, 15, 50};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</a:t>
            </a:r>
            <a:r>
              <a:rPr lang="en-US" smtClean="0">
                <a:latin typeface="Consolas" panose="020B0609020204030204" pitchFamily="49" charset="0"/>
              </a:rPr>
              <a:t>elt : s)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</a:t>
            </a:r>
            <a:r>
              <a:rPr lang="en-US" smtClean="0">
                <a:latin typeface="Consolas" panose="020B0609020204030204" pitchFamily="49" charset="0"/>
              </a:rPr>
              <a:t>elt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Ничего не сломается, но на экране будет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15, 23,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smtClean="0">
                <a:latin typeface="Consolas" panose="020B0609020204030204" pitchFamily="49" charset="0"/>
              </a:rPr>
              <a:t>, 50, 67, 106, 141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создаёт упорядочение своих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Теперь можно итерировать в интервале </a:t>
            </a:r>
            <a:r>
              <a:rPr lang="en-US" smtClean="0">
                <a:latin typeface="Consolas" panose="020B0609020204030204" pitchFamily="49" charset="0"/>
              </a:rPr>
              <a:t>[30, 100)</a:t>
            </a:r>
            <a:r>
              <a:rPr lang="en-US" smtClean="0"/>
              <a:t> </a:t>
            </a:r>
            <a:r>
              <a:rPr lang="ru-RU" smtClean="0"/>
              <a:t>не зависимо от того есть ли в множестве в точности такие элементы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Задают ли теперь итераторы </a:t>
            </a:r>
            <a:r>
              <a:rPr lang="en-US" smtClean="0">
                <a:latin typeface="Consolas" panose="020B0609020204030204" pitchFamily="49" charset="0"/>
              </a:rPr>
              <a:t>itb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ite</a:t>
            </a:r>
            <a:r>
              <a:rPr lang="en-US" smtClean="0"/>
              <a:t> </a:t>
            </a:r>
            <a:r>
              <a:rPr lang="ru-RU" smtClean="0"/>
              <a:t>валидный интервал для итерирования?</a:t>
            </a:r>
          </a:p>
          <a:p>
            <a:r>
              <a:rPr lang="ru-RU" smtClean="0"/>
              <a:t>Что будет, например при таком цикле?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На прошлом слайде интервал был невалиден. Исправления подсвечены.</a:t>
            </a:r>
          </a:p>
          <a:p>
            <a:r>
              <a:rPr lang="ru-RU" smtClean="0"/>
              <a:t>Теперь всё хорошо, но это крайне контринтуитивно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8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r>
              <a:rPr lang="ru-RU" smtClean="0"/>
              <a:t>На экране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42 42 50 67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Видно, что теперь </a:t>
            </a:r>
            <a:r>
              <a:rPr lang="ru-RU" smtClean="0">
                <a:latin typeface="Consolas" panose="020B0609020204030204" pitchFamily="49" charset="0"/>
              </a:rPr>
              <a:t>42</a:t>
            </a:r>
            <a:r>
              <a:rPr lang="ru-RU" smtClean="0"/>
              <a:t> считаются </a:t>
            </a:r>
            <a:r>
              <a:rPr lang="ru-RU" smtClean="0">
                <a:solidFill>
                  <a:srgbClr val="FF0000"/>
                </a:solidFill>
              </a:rPr>
              <a:t>разными</a:t>
            </a:r>
            <a:r>
              <a:rPr lang="ru-RU" smtClean="0"/>
              <a:t> элементами. В общем случае это нарушает инвариант контейнера и последствия сложно предсказать</a:t>
            </a:r>
            <a:r>
              <a:rPr lang="en-US" smtClean="0"/>
              <a:t>.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предикату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Общая концепция называется </a:t>
            </a:r>
            <a:r>
              <a:rPr lang="en-US" smtClean="0"/>
              <a:t>strict weak ordering.</a:t>
            </a:r>
          </a:p>
          <a:p>
            <a:r>
              <a:rPr lang="ru-RU" smtClean="0"/>
              <a:t>Она включает:</a:t>
            </a:r>
          </a:p>
          <a:p>
            <a:pPr lvl="1"/>
            <a:r>
              <a:rPr lang="ru-RU" smtClean="0"/>
              <a:t>Антисимметричность: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 </a:t>
            </a:r>
            <a:r>
              <a:rPr lang="en-US" smtClean="0"/>
              <a:t>pred(y, x)</a:t>
            </a:r>
          </a:p>
          <a:p>
            <a:pPr lvl="1"/>
            <a:r>
              <a:rPr lang="ru-RU" smtClean="0"/>
              <a:t>Транзитивность</a:t>
            </a:r>
            <a:r>
              <a:rPr lang="en-US" smtClean="0"/>
              <a:t>: </a:t>
            </a:r>
            <a:r>
              <a:rPr lang="en-US"/>
              <a:t>pred(x, y</a:t>
            </a:r>
            <a:r>
              <a:rPr lang="en-US" smtClean="0"/>
              <a:t>) </a:t>
            </a:r>
            <a:r>
              <a:rPr lang="en-US" smtClean="0">
                <a:sym typeface="Symbol" panose="05050102010706020507" pitchFamily="18" charset="2"/>
              </a:rPr>
              <a:t> pred(y, z)  pred(x, z)</a:t>
            </a:r>
          </a:p>
          <a:p>
            <a:pPr lvl="1"/>
            <a:r>
              <a:rPr lang="ru-RU" smtClean="0">
                <a:sym typeface="Symbol" panose="05050102010706020507" pitchFamily="18" charset="2"/>
              </a:rPr>
              <a:t>Иррефлексивность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 smtClean="0"/>
              <a:t>pred(x, </a:t>
            </a:r>
            <a:r>
              <a:rPr lang="en-US"/>
              <a:t>x</a:t>
            </a:r>
            <a:r>
              <a:rPr lang="en-US" smtClean="0"/>
              <a:t>)</a:t>
            </a:r>
          </a:p>
          <a:p>
            <a:pPr lvl="1"/>
            <a:r>
              <a:rPr lang="ru-RU" smtClean="0"/>
              <a:t>Транзитивность эквивалентности:</a:t>
            </a:r>
            <a:br>
              <a:rPr lang="ru-RU" smtClean="0"/>
            </a:br>
            <a:r>
              <a:rPr lang="en-US" smtClean="0"/>
              <a:t>eq(x, y) </a:t>
            </a:r>
            <a:r>
              <a:rPr lang="en-US" smtClean="0">
                <a:sym typeface="Symbol" panose="05050102010706020507" pitchFamily="18" charset="2"/>
              </a:rPr>
              <a:t></a:t>
            </a:r>
            <a:r>
              <a:rPr lang="en-US" smtClean="0"/>
              <a:t>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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pred(y, x)</a:t>
            </a:r>
            <a:r>
              <a:rPr lang="en-US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├ </a:t>
            </a:r>
            <a:r>
              <a:rPr lang="en-US" smtClean="0"/>
              <a:t>eq(x, y)</a:t>
            </a:r>
            <a:r>
              <a:rPr lang="en-US">
                <a:sym typeface="Symbol" panose="05050102010706020507" pitchFamily="18" charset="2"/>
              </a:rPr>
              <a:t>  </a:t>
            </a:r>
            <a:r>
              <a:rPr lang="en-US" smtClean="0">
                <a:sym typeface="Symbol" panose="05050102010706020507" pitchFamily="18" charset="2"/>
              </a:rPr>
              <a:t>eq(y</a:t>
            </a:r>
            <a:r>
              <a:rPr lang="en-US">
                <a:sym typeface="Symbol" panose="05050102010706020507" pitchFamily="18" charset="2"/>
              </a:rPr>
              <a:t>, z)  </a:t>
            </a:r>
            <a:r>
              <a:rPr lang="en-US" smtClean="0">
                <a:sym typeface="Symbol" panose="05050102010706020507" pitchFamily="18" charset="2"/>
              </a:rPr>
              <a:t>eq(x</a:t>
            </a:r>
            <a:r>
              <a:rPr lang="en-US">
                <a:sym typeface="Symbol" panose="05050102010706020507" pitchFamily="18" charset="2"/>
              </a:rPr>
              <a:t>, z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Она же распространяется на предикаты в алгоритмах сортировки и т.д.</a:t>
            </a:r>
          </a:p>
          <a:p>
            <a:r>
              <a:rPr lang="ru-RU" smtClean="0">
                <a:sym typeface="Symbol" panose="05050102010706020507" pitchFamily="18" charset="2"/>
              </a:rPr>
              <a:t>Математическая разминка: пусть </a:t>
            </a:r>
            <a:r>
              <a:rPr lang="en-US" smtClean="0">
                <a:sym typeface="Symbol" panose="05050102010706020507" pitchFamily="18" charset="2"/>
              </a:rPr>
              <a:t>(a + ib &lt; c </a:t>
            </a:r>
            <a:r>
              <a:rPr lang="en-US">
                <a:sym typeface="Symbol" panose="05050102010706020507" pitchFamily="18" charset="2"/>
              </a:rPr>
              <a:t>+ </a:t>
            </a:r>
            <a:r>
              <a:rPr lang="en-US" smtClean="0">
                <a:sym typeface="Symbol" panose="05050102010706020507" pitchFamily="18" charset="2"/>
              </a:rPr>
              <a:t>id)  (a &lt; c)  (b &gt; d)</a:t>
            </a:r>
            <a:r>
              <a:rPr lang="en-US">
                <a:sym typeface="Symbol" panose="05050102010706020507" pitchFamily="18" charset="2"/>
              </a:rPr>
              <a:t/>
            </a:r>
            <a:br>
              <a:rPr lang="en-US">
                <a:sym typeface="Symbol" panose="05050102010706020507" pitchFamily="18" charset="2"/>
              </a:rPr>
            </a:br>
            <a:r>
              <a:rPr lang="ru-RU" smtClean="0">
                <a:sym typeface="Symbol" panose="05050102010706020507" pitchFamily="18" charset="2"/>
              </a:rPr>
              <a:t>является ли это </a:t>
            </a:r>
            <a:r>
              <a:rPr lang="en-US" smtClean="0">
                <a:sym typeface="Symbol" panose="05050102010706020507" pitchFamily="18" charset="2"/>
              </a:rPr>
              <a:t>strict weak ordering </a:t>
            </a:r>
            <a:r>
              <a:rPr lang="ru-RU" smtClean="0">
                <a:sym typeface="Symbol" panose="05050102010706020507" pitchFamily="18" charset="2"/>
              </a:rPr>
              <a:t>для комплексных чисел</a:t>
            </a:r>
            <a:r>
              <a:rPr lang="en-US" smtClean="0">
                <a:sym typeface="Symbol" panose="05050102010706020507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825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</a:p>
          <a:p>
            <a:r>
              <a:rPr lang="ru-RU" smtClean="0"/>
              <a:t>Контрпример Майерса: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multiset&lt;int, less_equal&lt;int&gt;&gt;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s.insert(10); // insert 10</a:t>
            </a:r>
            <a:r>
              <a:rPr lang="en-US" baseline="-25000" smtClean="0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s.insert(10); // insert </a:t>
            </a:r>
            <a:r>
              <a:rPr lang="en-US" smtClean="0">
                <a:latin typeface="Consolas" panose="020B0609020204030204" pitchFamily="49" charset="0"/>
              </a:rPr>
              <a:t>10</a:t>
            </a:r>
            <a:r>
              <a:rPr lang="en-US" baseline="-25000" smtClean="0">
                <a:latin typeface="Consolas" panose="020B0609020204030204" pitchFamily="49" charset="0"/>
              </a:rPr>
              <a:t>B</a:t>
            </a:r>
          </a:p>
          <a:p>
            <a:r>
              <a:rPr lang="ru-RU" smtClean="0"/>
              <a:t>Теперь </a:t>
            </a:r>
            <a:r>
              <a:rPr lang="en-US" smtClean="0">
                <a:latin typeface="Consolas" panose="020B0609020204030204" pitchFamily="49" charset="0"/>
              </a:rPr>
              <a:t>equal_range</a:t>
            </a:r>
            <a:r>
              <a:rPr lang="ru-RU" smtClean="0"/>
              <a:t> для </a:t>
            </a:r>
            <a:r>
              <a:rPr lang="ru-RU" smtClean="0">
                <a:latin typeface="Consolas" panose="020B0609020204030204" pitchFamily="49" charset="0"/>
              </a:rPr>
              <a:t>10</a:t>
            </a:r>
            <a:r>
              <a:rPr lang="en-US" smtClean="0"/>
              <a:t> </a:t>
            </a:r>
            <a:r>
              <a:rPr lang="ru-RU" smtClean="0"/>
              <a:t>вернёт пустой интервал.</a:t>
            </a:r>
            <a:endParaRPr lang="en-US" smtClean="0"/>
          </a:p>
          <a:p>
            <a:r>
              <a:rPr lang="ru-RU" smtClean="0"/>
              <a:t>Общий вывод: </a:t>
            </a:r>
            <a:r>
              <a:rPr lang="en-US" smtClean="0"/>
              <a:t>strict weak ordering </a:t>
            </a:r>
            <a:r>
              <a:rPr lang="ru-RU" smtClean="0"/>
              <a:t>это очень важная концепция.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для множеств не работает идиома </a:t>
            </a:r>
            <a:r>
              <a:rPr lang="en-US" smtClean="0"/>
              <a:t>erase-remove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</a:t>
            </a:r>
            <a:r>
              <a:rPr lang="en-US">
                <a:latin typeface="Consolas" panose="020B0609020204030204" pitchFamily="49" charset="0"/>
              </a:rPr>
              <a:t>&gt; s =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s.erase(remove(s.begin</a:t>
            </a:r>
            <a:r>
              <a:rPr lang="en-US">
                <a:latin typeface="Consolas" panose="020B0609020204030204" pitchFamily="49" charset="0"/>
              </a:rPr>
              <a:t>(), s.end(), 1), s.end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r>
              <a:rPr lang="ru-RU" smtClean="0"/>
              <a:t>Причина этого в том, что элементы множества в реализации являются листьями красно-чёрного дерева и изменение значения элемента на месте  может иметь непредсказуемые последствия.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s.begin() = 3; // </a:t>
            </a:r>
            <a:r>
              <a:rPr lang="en-US" smtClean="0">
                <a:latin typeface="Consolas" panose="020B0609020204030204" pitchFamily="49" charset="0"/>
              </a:rPr>
              <a:t>error</a:t>
            </a:r>
            <a:r>
              <a:rPr lang="en-US">
                <a:latin typeface="Consolas" panose="020B0609020204030204" pitchFamily="49" charset="0"/>
              </a:rPr>
              <a:t>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Поэтому реализация </a:t>
            </a:r>
            <a:r>
              <a:rPr lang="en-US" smtClean="0"/>
              <a:t>glibc </a:t>
            </a:r>
            <a:r>
              <a:rPr lang="ru-RU" smtClean="0"/>
              <a:t>это явно запрещает. Ну а алгоритм </a:t>
            </a:r>
            <a:r>
              <a:rPr lang="en-US" smtClean="0"/>
              <a:t>remove </a:t>
            </a:r>
            <a:r>
              <a:rPr lang="ru-RU" smtClean="0"/>
              <a:t>как раз изменяет значения элементов, обменивая их.</a:t>
            </a:r>
            <a:endParaRPr lang="en-US" smtClean="0"/>
          </a:p>
          <a:p>
            <a:r>
              <a:rPr lang="ru-RU" smtClean="0"/>
              <a:t>Некоторые реализации этого не запрещают, будьте с ними аккуратны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За пределами стандарта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Удаляйте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</a:t>
            </a:r>
            <a:r>
              <a:rPr lang="en-US" smtClean="0"/>
              <a:t>erase-remove </a:t>
            </a:r>
            <a:r>
              <a:rPr lang="ru-RU" smtClean="0"/>
              <a:t>для </a:t>
            </a:r>
            <a:r>
              <a:rPr lang="en-US" smtClean="0"/>
              <a:t>set </a:t>
            </a:r>
            <a:r>
              <a:rPr lang="ru-RU" smtClean="0"/>
              <a:t>не так уж и нужен, так как есть </a:t>
            </a:r>
            <a:r>
              <a:rPr lang="en-US" smtClean="0"/>
              <a:t>set.erase, </a:t>
            </a:r>
            <a:r>
              <a:rPr lang="ru-RU" smtClean="0"/>
              <a:t>а элементы всё равно уникальны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s.erase(remove(s.begin(), s.end(), 1), s.end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s.erase(1);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в цикле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s.erase(it);</a:t>
            </a:r>
          </a:p>
          <a:p>
            <a:r>
              <a:rPr lang="ru-RU" smtClean="0"/>
              <a:t>Правда тут, кажется, есть некоторые проблемы....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C++98</a:t>
            </a:r>
            <a:r>
              <a:rPr lang="en-US" smtClean="0"/>
              <a:t> </a:t>
            </a:r>
            <a:r>
              <a:rPr lang="ru-RU" smtClean="0"/>
              <a:t>это делалось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++);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256521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это делается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 = s.erase(it);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11954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(it != s.end())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 </a:t>
            </a:r>
            <a:r>
              <a:rPr lang="ru-RU" smtClean="0"/>
              <a:t>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s.find(1);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!= s.end())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ru-RU" smtClean="0"/>
              <a:t> 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</a:p>
          <a:p>
            <a:r>
              <a:rPr lang="ru-RU" smtClean="0"/>
              <a:t>Теперь решение очевидно: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</a:t>
            </a:r>
            <a:r>
              <a:rPr lang="en-US">
                <a:latin typeface="Consolas" panose="020B0609020204030204" pitchFamily="49" charset="0"/>
              </a:rPr>
              <a:t>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(it != s.end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s.erase(it);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s.insert(3);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За пределами стандарта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15848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орбитам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каждого элемента есть генераторы которые превращают его в другой</a:t>
            </a:r>
          </a:p>
          <a:p>
            <a:r>
              <a:rPr lang="ru-RU" smtClean="0"/>
              <a:t>Например для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</a:p>
          <a:p>
            <a:r>
              <a:rPr lang="en-US" sz="2000">
                <a:latin typeface="Consolas" panose="020B0609020204030204" pitchFamily="49" charset="0"/>
              </a:rPr>
              <a:t>(1)(2)(3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(1)(2,3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en-US" sz="2000" smtClean="0"/>
              <a:t> </a:t>
            </a:r>
          </a:p>
          <a:p>
            <a:r>
              <a:rPr lang="en-US" sz="2000">
                <a:latin typeface="Consolas" panose="020B0609020204030204" pitchFamily="49" charset="0"/>
              </a:rPr>
              <a:t>(1,2)(3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(1,2,3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en-US" sz="2000" smtClean="0"/>
          </a:p>
          <a:p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1,3,2), </a:t>
            </a:r>
            <a:r>
              <a:rPr lang="en-US" sz="2000">
                <a:latin typeface="Consolas" panose="020B0609020204030204" pitchFamily="49" charset="0"/>
              </a:rPr>
              <a:t>(1,3)(2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2000" smtClean="0"/>
              <a:t>Допустим мы хотим </a:t>
            </a:r>
            <a:br>
              <a:rPr lang="ru-RU" sz="2000" smtClean="0"/>
            </a:br>
            <a:r>
              <a:rPr lang="ru-RU" sz="2000" smtClean="0"/>
              <a:t>получить орбиту </a:t>
            </a:r>
            <a:r>
              <a:rPr lang="ru-RU" sz="2000">
                <a:latin typeface="Consolas" panose="020B0609020204030204" pitchFamily="49" charset="0"/>
              </a:rPr>
              <a:t>1</a:t>
            </a:r>
            <a:r>
              <a:rPr lang="ru-RU" sz="2000" smtClean="0"/>
              <a:t> с </a:t>
            </a:r>
            <a:br>
              <a:rPr lang="ru-RU" sz="2000" smtClean="0"/>
            </a:br>
            <a:r>
              <a:rPr lang="ru-RU" sz="2000" smtClean="0"/>
              <a:t>конкретным генератором</a:t>
            </a:r>
            <a:br>
              <a:rPr lang="ru-RU" sz="2000" smtClean="0"/>
            </a:br>
            <a:r>
              <a:rPr lang="ru-RU" sz="2000" smtClean="0"/>
              <a:t>для каждого элемента (это называется</a:t>
            </a:r>
            <a:br>
              <a:rPr lang="ru-RU" sz="2000" smtClean="0"/>
            </a:br>
            <a:r>
              <a:rPr lang="en-US" sz="2000" smtClean="0"/>
              <a:t>coset representative)</a:t>
            </a:r>
            <a:endParaRPr lang="ru-RU" sz="2000" smtClean="0"/>
          </a:p>
        </p:txBody>
      </p:sp>
      <p:sp>
        <p:nvSpPr>
          <p:cNvPr id="4" name="Rectangle 3"/>
          <p:cNvSpPr/>
          <p:nvPr/>
        </p:nvSpPr>
        <p:spPr>
          <a:xfrm>
            <a:off x="4856559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1524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1523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6100828" y="3283808"/>
            <a:ext cx="740696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6100828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09687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(1,3,2)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9686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>
            <a:stCxn id="6" idx="3"/>
            <a:endCxn id="10" idx="1"/>
          </p:cNvCxnSpPr>
          <p:nvPr/>
        </p:nvCxnSpPr>
        <p:spPr>
          <a:xfrm>
            <a:off x="8085792" y="5100251"/>
            <a:ext cx="423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8085793" y="3283808"/>
            <a:ext cx="42389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94650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(1,3)(2)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13" idx="1"/>
            <a:endCxn id="10" idx="3"/>
          </p:cNvCxnSpPr>
          <p:nvPr/>
        </p:nvCxnSpPr>
        <p:spPr>
          <a:xfrm flipH="1">
            <a:off x="9753955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13" idx="1"/>
          </p:cNvCxnSpPr>
          <p:nvPr/>
        </p:nvCxnSpPr>
        <p:spPr>
          <a:xfrm>
            <a:off x="9753956" y="3283808"/>
            <a:ext cx="740694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56558" y="4536986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879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6042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94650" y="4495798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41523" y="5492577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6395" y="5502873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6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Итак, необходимо улучшить эту процедуру, чтобы в паре с элементом орбиты шёл его генератор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711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set&lt;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pair&lt;T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Permutation&lt;T</a:t>
            </a:r>
            <a:r>
              <a:rPr lang="en-US" sz="1600">
                <a:latin typeface="Consolas" panose="020B0609020204030204" pitchFamily="49" charset="0"/>
              </a:rPr>
              <a:t>&gt; id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id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(find_if(orbit.begin(), orbit.end(),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</a:t>
            </a:r>
            <a:r>
              <a:rPr lang="en-US" sz="1600"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Простое дописывание </a:t>
            </a:r>
            <a:r>
              <a:rPr lang="en-US" sz="1600" smtClean="0"/>
              <a:t>pair </a:t>
            </a:r>
            <a:r>
              <a:rPr lang="ru-RU" sz="1600" smtClean="0"/>
              <a:t>порождает ряд проблем. Заметите ли вы худшую из них?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413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set&lt;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pair&lt;T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Permutation&lt;T&gt;{})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find_if(orbit.begin(), orbit.end(),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Увы, у нас снова линейный поиск. Тут сложно что-то придумать, в контейнере </a:t>
            </a:r>
            <a:r>
              <a:rPr lang="en-US" sz="1600" smtClean="0"/>
              <a:t>set </a:t>
            </a:r>
            <a:r>
              <a:rPr lang="ru-RU" sz="1600" smtClean="0"/>
              <a:t>есть метод </a:t>
            </a:r>
            <a:r>
              <a:rPr lang="en-US" sz="1600" smtClean="0"/>
              <a:t>find, </a:t>
            </a:r>
            <a:r>
              <a:rPr lang="ru-RU" sz="1600" smtClean="0"/>
              <a:t>но не </a:t>
            </a:r>
            <a:r>
              <a:rPr lang="en-US" sz="1600" smtClean="0"/>
              <a:t>find_if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995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о группах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Прошлая лекция была закончена изучением перестановок средствами стандартной библиотеки. Перестановки образуют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Это группа перестановок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с генераторами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simple_orbit(T 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</a:t>
            </a:r>
            <a:r>
              <a:rPr lang="en-US" sz="1600" smtClean="0">
                <a:latin typeface="Consolas" panose="020B0609020204030204" pitchFamily="49" charset="0"/>
              </a:rPr>
              <a:t>orbit.end())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 отображения метод </a:t>
            </a:r>
            <a:r>
              <a:rPr lang="en-US" sz="1600" smtClean="0"/>
              <a:t>find </a:t>
            </a:r>
            <a:r>
              <a:rPr lang="ru-RU" sz="1600" smtClean="0"/>
              <a:t>ищет по ключам, с логарифмической сложностью. Также можно отметить переход от вектора пар к отображению. Такое использование отображения называется ассоциативным вектором.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0155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simple_orbit(T 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igen-&gt;apply(elem)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Если мы оцениваем перемножение перестановок дешевле чем проверку, что перестановка существует, то код можно ещё упростить, поскольку </a:t>
            </a:r>
            <a:r>
              <a:rPr lang="en-US" sz="1600" smtClean="0">
                <a:latin typeface="Consolas" panose="020B0609020204030204" pitchFamily="49" charset="0"/>
              </a:rPr>
              <a:t>insert</a:t>
            </a:r>
            <a:r>
              <a:rPr lang="en-US" sz="1600" smtClean="0"/>
              <a:t> </a:t>
            </a:r>
            <a:r>
              <a:rPr lang="ru-RU" sz="1600" smtClean="0"/>
              <a:t>ничего не делает если такой элемент уже существует.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91675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и мультиотображения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отображения и мультиотображения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T, 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allocator&lt;pair&lt;const Key, T</a:t>
            </a:r>
            <a:r>
              <a:rPr lang="en-US" smtClean="0">
                <a:latin typeface="Consolas" panose="020B0609020204030204" pitchFamily="49" charset="0"/>
              </a:rPr>
              <a:t>&gt;&gt;&gt;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map;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T,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allocator&lt;pair&lt;const Key, T&gt;&gt;&gt;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multimap;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можно особо отметить класс для которого аллокатор. В отличии от </a:t>
            </a:r>
            <a:r>
              <a:rPr lang="en-US" smtClean="0"/>
              <a:t>set, </a:t>
            </a:r>
            <a:r>
              <a:rPr lang="ru-RU" smtClean="0"/>
              <a:t>здесь нам явно говорят что именно менять нельзя.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к отображению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несколько способов включить элемент в отображение</a:t>
            </a:r>
          </a:p>
          <a:p>
            <a:r>
              <a:rPr lang="ru-RU" smtClean="0"/>
              <a:t>Сделать явный </a:t>
            </a:r>
            <a:r>
              <a:rPr lang="en-US" smtClean="0"/>
              <a:t>insert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tmp.insert(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Сделать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tmp.emplace(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Использовать оператор </a:t>
            </a:r>
            <a:r>
              <a:rPr lang="en-US" smtClean="0"/>
              <a:t>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mtClean="0">
                <a:latin typeface="Consolas" panose="020B0609020204030204" pitchFamily="49" charset="0"/>
              </a:rPr>
              <a:t>] =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  <a:p>
            <a:r>
              <a:rPr lang="ru-RU" smtClean="0"/>
              <a:t>Часто люди путаются что и когда использовать</a:t>
            </a:r>
            <a:endParaRPr lang="en-US" smtClean="0"/>
          </a:p>
          <a:p>
            <a:r>
              <a:rPr lang="ru-RU" smtClean="0"/>
              <a:t>Давайте обсудим и проголосуем?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4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рекомендации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вставке точно не хотелось бы тратить время на поиск элемента (что неизбежно произойдёт при использовании квадратных скобок)</a:t>
            </a:r>
          </a:p>
          <a:p>
            <a:r>
              <a:rPr lang="ru-RU" smtClean="0"/>
              <a:t>При обновлении значения, зависит от стратегии</a:t>
            </a:r>
          </a:p>
          <a:p>
            <a:pPr lvl="1"/>
            <a:r>
              <a:rPr lang="ru-RU" smtClean="0"/>
              <a:t>Если хочется обновить с гарантией, по поиск и прямой обновление</a:t>
            </a:r>
          </a:p>
          <a:p>
            <a:pPr lvl="1"/>
            <a:r>
              <a:rPr lang="ru-RU" smtClean="0"/>
              <a:t>Если есть семантика обновить-и-вставить, то квадратные скобки</a:t>
            </a:r>
          </a:p>
          <a:p>
            <a:r>
              <a:rPr lang="ru-RU" smtClean="0"/>
              <a:t>В целом квадратные скобки плохо видны в коде и приводят к проблемам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m[x] &lt;&lt; endl;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Сложнее всего выбор между </a:t>
            </a:r>
            <a:r>
              <a:rPr lang="en-US" smtClean="0"/>
              <a:t>insert </a:t>
            </a:r>
            <a:r>
              <a:rPr lang="ru-RU" smtClean="0"/>
              <a:t>и </a:t>
            </a:r>
            <a:r>
              <a:rPr lang="en-US" smtClean="0"/>
              <a:t>emplace. </a:t>
            </a:r>
            <a:r>
              <a:rPr lang="ru-RU" smtClean="0"/>
              <a:t>Но </a:t>
            </a:r>
            <a:r>
              <a:rPr lang="en-US" smtClean="0"/>
              <a:t>emplace </a:t>
            </a:r>
            <a:r>
              <a:rPr lang="ru-RU" smtClean="0"/>
              <a:t>вместе с ассоциативными контейнерами имеет проблемы, описанные у Майерса. Поэтому </a:t>
            </a:r>
            <a:r>
              <a:rPr lang="en-US" smtClean="0"/>
              <a:t>insert </a:t>
            </a:r>
            <a:r>
              <a:rPr lang="ru-RU" smtClean="0"/>
              <a:t>должен быть вариантом по умолчанию.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Хинты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один случай когда </a:t>
            </a:r>
            <a:r>
              <a:rPr lang="en-US" smtClean="0"/>
              <a:t>emplace </a:t>
            </a:r>
            <a:r>
              <a:rPr lang="ru-RU" smtClean="0"/>
              <a:t>в форме </a:t>
            </a:r>
            <a:r>
              <a:rPr lang="en-US" smtClean="0"/>
              <a:t>emplace_hint </a:t>
            </a:r>
            <a:r>
              <a:rPr lang="ru-RU" smtClean="0"/>
              <a:t>может быть очень хорош. Это случай когда мы</a:t>
            </a:r>
            <a:r>
              <a:rPr lang="ru-RU" smtClean="0">
                <a:solidFill>
                  <a:srgbClr val="0000FF"/>
                </a:solidFill>
              </a:rPr>
              <a:t> примерно знаем </a:t>
            </a:r>
            <a:r>
              <a:rPr lang="ru-RU" smtClean="0"/>
              <a:t>куда вставлять.</a:t>
            </a:r>
            <a:endParaRPr lang="en-US" smtClean="0"/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orbit.find(newelem)</a:t>
            </a:r>
            <a:r>
              <a:rPr lang="en-US" sz="2400">
                <a:latin typeface="Consolas" panose="020B0609020204030204" pitchFamily="49" charset="0"/>
              </a:rPr>
              <a:t> == orbit.end())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tmp.insert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Эти две строчки кода потенциально дважды тратят логарифмическое время на поиск позиции для вставки</a:t>
            </a:r>
            <a:r>
              <a:rPr lang="en-US" smtClean="0"/>
              <a:t>. </a:t>
            </a:r>
            <a:r>
              <a:rPr lang="ru-RU" smtClean="0"/>
              <a:t>Их можно улучшить: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orbit.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mtClean="0">
                <a:latin typeface="Consolas" panose="020B0609020204030204" pitchFamily="49" charset="0"/>
              </a:rPr>
              <a:t>(newelem);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== orbit.end() || it-&gt;first != newelem)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tmp.emplace_hint(it, newelem,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Так время на поиск будет потрачено только один раз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6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extract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46492" cy="4038600"/>
          </a:xfrm>
        </p:spPr>
        <p:txBody>
          <a:bodyPr/>
          <a:lstStyle/>
          <a:p>
            <a:r>
              <a:rPr lang="ru-RU" smtClean="0"/>
              <a:t>Вытащить ноду из дерева,</a:t>
            </a:r>
            <a:r>
              <a:rPr lang="en-US" smtClean="0"/>
              <a:t> </a:t>
            </a:r>
            <a:r>
              <a:rPr lang="ru-RU" smtClean="0"/>
              <a:t>при этом удалив её</a:t>
            </a:r>
            <a:r>
              <a:rPr lang="en-US" smtClean="0"/>
              <a:t>,</a:t>
            </a:r>
            <a:r>
              <a:rPr lang="ru-RU" smtClean="0"/>
              <a:t> теперь можно с помощью </a:t>
            </a:r>
            <a:r>
              <a:rPr lang="en-US" smtClean="0"/>
              <a:t>extract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"tenet"}, {3, "nothing</a:t>
            </a:r>
            <a:r>
              <a:rPr lang="en-US" smtClean="0">
                <a:latin typeface="Consolas" panose="020B0609020204030204" pitchFamily="49" charset="0"/>
              </a:rPr>
              <a:t>"}};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extval = m1.extract(3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 этом </a:t>
            </a:r>
            <a:r>
              <a:rPr lang="en-US" smtClean="0">
                <a:latin typeface="Consolas" panose="020B0609020204030204" pitchFamily="49" charset="0"/>
              </a:rPr>
              <a:t>extval</a:t>
            </a:r>
            <a:r>
              <a:rPr lang="en-US" smtClean="0"/>
              <a:t> </a:t>
            </a:r>
            <a:r>
              <a:rPr lang="ru-RU" smtClean="0"/>
              <a:t>оказывается загадочного типа </a:t>
            </a:r>
            <a:r>
              <a:rPr lang="en-US" smtClean="0"/>
              <a:t>node_handle, </a:t>
            </a:r>
            <a:r>
              <a:rPr lang="ru-RU" smtClean="0"/>
              <a:t>который в стандарте определён двусмысленно: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/*unspecified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/*node-handle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 него не определено ничего, даже имени, только набор методов, среди которых самые полезные это </a:t>
            </a:r>
            <a:r>
              <a:rPr lang="en-US" smtClean="0"/>
              <a:t>key() </a:t>
            </a:r>
            <a:r>
              <a:rPr lang="ru-RU" smtClean="0"/>
              <a:t>и </a:t>
            </a:r>
            <a:r>
              <a:rPr lang="en-US" smtClean="0"/>
              <a:t>value()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extval.key()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merge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763897" cy="4038600"/>
          </a:xfrm>
        </p:spPr>
        <p:txBody>
          <a:bodyPr/>
          <a:lstStyle/>
          <a:p>
            <a:r>
              <a:rPr lang="ru-RU" smtClean="0"/>
              <a:t>Соединить два отображения в одно теперь можно с помощью </a:t>
            </a:r>
            <a:r>
              <a:rPr lang="en-US" smtClean="0"/>
              <a:t>merge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map&lt;int,string&gt; m2 = {{2, "nothing"}, {3, "arepo"},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{</a:t>
            </a:r>
            <a:r>
              <a:rPr lang="en-US">
                <a:latin typeface="Consolas" panose="020B0609020204030204" pitchFamily="49" charset="0"/>
              </a:rPr>
              <a:t>4, "opera"}, {5, "rotas"}};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m1.merge(m2);</a:t>
            </a:r>
          </a:p>
          <a:p>
            <a:r>
              <a:rPr lang="ru-RU" smtClean="0"/>
              <a:t>При этом</a:t>
            </a:r>
            <a:r>
              <a:rPr lang="en-US" smtClean="0"/>
              <a:t> </a:t>
            </a:r>
            <a:r>
              <a:rPr lang="ru-RU" smtClean="0"/>
              <a:t>все элементы </a:t>
            </a:r>
            <a:r>
              <a:rPr lang="en-US" smtClean="0">
                <a:latin typeface="Consolas" panose="020B0609020204030204" pitchFamily="49" charset="0"/>
              </a:rPr>
              <a:t>m2</a:t>
            </a:r>
            <a:r>
              <a:rPr lang="en-US" smtClean="0"/>
              <a:t> </a:t>
            </a:r>
            <a:r>
              <a:rPr lang="ru-RU" smtClean="0"/>
              <a:t>по одному вынимаются (например через </a:t>
            </a:r>
            <a:r>
              <a:rPr lang="en-US" smtClean="0"/>
              <a:t>extract) </a:t>
            </a:r>
            <a:r>
              <a:rPr lang="ru-RU" smtClean="0"/>
              <a:t>и вставляются в </a:t>
            </a:r>
            <a:r>
              <a:rPr lang="en-US" smtClean="0">
                <a:latin typeface="Consolas" panose="020B0609020204030204" pitchFamily="49" charset="0"/>
              </a:rPr>
              <a:t>m1</a:t>
            </a:r>
          </a:p>
          <a:p>
            <a:r>
              <a:rPr lang="ru-RU" smtClean="0"/>
              <a:t>Метод несколько эффективней, чем делать то же самое простым циклом.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866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multimap&lt;int,string&gt; mm = {{1, "a"}, {1, "b"}, {2, "c"},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Ваши предложения?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</a:t>
            </a:r>
            <a:r>
              <a:rPr lang="en-US" smtClean="0">
                <a:latin typeface="Consolas" panose="020B0609020204030204" pitchFamily="49" charset="0"/>
              </a:rPr>
              <a:t>, string</a:t>
            </a:r>
            <a:r>
              <a:rPr lang="en-US">
                <a:latin typeface="Consolas" panose="020B0609020204030204" pitchFamily="49" charset="0"/>
              </a:rPr>
              <a:t>&gt; mm = {{1, "a"}, {1, "b"}, {2, "c"},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Разумеется </a:t>
            </a:r>
            <a:r>
              <a:rPr lang="en-US" smtClean="0"/>
              <a:t>upper_bound </a:t>
            </a:r>
            <a:r>
              <a:rPr lang="ru-RU" smtClean="0"/>
              <a:t>в цикле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for(auto </a:t>
            </a:r>
            <a:r>
              <a:rPr lang="en-US">
                <a:latin typeface="Consolas" panose="020B0609020204030204" pitchFamily="49" charset="0"/>
              </a:rPr>
              <a:t>it = mm.begin(), mend = mm.end</a:t>
            </a:r>
            <a:r>
              <a:rPr lang="en-US" smtClean="0">
                <a:latin typeface="Consolas" panose="020B0609020204030204" pitchFamily="49" charset="0"/>
              </a:rPr>
              <a:t>();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it </a:t>
            </a:r>
            <a:r>
              <a:rPr lang="en-US">
                <a:latin typeface="Consolas" panose="020B0609020204030204" pitchFamily="49" charset="0"/>
              </a:rPr>
              <a:t>!= mend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it </a:t>
            </a:r>
            <a:r>
              <a:rPr lang="en-US">
                <a:latin typeface="Consolas" panose="020B0609020204030204" pitchFamily="49" charset="0"/>
              </a:rPr>
              <a:t>= mm.upper_bound(it-&gt;first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it-&gt;first &lt;&lt; endl;</a:t>
            </a:r>
            <a:endParaRPr lang="ru-RU" smtClean="0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Орбита элемента в группе это все значения в которые его переводят элементы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Орбита элемента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{1,2,3}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9836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35123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9891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8963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1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Мультиотображения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pPr marL="45720" indent="0">
              <a:buNone/>
            </a:pPr>
            <a:r>
              <a:rPr lang="ru-RU" smtClean="0"/>
              <a:t>Предположим где-то определены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VL&gt; struct VertexType;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EL</a:t>
            </a:r>
            <a:r>
              <a:rPr lang="en-US">
                <a:latin typeface="Consolas" panose="020B0609020204030204" pitchFamily="49" charset="0"/>
              </a:rPr>
              <a:t>&gt; struct </a:t>
            </a:r>
            <a:r>
              <a:rPr lang="en-US" smtClean="0">
                <a:latin typeface="Consolas" panose="020B0609020204030204" pitchFamily="49" charset="0"/>
              </a:rPr>
              <a:t>EdgeType;</a:t>
            </a:r>
          </a:p>
          <a:p>
            <a:r>
              <a:rPr lang="ru-RU" smtClean="0"/>
              <a:t>Допустим мы хотим </a:t>
            </a:r>
            <a:r>
              <a:rPr lang="en-US" smtClean="0"/>
              <a:t>VL </a:t>
            </a:r>
            <a:r>
              <a:rPr lang="en-US" smtClean="0">
                <a:sym typeface="Symbol" panose="05050102010706020507" pitchFamily="18" charset="2"/>
              </a:rPr>
              <a:t> </a:t>
            </a:r>
            <a:r>
              <a:rPr lang="en-US" smtClean="0"/>
              <a:t>unsigned </a:t>
            </a:r>
            <a:r>
              <a:rPr lang="ru-RU" smtClean="0"/>
              <a:t>и </a:t>
            </a:r>
            <a:r>
              <a:rPr lang="en-US" smtClean="0"/>
              <a:t>EL</a:t>
            </a:r>
            <a:r>
              <a:rPr lang="en-US">
                <a:sym typeface="Symbol" panose="05050102010706020507" pitchFamily="18" charset="2"/>
              </a:rPr>
              <a:t> </a:t>
            </a:r>
            <a:r>
              <a:rPr lang="en-US" smtClean="0"/>
              <a:t> unsigned (</a:t>
            </a:r>
            <a:r>
              <a:rPr lang="ru-RU" smtClean="0"/>
              <a:t>например цвет и вес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ColoredNode = VertexType&lt;unsigned&gt;;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WeightedEdge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EdgeType&lt;unsigned&gt;;</a:t>
            </a:r>
          </a:p>
          <a:p>
            <a:r>
              <a:rPr lang="ru-RU" smtClean="0"/>
              <a:t>Есть идеи как сделать из этого направленный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065" cy="4038600"/>
          </a:xfrm>
        </p:spPr>
        <p:txBody>
          <a:bodyPr/>
          <a:lstStyle/>
          <a:p>
            <a:r>
              <a:rPr lang="ru-RU" smtClean="0"/>
              <a:t>Мультимножества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r>
              <a:rPr lang="ru-RU" smtClean="0"/>
              <a:t>Для хранения вершин можно воспользоваться вектором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&lt;ColoredNode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 nodes = {{1}, {1}, {1}};</a:t>
            </a:r>
          </a:p>
          <a:p>
            <a:r>
              <a:rPr lang="ru-RU" smtClean="0"/>
              <a:t>Саму структуру графа задаёт мультиотображение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multimap&lt;ColoredNode*, WeightedEdge&gt; edges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WeightedEdge(4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nodes[2])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WeightedEdge(1</a:t>
            </a:r>
            <a:r>
              <a:rPr lang="en-US">
                <a:latin typeface="Consolas" panose="020B0609020204030204" pitchFamily="49" charset="0"/>
              </a:rPr>
              <a:t>, &amp;nodes[1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nodes[2], </a:t>
            </a:r>
            <a:r>
              <a:rPr lang="en-US" smtClean="0">
                <a:latin typeface="Consolas" panose="020B0609020204030204" pitchFamily="49" charset="0"/>
              </a:rPr>
              <a:t>WeightedEdge(2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&amp;nodes[1], WeightedEdge(3,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nodes[0]) }};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984260" y="2496064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11876" y="3809999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601219" y="3175812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10159011" y="2982097"/>
            <a:ext cx="72384" cy="8279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1"/>
          </p:cNvCxnSpPr>
          <p:nvPr/>
        </p:nvCxnSpPr>
        <p:spPr>
          <a:xfrm>
            <a:off x="10406146" y="2910919"/>
            <a:ext cx="267457" cy="3360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10333762" y="3590667"/>
            <a:ext cx="339841" cy="2905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9497847" y="2793862"/>
            <a:ext cx="527603" cy="1267392"/>
          </a:xfrm>
          <a:custGeom>
            <a:avLst/>
            <a:gdLst>
              <a:gd name="connsiteX0" fmla="*/ 445224 w 575936"/>
              <a:gd name="connsiteY0" fmla="*/ 1363621 h 1363621"/>
              <a:gd name="connsiteX1" fmla="*/ 381 w 575936"/>
              <a:gd name="connsiteY1" fmla="*/ 729308 h 1363621"/>
              <a:gd name="connsiteX2" fmla="*/ 511127 w 575936"/>
              <a:gd name="connsiteY2" fmla="*/ 62043 h 1363621"/>
              <a:gd name="connsiteX3" fmla="*/ 568792 w 575936"/>
              <a:gd name="connsiteY3" fmla="*/ 29091 h 1363621"/>
              <a:gd name="connsiteX4" fmla="*/ 568792 w 575936"/>
              <a:gd name="connsiteY4" fmla="*/ 29091 h 1363621"/>
              <a:gd name="connsiteX5" fmla="*/ 535840 w 575936"/>
              <a:gd name="connsiteY5" fmla="*/ 37329 h 1363621"/>
              <a:gd name="connsiteX6" fmla="*/ 552316 w 575936"/>
              <a:gd name="connsiteY6" fmla="*/ 29091 h 136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936" h="1363621">
                <a:moveTo>
                  <a:pt x="445224" y="1363621"/>
                </a:moveTo>
                <a:cubicBezTo>
                  <a:pt x="217310" y="1154929"/>
                  <a:pt x="-10603" y="946238"/>
                  <a:pt x="381" y="729308"/>
                </a:cubicBezTo>
                <a:cubicBezTo>
                  <a:pt x="11365" y="512378"/>
                  <a:pt x="416392" y="178746"/>
                  <a:pt x="511127" y="62043"/>
                </a:cubicBezTo>
                <a:cubicBezTo>
                  <a:pt x="605862" y="-54660"/>
                  <a:pt x="568792" y="29091"/>
                  <a:pt x="568792" y="29091"/>
                </a:cubicBezTo>
                <a:lnTo>
                  <a:pt x="568792" y="29091"/>
                </a:lnTo>
                <a:cubicBezTo>
                  <a:pt x="563300" y="30464"/>
                  <a:pt x="538586" y="37329"/>
                  <a:pt x="535840" y="37329"/>
                </a:cubicBezTo>
                <a:cubicBezTo>
                  <a:pt x="533094" y="37329"/>
                  <a:pt x="542705" y="33210"/>
                  <a:pt x="552316" y="2909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вы вряд ли захотите пользоваться таким графом?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7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вряд ли захотите пользоваться таким графом потому что в нём нет никакой </a:t>
            </a:r>
            <a:r>
              <a:rPr lang="en-US" smtClean="0"/>
              <a:t>value-</a:t>
            </a:r>
            <a:r>
              <a:rPr lang="ru-RU" smtClean="0"/>
              <a:t>семантики и целостной структуры, всё крайне хлипко и на глупых указателях</a:t>
            </a:r>
          </a:p>
          <a:p>
            <a:r>
              <a:rPr lang="ru-RU" smtClean="0"/>
              <a:t>Можно ли построить тот граф, которым вы пользоваться захотите?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 пределами </a:t>
            </a:r>
            <a:r>
              <a:rPr lang="ru-RU" sz="4800" smtClean="0"/>
              <a:t>стандарта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870404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Вернёмся к примеру с простой орбитой на множествах.</a:t>
            </a:r>
          </a:p>
          <a:p>
            <a:r>
              <a:rPr lang="ru-RU" sz="1600" smtClean="0"/>
              <a:t>Какова тут сложность </a:t>
            </a:r>
            <a:r>
              <a:rPr lang="en-US" sz="1600" smtClean="0"/>
              <a:t>count?</a:t>
            </a:r>
          </a:p>
        </p:txBody>
      </p:sp>
    </p:spTree>
    <p:extLst>
      <p:ext uri="{BB962C8B-B14F-4D97-AF65-F5344CB8AC3E}">
        <p14:creationId xmlns:p14="http://schemas.microsoft.com/office/powerpoint/2010/main" val="1497384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O(ln(n))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Логарифмический множитель может стать болезненным. Можно ли от него избавиться</a:t>
            </a:r>
            <a:r>
              <a:rPr lang="en-US" sz="1600" smtClean="0"/>
              <a:t>?</a:t>
            </a:r>
          </a:p>
          <a:p>
            <a:r>
              <a:rPr lang="ru-RU" sz="1600" smtClean="0"/>
              <a:t>Обычно для этого надо чем-то пожертвовать.... в данном случае идея в  том, чтобы пожертвовать упорядоченностью множества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0126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Неупорядоченные 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unordered_set&lt;T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unordered_set&lt;T&gt;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O(1)+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Теперь сложность гораздо лучше, так как мы заменили дерево на хеш</a:t>
            </a:r>
            <a:endParaRPr lang="en-US" sz="1600" smtClean="0"/>
          </a:p>
          <a:p>
            <a:r>
              <a:rPr lang="ru-RU" sz="1600" smtClean="0"/>
              <a:t>Мы потеряли </a:t>
            </a:r>
            <a:r>
              <a:rPr lang="en-US" sz="1600" smtClean="0"/>
              <a:t>lower_bound </a:t>
            </a:r>
            <a:r>
              <a:rPr lang="ru-RU" sz="1600" smtClean="0"/>
              <a:t>и </a:t>
            </a:r>
            <a:r>
              <a:rPr lang="en-US" sz="1600" smtClean="0"/>
              <a:t>upper_bound, </a:t>
            </a:r>
            <a:r>
              <a:rPr lang="ru-RU" sz="1600" smtClean="0"/>
              <a:t>но тут они нам и не были нужны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02411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Словари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всё, что нужно это ассоциативный массив и факт его упорядоченности никак не используется, то механическая замена </a:t>
            </a:r>
            <a:r>
              <a:rPr lang="en-US" smtClean="0"/>
              <a:t>set </a:t>
            </a:r>
            <a:r>
              <a:rPr lang="ru-RU" smtClean="0"/>
              <a:t>на </a:t>
            </a:r>
            <a:r>
              <a:rPr lang="en-US" smtClean="0"/>
              <a:t>unordered_set </a:t>
            </a:r>
            <a:r>
              <a:rPr lang="ru-RU" smtClean="0"/>
              <a:t>и </a:t>
            </a:r>
            <a:r>
              <a:rPr lang="en-US" smtClean="0"/>
              <a:t>map </a:t>
            </a:r>
            <a:r>
              <a:rPr lang="ru-RU" smtClean="0"/>
              <a:t>на </a:t>
            </a:r>
            <a:r>
              <a:rPr lang="en-US" smtClean="0"/>
              <a:t>unordered_map </a:t>
            </a:r>
            <a:r>
              <a:rPr lang="ru-RU" smtClean="0"/>
              <a:t>это первое, что нужно попробовать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2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Механическая замена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Механическая замена не всегда работает. Например ниже. Было:</a:t>
            </a:r>
            <a:endParaRPr lang="ru-RU" sz="2000" smtClean="0"/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latin typeface="Consolas" panose="020B0609020204030204" pitchFamily="49" charset="0"/>
              </a:rPr>
              <a:t> simple_orbit(T 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>
                <a:latin typeface="Consolas" panose="020B0609020204030204" pitchFamily="49" charset="0"/>
              </a:rPr>
              <a:t>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auto newelem = igen-&gt;apply(elem);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>
                <a:latin typeface="Consolas" panose="020B0609020204030204" pitchFamily="49" charset="0"/>
              </a:rPr>
              <a:t>it </a:t>
            </a:r>
            <a:r>
              <a:rPr lang="en-US" sz="1600" smtClean="0">
                <a:latin typeface="Consolas" panose="020B0609020204030204" pitchFamily="49" charset="0"/>
              </a:rPr>
              <a:t>=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orbit.lower_bound(newelem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(it == orbit.end() || it-&gt;first != </a:t>
            </a:r>
            <a:r>
              <a:rPr lang="en-US" sz="1600">
                <a:latin typeface="Consolas" panose="020B0609020204030204" pitchFamily="49" charset="0"/>
              </a:rPr>
              <a:t>newelem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tmp.emplace_hint(it, newelem, product(curgen, *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igen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12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vector&lt;T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(find(orbit.begin(), orbit.end(), newelem)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Где по вашему будет </a:t>
            </a:r>
            <a:r>
              <a:rPr lang="en-US" sz="1600" smtClean="0"/>
              <a:t>bottleneck </a:t>
            </a:r>
            <a:r>
              <a:rPr lang="ru-RU" sz="1600" smtClean="0"/>
              <a:t>в производительности этой процедуры?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10247870" y="2325129"/>
            <a:ext cx="593123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2368" y="3180011"/>
            <a:ext cx="568406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1362" y="3180011"/>
            <a:ext cx="545579" cy="518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9856571" y="2844113"/>
            <a:ext cx="687861" cy="335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0544432" y="2844113"/>
            <a:ext cx="619720" cy="33589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88165" y="4183792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16529" y="4183792"/>
            <a:ext cx="568406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5" idx="2"/>
            <a:endCxn id="25" idx="0"/>
          </p:cNvCxnSpPr>
          <p:nvPr/>
        </p:nvCxnSpPr>
        <p:spPr>
          <a:xfrm>
            <a:off x="9856571" y="3698995"/>
            <a:ext cx="544161" cy="48479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24" idx="0"/>
          </p:cNvCxnSpPr>
          <p:nvPr/>
        </p:nvCxnSpPr>
        <p:spPr>
          <a:xfrm flipH="1">
            <a:off x="9572368" y="3698995"/>
            <a:ext cx="284203" cy="484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694345" y="5167699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81287" y="5159771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Connector 33"/>
          <p:cNvCxnSpPr>
            <a:stCxn id="25" idx="2"/>
            <a:endCxn id="32" idx="0"/>
          </p:cNvCxnSpPr>
          <p:nvPr/>
        </p:nvCxnSpPr>
        <p:spPr>
          <a:xfrm flipH="1">
            <a:off x="9978548" y="4702776"/>
            <a:ext cx="422184" cy="464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2"/>
          </p:cNvCxnSpPr>
          <p:nvPr/>
        </p:nvCxnSpPr>
        <p:spPr>
          <a:xfrm>
            <a:off x="10400732" y="4702776"/>
            <a:ext cx="564758" cy="4569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35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Механическая замена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Стало: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unordered_map&lt;T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 simple_orbit(T 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fr-FR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&lt;T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fr-FR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&lt;T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  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</a:t>
            </a:r>
            <a:r>
              <a:rPr lang="en-US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orbit.end())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</a:t>
            </a:r>
            <a:r>
              <a:rPr lang="en-US" sz="1600" smtClean="0">
                <a:latin typeface="Consolas" panose="020B0609020204030204" pitchFamily="49" charset="0"/>
              </a:rPr>
              <a:t>tmp.emplace(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Как правило, если ничего не упало, значит вы выиграли бесплатно немного производительности. А если упало, то увидели, где используете упорядоченность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3285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Здесь демо</a:t>
            </a:r>
          </a:p>
          <a:p>
            <a:r>
              <a:rPr lang="ru-RU" smtClean="0"/>
              <a:t>В целом производительность хеш-таблиц получше</a:t>
            </a:r>
            <a:r>
              <a:rPr lang="en-US" smtClean="0"/>
              <a:t>.</a:t>
            </a:r>
          </a:p>
          <a:p>
            <a:r>
              <a:rPr lang="ru-RU" smtClean="0"/>
              <a:t>Платой за этой является отсутствие эффективных </a:t>
            </a:r>
            <a:r>
              <a:rPr lang="en-US" smtClean="0"/>
              <a:t>upper_bound </a:t>
            </a:r>
            <a:r>
              <a:rPr lang="ru-RU" smtClean="0"/>
              <a:t>и </a:t>
            </a:r>
            <a:r>
              <a:rPr lang="en-US" smtClean="0"/>
              <a:t>lower_bound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словарей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Объявление в стандарте поучительно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Key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class T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Hash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KeyEqual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equal_to&lt;Key&gt;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allocator&lt;pair&lt;const </a:t>
            </a:r>
            <a:r>
              <a:rPr lang="en-US">
                <a:latin typeface="Consolas" panose="020B0609020204030204" pitchFamily="49" charset="0"/>
              </a:rPr>
              <a:t>Key, T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class unordered_map;</a:t>
            </a:r>
          </a:p>
          <a:p>
            <a:r>
              <a:rPr lang="ru-RU" smtClean="0"/>
              <a:t>Самый частый источник проблем при механической замене: вместо оператора </a:t>
            </a:r>
            <a:r>
              <a:rPr lang="en-US" smtClean="0">
                <a:latin typeface="Consolas" panose="020B0609020204030204" pitchFamily="49" charset="0"/>
              </a:rPr>
              <a:t>(&lt;)</a:t>
            </a:r>
            <a:r>
              <a:rPr lang="en-US" smtClean="0"/>
              <a:t> </a:t>
            </a:r>
            <a:r>
              <a:rPr lang="ru-RU" smtClean="0"/>
              <a:t>следует поддержать оператор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(==) </a:t>
            </a:r>
            <a:r>
              <a:rPr lang="ru-RU" smtClean="0"/>
              <a:t>и функцию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</a:p>
          <a:p>
            <a:r>
              <a:rPr lang="ru-RU" smtClean="0"/>
              <a:t>Это весьма логично (см. далее) и даёт существенный намёк чем в итоге являются эти контейнеры.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2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Основным способом представления в памяти хеш-таблиц является массив </a:t>
            </a:r>
            <a:r>
              <a:rPr lang="en-US" smtClean="0"/>
              <a:t>buckets, </a:t>
            </a:r>
            <a:r>
              <a:rPr lang="ru-RU" smtClean="0"/>
              <a:t>каждый из которых содержит список коллизий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8097" y="3015049"/>
            <a:ext cx="1128584" cy="3220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2854" y="3130379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854" y="3691375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854" y="425237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854" y="481336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854" y="5374363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30379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2421924" y="3365157"/>
            <a:ext cx="62607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57816" y="3130379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998" y="4252371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7998" y="5374362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elt4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>
            <a:off x="3896497" y="3365157"/>
            <a:ext cx="4613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2421924" y="4487149"/>
            <a:ext cx="62607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5" idx="1"/>
          </p:cNvCxnSpPr>
          <p:nvPr/>
        </p:nvCxnSpPr>
        <p:spPr>
          <a:xfrm flipV="1">
            <a:off x="2421924" y="5609140"/>
            <a:ext cx="626074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1373" y="3015049"/>
            <a:ext cx="46644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smtClean="0"/>
              <a:t>Здесь выполнются условия</a:t>
            </a:r>
          </a:p>
          <a:p>
            <a:r>
              <a:rPr lang="en-US" sz="2200" smtClean="0">
                <a:latin typeface="Consolas" panose="020B0609020204030204" pitchFamily="49" charset="0"/>
              </a:rPr>
              <a:t>hash(elt1) == hash(elt2)</a:t>
            </a:r>
          </a:p>
          <a:p>
            <a:r>
              <a:rPr lang="en-US" sz="2200" smtClean="0">
                <a:latin typeface="Consolas" panose="020B0609020204030204" pitchFamily="49" charset="0"/>
              </a:rPr>
              <a:t>elt1 != elt2</a:t>
            </a:r>
          </a:p>
          <a:p>
            <a:r>
              <a:rPr lang="en-US" sz="2200">
                <a:latin typeface="Consolas" panose="020B0609020204030204" pitchFamily="49" charset="0"/>
              </a:rPr>
              <a:t>hash(elt1) </a:t>
            </a:r>
            <a:r>
              <a:rPr lang="en-US" sz="2200" smtClean="0">
                <a:latin typeface="Consolas" panose="020B0609020204030204" pitchFamily="49" charset="0"/>
              </a:rPr>
              <a:t>!= hash(elt3)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84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 </a:t>
            </a:r>
            <a:r>
              <a:rPr lang="ru-RU" smtClean="0"/>
              <a:t>у нас есть структура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first_name, </a:t>
            </a:r>
            <a:r>
              <a:rPr lang="en-US">
                <a:latin typeface="Consolas" panose="020B0609020204030204" pitchFamily="49" charset="0"/>
              </a:rPr>
              <a:t>last_name;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bool equals(const S&amp; rhs</a:t>
            </a:r>
            <a:r>
              <a:rPr lang="en-US" smtClean="0">
                <a:latin typeface="Consolas" panose="020B0609020204030204" pitchFamily="49" charset="0"/>
              </a:rPr>
              <a:t>) const;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bool operator==(const S&amp; lhs, const S&amp; rhs)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lhs.equals(rhs);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Обычно та или иная стратегия для равенства не составляет проблемы. Равенство должно быть транзитивно, симметрично и рефлексивно.</a:t>
            </a:r>
          </a:p>
          <a:p>
            <a:r>
              <a:rPr lang="ru-RU" smtClean="0"/>
              <a:t>Но как определить собственный </a:t>
            </a:r>
            <a:r>
              <a:rPr lang="en-US" smtClean="0"/>
              <a:t>hash?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336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Простейший способ это сделать что-нибудь исходя из фантазии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h1 ^ (h2 &lt;&lt; 1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Этот способ неплох и часто (например в этом случае) он даже работает, но в общем это всегда угадайка.</a:t>
            </a:r>
          </a:p>
        </p:txBody>
      </p:sp>
    </p:spTree>
    <p:extLst>
      <p:ext uri="{BB962C8B-B14F-4D97-AF65-F5344CB8AC3E}">
        <p14:creationId xmlns:p14="http://schemas.microsoft.com/office/powerpoint/2010/main" val="4187503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Если угадайка не привлекает, есть </a:t>
            </a:r>
            <a:r>
              <a:rPr lang="en-US" smtClean="0"/>
              <a:t>boost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seed 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::hash_combine</a:t>
            </a:r>
            <a:r>
              <a:rPr lang="en-US">
                <a:latin typeface="Consolas" panose="020B0609020204030204" pitchFamily="49" charset="0"/>
              </a:rPr>
              <a:t>(seed, </a:t>
            </a:r>
            <a:r>
              <a:rPr lang="en-US" smtClean="0">
                <a:latin typeface="Consolas" panose="020B0609020204030204" pitchFamily="49" charset="0"/>
              </a:rPr>
              <a:t>h1);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boost</a:t>
            </a:r>
            <a:r>
              <a:rPr lang="en-US">
                <a:latin typeface="Consolas" panose="020B0609020204030204" pitchFamily="49" charset="0"/>
              </a:rPr>
              <a:t>::hash_combine(seed, </a:t>
            </a:r>
            <a:r>
              <a:rPr lang="en-US" smtClean="0">
                <a:latin typeface="Consolas" panose="020B0609020204030204" pitchFamily="49" charset="0"/>
              </a:rPr>
              <a:t>h2);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seed;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работает всегда. Но это </a:t>
            </a:r>
            <a:r>
              <a:rPr lang="en-US" smtClean="0"/>
              <a:t>boost</a:t>
            </a:r>
            <a:r>
              <a:rPr lang="ru-RU" smtClean="0"/>
              <a:t>, его надо затаскивать в проект</a:t>
            </a:r>
            <a:r>
              <a:rPr lang="en-US" smtClean="0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9205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сути неупорядоченный контейнер это что-то вроде последовательного контейнера (его основная масса это вектор последовательных бакетов).</a:t>
            </a:r>
          </a:p>
          <a:p>
            <a:r>
              <a:rPr lang="ru-RU" smtClean="0"/>
              <a:t>Что это означает в практическом смысле?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89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Низкоуровневая информация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max_load_factor, 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Резервирование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эксперимент показывает эффект резервирования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unordered_map&lt;int, </a:t>
            </a:r>
            <a:r>
              <a:rPr lang="en-US" sz="2000">
                <a:latin typeface="Consolas" panose="020B0609020204030204" pitchFamily="49" charset="0"/>
              </a:rPr>
              <a:t>Foo&gt; mapNoReserve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unordered_map&lt;int, </a:t>
            </a:r>
            <a:r>
              <a:rPr lang="en-US" sz="2000">
                <a:latin typeface="Consolas" panose="020B0609020204030204" pitchFamily="49" charset="0"/>
              </a:rPr>
              <a:t>Foo&gt; mapReserve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1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mapReserve.reserve(1000);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2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for(int </a:t>
            </a:r>
            <a:r>
              <a:rPr lang="en-US" sz="2000">
                <a:latin typeface="Consolas" panose="020B0609020204030204" pitchFamily="49" charset="0"/>
              </a:rPr>
              <a:t>i = 0; i &lt; 1000; ++i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mapNoReserve.insert({i</a:t>
            </a:r>
            <a:r>
              <a:rPr lang="en-US" sz="2000">
                <a:latin typeface="Consolas" panose="020B0609020204030204" pitchFamily="49" charset="0"/>
              </a:rPr>
              <a:t>, Foo</a:t>
            </a:r>
            <a:r>
              <a:rPr lang="en-US" sz="2000" smtClean="0">
                <a:latin typeface="Consolas" panose="020B0609020204030204" pitchFamily="49" charset="0"/>
              </a:rPr>
              <a:t>()});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mapReserve.insert</a:t>
            </a:r>
            <a:r>
              <a:rPr lang="en-US" sz="2000" smtClean="0">
                <a:latin typeface="Consolas" panose="020B0609020204030204" pitchFamily="49" charset="0"/>
              </a:rPr>
              <a:t>({i</a:t>
            </a:r>
            <a:r>
              <a:rPr lang="en-US" sz="2000">
                <a:latin typeface="Consolas" panose="020B0609020204030204" pitchFamily="49" charset="0"/>
              </a:rPr>
              <a:t>, Foo</a:t>
            </a:r>
            <a:r>
              <a:rPr lang="en-US" sz="2000" smtClean="0">
                <a:latin typeface="Consolas" panose="020B0609020204030204" pitchFamily="49" charset="0"/>
              </a:rPr>
              <a:t>()});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3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7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vector&lt;T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find(orbit.begin(), orbit.end(), newelem)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Линейный поиск делает вещи очень неэффективными. Можно ли сделать его бинарным?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5906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Рехэш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reserve(count)</a:t>
            </a:r>
            <a:r>
              <a:rPr lang="en-US" smtClean="0"/>
              <a:t> </a:t>
            </a:r>
            <a:r>
              <a:rPr lang="ru-RU" smtClean="0"/>
              <a:t>делает то же самое, что </a:t>
            </a:r>
            <a:br>
              <a:rPr lang="ru-RU" smtClean="0"/>
            </a:br>
            <a:r>
              <a:rPr lang="en-US" smtClean="0">
                <a:latin typeface="Consolas" panose="020B0609020204030204" pitchFamily="49" charset="0"/>
              </a:rPr>
              <a:t>rehash(std</a:t>
            </a:r>
            <a:r>
              <a:rPr lang="en-US">
                <a:latin typeface="Consolas" panose="020B0609020204030204" pitchFamily="49" charset="0"/>
              </a:rPr>
              <a:t>::ceil(count / max_load_factor</a:t>
            </a:r>
            <a:r>
              <a:rPr lang="en-US" smtClean="0">
                <a:latin typeface="Consolas" panose="020B0609020204030204" pitchFamily="49" charset="0"/>
              </a:rPr>
              <a:t>()))</a:t>
            </a:r>
          </a:p>
          <a:p>
            <a:r>
              <a:rPr lang="ru-RU" smtClean="0"/>
              <a:t>Особый случай </a:t>
            </a:r>
            <a:r>
              <a:rPr lang="en-US" smtClean="0">
                <a:latin typeface="Consolas" panose="020B0609020204030204" pitchFamily="49" charset="0"/>
              </a:rPr>
              <a:t>rehash(0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Структуры данных</a:t>
            </a:r>
          </a:p>
          <a:p>
            <a:pPr lvl="1"/>
            <a:r>
              <a:rPr lang="en-US" smtClean="0"/>
              <a:t>map&lt;string, vector&lt;string&gt;&gt;</a:t>
            </a:r>
          </a:p>
          <a:p>
            <a:pPr lvl="1"/>
            <a:r>
              <a:rPr lang="en-US" smtClean="0"/>
              <a:t>multimap</a:t>
            </a:r>
            <a:r>
              <a:rPr lang="en-US"/>
              <a:t>&lt;string</a:t>
            </a:r>
            <a:r>
              <a:rPr lang="en-US" smtClean="0"/>
              <a:t>, string&gt;</a:t>
            </a:r>
          </a:p>
          <a:p>
            <a:pPr lvl="1"/>
            <a:r>
              <a:rPr lang="en-US" smtClean="0"/>
              <a:t>unordered_map&lt;string</a:t>
            </a:r>
            <a:r>
              <a:rPr lang="en-US"/>
              <a:t>, vector&lt;string&gt;&gt;</a:t>
            </a:r>
          </a:p>
          <a:p>
            <a:pPr lvl="1"/>
            <a:r>
              <a:rPr lang="en-US"/>
              <a:t>unordered_</a:t>
            </a:r>
            <a:r>
              <a:rPr lang="en-US" smtClean="0"/>
              <a:t>multimap&lt;string</a:t>
            </a:r>
            <a:r>
              <a:rPr lang="en-US"/>
              <a:t>, </a:t>
            </a:r>
            <a:r>
              <a:rPr lang="en-US"/>
              <a:t>string</a:t>
            </a:r>
            <a:r>
              <a:rPr lang="en-US" smtClean="0"/>
              <a:t>&gt;</a:t>
            </a:r>
          </a:p>
          <a:p>
            <a:r>
              <a:rPr lang="ru-RU" smtClean="0"/>
              <a:t>Сценарий работы: </a:t>
            </a:r>
          </a:p>
          <a:p>
            <a:pPr lvl="1"/>
            <a:r>
              <a:rPr lang="ru-RU"/>
              <a:t>Г</a:t>
            </a:r>
            <a:r>
              <a:rPr lang="ru-RU" smtClean="0"/>
              <a:t>енерируются разные случайные ключи (но общим количество существенно меньше чем размер отображения). Отображения заполняются. </a:t>
            </a:r>
          </a:p>
          <a:p>
            <a:pPr lvl="1"/>
            <a:r>
              <a:rPr lang="ru-RU" smtClean="0"/>
              <a:t>Далее генерируются ключи для поиска. Они ищутся в отображениях и все значения с таким ключом делаются равными.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3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Результаты</a:t>
            </a:r>
          </a:p>
          <a:p>
            <a:pPr lvl="1"/>
            <a:r>
              <a:rPr lang="en-US"/>
              <a:t>unordered_map&lt;string, </a:t>
            </a:r>
            <a:r>
              <a:rPr lang="en-US"/>
              <a:t>vector&lt;string</a:t>
            </a:r>
            <a:r>
              <a:rPr lang="en-US" smtClean="0"/>
              <a:t>&gt;&gt;</a:t>
            </a:r>
            <a:r>
              <a:rPr lang="ru-RU" smtClean="0"/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0.775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/>
              <a:t>map&lt;string, vector&lt;string&gt;&gt;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0.926)</a:t>
            </a:r>
            <a:endParaRPr lang="ru-RU" smtClean="0"/>
          </a:p>
          <a:p>
            <a:pPr lvl="1"/>
            <a:r>
              <a:rPr lang="en-US"/>
              <a:t>unordered_multimap&lt;string, </a:t>
            </a:r>
            <a:r>
              <a:rPr lang="en-US"/>
              <a:t>string</a:t>
            </a:r>
            <a:r>
              <a:rPr lang="en-US" smtClean="0"/>
              <a:t>&gt; </a:t>
            </a:r>
            <a:r>
              <a:rPr lang="en-US" smtClean="0">
                <a:latin typeface="Consolas" panose="020B0609020204030204" pitchFamily="49" charset="0"/>
              </a:rPr>
              <a:t>(3.769)</a:t>
            </a:r>
            <a:endParaRPr lang="en-US"/>
          </a:p>
          <a:p>
            <a:pPr lvl="1"/>
            <a:r>
              <a:rPr lang="en-US" smtClean="0"/>
              <a:t>multimap&lt;string, string&gt;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4.274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 smtClean="0"/>
          </a:p>
          <a:p>
            <a:r>
              <a:rPr lang="ru-RU" smtClean="0"/>
              <a:t>Сценарий работы: </a:t>
            </a:r>
          </a:p>
          <a:p>
            <a:pPr lvl="1"/>
            <a:r>
              <a:rPr lang="ru-RU"/>
              <a:t>Г</a:t>
            </a:r>
            <a:r>
              <a:rPr lang="ru-RU" smtClean="0"/>
              <a:t>енерируются разные случайные ключи (но общим количество существенно меньше чем размер отображения). Отображения заполняются. </a:t>
            </a:r>
          </a:p>
          <a:p>
            <a:pPr lvl="1"/>
            <a:r>
              <a:rPr lang="ru-RU" smtClean="0"/>
              <a:t>Далее генерируются ключи для поиска. Они ищутся в отображениях и все значения с таким ключом делаются равными.</a:t>
            </a:r>
          </a:p>
          <a:p>
            <a:r>
              <a:rPr lang="ru-RU" smtClean="0"/>
              <a:t>Разница в зависимости от контейнера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5.5</a:t>
            </a:r>
            <a:r>
              <a:rPr lang="ru-RU" smtClean="0"/>
              <a:t> раз!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0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Даст ли что-нибудь переход на </a:t>
            </a:r>
            <a:r>
              <a:rPr lang="en-US" smtClean="0"/>
              <a:t>unordered_map </a:t>
            </a:r>
            <a:r>
              <a:rPr lang="ru-RU" smtClean="0"/>
              <a:t>в орбитах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8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Даст ли что-нибудь переход на </a:t>
            </a:r>
            <a:r>
              <a:rPr lang="en-US" smtClean="0"/>
              <a:t>unordered_map </a:t>
            </a:r>
            <a:r>
              <a:rPr lang="ru-RU" smtClean="0"/>
              <a:t>в орбитах</a:t>
            </a:r>
            <a:r>
              <a:rPr lang="en-US" smtClean="0"/>
              <a:t>?</a:t>
            </a:r>
          </a:p>
          <a:p>
            <a:r>
              <a:rPr lang="ru-RU" smtClean="0"/>
              <a:t>Тут можно </a:t>
            </a:r>
            <a:r>
              <a:rPr lang="en-US" smtClean="0"/>
              <a:t>demo</a:t>
            </a:r>
            <a:r>
              <a:rPr lang="ru-RU" smtClean="0"/>
              <a:t>, но априори ясно, что нет, так как ключи </a:t>
            </a:r>
            <a:r>
              <a:rPr lang="en-US" smtClean="0"/>
              <a:t>int </a:t>
            </a:r>
            <a:r>
              <a:rPr lang="ru-RU" smtClean="0"/>
              <a:t>и коллизий мало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За пределами</a:t>
            </a:r>
            <a:r>
              <a:rPr lang="en-US" sz="4800" smtClean="0"/>
              <a:t> </a:t>
            </a:r>
            <a:r>
              <a:rPr lang="ru-RU" sz="4800" smtClean="0"/>
              <a:t>стандарта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41265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Что смущает в этом коде?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3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6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</a:p>
          <a:p>
            <a:r>
              <a:rPr lang="ru-RU" smtClean="0"/>
              <a:t>Правильный ответ: </a:t>
            </a:r>
            <a:r>
              <a:rPr lang="ru-RU" b="1" smtClean="0"/>
              <a:t>сортированный вектор</a:t>
            </a:r>
            <a:r>
              <a:rPr lang="ru-RU" smtClean="0"/>
              <a:t>. Парадоксально, ведь именно замена таких векторов на множества и была тем, с чего лекция началась.</a:t>
            </a:r>
          </a:p>
          <a:p>
            <a:r>
              <a:rPr lang="ru-RU" smtClean="0"/>
              <a:t>Но да, иногда обратная замена не менее выгодна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8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Можно ли это заменить на работу с вектором?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vector&lt;T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sort(orbit.begin(), orbit.end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!binary_search(orbit.begin(), orbit.end(), newelem)</a:t>
            </a:r>
            <a:r>
              <a:rPr lang="en-US" sz="160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Увы, теперь нужно на каждой итерации пересортировать орбиту. Это на два цикла выше, но всё же...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00037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boost::container::flat_</a:t>
            </a:r>
            <a:r>
              <a:rPr lang="en-US" smtClean="0">
                <a:latin typeface="Consolas" panose="020B0609020204030204" pitchFamily="49" charset="0"/>
              </a:rPr>
              <a:t>set&lt;int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Здесь </a:t>
            </a:r>
            <a:r>
              <a:rPr lang="en-US" smtClean="0"/>
              <a:t>flat_set </a:t>
            </a:r>
            <a:r>
              <a:rPr lang="ru-RU" smtClean="0"/>
              <a:t>это тонкая прослойка над обычным сортированным вектором.</a:t>
            </a:r>
          </a:p>
          <a:p>
            <a:r>
              <a:rPr lang="ru-RU" smtClean="0"/>
              <a:t>Тщательные замеры производительности требуются при таких переходах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4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"двойное отображение"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bimap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6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ru-RU" smtClean="0"/>
              </a:p>
              <a:p>
                <a:r>
                  <a:rPr lang="en-US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nd Edition , Addison-Wesley,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/>
              </a:p>
              <a:p>
                <a:pPr lvl="0"/>
                <a:r>
                  <a:rPr lang="en-US"/>
                  <a:t>Scott Meyers, Effective STL,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/>
              </a:p>
              <a:p>
                <a:pPr lvl="0"/>
                <a:r>
                  <a:rPr lang="en-US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/>
                  <a:t> and C++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Можно думать о множестве как о таком массиве, который всегда сортирован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1550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Множества и мультимножества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множества и мультимножества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allocator&lt;Key&gt;&gt;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set;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allocator&lt;Key&gt;&gt;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multiset</a:t>
            </a:r>
            <a:r>
              <a:rPr lang="en-US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0678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3263</TotalTime>
  <Words>2087</Words>
  <Application>Microsoft Office PowerPoint</Application>
  <PresentationFormat>Widescreen</PresentationFormat>
  <Paragraphs>418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Yu Gothic UI Semilight</vt:lpstr>
      <vt:lpstr>Cambria Math</vt:lpstr>
      <vt:lpstr>Consolas</vt:lpstr>
      <vt:lpstr>Corbel</vt:lpstr>
      <vt:lpstr>Symbol</vt:lpstr>
      <vt:lpstr>Wingdings</vt:lpstr>
      <vt:lpstr>Basis</vt:lpstr>
      <vt:lpstr>Ассоциативные контейнеры</vt:lpstr>
      <vt:lpstr>PowerPoint Presentation</vt:lpstr>
      <vt:lpstr>Немного о группах</vt:lpstr>
      <vt:lpstr>Орбиты</vt:lpstr>
      <vt:lpstr>Предлагаемая процедура для орбиты</vt:lpstr>
      <vt:lpstr>Предлагаемая процедура для орбиты</vt:lpstr>
      <vt:lpstr>Предлагаемая процедура для орбиты</vt:lpstr>
      <vt:lpstr>Множество как сортированный массив</vt:lpstr>
      <vt:lpstr>Множества и мультимножества</vt:lpstr>
      <vt:lpstr>Уникальность элементов</vt:lpstr>
      <vt:lpstr>Порядок сравнения</vt:lpstr>
      <vt:lpstr>Порядок сравнения</vt:lpstr>
      <vt:lpstr>Порядок сравнения</vt:lpstr>
      <vt:lpstr>Порядок сравнения</vt:lpstr>
      <vt:lpstr>Порядок сравнения</vt:lpstr>
      <vt:lpstr>Требования к предикату сравнения</vt:lpstr>
      <vt:lpstr>Обсуждение</vt:lpstr>
      <vt:lpstr>Обсуждение</vt:lpstr>
      <vt:lpstr>Внезапная проблема</vt:lpstr>
      <vt:lpstr>Удаляйте через erase</vt:lpstr>
      <vt:lpstr>Не стреляйте себе в ногу через erase</vt:lpstr>
      <vt:lpstr>Не стреляйте себе в ногу через erase</vt:lpstr>
      <vt:lpstr>Обсуждение</vt:lpstr>
      <vt:lpstr>Обсуждение</vt:lpstr>
      <vt:lpstr>PowerPoint Presentation</vt:lpstr>
      <vt:lpstr>Вернёмся к орбитам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Отображения и мультиотображения</vt:lpstr>
      <vt:lpstr>Добавление к отображению</vt:lpstr>
      <vt:lpstr>Общие рекомендации</vt:lpstr>
      <vt:lpstr>Хинты</vt:lpstr>
      <vt:lpstr>Возможности C++17: extract</vt:lpstr>
      <vt:lpstr>Возможности C++17: merge</vt:lpstr>
      <vt:lpstr>Задача</vt:lpstr>
      <vt:lpstr>Решение</vt:lpstr>
      <vt:lpstr>Case study: направленный граф</vt:lpstr>
      <vt:lpstr>Case study: направленный граф</vt:lpstr>
      <vt:lpstr>Обсуждение</vt:lpstr>
      <vt:lpstr>Обсуждение</vt:lpstr>
      <vt:lpstr>PowerPoint Presentation</vt:lpstr>
      <vt:lpstr>Множество как сортированный массив</vt:lpstr>
      <vt:lpstr>Множество как сортированный массив</vt:lpstr>
      <vt:lpstr>Неупорядоченные множества</vt:lpstr>
      <vt:lpstr>Словари</vt:lpstr>
      <vt:lpstr>Механическая замена</vt:lpstr>
      <vt:lpstr>Механическая замена</vt:lpstr>
      <vt:lpstr>Сравнение производительности</vt:lpstr>
      <vt:lpstr>Особенности словарей</vt:lpstr>
      <vt:lpstr>Представление в памяти</vt:lpstr>
      <vt:lpstr>Пользовательская структура</vt:lpstr>
      <vt:lpstr>Собственный hash</vt:lpstr>
      <vt:lpstr>Собственный hash</vt:lpstr>
      <vt:lpstr>Обсуждение</vt:lpstr>
      <vt:lpstr>Низкоуровневая информация</vt:lpstr>
      <vt:lpstr>Резервирование памяти</vt:lpstr>
      <vt:lpstr>Рехэш</vt:lpstr>
      <vt:lpstr>Тест производительности</vt:lpstr>
      <vt:lpstr>Тест производительности</vt:lpstr>
      <vt:lpstr>Обсуждение</vt:lpstr>
      <vt:lpstr>Обсуждение</vt:lpstr>
      <vt:lpstr>PowerPoint Presentation</vt:lpstr>
      <vt:lpstr>Паттерн "создание и использование"</vt:lpstr>
      <vt:lpstr>Обсуждение: критика множеств</vt:lpstr>
      <vt:lpstr>Обсуждение: критика множеств</vt:lpstr>
      <vt:lpstr>Паттерн "создание и использование"</vt:lpstr>
      <vt:lpstr>Паттерн "создание и использование"</vt:lpstr>
      <vt:lpstr>Паттерн "двойное отображение"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193</cp:revision>
  <dcterms:created xsi:type="dcterms:W3CDTF">2017-06-26T09:21:48Z</dcterms:created>
  <dcterms:modified xsi:type="dcterms:W3CDTF">2018-05-08T15:54:53Z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2018-05-08 15:54:52Z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