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325" r:id="rId4"/>
    <p:sldId id="259" r:id="rId5"/>
    <p:sldId id="260" r:id="rId6"/>
    <p:sldId id="324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326" r:id="rId17"/>
    <p:sldId id="271" r:id="rId18"/>
    <p:sldId id="272" r:id="rId19"/>
    <p:sldId id="273" r:id="rId20"/>
    <p:sldId id="288" r:id="rId21"/>
    <p:sldId id="274" r:id="rId22"/>
    <p:sldId id="270" r:id="rId23"/>
    <p:sldId id="275" r:id="rId24"/>
    <p:sldId id="327" r:id="rId25"/>
    <p:sldId id="276" r:id="rId26"/>
    <p:sldId id="277" r:id="rId27"/>
    <p:sldId id="278" r:id="rId28"/>
    <p:sldId id="328" r:id="rId29"/>
    <p:sldId id="279" r:id="rId30"/>
    <p:sldId id="280" r:id="rId31"/>
    <p:sldId id="281" r:id="rId32"/>
    <p:sldId id="292" r:id="rId33"/>
    <p:sldId id="293" r:id="rId34"/>
    <p:sldId id="294" r:id="rId35"/>
    <p:sldId id="282" r:id="rId36"/>
    <p:sldId id="283" r:id="rId37"/>
    <p:sldId id="284" r:id="rId38"/>
    <p:sldId id="285" r:id="rId39"/>
    <p:sldId id="286" r:id="rId40"/>
    <p:sldId id="287" r:id="rId41"/>
    <p:sldId id="289" r:id="rId42"/>
    <p:sldId id="290" r:id="rId43"/>
    <p:sldId id="291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11" r:id="rId57"/>
    <p:sldId id="307" r:id="rId58"/>
    <p:sldId id="308" r:id="rId59"/>
    <p:sldId id="310" r:id="rId60"/>
    <p:sldId id="309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258" r:id="rId7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 preferSingleView="1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Константные выражения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Переменные, функции и объекты времени компиляции. Пользовательские суффиксы.</a:t>
            </a:r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380095" y="5832390"/>
            <a:ext cx="8564770" cy="783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ru-RU" sz="1800" smtClean="0"/>
              <a:t>К. Владимиров, </a:t>
            </a:r>
            <a:r>
              <a:rPr lang="en-US" sz="1800" smtClean="0"/>
              <a:t>Intel, 2017</a:t>
            </a:r>
            <a:br>
              <a:rPr lang="en-US" sz="1800" smtClean="0"/>
            </a:br>
            <a:r>
              <a:rPr lang="en-US" sz="1800" smtClean="0"/>
              <a:t>mail-to: konstantin.vladimirov@gmail.com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33191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50424" cy="4038600"/>
          </a:xfrm>
        </p:spPr>
        <p:txBody>
          <a:bodyPr/>
          <a:lstStyle/>
          <a:p>
            <a:r>
              <a:rPr lang="ru-RU" smtClean="0"/>
              <a:t>В чём смысл следующей конструкции и где она может быть применима?</a:t>
            </a:r>
          </a:p>
          <a:p>
            <a:pPr marL="45720" indent="0">
              <a:buNone/>
            </a:pPr>
            <a:r>
              <a:rPr lang="fr-FR">
                <a:latin typeface="Consolas" panose="020B0609020204030204" pitchFamily="49" charset="0"/>
              </a:rPr>
              <a:t>uint8_t const volatile * const p_latch_reg = (uint8_t *) </a:t>
            </a:r>
            <a:r>
              <a:rPr lang="fr-FR" smtClean="0">
                <a:latin typeface="Consolas" panose="020B0609020204030204" pitchFamily="49" charset="0"/>
              </a:rPr>
              <a:t>0x42;</a:t>
            </a:r>
          </a:p>
          <a:p>
            <a:r>
              <a:rPr lang="ru-RU" smtClean="0"/>
              <a:t>Это проводок с заданным адресом, с которого можно считать данные но не изменить их (и сами данные могут непредсказуемо изменится, так что доступ к ним нельзя оптимизировать)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uint8_t </a:t>
            </a:r>
            <a:r>
              <a:rPr lang="en-US" smtClean="0">
                <a:latin typeface="Consolas" panose="020B0609020204030204" pitchFamily="49" charset="0"/>
              </a:rPr>
              <a:t>data = *</a:t>
            </a:r>
            <a:r>
              <a:rPr lang="fr-FR" smtClean="0">
                <a:latin typeface="Consolas" panose="020B0609020204030204" pitchFamily="49" charset="0"/>
              </a:rPr>
              <a:t>p_latch_reg; // </a:t>
            </a:r>
            <a:r>
              <a:rPr lang="ru-RU" smtClean="0">
                <a:latin typeface="Consolas" panose="020B0609020204030204" pitchFamily="49" charset="0"/>
              </a:rPr>
              <a:t>считали значение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data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*</a:t>
            </a:r>
            <a:r>
              <a:rPr lang="fr-FR" smtClean="0">
                <a:latin typeface="Consolas" panose="020B0609020204030204" pitchFamily="49" charset="0"/>
              </a:rPr>
              <a:t>p_latch_reg</a:t>
            </a:r>
            <a:r>
              <a:rPr lang="fr-FR">
                <a:latin typeface="Consolas" panose="020B0609020204030204" pitchFamily="49" charset="0"/>
              </a:rPr>
              <a:t>; 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снова</a:t>
            </a:r>
            <a:r>
              <a:rPr lang="ru-RU" smtClean="0">
                <a:latin typeface="Consolas" panose="020B0609020204030204" pitchFamily="49" charset="0"/>
              </a:rPr>
              <a:t> считали значение</a:t>
            </a:r>
          </a:p>
          <a:p>
            <a:r>
              <a:rPr lang="ru-RU" smtClean="0"/>
              <a:t>Но этот пример как раз и показывает, что </a:t>
            </a:r>
            <a:r>
              <a:rPr lang="en-US" smtClean="0"/>
              <a:t>const </a:t>
            </a:r>
            <a:r>
              <a:rPr lang="ru-RU" smtClean="0"/>
              <a:t>означает </a:t>
            </a:r>
            <a:r>
              <a:rPr lang="en-US" smtClean="0"/>
              <a:t>readonly. </a:t>
            </a:r>
            <a:r>
              <a:rPr lang="ru-RU" smtClean="0"/>
              <a:t>То, что программисту нельзя куда-то что-то записать не означает, что это известно компилятору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7451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Что известно на этапе компиляции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Литералы </a:t>
            </a:r>
            <a:r>
              <a:rPr lang="ru-RU" smtClean="0"/>
              <a:t>(в </a:t>
            </a:r>
            <a:r>
              <a:rPr lang="ru-RU" smtClean="0"/>
              <a:t>том числе введённые через макросы) и члены </a:t>
            </a:r>
            <a:r>
              <a:rPr lang="en-US" smtClean="0"/>
              <a:t>enums</a:t>
            </a:r>
            <a:endParaRPr lang="ru-RU" smtClean="0"/>
          </a:p>
          <a:p>
            <a:r>
              <a:rPr lang="ru-RU" smtClean="0"/>
              <a:t>Параметры шаблонов и результаты </a:t>
            </a:r>
            <a:r>
              <a:rPr lang="en-US" smtClean="0"/>
              <a:t>sizeof </a:t>
            </a:r>
            <a:r>
              <a:rPr lang="ru-RU" smtClean="0"/>
              <a:t>над типами</a:t>
            </a:r>
          </a:p>
          <a:p>
            <a:r>
              <a:rPr lang="en-US" smtClean="0"/>
              <a:t>Constexpr </a:t>
            </a:r>
            <a:r>
              <a:rPr lang="ru-RU" smtClean="0"/>
              <a:t>переменные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struct my_numeric_limits;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&lt;&gt; struct my_numeric_limits&lt;char&gt;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static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constexpr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size_t max() { return CHAR_MAX; 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constexpr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size_t arrsz = my_numeric_limits&lt;char&gt;::max();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int arr[arrsz]; //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OK</a:t>
            </a:r>
            <a:endParaRPr lang="en-US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498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Ограничение на </a:t>
            </a:r>
            <a:r>
              <a:rPr lang="en-US" smtClean="0"/>
              <a:t>constexpr </a:t>
            </a:r>
            <a:r>
              <a:rPr lang="ru-RU" smtClean="0"/>
              <a:t>переменные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Constexpr </a:t>
            </a:r>
            <a:r>
              <a:rPr lang="ru-RU" smtClean="0"/>
              <a:t>переменная должна иметь </a:t>
            </a:r>
            <a:r>
              <a:rPr lang="ru-RU" smtClean="0">
                <a:solidFill>
                  <a:srgbClr val="0000FF"/>
                </a:solidFill>
              </a:rPr>
              <a:t>литеральный тип</a:t>
            </a:r>
            <a:r>
              <a:rPr lang="ru-RU" smtClean="0"/>
              <a:t>.</a:t>
            </a:r>
          </a:p>
          <a:p>
            <a:r>
              <a:rPr lang="ru-RU"/>
              <a:t>Коротко </a:t>
            </a:r>
            <a:r>
              <a:rPr lang="ru-RU" smtClean="0"/>
              <a:t>говоря, литеральный </a:t>
            </a:r>
            <a:r>
              <a:rPr lang="ru-RU"/>
              <a:t>тип это тип у кого есть литералы</a:t>
            </a:r>
            <a:br>
              <a:rPr lang="ru-RU"/>
            </a:br>
            <a:r>
              <a:rPr lang="ru-RU"/>
              <a:t>Пример</a:t>
            </a:r>
            <a:r>
              <a:rPr lang="ru-RU" smtClean="0"/>
              <a:t>: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ru-RU">
                <a:latin typeface="Consolas" panose="020B0609020204030204" pitchFamily="49" charset="0"/>
              </a:rPr>
              <a:t>1, "hello", 'c', 1.0, 1ull</a:t>
            </a:r>
          </a:p>
          <a:p>
            <a:r>
              <a:rPr lang="ru-RU"/>
              <a:t>П</a:t>
            </a:r>
            <a:r>
              <a:rPr lang="ru-RU" smtClean="0"/>
              <a:t>одходит</a:t>
            </a:r>
            <a:r>
              <a:rPr lang="en-US" smtClean="0"/>
              <a:t> </a:t>
            </a:r>
            <a:r>
              <a:rPr lang="ru-RU"/>
              <a:t>значение это значение </a:t>
            </a:r>
            <a:r>
              <a:rPr lang="ru-RU">
                <a:solidFill>
                  <a:srgbClr val="0000FF"/>
                </a:solidFill>
              </a:rPr>
              <a:t>любого</a:t>
            </a:r>
            <a:r>
              <a:rPr lang="ru-RU"/>
              <a:t> литерального типа, в том числе </a:t>
            </a:r>
            <a:r>
              <a:rPr lang="en-US"/>
              <a:t>double </a:t>
            </a:r>
            <a:r>
              <a:rPr lang="ru-RU"/>
              <a:t>и </a:t>
            </a:r>
            <a:r>
              <a:rPr lang="en-US" smtClean="0"/>
              <a:t>float</a:t>
            </a:r>
            <a:r>
              <a:rPr lang="ru-RU" smtClean="0"/>
              <a:t>, тем не менее, использовать </a:t>
            </a:r>
            <a:r>
              <a:rPr lang="en-US" smtClean="0"/>
              <a:t>constexprs </a:t>
            </a:r>
            <a:r>
              <a:rPr lang="ru-RU" smtClean="0"/>
              <a:t>с плавающей точкой не рекомендуется</a:t>
            </a:r>
            <a:endParaRPr lang="ru-RU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constexpr float ct = 1.0f / 3.0f;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assert (x == 1.0f &amp;&amp; y == 3.0f);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float rt = x / y;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assert (rt == ct); // ORLY</a:t>
            </a:r>
            <a:r>
              <a:rPr lang="en-US" smtClean="0">
                <a:latin typeface="Consolas" panose="020B0609020204030204" pitchFamily="49" charset="0"/>
              </a:rPr>
              <a:t>?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764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CONSTEXPR </a:t>
            </a:r>
            <a:r>
              <a:rPr lang="ru-RU" smtClean="0"/>
              <a:t>означает </a:t>
            </a:r>
            <a:r>
              <a:rPr lang="en-US" smtClean="0"/>
              <a:t>CONST?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Следующий случай может быть несколько не очевиден: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constexpr int arr[] = {2, 3, 5, 7, 11};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constexpr int *x = &amp;arr[3]; // </a:t>
            </a:r>
            <a:r>
              <a:rPr lang="ru-RU">
                <a:latin typeface="Consolas" panose="020B0609020204030204" pitchFamily="49" charset="0"/>
              </a:rPr>
              <a:t>всё хорошо</a:t>
            </a:r>
            <a:r>
              <a:rPr lang="ru-RU" smtClean="0">
                <a:latin typeface="Consolas" panose="020B0609020204030204" pitchFamily="49" charset="0"/>
              </a:rPr>
              <a:t>?</a:t>
            </a:r>
          </a:p>
          <a:p>
            <a:r>
              <a:rPr lang="ru-RU" smtClean="0"/>
              <a:t>Тут зависит от того, к чему относится </a:t>
            </a:r>
            <a:r>
              <a:rPr lang="en-US" smtClean="0"/>
              <a:t>constexpr </a:t>
            </a:r>
            <a:r>
              <a:rPr lang="ru-RU" smtClean="0"/>
              <a:t>во второй строчке. Варианта, собственно, два</a:t>
            </a:r>
          </a:p>
          <a:p>
            <a:pPr marL="502920" indent="-457200"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</a:rPr>
              <a:t>constexpr int *</a:t>
            </a:r>
            <a:r>
              <a:rPr lang="en-US" smtClean="0">
                <a:latin typeface="Consolas" panose="020B0609020204030204" pitchFamily="49" charset="0"/>
              </a:rPr>
              <a:t>x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 smtClean="0">
                <a:latin typeface="Consolas" panose="020B0609020204030204" pitchFamily="49" charset="0"/>
              </a:rPr>
              <a:t> const </a:t>
            </a:r>
            <a:r>
              <a:rPr lang="en-US">
                <a:latin typeface="Consolas" panose="020B0609020204030204" pitchFamily="49" charset="0"/>
              </a:rPr>
              <a:t>int </a:t>
            </a:r>
            <a:r>
              <a:rPr lang="en-US" smtClean="0">
                <a:latin typeface="Consolas" panose="020B0609020204030204" pitchFamily="49" charset="0"/>
              </a:rPr>
              <a:t>* x</a:t>
            </a:r>
            <a:endParaRPr lang="en-US">
              <a:latin typeface="Consolas" panose="020B0609020204030204" pitchFamily="49" charset="0"/>
            </a:endParaRPr>
          </a:p>
          <a:p>
            <a:pPr marL="502920" indent="-457200"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</a:rPr>
              <a:t>constexpr int *x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latin typeface="Consolas" panose="020B0609020204030204" pitchFamily="49" charset="0"/>
              </a:rPr>
              <a:t>int * const x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Обсуждение: давайте проголосуем</a:t>
            </a:r>
            <a:r>
              <a:rPr lang="en-US" smtClean="0"/>
              <a:t>?</a:t>
            </a:r>
            <a:endParaRPr lang="ru-RU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74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CONSTEXPR </a:t>
            </a:r>
            <a:r>
              <a:rPr lang="ru-RU" smtClean="0"/>
              <a:t>означает </a:t>
            </a:r>
            <a:r>
              <a:rPr lang="en-US" smtClean="0"/>
              <a:t>CONST?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Следующий случай может быть несколько не очевиден: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constexpr int arr[] = {2, 3, 5, 7, 11};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constexpr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mtClean="0">
                <a:latin typeface="Consolas" panose="020B0609020204030204" pitchFamily="49" charset="0"/>
              </a:rPr>
              <a:t> int </a:t>
            </a:r>
            <a:r>
              <a:rPr lang="en-US">
                <a:latin typeface="Consolas" panose="020B0609020204030204" pitchFamily="49" charset="0"/>
              </a:rPr>
              <a:t>*x = &amp;arr[3]; 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теперь</a:t>
            </a:r>
            <a:r>
              <a:rPr lang="ru-RU" smtClean="0">
                <a:latin typeface="Consolas" panose="020B0609020204030204" pitchFamily="49" charset="0"/>
              </a:rPr>
              <a:t> всё хорошо</a:t>
            </a:r>
          </a:p>
          <a:p>
            <a:r>
              <a:rPr lang="ru-RU" smtClean="0"/>
              <a:t>Тут зависит от того, к чему относится </a:t>
            </a:r>
            <a:r>
              <a:rPr lang="en-US" smtClean="0"/>
              <a:t>constexpr </a:t>
            </a:r>
            <a:r>
              <a:rPr lang="ru-RU" smtClean="0"/>
              <a:t>во второй строчке. Варианта, собственно, два</a:t>
            </a:r>
          </a:p>
          <a:p>
            <a:pPr marL="502920" indent="-457200"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</a:rPr>
              <a:t>constexpr int *</a:t>
            </a:r>
            <a:r>
              <a:rPr lang="en-US" smtClean="0">
                <a:latin typeface="Consolas" panose="020B0609020204030204" pitchFamily="49" charset="0"/>
              </a:rPr>
              <a:t>x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 smtClean="0">
                <a:latin typeface="Consolas" panose="020B0609020204030204" pitchFamily="49" charset="0"/>
              </a:rPr>
              <a:t> const </a:t>
            </a:r>
            <a:r>
              <a:rPr lang="en-US">
                <a:latin typeface="Consolas" panose="020B0609020204030204" pitchFamily="49" charset="0"/>
              </a:rPr>
              <a:t>int </a:t>
            </a:r>
            <a:r>
              <a:rPr lang="en-US" smtClean="0">
                <a:latin typeface="Consolas" panose="020B0609020204030204" pitchFamily="49" charset="0"/>
              </a:rPr>
              <a:t>* x</a:t>
            </a:r>
            <a:endParaRPr lang="en-US">
              <a:latin typeface="Consolas" panose="020B0609020204030204" pitchFamily="49" charset="0"/>
            </a:endParaRPr>
          </a:p>
          <a:p>
            <a:pPr marL="502920" indent="-457200">
              <a:buFont typeface="+mj-lt"/>
              <a:buAutoNum type="arabicPeriod"/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constexpr int *x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 * const x</a:t>
            </a:r>
            <a:endParaRPr lang="ru-RU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ru-RU" smtClean="0"/>
              <a:t>Обсуждение: давайте проголосуем</a:t>
            </a:r>
            <a:r>
              <a:rPr lang="en-US" smtClean="0"/>
              <a:t>?</a:t>
            </a:r>
          </a:p>
          <a:p>
            <a:r>
              <a:rPr lang="ru-RU" smtClean="0"/>
              <a:t>Второй вариант семантически консистентен: мы объявили </a:t>
            </a:r>
            <a:r>
              <a:rPr lang="en-US" smtClean="0"/>
              <a:t>constexpr pointer</a:t>
            </a:r>
            <a:endParaRPr lang="ru-RU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77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Контрольный вопрос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 вы думаете, имеют ли смысл нестатические </a:t>
            </a:r>
            <a:r>
              <a:rPr lang="en-US" smtClean="0"/>
              <a:t>constexpr </a:t>
            </a:r>
            <a:r>
              <a:rPr lang="ru-RU" smtClean="0"/>
              <a:t>данные внутри класса?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Foo { constexpr int x; }; // ok</a:t>
            </a:r>
            <a:r>
              <a:rPr lang="en-US" smtClean="0">
                <a:latin typeface="Consolas" panose="020B0609020204030204" pitchFamily="49" charset="0"/>
              </a:rPr>
              <a:t>?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Например </a:t>
            </a:r>
            <a:r>
              <a:rPr lang="en-US" smtClean="0"/>
              <a:t>const </a:t>
            </a:r>
            <a:r>
              <a:rPr lang="ru-RU" smtClean="0"/>
              <a:t>в этой же записи </a:t>
            </a:r>
            <a:r>
              <a:rPr lang="ru-RU" smtClean="0"/>
              <a:t>имеет вполне осмыслен</a:t>
            </a:r>
            <a:r>
              <a:rPr lang="ru-RU" smtClean="0"/>
              <a:t>ную семантику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Ответ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 вы думаете, имеют ли смысл нестатические </a:t>
            </a:r>
            <a:r>
              <a:rPr lang="en-US" smtClean="0"/>
              <a:t>constexpr </a:t>
            </a:r>
            <a:r>
              <a:rPr lang="ru-RU" smtClean="0"/>
              <a:t>данные внутри класса?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Foo { constexpr int x; }; //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fail</a:t>
            </a:r>
            <a:endParaRPr lang="ru-RU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ru-RU" smtClean="0"/>
              <a:t>Например </a:t>
            </a:r>
            <a:r>
              <a:rPr lang="en-US" smtClean="0"/>
              <a:t>const </a:t>
            </a:r>
            <a:r>
              <a:rPr lang="ru-RU" smtClean="0"/>
              <a:t>в этой же записи </a:t>
            </a:r>
            <a:r>
              <a:rPr lang="ru-RU" smtClean="0"/>
              <a:t>имеет вполне осмыслен</a:t>
            </a:r>
            <a:r>
              <a:rPr lang="ru-RU" smtClean="0"/>
              <a:t>ную семантику</a:t>
            </a:r>
            <a:endParaRPr lang="en-US" smtClean="0"/>
          </a:p>
          <a:p>
            <a:r>
              <a:rPr lang="ru-RU" smtClean="0"/>
              <a:t>Увы, по определению, нестатические поля неизвестны на этапе компиляции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92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С++17</a:t>
            </a:r>
            <a:r>
              <a:rPr lang="en-US" smtClean="0"/>
              <a:t>: constexpr control flow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Возможность использования выражений времени компиляции делает интересным вопрос переключения по ним.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constexpr bool b = true;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if (b)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тут много кода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else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тут ещё больше кода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В этом случае компилятор может соптимизировать </a:t>
            </a:r>
            <a:r>
              <a:rPr lang="en-US" smtClean="0"/>
              <a:t>if </a:t>
            </a:r>
            <a:r>
              <a:rPr lang="ru-RU" smtClean="0"/>
              <a:t>но при этом он всё равно будет вынужден скомпилировать код, находящийся под ложным условием</a:t>
            </a:r>
          </a:p>
          <a:p>
            <a:r>
              <a:rPr lang="ru-RU" smtClean="0"/>
              <a:t>Хотелось бы </a:t>
            </a:r>
            <a:r>
              <a:rPr lang="ru-RU" smtClean="0">
                <a:solidFill>
                  <a:srgbClr val="0000FF"/>
                </a:solidFill>
              </a:rPr>
              <a:t>ленивого поведения</a:t>
            </a:r>
            <a:r>
              <a:rPr lang="ru-RU" smtClean="0"/>
              <a:t> для такого </a:t>
            </a:r>
            <a:r>
              <a:rPr lang="en-US" smtClean="0"/>
              <a:t>control flow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33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С++17</a:t>
            </a:r>
            <a:r>
              <a:rPr lang="en-US" smtClean="0"/>
              <a:t>: constexpr control flow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762" y="2057400"/>
            <a:ext cx="9872871" cy="4038600"/>
          </a:xfrm>
        </p:spPr>
        <p:txBody>
          <a:bodyPr/>
          <a:lstStyle/>
          <a:p>
            <a:r>
              <a:rPr lang="ru-RU" smtClean="0"/>
              <a:t>Возможность использования выражений времени компиляции делает интересным вопрос переключения по ним.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constexpr bool b = true;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if constexpr</a:t>
            </a:r>
            <a:r>
              <a:rPr lang="en-US" smtClean="0">
                <a:latin typeface="Consolas" panose="020B0609020204030204" pitchFamily="49" charset="0"/>
              </a:rPr>
              <a:t> (b)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тут много кода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else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теперь совершенно не важно что тут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Начиная с </a:t>
            </a:r>
            <a:r>
              <a:rPr lang="en-US" smtClean="0"/>
              <a:t>C++17 </a:t>
            </a:r>
            <a:r>
              <a:rPr lang="ru-RU" smtClean="0"/>
              <a:t>такое ленивое поведение предоставляет </a:t>
            </a:r>
            <a:r>
              <a:rPr lang="en-US" smtClean="0"/>
              <a:t>if </a:t>
            </a:r>
            <a:r>
              <a:rPr lang="en-US" smtClean="0"/>
              <a:t>constexpr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33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С++17</a:t>
            </a:r>
            <a:r>
              <a:rPr lang="en-US" smtClean="0"/>
              <a:t>: </a:t>
            </a:r>
            <a:r>
              <a:rPr lang="ru-RU" smtClean="0"/>
              <a:t>лучше, чем </a:t>
            </a:r>
            <a:r>
              <a:rPr lang="en-US" smtClean="0"/>
              <a:t>SFINAE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 прошлой лекции мы хлебнули </a:t>
            </a:r>
            <a:r>
              <a:rPr lang="ru-RU" i="1" smtClean="0"/>
              <a:t>лиха</a:t>
            </a:r>
            <a:r>
              <a:rPr lang="ru-RU" smtClean="0"/>
              <a:t> с правильным </a:t>
            </a:r>
            <a:r>
              <a:rPr lang="en-US" smtClean="0"/>
              <a:t>sfinae-outing </a:t>
            </a:r>
            <a:r>
              <a:rPr lang="ru-RU" smtClean="0"/>
              <a:t>функций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enable_if_t&lt;(sizeof(T) &gt; 4)&gt;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foo (T x) { </a:t>
            </a:r>
            <a:r>
              <a:rPr lang="ru-RU">
                <a:latin typeface="Consolas" panose="020B0609020204030204" pitchFamily="49" charset="0"/>
              </a:rPr>
              <a:t>сделать что-то с </a:t>
            </a:r>
            <a:r>
              <a:rPr lang="en-US">
                <a:latin typeface="Consolas" panose="020B0609020204030204" pitchFamily="49" charset="0"/>
              </a:rPr>
              <a:t>x 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enable_if_t&lt;(sizeof(T) &lt;= 4)&gt;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foo (T x) { </a:t>
            </a:r>
            <a:r>
              <a:rPr lang="ru-RU">
                <a:latin typeface="Consolas" panose="020B0609020204030204" pitchFamily="49" charset="0"/>
              </a:rPr>
              <a:t>сделать что-то ещё с </a:t>
            </a:r>
            <a:r>
              <a:rPr lang="en-US">
                <a:latin typeface="Consolas" panose="020B0609020204030204" pitchFamily="49" charset="0"/>
              </a:rPr>
              <a:t>x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Кажется, теперь появился иной вариант...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</a:t>
            </a:r>
            <a:r>
              <a:rPr lang="en-US" smtClean="0">
                <a:latin typeface="Consolas" panose="020B0609020204030204" pitchFamily="49" charset="0"/>
              </a:rPr>
              <a:t>&gt; void 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foo (T x) {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if constexpr (</a:t>
            </a:r>
            <a:r>
              <a:rPr lang="en-US">
                <a:latin typeface="Consolas" panose="020B0609020204030204" pitchFamily="49" charset="0"/>
              </a:rPr>
              <a:t>sizeof(T) &gt;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4</a:t>
            </a:r>
            <a:r>
              <a:rPr lang="en-US" smtClean="0">
                <a:latin typeface="Consolas" panose="020B0609020204030204" pitchFamily="49" charset="0"/>
              </a:rPr>
              <a:t>) { </a:t>
            </a:r>
            <a:r>
              <a:rPr lang="ru-RU" smtClean="0">
                <a:latin typeface="Consolas" panose="020B0609020204030204" pitchFamily="49" charset="0"/>
              </a:rPr>
              <a:t>сделать </a:t>
            </a:r>
            <a:r>
              <a:rPr lang="ru-RU">
                <a:latin typeface="Consolas" panose="020B0609020204030204" pitchFamily="49" charset="0"/>
              </a:rPr>
              <a:t>что-то с </a:t>
            </a:r>
            <a:r>
              <a:rPr lang="en-US" smtClean="0">
                <a:latin typeface="Consolas" panose="020B0609020204030204" pitchFamily="49" charset="0"/>
              </a:rPr>
              <a:t>x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else { </a:t>
            </a:r>
            <a:r>
              <a:rPr lang="ru-RU" smtClean="0">
                <a:latin typeface="Consolas" panose="020B0609020204030204" pitchFamily="49" charset="0"/>
              </a:rPr>
              <a:t>сделать </a:t>
            </a:r>
            <a:r>
              <a:rPr lang="ru-RU">
                <a:latin typeface="Consolas" panose="020B0609020204030204" pitchFamily="49" charset="0"/>
              </a:rPr>
              <a:t>что-то ещё с </a:t>
            </a:r>
            <a:r>
              <a:rPr lang="en-US" smtClean="0">
                <a:latin typeface="Consolas" panose="020B0609020204030204" pitchFamily="49" charset="0"/>
              </a:rPr>
              <a:t>x }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3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Константность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Функции времени компиляции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ООП времени компиляции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Пользовательские суффиксы</a:t>
            </a:r>
          </a:p>
        </p:txBody>
      </p:sp>
    </p:spTree>
    <p:extLst>
      <p:ext uri="{BB962C8B-B14F-4D97-AF65-F5344CB8AC3E}">
        <p14:creationId xmlns:p14="http://schemas.microsoft.com/office/powerpoint/2010/main" val="820947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99" y="609600"/>
            <a:ext cx="10066867" cy="1356360"/>
          </a:xfrm>
        </p:spPr>
        <p:txBody>
          <a:bodyPr/>
          <a:lstStyle/>
          <a:p>
            <a:r>
              <a:rPr lang="en-US" smtClean="0"/>
              <a:t>If constexpr </a:t>
            </a:r>
            <a:r>
              <a:rPr lang="ru-RU" smtClean="0"/>
              <a:t>для вариабельных шаблонов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 случае вариабельных шаблонов наконец-то получится победить проблему последнего пробела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Head, class... Tail&gt;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void print (</a:t>
            </a:r>
            <a:r>
              <a:rPr lang="en-US" smtClean="0">
                <a:latin typeface="Consolas" panose="020B0609020204030204" pitchFamily="49" charset="0"/>
              </a:rPr>
              <a:t>Head </a:t>
            </a:r>
            <a:r>
              <a:rPr lang="en-US">
                <a:latin typeface="Consolas" panose="020B0609020204030204" pitchFamily="49" charset="0"/>
              </a:rPr>
              <a:t>head, </a:t>
            </a:r>
            <a:r>
              <a:rPr lang="en-US" smtClean="0">
                <a:latin typeface="Consolas" panose="020B0609020204030204" pitchFamily="49" charset="0"/>
              </a:rPr>
              <a:t>Tail... </a:t>
            </a:r>
            <a:r>
              <a:rPr lang="en-US">
                <a:latin typeface="Consolas" panose="020B0609020204030204" pitchFamily="49" charset="0"/>
              </a:rPr>
              <a:t>tail)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cout &lt;&lt; head;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if constexpr(sizeof...(tail) &gt; 0)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cout &lt;&lt; ", ";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print(tail...);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Это чуть менее элегантно, чем свёртка, но всё ещё довольно читаемо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73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 вы думаете насчёт идеи </a:t>
            </a:r>
            <a:r>
              <a:rPr lang="en-US" smtClean="0"/>
              <a:t>for constexpr </a:t>
            </a:r>
            <a:r>
              <a:rPr lang="ru-RU" smtClean="0"/>
              <a:t>для замены шаблонной рекурсии в метапрограммировании?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69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Константность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Функции времени компиляции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ООП времени компиляции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Пользовательские суффиксы</a:t>
            </a:r>
          </a:p>
        </p:txBody>
      </p:sp>
    </p:spTree>
    <p:extLst>
      <p:ext uri="{BB962C8B-B14F-4D97-AF65-F5344CB8AC3E}">
        <p14:creationId xmlns:p14="http://schemas.microsoft.com/office/powerpoint/2010/main" val="2981435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Снова о метапрограммах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Простая </a:t>
            </a:r>
            <a:r>
              <a:rPr lang="ru-RU" smtClean="0"/>
              <a:t>задача</a:t>
            </a:r>
            <a:r>
              <a:rPr lang="en-US" smtClean="0"/>
              <a:t>:</a:t>
            </a:r>
            <a:r>
              <a:rPr lang="ru-RU" smtClean="0"/>
              <a:t> возведение в квадрат времени компиляции</a:t>
            </a:r>
            <a:endParaRPr lang="ru-RU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&lt;size_t n&gt; </a:t>
            </a:r>
            <a:r>
              <a:rPr lang="en-US" smtClean="0">
                <a:latin typeface="Consolas" panose="020B0609020204030204" pitchFamily="49" charset="0"/>
              </a:rPr>
              <a:t>square: integral_constant </a:t>
            </a:r>
            <a:r>
              <a:rPr lang="en-US">
                <a:latin typeface="Consolas" panose="020B0609020204030204" pitchFamily="49" charset="0"/>
              </a:rPr>
              <a:t>&lt;size_t, </a:t>
            </a:r>
            <a:r>
              <a:rPr lang="en-US" smtClean="0">
                <a:latin typeface="Consolas" panose="020B0609020204030204" pitchFamily="49" charset="0"/>
              </a:rPr>
              <a:t>n*n</a:t>
            </a:r>
            <a:r>
              <a:rPr lang="en-US">
                <a:latin typeface="Consolas" panose="020B0609020204030204" pitchFamily="49" charset="0"/>
              </a:rPr>
              <a:t>&gt;;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arr[square&lt;5&gt;{}]; // arr[25</a:t>
            </a:r>
            <a:r>
              <a:rPr lang="en-US" smtClean="0">
                <a:latin typeface="Consolas" panose="020B0609020204030204" pitchFamily="49" charset="0"/>
              </a:rPr>
              <a:t>]</a:t>
            </a:r>
            <a:endParaRPr lang="ru-RU" smtClean="0"/>
          </a:p>
          <a:p>
            <a:r>
              <a:rPr lang="ru-RU" smtClean="0"/>
              <a:t>Тут </a:t>
            </a:r>
            <a:r>
              <a:rPr lang="ru-RU" smtClean="0"/>
              <a:t>угадать, что </a:t>
            </a:r>
            <a:r>
              <a:rPr lang="en-US" smtClean="0"/>
              <a:t>square</a:t>
            </a:r>
            <a:r>
              <a:rPr lang="ru-RU" smtClean="0"/>
              <a:t> на самом деле </a:t>
            </a:r>
            <a:r>
              <a:rPr lang="ru-RU" smtClean="0"/>
              <a:t>фун</a:t>
            </a:r>
            <a:r>
              <a:rPr lang="ru-RU" smtClean="0"/>
              <a:t>ктор</a:t>
            </a:r>
            <a:r>
              <a:rPr lang="en-US" smtClean="0"/>
              <a:t> </a:t>
            </a:r>
            <a:r>
              <a:rPr lang="en-US" smtClean="0">
                <a:latin typeface="Corbel" panose="020B0503020204020204" pitchFamily="34" charset="0"/>
              </a:rPr>
              <a:t>–</a:t>
            </a:r>
            <a:r>
              <a:rPr lang="en-US" smtClean="0"/>
              <a:t> </a:t>
            </a:r>
            <a:r>
              <a:rPr lang="ru-RU" smtClean="0"/>
              <a:t>довольно </a:t>
            </a:r>
            <a:r>
              <a:rPr lang="ru-RU" smtClean="0"/>
              <a:t>сложно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565941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Снова о метапрограммах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Простая </a:t>
            </a:r>
            <a:r>
              <a:rPr lang="ru-RU" smtClean="0"/>
              <a:t>задача</a:t>
            </a:r>
            <a:r>
              <a:rPr lang="en-US" smtClean="0"/>
              <a:t>:</a:t>
            </a:r>
            <a:r>
              <a:rPr lang="ru-RU" smtClean="0"/>
              <a:t> возведение в квадрат времени компиляции</a:t>
            </a:r>
            <a:endParaRPr lang="ru-RU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&lt;size_t n&gt; </a:t>
            </a:r>
            <a:r>
              <a:rPr lang="en-US" smtClean="0">
                <a:latin typeface="Consolas" panose="020B0609020204030204" pitchFamily="49" charset="0"/>
              </a:rPr>
              <a:t>square: integral_constant </a:t>
            </a:r>
            <a:r>
              <a:rPr lang="en-US">
                <a:latin typeface="Consolas" panose="020B0609020204030204" pitchFamily="49" charset="0"/>
              </a:rPr>
              <a:t>&lt;size_t, </a:t>
            </a:r>
            <a:r>
              <a:rPr lang="en-US" smtClean="0">
                <a:latin typeface="Consolas" panose="020B0609020204030204" pitchFamily="49" charset="0"/>
              </a:rPr>
              <a:t>n*n</a:t>
            </a:r>
            <a:r>
              <a:rPr lang="en-US">
                <a:latin typeface="Consolas" panose="020B0609020204030204" pitchFamily="49" charset="0"/>
              </a:rPr>
              <a:t>&gt;;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arr[square&lt;5&gt;{}]; // arr[25</a:t>
            </a:r>
            <a:r>
              <a:rPr lang="en-US" smtClean="0">
                <a:latin typeface="Consolas" panose="020B0609020204030204" pitchFamily="49" charset="0"/>
              </a:rPr>
              <a:t>]</a:t>
            </a:r>
            <a:endParaRPr lang="ru-RU" smtClean="0"/>
          </a:p>
          <a:p>
            <a:r>
              <a:rPr lang="ru-RU" smtClean="0"/>
              <a:t>Тут </a:t>
            </a:r>
            <a:r>
              <a:rPr lang="ru-RU" smtClean="0"/>
              <a:t>угадать, что </a:t>
            </a:r>
            <a:r>
              <a:rPr lang="en-US" smtClean="0"/>
              <a:t>square</a:t>
            </a:r>
            <a:r>
              <a:rPr lang="ru-RU" smtClean="0"/>
              <a:t> на самом деле </a:t>
            </a:r>
            <a:r>
              <a:rPr lang="ru-RU" smtClean="0"/>
              <a:t>фун</a:t>
            </a:r>
            <a:r>
              <a:rPr lang="ru-RU" smtClean="0"/>
              <a:t>ктор</a:t>
            </a:r>
            <a:r>
              <a:rPr lang="en-US" smtClean="0"/>
              <a:t> </a:t>
            </a:r>
            <a:r>
              <a:rPr lang="en-US" smtClean="0">
                <a:latin typeface="Corbel" panose="020B0503020204020204" pitchFamily="34" charset="0"/>
              </a:rPr>
              <a:t>–</a:t>
            </a:r>
            <a:r>
              <a:rPr lang="en-US" smtClean="0"/>
              <a:t> </a:t>
            </a:r>
            <a:r>
              <a:rPr lang="ru-RU" smtClean="0"/>
              <a:t>довольно сложно</a:t>
            </a:r>
          </a:p>
          <a:p>
            <a:pPr marL="45720" indent="0">
              <a:buNone/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constexpr int square(int x) { return x * x; 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arr[square(5)]; // ok, arr[25</a:t>
            </a:r>
            <a:r>
              <a:rPr lang="en-US" smtClean="0">
                <a:latin typeface="Consolas" panose="020B0609020204030204" pitchFamily="49" charset="0"/>
              </a:rPr>
              <a:t>]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Теперь очевидно, что мы вызываем функцию времени компиляции</a:t>
            </a:r>
          </a:p>
          <a:p>
            <a:r>
              <a:rPr lang="ru-RU" smtClean="0"/>
              <a:t>Стандарт накладывает некоторые ограничения на тела таких функций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58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Ограничения в С++11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Параметры и возвращаемые значения должны быть литеральными типами</a:t>
            </a:r>
          </a:p>
          <a:p>
            <a:r>
              <a:rPr lang="ru-RU"/>
              <a:t>Тело это одно выражение { return expression; } без побочных эффектов и c вызовом внутри только constexpr </a:t>
            </a:r>
            <a:r>
              <a:rPr lang="ru-RU" smtClean="0"/>
              <a:t>функций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constexpr size_t static_log_helper (size_t N, size_t pos)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return ((N &amp; (1ull &lt;&lt; pos)) == (1ull &lt;&lt; pos) || pos == 0) ?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(N == (1ull &lt;&lt; pos) ? pos : pos + 1) :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static_log_helper (N, pos - 1);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constexpr size_t static_log (size_t N)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return static_log_helper (N, sizeof(size_t) * CHAR_BIT - 1);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618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Обработка ошибок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Запрет на побочные эффекты имеет приятные побочные эффекты</a:t>
            </a:r>
          </a:p>
          <a:p>
            <a:r>
              <a:rPr lang="ru-RU" smtClean="0"/>
              <a:t>Части </a:t>
            </a:r>
            <a:r>
              <a:rPr lang="en-US" smtClean="0"/>
              <a:t>constexpr </a:t>
            </a:r>
            <a:r>
              <a:rPr lang="ru-RU" smtClean="0"/>
              <a:t>функции включаются лениво, что порождает </a:t>
            </a:r>
            <a:r>
              <a:rPr lang="en-US" smtClean="0"/>
              <a:t>throw idiom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constexpr size_t static_log_helper (size_t N, size_t pos)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return ((N &amp; (1ull &lt;&lt; pos)) == (1ull &lt;&lt; pos) || pos == 0) ?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(N == (1ull &lt;&lt; pos) ? pos : pos + 1) :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static_log_helper (N, pos - 1);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constexpr size_t static_log (size_t N)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return (N != 0) ?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static_log_helper </a:t>
            </a:r>
            <a:r>
              <a:rPr lang="en-US">
                <a:latin typeface="Consolas" panose="020B0609020204030204" pitchFamily="49" charset="0"/>
              </a:rPr>
              <a:t>(N, sizeof(size_t) * CHAR_BIT - 1) :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throw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"N == 0 not supported"</a:t>
            </a:r>
            <a:r>
              <a:rPr lang="en-US">
                <a:latin typeface="Consolas" panose="020B0609020204030204" pitchFamily="49" charset="0"/>
              </a:rPr>
              <a:t>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43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 всегда </a:t>
            </a:r>
            <a:r>
              <a:rPr lang="en-US" smtClean="0"/>
              <a:t>constexpr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Логичный вопрос: можно ли перегрузить функцию по </a:t>
            </a:r>
            <a:r>
              <a:rPr lang="en-US" smtClean="0"/>
              <a:t>constexpr</a:t>
            </a:r>
            <a:r>
              <a:rPr lang="ru-RU" smtClean="0"/>
              <a:t>, чтобы иметь и статический и нестатический вариант </a:t>
            </a:r>
            <a:r>
              <a:rPr lang="en-US" smtClean="0"/>
              <a:t>static_log? </a:t>
            </a:r>
            <a:endParaRPr lang="ru-RU" smtClean="0"/>
          </a:p>
          <a:p>
            <a:r>
              <a:rPr lang="ru-RU" smtClean="0"/>
              <a:t>Ответ немного удивителен: </a:t>
            </a:r>
            <a:r>
              <a:rPr lang="ru-RU" smtClean="0">
                <a:solidFill>
                  <a:srgbClr val="0000FF"/>
                </a:solidFill>
              </a:rPr>
              <a:t>это просто не нужно</a:t>
            </a:r>
            <a:r>
              <a:rPr lang="ru-RU" smtClean="0"/>
              <a:t>. Статический вариант уже может быть использован с неизвестным на этапе компиляции аргументом</a:t>
            </a:r>
          </a:p>
          <a:p>
            <a:pPr marL="45720" indent="0">
              <a:buNone/>
            </a:pPr>
            <a:r>
              <a:rPr lang="en-US"/>
              <a:t>cin &gt;&gt; x;</a:t>
            </a:r>
          </a:p>
          <a:p>
            <a:pPr marL="45720" indent="0">
              <a:buNone/>
            </a:pPr>
            <a:r>
              <a:rPr lang="en-US"/>
              <a:t>cout &lt;&lt; static_log (x) &lt;&lt; endl;</a:t>
            </a:r>
          </a:p>
          <a:p>
            <a:r>
              <a:rPr lang="ru-RU" smtClean="0"/>
              <a:t>Поэтому </a:t>
            </a:r>
            <a:r>
              <a:rPr lang="en-US" smtClean="0"/>
              <a:t>constexpr </a:t>
            </a:r>
            <a:r>
              <a:rPr lang="ru-RU" smtClean="0"/>
              <a:t>не входит в тип функции и не может аннотировать </a:t>
            </a:r>
            <a:r>
              <a:rPr lang="ru-RU" smtClean="0"/>
              <a:t>параметры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281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 всегда </a:t>
            </a:r>
            <a:r>
              <a:rPr lang="en-US" smtClean="0"/>
              <a:t>constexpr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Логичный вопрос: можно ли перегрузить функцию по </a:t>
            </a:r>
            <a:r>
              <a:rPr lang="en-US" smtClean="0"/>
              <a:t>constexpr</a:t>
            </a:r>
            <a:r>
              <a:rPr lang="ru-RU" smtClean="0"/>
              <a:t>, чтобы иметь и статический и нестатический вариант </a:t>
            </a:r>
            <a:r>
              <a:rPr lang="en-US" smtClean="0"/>
              <a:t>static_log? </a:t>
            </a:r>
            <a:endParaRPr lang="ru-RU" smtClean="0"/>
          </a:p>
          <a:p>
            <a:r>
              <a:rPr lang="ru-RU" smtClean="0"/>
              <a:t>Ответ немного удивителен: </a:t>
            </a:r>
            <a:r>
              <a:rPr lang="ru-RU" smtClean="0">
                <a:solidFill>
                  <a:srgbClr val="0000FF"/>
                </a:solidFill>
              </a:rPr>
              <a:t>это просто не нужно</a:t>
            </a:r>
            <a:r>
              <a:rPr lang="ru-RU" smtClean="0"/>
              <a:t>. Статический вариант уже может быть использован с неизвестным на этапе компиляции аргументом</a:t>
            </a:r>
          </a:p>
          <a:p>
            <a:pPr marL="45720" indent="0">
              <a:buNone/>
            </a:pPr>
            <a:r>
              <a:rPr lang="en-US"/>
              <a:t>cin &gt;&gt; x;</a:t>
            </a:r>
          </a:p>
          <a:p>
            <a:pPr marL="45720" indent="0">
              <a:buNone/>
            </a:pPr>
            <a:r>
              <a:rPr lang="en-US"/>
              <a:t>cout &lt;&lt; static_log (x) &lt;&lt; endl;</a:t>
            </a:r>
          </a:p>
          <a:p>
            <a:r>
              <a:rPr lang="ru-RU" smtClean="0"/>
              <a:t>Поэтому </a:t>
            </a:r>
            <a:r>
              <a:rPr lang="en-US" smtClean="0"/>
              <a:t>constexpr </a:t>
            </a:r>
            <a:r>
              <a:rPr lang="ru-RU" smtClean="0"/>
              <a:t>не входит в тип функции и не может аннотировать параметры</a:t>
            </a:r>
          </a:p>
          <a:p>
            <a:r>
              <a:rPr lang="ru-RU" smtClean="0"/>
              <a:t>Чтобы гарантировать, что функция выполнилась на этапе компиляции, её результат </a:t>
            </a:r>
            <a:r>
              <a:rPr lang="ru-RU" smtClean="0"/>
              <a:t>надо использовать в </a:t>
            </a:r>
            <a:r>
              <a:rPr lang="en-US" smtClean="0"/>
              <a:t>compile-time </a:t>
            </a:r>
            <a:r>
              <a:rPr lang="ru-RU" smtClean="0"/>
              <a:t>контексте (положить </a:t>
            </a:r>
            <a:r>
              <a:rPr lang="ru-RU" smtClean="0"/>
              <a:t>в </a:t>
            </a:r>
            <a:r>
              <a:rPr lang="en-US" smtClean="0"/>
              <a:t>constexpr </a:t>
            </a:r>
            <a:r>
              <a:rPr lang="ru-RU" smtClean="0"/>
              <a:t>переменную, сделать размером массива, параметризовать шаблон)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411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Ограничения в </a:t>
            </a:r>
            <a:r>
              <a:rPr lang="en-US" smtClean="0"/>
              <a:t>C++14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5124612" cy="4023360"/>
          </a:xfrm>
        </p:spPr>
        <p:txBody>
          <a:bodyPr/>
          <a:lstStyle/>
          <a:p>
            <a:r>
              <a:rPr lang="en-US"/>
              <a:t>new </a:t>
            </a:r>
            <a:r>
              <a:rPr lang="ru-RU"/>
              <a:t>и </a:t>
            </a:r>
            <a:r>
              <a:rPr lang="en-US"/>
              <a:t>delete</a:t>
            </a:r>
          </a:p>
          <a:p>
            <a:r>
              <a:rPr lang="ru-RU"/>
              <a:t>Генерация исключений через </a:t>
            </a:r>
            <a:r>
              <a:rPr lang="en-US"/>
              <a:t>throw</a:t>
            </a:r>
          </a:p>
          <a:p>
            <a:r>
              <a:rPr lang="ru-RU"/>
              <a:t>Вызов не-</a:t>
            </a:r>
            <a:r>
              <a:rPr lang="en-US"/>
              <a:t>constexpr </a:t>
            </a:r>
            <a:r>
              <a:rPr lang="ru-RU"/>
              <a:t>функций</a:t>
            </a:r>
          </a:p>
          <a:p>
            <a:r>
              <a:rPr lang="ru-RU"/>
              <a:t>Использование </a:t>
            </a:r>
            <a:r>
              <a:rPr lang="en-US"/>
              <a:t>goto</a:t>
            </a:r>
          </a:p>
          <a:p>
            <a:r>
              <a:rPr lang="ru-RU"/>
              <a:t>Лямбда выражения</a:t>
            </a:r>
          </a:p>
          <a:p>
            <a:r>
              <a:rPr lang="ru-RU"/>
              <a:t>Преобразования </a:t>
            </a:r>
            <a:r>
              <a:rPr lang="en-US"/>
              <a:t>const_cast </a:t>
            </a:r>
            <a:r>
              <a:rPr lang="ru-RU"/>
              <a:t>и </a:t>
            </a:r>
            <a:r>
              <a:rPr lang="en-US"/>
              <a:t>reinterpret_cast</a:t>
            </a:r>
          </a:p>
          <a:p>
            <a:r>
              <a:rPr lang="ru-RU"/>
              <a:t>Преобразования </a:t>
            </a:r>
            <a:r>
              <a:rPr lang="en-US"/>
              <a:t>void* </a:t>
            </a:r>
            <a:r>
              <a:rPr lang="ru-RU"/>
              <a:t>в </a:t>
            </a:r>
            <a:r>
              <a:rPr lang="en-US"/>
              <a:t>object*</a:t>
            </a:r>
          </a:p>
          <a:p>
            <a:r>
              <a:rPr lang="ru-RU"/>
              <a:t>Модификация нелокальных объектов</a:t>
            </a:r>
          </a:p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5235540" cy="4023360"/>
          </a:xfrm>
        </p:spPr>
        <p:txBody>
          <a:bodyPr/>
          <a:lstStyle/>
          <a:p>
            <a:r>
              <a:rPr lang="ru-RU"/>
              <a:t>Неинициализированные данные</a:t>
            </a:r>
          </a:p>
          <a:p>
            <a:r>
              <a:rPr lang="ru-RU"/>
              <a:t>Сравнения с unspecified результатом</a:t>
            </a:r>
          </a:p>
          <a:p>
            <a:r>
              <a:rPr lang="ru-RU"/>
              <a:t>Вызов type_id для полиморфных классов и dynamic_cast</a:t>
            </a:r>
          </a:p>
          <a:p>
            <a:r>
              <a:rPr lang="ru-RU"/>
              <a:t>Блоки try для обработки исключений</a:t>
            </a:r>
          </a:p>
          <a:p>
            <a:r>
              <a:rPr lang="ru-RU"/>
              <a:t>Операции с undefined behavior</a:t>
            </a:r>
          </a:p>
          <a:p>
            <a:r>
              <a:rPr lang="ru-RU"/>
              <a:t>Инлайн ассемблер во всех разновидностях</a:t>
            </a:r>
          </a:p>
          <a:p>
            <a:r>
              <a:rPr lang="ru-RU"/>
              <a:t>Большая часть операций с </a:t>
            </a:r>
            <a:r>
              <a:rPr lang="ru-RU" smtClean="0"/>
              <a:t>t</a:t>
            </a:r>
            <a:r>
              <a:rPr lang="en-US" smtClean="0"/>
              <a:t>his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21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Максимальные размеры типов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Предположим, необходимо задать на этапе компиляции максимальные значения некоторых типов: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char x; // </a:t>
            </a:r>
            <a:r>
              <a:rPr lang="ru-RU" smtClean="0">
                <a:latin typeface="Consolas" panose="020B0609020204030204" pitchFamily="49" charset="0"/>
              </a:rPr>
              <a:t>какой максимальный </a:t>
            </a:r>
            <a:r>
              <a:rPr lang="en-US" smtClean="0">
                <a:latin typeface="Consolas" panose="020B0609020204030204" pitchFamily="49" charset="0"/>
              </a:rPr>
              <a:t>x</a:t>
            </a:r>
            <a:r>
              <a:rPr lang="ru-RU" smtClean="0">
                <a:latin typeface="Consolas" panose="020B0609020204030204" pitchFamily="49" charset="0"/>
              </a:rPr>
              <a:t> возможен</a:t>
            </a:r>
            <a:r>
              <a:rPr lang="en-US" smtClean="0">
                <a:latin typeface="Consolas" panose="020B0609020204030204" pitchFamily="49" charset="0"/>
              </a:rPr>
              <a:t>?</a:t>
            </a:r>
          </a:p>
          <a:p>
            <a:r>
              <a:rPr lang="ru-RU" smtClean="0"/>
              <a:t>Как сообщить пользователю максимальный доступный размер </a:t>
            </a:r>
            <a:r>
              <a:rPr lang="en-US" smtClean="0"/>
              <a:t>x</a:t>
            </a:r>
            <a:r>
              <a:rPr lang="en-US" smtClean="0"/>
              <a:t>?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5298290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логарифм в </a:t>
            </a:r>
            <a:r>
              <a:rPr lang="en-US" smtClean="0"/>
              <a:t>C++14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constexpr size_t </a:t>
            </a:r>
            <a:r>
              <a:rPr lang="en-US" smtClean="0">
                <a:latin typeface="Consolas" panose="020B0609020204030204" pitchFamily="49" charset="0"/>
              </a:rPr>
              <a:t>int_log </a:t>
            </a:r>
            <a:r>
              <a:rPr lang="en-US">
                <a:latin typeface="Consolas" panose="020B0609020204030204" pitchFamily="49" charset="0"/>
              </a:rPr>
              <a:t>(size_t N)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size_t pos = sizeof(size_t) * CHAR_BIT, mask = 0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if (N == 0) </a:t>
            </a:r>
            <a:r>
              <a:rPr lang="en-US" smtClean="0">
                <a:latin typeface="Consolas" panose="020B0609020204030204" pitchFamily="49" charset="0"/>
              </a:rPr>
              <a:t>throw </a:t>
            </a:r>
            <a:r>
              <a:rPr lang="en-US">
                <a:latin typeface="Consolas" panose="020B0609020204030204" pitchFamily="49" charset="0"/>
              </a:rPr>
              <a:t>"N == 0 not supported</a:t>
            </a:r>
            <a:r>
              <a:rPr lang="en-US" smtClean="0">
                <a:latin typeface="Consolas" panose="020B0609020204030204" pitchFamily="49" charset="0"/>
              </a:rPr>
              <a:t>";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  do </a:t>
            </a:r>
            <a:r>
              <a:rPr lang="en-US">
                <a:latin typeface="Consolas" panose="020B0609020204030204" pitchFamily="49" charset="0"/>
              </a:rPr>
              <a:t>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pos -= 1;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mask = 1ull &lt;&lt; pos;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} while ((N &amp; mask) != mask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if </a:t>
            </a:r>
            <a:r>
              <a:rPr lang="en-US">
                <a:latin typeface="Consolas" panose="020B0609020204030204" pitchFamily="49" charset="0"/>
              </a:rPr>
              <a:t>(N != mask) </a:t>
            </a:r>
            <a:r>
              <a:rPr lang="en-US" smtClean="0">
                <a:latin typeface="Consolas" panose="020B0609020204030204" pitchFamily="49" charset="0"/>
              </a:rPr>
              <a:t>pos </a:t>
            </a:r>
            <a:r>
              <a:rPr lang="en-US">
                <a:latin typeface="Consolas" panose="020B0609020204030204" pitchFamily="49" charset="0"/>
              </a:rPr>
              <a:t>+= 1;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  return pos;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1652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Самостоятельное исследование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 скомпилируется быстрее: этот логарифм или его брат-близнец написанный на шаблонах?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823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 везде </a:t>
            </a:r>
            <a:r>
              <a:rPr lang="en-US" smtClean="0"/>
              <a:t>constexpr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Двойная природа </a:t>
            </a:r>
            <a:r>
              <a:rPr lang="en-US" smtClean="0"/>
              <a:t>constexpr </a:t>
            </a:r>
            <a:r>
              <a:rPr lang="ru-RU" smtClean="0"/>
              <a:t>функций имеет обратную сторону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constexpr size_t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ilist_sz (initializer_list&lt;T&gt; init)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constexpr</a:t>
            </a:r>
            <a:r>
              <a:rPr lang="en-US" smtClean="0">
                <a:latin typeface="Consolas" panose="020B0609020204030204" pitchFamily="49" charset="0"/>
              </a:rPr>
              <a:t> size_t init_sz = init.size();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init_sz;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Это ошибка. Компилятор тут не может дать </a:t>
            </a:r>
            <a:r>
              <a:rPr lang="ru-RU" smtClean="0">
                <a:solidFill>
                  <a:srgbClr val="FF0000"/>
                </a:solidFill>
              </a:rPr>
              <a:t>гарантию</a:t>
            </a:r>
            <a:r>
              <a:rPr lang="ru-RU" smtClean="0"/>
              <a:t> константности для переменной (хотя сама функция и </a:t>
            </a:r>
            <a:r>
              <a:rPr lang="en-US" smtClean="0"/>
              <a:t>constexpr).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94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 везде </a:t>
            </a:r>
            <a:r>
              <a:rPr lang="en-US" smtClean="0"/>
              <a:t>constexpr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Двойная природа </a:t>
            </a:r>
            <a:r>
              <a:rPr lang="en-US" smtClean="0"/>
              <a:t>constexpr </a:t>
            </a:r>
            <a:r>
              <a:rPr lang="ru-RU" smtClean="0"/>
              <a:t>функций имеет обратную сторону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constexpr size_t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ilist_sz (initializer_list&lt;T&gt; init)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size_t init_sz = init.size();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init_sz;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Теперь всё хорошо</a:t>
            </a:r>
            <a:r>
              <a:rPr lang="en-US" smtClean="0"/>
              <a:t>.</a:t>
            </a:r>
            <a:r>
              <a:rPr lang="ru-RU" smtClean="0"/>
              <a:t> И, более того, теперь результат может жить в </a:t>
            </a:r>
            <a:r>
              <a:rPr lang="en-US" smtClean="0"/>
              <a:t>constexpr </a:t>
            </a:r>
            <a:r>
              <a:rPr lang="ru-RU" smtClean="0"/>
              <a:t>переменной!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constexpr size_t s = ilist_sz({1, 2, 3}); //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ok!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0978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Случаи </a:t>
            </a:r>
            <a:r>
              <a:rPr lang="en-US" smtClean="0"/>
              <a:t>UB </a:t>
            </a:r>
            <a:r>
              <a:rPr lang="ru-RU" smtClean="0"/>
              <a:t>для </a:t>
            </a:r>
            <a:r>
              <a:rPr lang="en-US" smtClean="0"/>
              <a:t>constexpr</a:t>
            </a:r>
            <a:r>
              <a:rPr lang="ru-RU" smtClean="0"/>
              <a:t> функций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47434" cy="4038600"/>
          </a:xfrm>
        </p:spPr>
        <p:txBody>
          <a:bodyPr/>
          <a:lstStyle/>
          <a:p>
            <a:r>
              <a:rPr lang="ru-RU" smtClean="0"/>
              <a:t>Если </a:t>
            </a:r>
            <a:r>
              <a:rPr lang="en-US" smtClean="0"/>
              <a:t>constexpr </a:t>
            </a:r>
            <a:r>
              <a:rPr lang="ru-RU" smtClean="0"/>
              <a:t>функция вычисляется и обнаруживает </a:t>
            </a:r>
            <a:r>
              <a:rPr lang="en-US" smtClean="0"/>
              <a:t>UB</a:t>
            </a:r>
            <a:r>
              <a:rPr lang="ru-RU" smtClean="0"/>
              <a:t>, она сообщает об ошибке компиляции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FwdIt, typename Value&gt;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constexpr FwdIt static_find (FwdIt it, FwdIt fin, Value v)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while (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(v != *it)</a:t>
            </a:r>
            <a:r>
              <a:rPr lang="en-US" smtClean="0">
                <a:latin typeface="Consolas" panose="020B0609020204030204" pitchFamily="49" charset="0"/>
              </a:rPr>
              <a:t> &amp;&amp; (it != fin)) ++it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it;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constexpr bool test_static_find()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int a[] = {1}; return (a + 1) == static_find(a, a+1, 4);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Это невероятное свойство неооценено в существующей литературе (пример взят у господина </a:t>
            </a:r>
            <a:r>
              <a:rPr lang="en-US" smtClean="0"/>
              <a:t>Dietmar Kuhl</a:t>
            </a:r>
            <a:r>
              <a:rPr lang="ru-RU" smtClean="0"/>
              <a:t>)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447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 study</a:t>
            </a:r>
            <a:r>
              <a:rPr lang="ru-RU" smtClean="0"/>
              <a:t>: триты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Тритами называются цифры сбалансированной системы счисления по основанию 3, т.е. (-1, 0, 1). Обозначим -1 как J. Тогда:</a:t>
            </a:r>
          </a:p>
          <a:p>
            <a:r>
              <a:rPr lang="pl-PL">
                <a:latin typeface="Consolas" panose="020B0609020204030204" pitchFamily="49" charset="0"/>
              </a:rPr>
              <a:t>10j = 8</a:t>
            </a:r>
          </a:p>
          <a:p>
            <a:r>
              <a:rPr lang="pl-PL">
                <a:latin typeface="Consolas" panose="020B0609020204030204" pitchFamily="49" charset="0"/>
              </a:rPr>
              <a:t>j01 = -8</a:t>
            </a:r>
          </a:p>
          <a:p>
            <a:r>
              <a:rPr lang="pl-PL">
                <a:latin typeface="Consolas" panose="020B0609020204030204" pitchFamily="49" charset="0"/>
              </a:rPr>
              <a:t>11j0.jj = ???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288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триты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/>
                  <a:t>Тритами называются цифры сбалансированной системы счисления по основанию 3, т.е. (-1, 0, 1). Обозначим -1 как </a:t>
                </a:r>
                <a:r>
                  <a:rPr lang="en-US" smtClean="0"/>
                  <a:t>j</a:t>
                </a:r>
                <a:r>
                  <a:rPr lang="ru-RU" smtClean="0"/>
                  <a:t>. </a:t>
                </a:r>
                <a:r>
                  <a:rPr lang="ru-RU"/>
                  <a:t>Тогда:</a:t>
                </a:r>
              </a:p>
              <a:p>
                <a:r>
                  <a:rPr lang="pl-PL">
                    <a:latin typeface="Consolas" panose="020B0609020204030204" pitchFamily="49" charset="0"/>
                  </a:rPr>
                  <a:t>10j = 8</a:t>
                </a:r>
              </a:p>
              <a:p>
                <a:r>
                  <a:rPr lang="pl-PL">
                    <a:latin typeface="Consolas" panose="020B0609020204030204" pitchFamily="49" charset="0"/>
                  </a:rPr>
                  <a:t>j01 = -8</a:t>
                </a:r>
              </a:p>
              <a:p>
                <a:r>
                  <a:rPr lang="pl-PL">
                    <a:latin typeface="Consolas" panose="020B0609020204030204" pitchFamily="49" charset="0"/>
                  </a:rPr>
                  <a:t>11j0.jj = </a:t>
                </a:r>
                <a:r>
                  <a:rPr lang="en-US">
                    <a:latin typeface="Consolas" panose="020B0609020204030204" pitchFamily="49" charset="0"/>
                  </a:rPr>
                  <a:t>32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endParaRPr lang="ru-RU" smtClean="0">
                  <a:latin typeface="Consolas" panose="020B0609020204030204" pitchFamily="49" charset="0"/>
                </a:endParaRPr>
              </a:p>
              <a:p>
                <a:r>
                  <a:rPr lang="ru-RU" smtClean="0">
                    <a:latin typeface="Consolas" panose="020B0609020204030204" pitchFamily="49" charset="0"/>
                  </a:rPr>
                  <a:t>11</a:t>
                </a:r>
                <a:r>
                  <a:rPr lang="en-US" smtClean="0">
                    <a:latin typeface="Consolas" panose="020B0609020204030204" pitchFamily="49" charset="0"/>
                  </a:rPr>
                  <a:t>j0 = 33</a:t>
                </a:r>
              </a:p>
              <a:p>
                <a:r>
                  <a:rPr lang="ru-RU" smtClean="0"/>
                  <a:t>Триты имеют ряд привлекательных свойств: отрицание числа это просто флип с 1 на </a:t>
                </a:r>
                <a:r>
                  <a:rPr lang="en-US" smtClean="0"/>
                  <a:t>-1, </a:t>
                </a:r>
                <a:r>
                  <a:rPr lang="ru-RU" smtClean="0"/>
                  <a:t>а отбрасывание дробной части всегда округляет к ближайшему целому</a:t>
                </a:r>
                <a:r>
                  <a:rPr lang="en-US" smtClean="0"/>
                  <a:t> </a:t>
                </a:r>
                <a:endParaRPr lang="pl-PL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964" r="-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9073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Триты в вашей программе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Было бы здорово оперировать тритовыми константами как будто это обычные числа времени компиляции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constexpr int u = ct_trit&lt;int&gt;("10j");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constexpr int v = ct_trit&lt;int&gt;("j01");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cout &lt;&lt; u &lt;&lt; " : " &lt;&lt; v &lt;&lt; endl;</a:t>
            </a:r>
          </a:p>
          <a:p>
            <a:r>
              <a:rPr lang="ru-RU" smtClean="0"/>
              <a:t>Тут на экране должно быть </a:t>
            </a:r>
            <a:r>
              <a:rPr lang="en-US" smtClean="0"/>
              <a:t>8 </a:t>
            </a:r>
            <a:r>
              <a:rPr lang="ru-RU" smtClean="0"/>
              <a:t>и -8</a:t>
            </a:r>
          </a:p>
          <a:p>
            <a:r>
              <a:rPr lang="ru-RU" smtClean="0"/>
              <a:t>В этом случае функция </a:t>
            </a:r>
            <a:r>
              <a:rPr lang="en-US" smtClean="0"/>
              <a:t>ct_trit </a:t>
            </a:r>
            <a:r>
              <a:rPr lang="ru-RU" smtClean="0"/>
              <a:t>должна быть полноценным парсером времени компиляции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206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Триты в вашей программе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451592" cy="4038600"/>
          </a:xfrm>
        </p:spPr>
        <p:txBody>
          <a:bodyPr/>
          <a:lstStyle/>
          <a:p>
            <a:r>
              <a:rPr lang="ru-RU" smtClean="0"/>
              <a:t>Её упрощённая реализация на </a:t>
            </a:r>
            <a:r>
              <a:rPr lang="en-US" smtClean="0"/>
              <a:t>C++14 (</a:t>
            </a:r>
            <a:r>
              <a:rPr lang="ru-RU" smtClean="0"/>
              <a:t>тут многого не хватает)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 = int&gt; constexpr T ct_trit(const char* t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 x = 0;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size_t </a:t>
            </a:r>
            <a:r>
              <a:rPr lang="en-US">
                <a:latin typeface="Consolas" panose="020B0609020204030204" pitchFamily="49" charset="0"/>
              </a:rPr>
              <a:t>pos = 0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for (size_t i = 0; t[i] != '\0'; ++i)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switch (t[i])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case </a:t>
            </a:r>
            <a:r>
              <a:rPr lang="en-US">
                <a:latin typeface="Consolas" panose="020B0609020204030204" pitchFamily="49" charset="0"/>
              </a:rPr>
              <a:t>'0': x = (x*3); ++b; break;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case '1': x = (x*3) + 1; ++b; break;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case 'j': x = (x*3) - 1; ++b; break;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default: throw "Only '0', '1</a:t>
            </a:r>
            <a:r>
              <a:rPr lang="en-US" smtClean="0">
                <a:latin typeface="Consolas" panose="020B0609020204030204" pitchFamily="49" charset="0"/>
              </a:rPr>
              <a:t>', and 'j' </a:t>
            </a:r>
            <a:r>
              <a:rPr lang="en-US">
                <a:latin typeface="Consolas" panose="020B0609020204030204" pitchFamily="49" charset="0"/>
              </a:rPr>
              <a:t>may be used";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} 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return x;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8299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Определитель размера массива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keyVals[] = {2, 3, 5, 7, 11, 13};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mapped[arraySize(keyvals)]; // </a:t>
            </a:r>
            <a:r>
              <a:rPr lang="ru-RU">
                <a:latin typeface="Consolas" panose="020B0609020204030204" pitchFamily="49" charset="0"/>
              </a:rPr>
              <a:t>тот же размер</a:t>
            </a:r>
          </a:p>
          <a:p>
            <a:r>
              <a:rPr lang="ru-RU"/>
              <a:t>Сишный вариант с макросом (так себе)</a:t>
            </a:r>
          </a:p>
          <a:p>
            <a:pPr marL="45720" indent="0">
              <a:buNone/>
            </a:pPr>
            <a:r>
              <a:rPr lang="ru-RU">
                <a:latin typeface="Consolas" panose="020B0609020204030204" pitchFamily="49" charset="0"/>
              </a:rPr>
              <a:t>#</a:t>
            </a:r>
            <a:r>
              <a:rPr lang="en-US">
                <a:latin typeface="Consolas" panose="020B0609020204030204" pitchFamily="49" charset="0"/>
              </a:rPr>
              <a:t>define arraySize(x) sizeof(x)/sizeof(x[0])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08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Максимальные размеры типов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Предположим, необходимо задать на этапе компиляции максимальные значения некоторых типов: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char x; // </a:t>
            </a:r>
            <a:r>
              <a:rPr lang="ru-RU" smtClean="0">
                <a:latin typeface="Consolas" panose="020B0609020204030204" pitchFamily="49" charset="0"/>
              </a:rPr>
              <a:t>какой максимальный </a:t>
            </a:r>
            <a:r>
              <a:rPr lang="en-US" smtClean="0">
                <a:latin typeface="Consolas" panose="020B0609020204030204" pitchFamily="49" charset="0"/>
              </a:rPr>
              <a:t>x</a:t>
            </a:r>
            <a:r>
              <a:rPr lang="ru-RU" smtClean="0">
                <a:latin typeface="Consolas" panose="020B0609020204030204" pitchFamily="49" charset="0"/>
              </a:rPr>
              <a:t> возможен</a:t>
            </a:r>
            <a:r>
              <a:rPr lang="en-US" smtClean="0">
                <a:latin typeface="Consolas" panose="020B0609020204030204" pitchFamily="49" charset="0"/>
              </a:rPr>
              <a:t>?</a:t>
            </a:r>
          </a:p>
          <a:p>
            <a:r>
              <a:rPr lang="ru-RU" smtClean="0"/>
              <a:t>Как сообщить пользователю максимальный доступный размер </a:t>
            </a:r>
            <a:r>
              <a:rPr lang="en-US" smtClean="0"/>
              <a:t>x?</a:t>
            </a:r>
            <a:endParaRPr lang="ru-RU" smtClean="0"/>
          </a:p>
          <a:p>
            <a:r>
              <a:rPr lang="ru-RU" smtClean="0"/>
              <a:t>Сишный вариант: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#define CHAR_MAX 0x7f</a:t>
            </a:r>
          </a:p>
          <a:p>
            <a:r>
              <a:rPr lang="ru-RU" smtClean="0"/>
              <a:t>Эта идея довольно плоха, так как макрос никак семантически не связан с типом. Нельзя просто дать ответ на вопрос "какой максимальный размер для этого типа?"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397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Определитель размера массива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keyVals[] = {2, 3, 5, 7, 11, 13};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mapped[arraySize(keyvals)]; // </a:t>
            </a:r>
            <a:r>
              <a:rPr lang="ru-RU">
                <a:latin typeface="Consolas" panose="020B0609020204030204" pitchFamily="49" charset="0"/>
              </a:rPr>
              <a:t>тот же размер</a:t>
            </a:r>
          </a:p>
          <a:p>
            <a:r>
              <a:rPr lang="ru-RU"/>
              <a:t>Сишный вариант с макросом (так себе)</a:t>
            </a:r>
          </a:p>
          <a:p>
            <a:pPr marL="45720" indent="0">
              <a:buNone/>
            </a:pPr>
            <a:r>
              <a:rPr lang="ru-RU">
                <a:latin typeface="Consolas" panose="020B0609020204030204" pitchFamily="49" charset="0"/>
              </a:rPr>
              <a:t>#</a:t>
            </a:r>
            <a:r>
              <a:rPr lang="en-US">
                <a:latin typeface="Consolas" panose="020B0609020204030204" pitchFamily="49" charset="0"/>
              </a:rPr>
              <a:t>define arraySize(x) sizeof(x)/sizeof(x[0])</a:t>
            </a:r>
          </a:p>
          <a:p>
            <a:r>
              <a:rPr lang="ru-RU" smtClean="0"/>
              <a:t>Вариант Майерса</a:t>
            </a:r>
            <a:endParaRPr lang="ru-RU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T, size_t N&gt;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constexpr size_t arraySize (T(&amp;)[N]) { return N; }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780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Использование в </a:t>
            </a:r>
            <a:r>
              <a:rPr lang="en-US" smtClean="0"/>
              <a:t>switch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Константно-выраженные функции могут порождать результаты используемые в </a:t>
            </a:r>
            <a:r>
              <a:rPr lang="en-US" smtClean="0"/>
              <a:t>switch-cases </a:t>
            </a:r>
            <a:r>
              <a:rPr lang="ru-RU" smtClean="0"/>
              <a:t>и более того могут быть операторами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enum class bitmask { b0 = 0x1, b1 = 0x2, b2 = 0x4, </a:t>
            </a:r>
            <a:r>
              <a:rPr lang="ru-RU" smtClean="0">
                <a:latin typeface="Consolas" panose="020B0609020204030204" pitchFamily="49" charset="0"/>
              </a:rPr>
              <a:t>и т.д.</a:t>
            </a:r>
            <a:r>
              <a:rPr lang="en-US" smtClean="0">
                <a:latin typeface="Consolas" panose="020B0609020204030204" pitchFamily="49" charset="0"/>
              </a:rPr>
              <a:t> 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constexpr bitmask operator | (bitmask v0, bitmask v1)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bitmask(int(v0) | int(v1));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foo (bitmask b)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switch(b)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case bitmask::b0 | bitmask::b1 :</a:t>
            </a:r>
            <a:r>
              <a:rPr lang="ru-RU" smtClean="0">
                <a:latin typeface="Consolas" panose="020B0609020204030204" pitchFamily="49" charset="0"/>
              </a:rPr>
              <a:t> сделать нечто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.... и так далее .....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975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Имеют ли смысл нестатические </a:t>
            </a:r>
            <a:r>
              <a:rPr lang="en-US" smtClean="0"/>
              <a:t>constexpr </a:t>
            </a:r>
            <a:r>
              <a:rPr lang="ru-RU" smtClean="0"/>
              <a:t>методы в классах?</a:t>
            </a:r>
          </a:p>
          <a:p>
            <a:r>
              <a:rPr lang="ru-RU" smtClean="0"/>
              <a:t>Напомню: чуть ранее мы признали нестатические </a:t>
            </a:r>
            <a:r>
              <a:rPr lang="en-US" smtClean="0"/>
              <a:t>constexpr </a:t>
            </a:r>
            <a:r>
              <a:rPr lang="ru-RU" smtClean="0"/>
              <a:t>данные ненужными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060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Имеют ли смысл нестатические </a:t>
            </a:r>
            <a:r>
              <a:rPr lang="en-US" smtClean="0"/>
              <a:t>constexpr </a:t>
            </a:r>
            <a:r>
              <a:rPr lang="ru-RU" smtClean="0"/>
              <a:t>методы в классах?</a:t>
            </a:r>
          </a:p>
          <a:p>
            <a:r>
              <a:rPr lang="ru-RU" smtClean="0"/>
              <a:t>Напомню: чуть ранее мы признали нестатические </a:t>
            </a:r>
            <a:r>
              <a:rPr lang="en-US" smtClean="0"/>
              <a:t>constexpr </a:t>
            </a:r>
            <a:r>
              <a:rPr lang="ru-RU" smtClean="0"/>
              <a:t>данные ненужными</a:t>
            </a:r>
          </a:p>
          <a:p>
            <a:r>
              <a:rPr lang="ru-RU" smtClean="0"/>
              <a:t>Такое чувство, что на данном этапе ответ "нет". Тем не менее, они возможны (впрочем, они не могут быть виртуальными).</a:t>
            </a:r>
          </a:p>
          <a:p>
            <a:r>
              <a:rPr lang="ru-RU" smtClean="0"/>
              <a:t>Это наводит на мысль, что мы ещё многого не понимаем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796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Константность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Функции времени компиляции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ООП времени компиляции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Пользовательские суффиксы</a:t>
            </a:r>
          </a:p>
        </p:txBody>
      </p:sp>
    </p:spTree>
    <p:extLst>
      <p:ext uri="{BB962C8B-B14F-4D97-AF65-F5344CB8AC3E}">
        <p14:creationId xmlns:p14="http://schemas.microsoft.com/office/powerpoint/2010/main" val="30341734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Пользовательские литеральные типы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Чтобы сделать пользовательский тип литеральным, ему нужен </a:t>
            </a:r>
            <a:r>
              <a:rPr lang="en-US" smtClean="0">
                <a:solidFill>
                  <a:srgbClr val="0000FF"/>
                </a:solidFill>
              </a:rPr>
              <a:t>constexpr </a:t>
            </a:r>
            <a:r>
              <a:rPr lang="ru-RU" smtClean="0">
                <a:solidFill>
                  <a:srgbClr val="0000FF"/>
                </a:solidFill>
              </a:rPr>
              <a:t>конструктор</a:t>
            </a:r>
            <a:r>
              <a:rPr lang="ru-RU" smtClean="0"/>
              <a:t> (который и делает осмысленными прочие нестатические </a:t>
            </a:r>
            <a:r>
              <a:rPr lang="en-US" smtClean="0"/>
              <a:t>constexpr </a:t>
            </a:r>
            <a:r>
              <a:rPr lang="ru-RU" smtClean="0"/>
              <a:t>методы)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Complex{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constexpr Complex(double r, double i) : re(r), im(i) { } 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constexpr double real() const { return re;}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constexpr double imag() const { return im;}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private: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double re, im;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constexpr </a:t>
            </a:r>
            <a:r>
              <a:rPr lang="ru-RU">
                <a:latin typeface="Consolas" panose="020B0609020204030204" pitchFamily="49" charset="0"/>
              </a:rPr>
              <a:t>С</a:t>
            </a:r>
            <a:r>
              <a:rPr lang="en-US">
                <a:latin typeface="Consolas" panose="020B0609020204030204" pitchFamily="49" charset="0"/>
              </a:rPr>
              <a:t>omplex c(0.0, 1.0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это литеральное значение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6513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Арифметика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Для таких объектов становится возможной арифметика времени компиляции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constexpr </a:t>
            </a:r>
            <a:r>
              <a:rPr lang="en-US" smtClean="0">
                <a:latin typeface="Consolas" panose="020B0609020204030204" pitchFamily="49" charset="0"/>
              </a:rPr>
              <a:t>Complex Complex</a:t>
            </a:r>
            <a:r>
              <a:rPr lang="en-US">
                <a:latin typeface="Consolas" panose="020B0609020204030204" pitchFamily="49" charset="0"/>
              </a:rPr>
              <a:t>::operator+= </a:t>
            </a:r>
            <a:r>
              <a:rPr lang="en-US" smtClean="0">
                <a:latin typeface="Consolas" panose="020B0609020204030204" pitchFamily="49" charset="0"/>
              </a:rPr>
              <a:t>(Complex rhs</a:t>
            </a:r>
            <a:r>
              <a:rPr lang="en-US">
                <a:latin typeface="Consolas" panose="020B0609020204030204" pitchFamily="49" charset="0"/>
              </a:rPr>
              <a:t>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re += rhs.re; im += rhs.im; return *this; 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constexpr Complex </a:t>
            </a:r>
            <a:r>
              <a:rPr lang="en-US" smtClean="0">
                <a:latin typeface="Consolas" panose="020B0609020204030204" pitchFamily="49" charset="0"/>
              </a:rPr>
              <a:t>operator</a:t>
            </a:r>
            <a:r>
              <a:rPr lang="en-US">
                <a:latin typeface="Consolas" panose="020B0609020204030204" pitchFamily="49" charset="0"/>
              </a:rPr>
              <a:t>+ </a:t>
            </a:r>
            <a:r>
              <a:rPr lang="en-US" smtClean="0">
                <a:latin typeface="Consolas" panose="020B0609020204030204" pitchFamily="49" charset="0"/>
              </a:rPr>
              <a:t>(Complex lhs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Complex rhs</a:t>
            </a:r>
            <a:r>
              <a:rPr lang="en-US">
                <a:latin typeface="Consolas" panose="020B0609020204030204" pitchFamily="49" charset="0"/>
              </a:rPr>
              <a:t>){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lhs </a:t>
            </a:r>
            <a:r>
              <a:rPr lang="en-US">
                <a:latin typeface="Consolas" panose="020B0609020204030204" pitchFamily="49" charset="0"/>
              </a:rPr>
              <a:t>+= rhs; return </a:t>
            </a:r>
            <a:r>
              <a:rPr lang="en-US" smtClean="0">
                <a:latin typeface="Consolas" panose="020B0609020204030204" pitchFamily="49" charset="0"/>
              </a:rPr>
              <a:t>lhs;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</a:p>
          <a:p>
            <a:r>
              <a:rPr lang="ru-RU"/>
              <a:t>Использование: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constexpr </a:t>
            </a:r>
            <a:r>
              <a:rPr lang="ru-RU">
                <a:latin typeface="Consolas" panose="020B0609020204030204" pitchFamily="49" charset="0"/>
              </a:rPr>
              <a:t>С</a:t>
            </a:r>
            <a:r>
              <a:rPr lang="en-US">
                <a:latin typeface="Consolas" panose="020B0609020204030204" pitchFamily="49" charset="0"/>
              </a:rPr>
              <a:t>omplex c(0.0, 1.0), d(1.0, 2.0);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constexpr </a:t>
            </a:r>
            <a:r>
              <a:rPr lang="ru-RU">
                <a:latin typeface="Consolas" panose="020B0609020204030204" pitchFamily="49" charset="0"/>
              </a:rPr>
              <a:t>С</a:t>
            </a:r>
            <a:r>
              <a:rPr lang="en-US">
                <a:latin typeface="Consolas" panose="020B0609020204030204" pitchFamily="49" charset="0"/>
              </a:rPr>
              <a:t>omplex e = c + d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8426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Контейнеры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Многие стандартные контейнеры имеют </a:t>
            </a:r>
            <a:r>
              <a:rPr lang="en-US" smtClean="0"/>
              <a:t>constexpr </a:t>
            </a:r>
            <a:r>
              <a:rPr lang="ru-RU" smtClean="0"/>
              <a:t>конструкторы и их можно использовать на этапе компиляции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constexpr </a:t>
            </a:r>
            <a:r>
              <a:rPr lang="en-US" smtClean="0">
                <a:latin typeface="Consolas" panose="020B0609020204030204" pitchFamily="49" charset="0"/>
              </a:rPr>
              <a:t>array&lt;size_t</a:t>
            </a:r>
            <a:r>
              <a:rPr lang="en-US">
                <a:latin typeface="Consolas" panose="020B0609020204030204" pitchFamily="49" charset="0"/>
              </a:rPr>
              <a:t>, 5&gt; arr = {0, </a:t>
            </a:r>
            <a:r>
              <a:rPr lang="en-US" smtClean="0">
                <a:latin typeface="Consolas" panose="020B0609020204030204" pitchFamily="49" charset="0"/>
              </a:rPr>
              <a:t>4, </a:t>
            </a:r>
            <a:r>
              <a:rPr lang="en-US">
                <a:latin typeface="Consolas" panose="020B0609020204030204" pitchFamily="49" charset="0"/>
              </a:rPr>
              <a:t>2, </a:t>
            </a:r>
            <a:r>
              <a:rPr lang="en-US" smtClean="0">
                <a:latin typeface="Consolas" panose="020B0609020204030204" pitchFamily="49" charset="0"/>
              </a:rPr>
              <a:t>1, 3};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constexpr size_t </a:t>
            </a:r>
            <a:r>
              <a:rPr lang="en-US" smtClean="0">
                <a:latin typeface="Consolas" panose="020B0609020204030204" pitchFamily="49" charset="0"/>
              </a:rPr>
              <a:t>seven </a:t>
            </a:r>
            <a:r>
              <a:rPr lang="en-US">
                <a:latin typeface="Consolas" panose="020B0609020204030204" pitchFamily="49" charset="0"/>
              </a:rPr>
              <a:t>= arr[3] + arr[4];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static_assert (seven == 7); </a:t>
            </a:r>
            <a:r>
              <a:rPr lang="en-US">
                <a:latin typeface="Consolas" panose="020B0609020204030204" pitchFamily="49" charset="0"/>
              </a:rPr>
              <a:t>// ok</a:t>
            </a:r>
          </a:p>
          <a:p>
            <a:r>
              <a:rPr lang="ru-RU" smtClean="0"/>
              <a:t>Упражнение: написать функцию </a:t>
            </a:r>
            <a:r>
              <a:rPr lang="en-US" smtClean="0"/>
              <a:t>cycle_elems </a:t>
            </a:r>
            <a:r>
              <a:rPr lang="ru-RU" smtClean="0"/>
              <a:t>которая берёт </a:t>
            </a:r>
            <a:r>
              <a:rPr lang="en-US" smtClean="0"/>
              <a:t>array </a:t>
            </a:r>
            <a:r>
              <a:rPr lang="ru-RU" smtClean="0"/>
              <a:t>и число </a:t>
            </a:r>
            <a:r>
              <a:rPr lang="en-US" smtClean="0"/>
              <a:t>N </a:t>
            </a:r>
            <a:r>
              <a:rPr lang="ru-RU" smtClean="0"/>
              <a:t>и после этого </a:t>
            </a:r>
            <a:r>
              <a:rPr lang="en-US" smtClean="0"/>
              <a:t>N </a:t>
            </a:r>
            <a:r>
              <a:rPr lang="ru-RU" smtClean="0"/>
              <a:t>раз выдаёт все элементы этого массива в результирующий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constexpr array&lt;size_t, 5&gt; arr = {0, 4</a:t>
            </a:r>
            <a:r>
              <a:rPr lang="en-US" smtClean="0">
                <a:latin typeface="Consolas" panose="020B0609020204030204" pitchFamily="49" charset="0"/>
              </a:rPr>
              <a:t>, </a:t>
            </a:r>
            <a:r>
              <a:rPr lang="en-US">
                <a:latin typeface="Consolas" panose="020B0609020204030204" pitchFamily="49" charset="0"/>
              </a:rPr>
              <a:t>2, </a:t>
            </a:r>
            <a:r>
              <a:rPr lang="en-US" smtClean="0">
                <a:latin typeface="Consolas" panose="020B0609020204030204" pitchFamily="49" charset="0"/>
              </a:rPr>
              <a:t>1, 3};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constexpr </a:t>
            </a:r>
            <a:r>
              <a:rPr lang="en-US">
                <a:latin typeface="Consolas" panose="020B0609020204030204" pitchFamily="49" charset="0"/>
              </a:rPr>
              <a:t>auto cycled = </a:t>
            </a:r>
            <a:r>
              <a:rPr lang="en-US" smtClean="0">
                <a:latin typeface="Consolas" panose="020B0609020204030204" pitchFamily="49" charset="0"/>
              </a:rPr>
              <a:t>cycle_elems&lt;3&gt;(</a:t>
            </a:r>
            <a:r>
              <a:rPr lang="en-US">
                <a:latin typeface="Consolas" panose="020B0609020204030204" pitchFamily="49" charset="0"/>
              </a:rPr>
              <a:t>arr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cycled == {0, 4, 2, 1, 3, 0, 4, 2, 1, 3, 0, 4, 2, 1, 3}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9044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Контейнеры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Очевидное решение: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&lt;size_t N, typename T, size_t </a:t>
            </a:r>
            <a:r>
              <a:rPr lang="en-US" smtClean="0">
                <a:latin typeface="Consolas" panose="020B0609020204030204" pitchFamily="49" charset="0"/>
              </a:rPr>
              <a:t>Size&gt;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constexpr </a:t>
            </a:r>
            <a:r>
              <a:rPr lang="en-US">
                <a:latin typeface="Consolas" panose="020B0609020204030204" pitchFamily="49" charset="0"/>
              </a:rPr>
              <a:t>array &lt;T, N * </a:t>
            </a:r>
            <a:r>
              <a:rPr lang="en-US" smtClean="0">
                <a:latin typeface="Consolas" panose="020B0609020204030204" pitchFamily="49" charset="0"/>
              </a:rPr>
              <a:t>Size&gt;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cycle_elems </a:t>
            </a:r>
            <a:r>
              <a:rPr lang="en-US">
                <a:latin typeface="Consolas" panose="020B0609020204030204" pitchFamily="49" charset="0"/>
              </a:rPr>
              <a:t>(array &lt;T, Size&gt; a)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array &lt;T, N * Size&gt; result </a:t>
            </a:r>
            <a:r>
              <a:rPr lang="en-US" smtClean="0">
                <a:latin typeface="Consolas" panose="020B0609020204030204" pitchFamily="49" charset="0"/>
              </a:rPr>
              <a:t>{};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for (T i = 0; i &lt; N * Size ; ++i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>
                <a:latin typeface="Consolas" panose="020B0609020204030204" pitchFamily="49" charset="0"/>
              </a:rPr>
              <a:t>result[i] = a[i % Size</a:t>
            </a:r>
            <a:r>
              <a:rPr lang="en-US" smtClean="0">
                <a:latin typeface="Consolas" panose="020B0609020204030204" pitchFamily="49" charset="0"/>
              </a:rPr>
              <a:t>]; 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result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Работает только для </a:t>
            </a:r>
            <a:r>
              <a:rPr lang="en-US" smtClean="0"/>
              <a:t>C++17</a:t>
            </a:r>
            <a:r>
              <a:rPr lang="ru-RU" smtClean="0"/>
              <a:t>, но в случае </a:t>
            </a:r>
            <a:r>
              <a:rPr lang="en-US" smtClean="0"/>
              <a:t>C++14 </a:t>
            </a:r>
            <a:r>
              <a:rPr lang="ru-RU" smtClean="0"/>
              <a:t>выдаёт ошибку</a:t>
            </a:r>
            <a:r>
              <a:rPr lang="en-US" smtClean="0"/>
              <a:t>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call </a:t>
            </a:r>
            <a:r>
              <a:rPr lang="en-US">
                <a:latin typeface="Consolas" panose="020B0609020204030204" pitchFamily="49" charset="0"/>
              </a:rPr>
              <a:t>to non-constexpr function </a:t>
            </a:r>
            <a:r>
              <a:rPr lang="en-US" smtClean="0">
                <a:latin typeface="Consolas" panose="020B0609020204030204" pitchFamily="49" charset="0"/>
              </a:rPr>
              <a:t>'array</a:t>
            </a:r>
            <a:r>
              <a:rPr lang="en-US">
                <a:latin typeface="Consolas" panose="020B0609020204030204" pitchFamily="49" charset="0"/>
              </a:rPr>
              <a:t>&lt;_Tp, _Nm&gt;::operator</a:t>
            </a:r>
            <a:r>
              <a:rPr lang="en-US" smtClean="0">
                <a:latin typeface="Consolas" panose="020B0609020204030204" pitchFamily="49" charset="0"/>
              </a:rPr>
              <a:t>[]'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2017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Контейнер своими руками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030968" cy="4038600"/>
          </a:xfrm>
        </p:spPr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T, size_t </a:t>
            </a:r>
            <a:r>
              <a:rPr lang="en-US" smtClean="0">
                <a:latin typeface="Consolas" panose="020B0609020204030204" pitchFamily="49" charset="0"/>
              </a:rPr>
              <a:t>N&gt;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class </a:t>
            </a:r>
            <a:r>
              <a:rPr lang="en-US">
                <a:latin typeface="Consolas" panose="020B0609020204030204" pitchFamily="49" charset="0"/>
              </a:rPr>
              <a:t>array_result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constexpr static size_t size_ = N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 data_[N] </a:t>
            </a:r>
            <a:r>
              <a:rPr lang="en-US" smtClean="0">
                <a:latin typeface="Consolas" panose="020B0609020204030204" pitchFamily="49" charset="0"/>
              </a:rPr>
              <a:t>{};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template &lt;typename ... Ts&gt;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constexpr </a:t>
            </a:r>
            <a:r>
              <a:rPr lang="en-US">
                <a:latin typeface="Consolas" panose="020B0609020204030204" pitchFamily="49" charset="0"/>
              </a:rPr>
              <a:t>array_result (Ts ... ints) : data_ {ints ...} </a:t>
            </a:r>
            <a:r>
              <a:rPr lang="en-US" smtClean="0">
                <a:latin typeface="Consolas" panose="020B0609020204030204" pitchFamily="49" charset="0"/>
              </a:rPr>
              <a:t>{}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constexpr </a:t>
            </a:r>
            <a:r>
              <a:rPr lang="en-US">
                <a:latin typeface="Consolas" panose="020B0609020204030204" pitchFamily="49" charset="0"/>
              </a:rPr>
              <a:t>size_t size() const { return N;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constexpr T&amp; operator[](size_t n) { return data_[n];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using </a:t>
            </a:r>
            <a:r>
              <a:rPr lang="en-US">
                <a:latin typeface="Consolas" panose="020B0609020204030204" pitchFamily="49" charset="0"/>
              </a:rPr>
              <a:t>iterator = const T</a:t>
            </a:r>
            <a:r>
              <a:rPr lang="en-US" smtClean="0">
                <a:latin typeface="Consolas" panose="020B0609020204030204" pitchFamily="49" charset="0"/>
              </a:rPr>
              <a:t>*;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constexpr iterator begin() const { return </a:t>
            </a:r>
            <a:r>
              <a:rPr lang="en-US" smtClean="0">
                <a:latin typeface="Consolas" panose="020B0609020204030204" pitchFamily="49" charset="0"/>
              </a:rPr>
              <a:t>data_;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constexpr iterator end() const { return </a:t>
            </a:r>
            <a:r>
              <a:rPr lang="en-US" smtClean="0">
                <a:latin typeface="Consolas" panose="020B0609020204030204" pitchFamily="49" charset="0"/>
              </a:rPr>
              <a:t>data_ + N;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984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Максимальные размеры типов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Предположим, необходимо задать на этапе компиляции максимальные значения некоторых типов: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char x</a:t>
            </a:r>
            <a:r>
              <a:rPr lang="en-US">
                <a:latin typeface="Consolas" panose="020B0609020204030204" pitchFamily="49" charset="0"/>
              </a:rPr>
              <a:t>; // </a:t>
            </a:r>
            <a:r>
              <a:rPr lang="ru-RU">
                <a:latin typeface="Consolas" panose="020B0609020204030204" pitchFamily="49" charset="0"/>
              </a:rPr>
              <a:t>какой максимальный </a:t>
            </a:r>
            <a:r>
              <a:rPr lang="en-US">
                <a:latin typeface="Consolas" panose="020B0609020204030204" pitchFamily="49" charset="0"/>
              </a:rPr>
              <a:t>x</a:t>
            </a:r>
            <a:r>
              <a:rPr lang="ru-RU">
                <a:latin typeface="Consolas" panose="020B0609020204030204" pitchFamily="49" charset="0"/>
              </a:rPr>
              <a:t> возможен</a:t>
            </a:r>
            <a:r>
              <a:rPr lang="en-US">
                <a:latin typeface="Consolas" panose="020B0609020204030204" pitchFamily="49" charset="0"/>
              </a:rPr>
              <a:t>?</a:t>
            </a:r>
          </a:p>
          <a:p>
            <a:r>
              <a:rPr lang="ru-RU" smtClean="0"/>
              <a:t>Как сообщить пользователю максимальный доступный </a:t>
            </a:r>
            <a:r>
              <a:rPr lang="en-US" smtClean="0"/>
              <a:t>arrsz_t?</a:t>
            </a:r>
            <a:endParaRPr lang="ru-RU" smtClean="0"/>
          </a:p>
          <a:p>
            <a:r>
              <a:rPr lang="en-US" smtClean="0"/>
              <a:t>C++ </a:t>
            </a:r>
            <a:r>
              <a:rPr lang="ru-RU" smtClean="0"/>
              <a:t>вариант: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struct my_numeric_limits;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&lt;&gt; struct </a:t>
            </a:r>
            <a:r>
              <a:rPr lang="en-US" smtClean="0">
                <a:latin typeface="Consolas" panose="020B0609020204030204" pitchFamily="49" charset="0"/>
              </a:rPr>
              <a:t>my_numeric_limits&lt;char&gt; </a:t>
            </a:r>
            <a:r>
              <a:rPr lang="en-US">
                <a:latin typeface="Consolas" panose="020B0609020204030204" pitchFamily="49" charset="0"/>
              </a:rPr>
              <a:t>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static const </a:t>
            </a:r>
            <a:r>
              <a:rPr lang="en-US" smtClean="0">
                <a:latin typeface="Consolas" panose="020B0609020204030204" pitchFamily="49" charset="0"/>
              </a:rPr>
              <a:t>size_t max</a:t>
            </a:r>
            <a:r>
              <a:rPr lang="en-US">
                <a:latin typeface="Consolas" panose="020B0609020204030204" pitchFamily="49" charset="0"/>
              </a:rPr>
              <a:t>() { return </a:t>
            </a:r>
            <a:r>
              <a:rPr lang="en-US" smtClean="0">
                <a:latin typeface="Consolas" panose="020B0609020204030204" pitchFamily="49" charset="0"/>
              </a:rPr>
              <a:t>CHAR_MAX; </a:t>
            </a:r>
            <a:r>
              <a:rPr lang="en-US">
                <a:latin typeface="Consolas" panose="020B0609020204030204" pitchFamily="49" charset="0"/>
              </a:rPr>
              <a:t>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5921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Мы явно сделали нечто странное: </a:t>
            </a:r>
            <a:r>
              <a:rPr lang="en-US" smtClean="0"/>
              <a:t>non-const constexpr</a:t>
            </a:r>
            <a:r>
              <a:rPr lang="ru-RU" smtClean="0"/>
              <a:t> метод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T, size_t N&gt;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class array_result 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 </a:t>
            </a:r>
            <a:r>
              <a:rPr lang="en-US">
                <a:latin typeface="Consolas" panose="020B0609020204030204" pitchFamily="49" charset="0"/>
              </a:rPr>
              <a:t>data_[N] {};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constexpr </a:t>
            </a:r>
            <a:r>
              <a:rPr lang="en-US">
                <a:latin typeface="Consolas" panose="020B0609020204030204" pitchFamily="49" charset="0"/>
              </a:rPr>
              <a:t>T&amp; operator[](size_t n) { return data_[n];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..... и так далее .....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Что он делает на этапе компиляции?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221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Отображение времени компиляции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Допустим есть необходимость поставить в соответствие строкам числа, известные на этапе компиляции</a:t>
            </a:r>
          </a:p>
          <a:p>
            <a:r>
              <a:rPr lang="ru-RU" smtClean="0"/>
              <a:t>Можно создать </a:t>
            </a:r>
            <a:r>
              <a:rPr lang="en-US" smtClean="0"/>
              <a:t>runtime mapping: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map&lt;string, int&gt; m = {{"one", 1}, {"two", 2}, {"three", 3}};</a:t>
            </a:r>
          </a:p>
          <a:p>
            <a:r>
              <a:rPr lang="ru-RU" smtClean="0"/>
              <a:t>Недостатки очевидны: это приведёт в </a:t>
            </a:r>
            <a:r>
              <a:rPr lang="en-US" smtClean="0"/>
              <a:t>runtime </a:t>
            </a:r>
            <a:r>
              <a:rPr lang="ru-RU" smtClean="0"/>
              <a:t>к построению дерева и </a:t>
            </a:r>
            <a:r>
              <a:rPr lang="en-US" smtClean="0"/>
              <a:t>O(logN) </a:t>
            </a:r>
            <a:r>
              <a:rPr lang="ru-RU" smtClean="0"/>
              <a:t>операций сравнения строк на каждом доступе. Тратится время и память.</a:t>
            </a:r>
          </a:p>
          <a:p>
            <a:r>
              <a:rPr lang="ru-RU" smtClean="0"/>
              <a:t>Перенеся это отображение на </a:t>
            </a:r>
            <a:r>
              <a:rPr lang="en-US" smtClean="0"/>
              <a:t>compile-time, </a:t>
            </a:r>
            <a:r>
              <a:rPr lang="ru-RU" smtClean="0"/>
              <a:t>мы не используем память и обращаемся без строковых сравнений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274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Отображение времени компиляции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 качестве отображения на этапе компиляции достаточен массив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constexpr pair&lt;string, int&gt;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ct_map[] = {{"one", 1}, {"two", 2}, {"three", 3}};</a:t>
            </a:r>
          </a:p>
          <a:p>
            <a:r>
              <a:rPr lang="ru-RU" smtClean="0"/>
              <a:t>Увы, это не работает, для </a:t>
            </a:r>
            <a:r>
              <a:rPr lang="en-US" smtClean="0"/>
              <a:t>string </a:t>
            </a:r>
            <a:r>
              <a:rPr lang="ru-RU" smtClean="0"/>
              <a:t>нет </a:t>
            </a:r>
            <a:r>
              <a:rPr lang="en-US" smtClean="0"/>
              <a:t>constexpr </a:t>
            </a:r>
            <a:r>
              <a:rPr lang="ru-RU" smtClean="0"/>
              <a:t>конструктора</a:t>
            </a: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398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Отображение времени компиляции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 качестве отображения на этапе компиляции достаточен массив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constexpr pair&lt;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string_view</a:t>
            </a:r>
            <a:r>
              <a:rPr lang="en-US" smtClean="0">
                <a:latin typeface="Consolas" panose="020B0609020204030204" pitchFamily="49" charset="0"/>
              </a:rPr>
              <a:t>, int&gt;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ct_map[] = {{"one", 1}, {"two", 2}, {"three", 3}};</a:t>
            </a:r>
          </a:p>
          <a:p>
            <a:r>
              <a:rPr lang="ru-RU" smtClean="0"/>
              <a:t>Увы, это тоже не работает.</a:t>
            </a:r>
          </a:p>
          <a:p>
            <a:r>
              <a:rPr lang="ru-RU" smtClean="0"/>
              <a:t>Для </a:t>
            </a:r>
            <a:r>
              <a:rPr lang="en-US" smtClean="0"/>
              <a:t>string_view </a:t>
            </a:r>
            <a:r>
              <a:rPr lang="ru-RU" smtClean="0"/>
              <a:t>есть </a:t>
            </a:r>
            <a:r>
              <a:rPr lang="en-US" smtClean="0"/>
              <a:t>constexpr ctor, </a:t>
            </a:r>
            <a:r>
              <a:rPr lang="ru-RU" smtClean="0"/>
              <a:t>но при конструировании из </a:t>
            </a:r>
            <a:r>
              <a:rPr lang="en-US" smtClean="0"/>
              <a:t>char* </a:t>
            </a:r>
            <a:r>
              <a:rPr lang="ru-RU" smtClean="0"/>
              <a:t>он должен вычислить длину, для чего зовёт </a:t>
            </a:r>
            <a:r>
              <a:rPr lang="en-US" smtClean="0"/>
              <a:t>non-constexpr </a:t>
            </a:r>
            <a:r>
              <a:rPr lang="ru-RU" smtClean="0"/>
              <a:t>функцию</a:t>
            </a: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325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Отображение времени компиляции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948672" cy="4038600"/>
          </a:xfrm>
        </p:spPr>
        <p:txBody>
          <a:bodyPr>
            <a:normAutofit/>
          </a:bodyPr>
          <a:lstStyle/>
          <a:p>
            <a:r>
              <a:rPr lang="ru-RU" sz="2000" smtClean="0"/>
              <a:t>В качестве отображения на этапе компиляции достаточен массив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class ct_string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char const *s</a:t>
            </a:r>
            <a:r>
              <a:rPr lang="en-US" sz="2000" smtClean="0">
                <a:latin typeface="Consolas" panose="020B0609020204030204" pitchFamily="49" charset="0"/>
              </a:rPr>
              <a:t>_;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size_t len</a:t>
            </a:r>
            <a:r>
              <a:rPr lang="en-US" sz="2000" smtClean="0">
                <a:latin typeface="Consolas" panose="020B0609020204030204" pitchFamily="49" charset="0"/>
              </a:rPr>
              <a:t>_;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public: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template &lt;size_t N&gt; 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constexpr </a:t>
            </a:r>
            <a:r>
              <a:rPr lang="en-US" sz="2000">
                <a:latin typeface="Consolas" panose="020B0609020204030204" pitchFamily="49" charset="0"/>
              </a:rPr>
              <a:t>ct_string(char const (&amp;s)[N]): s_(s), len_(N) {} </a:t>
            </a: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// </a:t>
            </a:r>
            <a:r>
              <a:rPr lang="ru-RU" sz="2000" smtClean="0">
                <a:latin typeface="Consolas" panose="020B0609020204030204" pitchFamily="49" charset="0"/>
              </a:rPr>
              <a:t>тут какие-то методы</a:t>
            </a: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constexpr pair&lt;</a:t>
            </a:r>
            <a:r>
              <a:rPr lang="ru-RU" sz="2000" smtClean="0">
                <a:solidFill>
                  <a:srgbClr val="0000FF"/>
                </a:solidFill>
                <a:latin typeface="Consolas" panose="020B0609020204030204" pitchFamily="49" charset="0"/>
              </a:rPr>
              <a:t>с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t_string</a:t>
            </a:r>
            <a:r>
              <a:rPr lang="en-US" sz="2000" smtClean="0">
                <a:latin typeface="Consolas" panose="020B0609020204030204" pitchFamily="49" charset="0"/>
              </a:rPr>
              <a:t>, int&gt; ct_map[] = 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{"one", 1}, {"two", 2}, {"three", 3}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static_assert(3 </a:t>
            </a:r>
            <a:r>
              <a:rPr lang="en-US" sz="2000">
                <a:latin typeface="Consolas" panose="020B0609020204030204" pitchFamily="49" charset="0"/>
              </a:rPr>
              <a:t>==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access</a:t>
            </a:r>
            <a:r>
              <a:rPr lang="en-US" sz="2000">
                <a:latin typeface="Consolas" panose="020B0609020204030204" pitchFamily="49" charset="0"/>
              </a:rPr>
              <a:t>(ct_map, "three</a:t>
            </a:r>
            <a:r>
              <a:rPr lang="en-US" sz="2000" smtClean="0">
                <a:latin typeface="Consolas" panose="020B0609020204030204" pitchFamily="49" charset="0"/>
              </a:rPr>
              <a:t>")); // </a:t>
            </a:r>
            <a:r>
              <a:rPr lang="ru-RU" sz="2000" smtClean="0">
                <a:latin typeface="Consolas" panose="020B0609020204030204" pitchFamily="49" charset="0"/>
              </a:rPr>
              <a:t>как написать </a:t>
            </a:r>
            <a:r>
              <a:rPr lang="en-US" sz="2000" smtClean="0">
                <a:latin typeface="Consolas" panose="020B0609020204030204" pitchFamily="49" charset="0"/>
              </a:rPr>
              <a:t>access?</a:t>
            </a:r>
          </a:p>
        </p:txBody>
      </p:sp>
    </p:spTree>
    <p:extLst>
      <p:ext uri="{BB962C8B-B14F-4D97-AF65-F5344CB8AC3E}">
        <p14:creationId xmlns:p14="http://schemas.microsoft.com/office/powerpoint/2010/main" val="37989437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Отображение времени компиляции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Если предположить, что у </a:t>
            </a:r>
            <a:r>
              <a:rPr lang="en-US" smtClean="0"/>
              <a:t>ct_string </a:t>
            </a:r>
            <a:r>
              <a:rPr lang="ru-RU" smtClean="0"/>
              <a:t>есть </a:t>
            </a:r>
            <a:r>
              <a:rPr lang="en-US" smtClean="0"/>
              <a:t>operator==, </a:t>
            </a:r>
            <a:r>
              <a:rPr lang="ru-RU" smtClean="0"/>
              <a:t>то </a:t>
            </a:r>
            <a:r>
              <a:rPr lang="en-US" smtClean="0"/>
              <a:t>access </a:t>
            </a:r>
            <a:r>
              <a:rPr lang="ru-RU" smtClean="0"/>
              <a:t>очень прост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P, size_t </a:t>
            </a:r>
            <a:r>
              <a:rPr lang="en-US" smtClean="0">
                <a:latin typeface="Consolas" panose="020B0609020204030204" pitchFamily="49" charset="0"/>
              </a:rPr>
              <a:t>N&gt; auto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constexpr </a:t>
            </a:r>
            <a:r>
              <a:rPr lang="en-US">
                <a:latin typeface="Consolas" panose="020B0609020204030204" pitchFamily="49" charset="0"/>
              </a:rPr>
              <a:t>access(P const (&amp;a)[N], typename P::first_type k) </a:t>
            </a:r>
            <a:r>
              <a:rPr lang="en-US" smtClean="0">
                <a:latin typeface="Consolas" panose="020B0609020204030204" pitchFamily="49" charset="0"/>
              </a:rPr>
              <a:t>{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for (size_t i = 0; i &lt; N; ++i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>
                <a:latin typeface="Consolas" panose="020B0609020204030204" pitchFamily="49" charset="0"/>
              </a:rPr>
              <a:t>if (k == a[i].first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</a:t>
            </a:r>
            <a:r>
              <a:rPr lang="en-US">
                <a:latin typeface="Consolas" panose="020B0609020204030204" pitchFamily="49" charset="0"/>
              </a:rPr>
              <a:t>return a[i].</a:t>
            </a:r>
            <a:r>
              <a:rPr lang="en-US" smtClean="0">
                <a:latin typeface="Consolas" panose="020B0609020204030204" pitchFamily="49" charset="0"/>
              </a:rPr>
              <a:t>second;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  throw </a:t>
            </a:r>
            <a:r>
              <a:rPr lang="en-US">
                <a:latin typeface="Consolas" panose="020B0609020204030204" pitchFamily="49" charset="0"/>
              </a:rPr>
              <a:t>"not found</a:t>
            </a:r>
            <a:r>
              <a:rPr lang="en-US" smtClean="0">
                <a:latin typeface="Consolas" panose="020B0609020204030204" pitchFamily="49" charset="0"/>
              </a:rPr>
              <a:t>";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static_assert(3 == </a:t>
            </a:r>
            <a:r>
              <a:rPr lang="en-US">
                <a:latin typeface="Consolas" panose="020B0609020204030204" pitchFamily="49" charset="0"/>
              </a:rPr>
              <a:t>access(ct_map, "three</a:t>
            </a:r>
            <a:r>
              <a:rPr lang="en-US" smtClean="0">
                <a:latin typeface="Consolas" panose="020B0609020204030204" pitchFamily="49" charset="0"/>
              </a:rPr>
              <a:t>"));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Все видят тут ошибку?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043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Отображение времени компиляции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Если предположить, что у </a:t>
            </a:r>
            <a:r>
              <a:rPr lang="en-US" smtClean="0"/>
              <a:t>ct_string </a:t>
            </a:r>
            <a:r>
              <a:rPr lang="ru-RU" smtClean="0"/>
              <a:t>есть </a:t>
            </a:r>
            <a:r>
              <a:rPr lang="en-US" smtClean="0"/>
              <a:t>operator==, </a:t>
            </a:r>
            <a:r>
              <a:rPr lang="ru-RU" smtClean="0"/>
              <a:t>то </a:t>
            </a:r>
            <a:r>
              <a:rPr lang="en-US" smtClean="0"/>
              <a:t>access </a:t>
            </a:r>
            <a:r>
              <a:rPr lang="ru-RU" smtClean="0"/>
              <a:t>очень прост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P, size_t </a:t>
            </a:r>
            <a:r>
              <a:rPr lang="en-US" smtClean="0">
                <a:latin typeface="Consolas" panose="020B0609020204030204" pitchFamily="49" charset="0"/>
              </a:rPr>
              <a:t>N&gt; auto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constexpr </a:t>
            </a:r>
            <a:r>
              <a:rPr lang="en-US">
                <a:latin typeface="Consolas" panose="020B0609020204030204" pitchFamily="49" charset="0"/>
              </a:rPr>
              <a:t>access(P const (&amp;a)[N], typename P::first_type k)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size_t i = 0;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for </a:t>
            </a:r>
            <a:r>
              <a:rPr lang="en-US" smtClean="0">
                <a:latin typeface="Consolas" panose="020B0609020204030204" pitchFamily="49" charset="0"/>
              </a:rPr>
              <a:t>(; </a:t>
            </a:r>
            <a:r>
              <a:rPr lang="en-US">
                <a:latin typeface="Consolas" panose="020B0609020204030204" pitchFamily="49" charset="0"/>
              </a:rPr>
              <a:t>i &lt; N; ++i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>
                <a:latin typeface="Consolas" panose="020B0609020204030204" pitchFamily="49" charset="0"/>
              </a:rPr>
              <a:t>if (k == a[i].first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</a:t>
            </a:r>
            <a:r>
              <a:rPr lang="en-US">
                <a:latin typeface="Consolas" panose="020B0609020204030204" pitchFamily="49" charset="0"/>
              </a:rPr>
              <a:t>return a[i].</a:t>
            </a:r>
            <a:r>
              <a:rPr lang="en-US" smtClean="0">
                <a:latin typeface="Consolas" panose="020B0609020204030204" pitchFamily="49" charset="0"/>
              </a:rPr>
              <a:t>second;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if (i == N)</a:t>
            </a:r>
            <a:r>
              <a:rPr lang="en-US" smtClean="0">
                <a:latin typeface="Consolas" panose="020B0609020204030204" pitchFamily="49" charset="0"/>
              </a:rPr>
              <a:t> throw </a:t>
            </a:r>
            <a:r>
              <a:rPr lang="en-US">
                <a:latin typeface="Consolas" panose="020B0609020204030204" pitchFamily="49" charset="0"/>
              </a:rPr>
              <a:t>"not found</a:t>
            </a:r>
            <a:r>
              <a:rPr lang="en-US" smtClean="0">
                <a:latin typeface="Consolas" panose="020B0609020204030204" pitchFamily="49" charset="0"/>
              </a:rPr>
              <a:t>";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static_assert(3 == </a:t>
            </a:r>
            <a:r>
              <a:rPr lang="en-US">
                <a:latin typeface="Consolas" panose="020B0609020204030204" pitchFamily="49" charset="0"/>
              </a:rPr>
              <a:t>access(ct_map, "three</a:t>
            </a:r>
            <a:r>
              <a:rPr lang="en-US" smtClean="0">
                <a:latin typeface="Consolas" panose="020B0609020204030204" pitchFamily="49" charset="0"/>
              </a:rPr>
              <a:t>"));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Да, конечно, </a:t>
            </a:r>
            <a:r>
              <a:rPr lang="en-US" smtClean="0"/>
              <a:t>throw </a:t>
            </a:r>
            <a:r>
              <a:rPr lang="ru-RU" smtClean="0"/>
              <a:t>должен быть под каким-то условием.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552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Отображение времени компиляции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424160" cy="4038600"/>
          </a:xfrm>
        </p:spPr>
        <p:txBody>
          <a:bodyPr/>
          <a:lstStyle/>
          <a:p>
            <a:r>
              <a:rPr lang="ru-RU" smtClean="0"/>
              <a:t>Теперь соберём минимальный </a:t>
            </a:r>
            <a:r>
              <a:rPr lang="en-US" smtClean="0"/>
              <a:t>ct_string</a:t>
            </a:r>
            <a:endParaRPr lang="ru-RU" smtClean="0"/>
          </a:p>
          <a:p>
            <a:pPr marL="45720" indent="0">
              <a:buNone/>
            </a:pPr>
            <a:r>
              <a:rPr lang="en-US" sz="1800">
                <a:latin typeface="Consolas" panose="020B0609020204030204" pitchFamily="49" charset="0"/>
              </a:rPr>
              <a:t>class ct_string </a:t>
            </a:r>
            <a:r>
              <a:rPr lang="en-US" sz="1800" smtClean="0">
                <a:latin typeface="Consolas" panose="020B0609020204030204" pitchFamily="49" charset="0"/>
              </a:rPr>
              <a:t>{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</a:t>
            </a:r>
            <a:r>
              <a:rPr lang="en-US" sz="1800">
                <a:latin typeface="Consolas" panose="020B0609020204030204" pitchFamily="49" charset="0"/>
              </a:rPr>
              <a:t>char const *s</a:t>
            </a:r>
            <a:r>
              <a:rPr lang="en-US" sz="1800" smtClean="0">
                <a:latin typeface="Consolas" panose="020B0609020204030204" pitchFamily="49" charset="0"/>
              </a:rPr>
              <a:t>_; size_t </a:t>
            </a:r>
            <a:r>
              <a:rPr lang="en-US" sz="1800">
                <a:latin typeface="Consolas" panose="020B0609020204030204" pitchFamily="49" charset="0"/>
              </a:rPr>
              <a:t>len</a:t>
            </a:r>
            <a:r>
              <a:rPr lang="en-US" sz="1800" smtClean="0">
                <a:latin typeface="Consolas" panose="020B0609020204030204" pitchFamily="49" charset="0"/>
              </a:rPr>
              <a:t>_;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public: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</a:t>
            </a:r>
            <a:r>
              <a:rPr lang="en-US" sz="1800">
                <a:latin typeface="Consolas" panose="020B0609020204030204" pitchFamily="49" charset="0"/>
              </a:rPr>
              <a:t>template &lt;size_t N&gt; </a:t>
            </a:r>
            <a:r>
              <a:rPr lang="en-US" sz="1800" smtClean="0">
                <a:latin typeface="Consolas" panose="020B0609020204030204" pitchFamily="49" charset="0"/>
              </a:rPr>
              <a:t/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constexpr </a:t>
            </a:r>
            <a:r>
              <a:rPr lang="en-US" sz="1800">
                <a:latin typeface="Consolas" panose="020B0609020204030204" pitchFamily="49" charset="0"/>
              </a:rPr>
              <a:t>ct_string(char const (&amp;s)[N]): s_(s), len_(N) {} </a:t>
            </a:r>
            <a:endParaRPr lang="en-US" sz="18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  </a:t>
            </a:r>
            <a:r>
              <a:rPr lang="en-US" sz="1800">
                <a:latin typeface="Consolas" panose="020B0609020204030204" pitchFamily="49" charset="0"/>
              </a:rPr>
              <a:t>constexpr bool operator==(ct_string rhs</a:t>
            </a:r>
            <a:r>
              <a:rPr lang="en-US" sz="1800" smtClean="0">
                <a:latin typeface="Consolas" panose="020B0609020204030204" pitchFamily="49" charset="0"/>
              </a:rPr>
              <a:t>) {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if </a:t>
            </a:r>
            <a:r>
              <a:rPr lang="en-US" sz="1800">
                <a:latin typeface="Consolas" panose="020B0609020204030204" pitchFamily="49" charset="0"/>
              </a:rPr>
              <a:t>(len_ != rhs.len</a:t>
            </a:r>
            <a:r>
              <a:rPr lang="en-US" sz="1800" smtClean="0">
                <a:latin typeface="Consolas" panose="020B0609020204030204" pitchFamily="49" charset="0"/>
              </a:rPr>
              <a:t>_) 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  return </a:t>
            </a:r>
            <a:r>
              <a:rPr lang="en-US" sz="1800">
                <a:latin typeface="Consolas" panose="020B0609020204030204" pitchFamily="49" charset="0"/>
              </a:rPr>
              <a:t>false</a:t>
            </a:r>
            <a:r>
              <a:rPr lang="en-US" sz="1800" smtClean="0">
                <a:latin typeface="Consolas" panose="020B0609020204030204" pitchFamily="49" charset="0"/>
              </a:rPr>
              <a:t>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for </a:t>
            </a:r>
            <a:r>
              <a:rPr lang="en-US" sz="1800">
                <a:latin typeface="Consolas" panose="020B0609020204030204" pitchFamily="49" charset="0"/>
              </a:rPr>
              <a:t>(size_t i = 0; i != len_; ++i) </a:t>
            </a:r>
            <a:r>
              <a:rPr lang="en-US" sz="1800" smtClean="0">
                <a:latin typeface="Consolas" panose="020B0609020204030204" pitchFamily="49" charset="0"/>
              </a:rPr>
              <a:t/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  if </a:t>
            </a:r>
            <a:r>
              <a:rPr lang="en-US" sz="1800">
                <a:latin typeface="Consolas" panose="020B0609020204030204" pitchFamily="49" charset="0"/>
              </a:rPr>
              <a:t>(s_[i] != rhs.s_[i</a:t>
            </a:r>
            <a:r>
              <a:rPr lang="en-US" sz="1800" smtClean="0">
                <a:latin typeface="Consolas" panose="020B0609020204030204" pitchFamily="49" charset="0"/>
              </a:rPr>
              <a:t>])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    return </a:t>
            </a:r>
            <a:r>
              <a:rPr lang="en-US" sz="1800">
                <a:latin typeface="Consolas" panose="020B0609020204030204" pitchFamily="49" charset="0"/>
              </a:rPr>
              <a:t>false</a:t>
            </a:r>
            <a:r>
              <a:rPr lang="en-US" sz="1800" smtClean="0">
                <a:latin typeface="Consolas" panose="020B0609020204030204" pitchFamily="49" charset="0"/>
              </a:rPr>
              <a:t>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return </a:t>
            </a:r>
            <a:r>
              <a:rPr lang="en-US" sz="1800">
                <a:latin typeface="Consolas" panose="020B0609020204030204" pitchFamily="49" charset="0"/>
              </a:rPr>
              <a:t>true</a:t>
            </a:r>
            <a:r>
              <a:rPr lang="en-US" sz="1800" smtClean="0">
                <a:latin typeface="Consolas" panose="020B0609020204030204" pitchFamily="49" charset="0"/>
              </a:rPr>
              <a:t>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}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};</a:t>
            </a:r>
            <a:endParaRPr lang="en-US" sz="1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5305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Домашняя наработка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Попробуйте оформить </a:t>
            </a:r>
            <a:r>
              <a:rPr lang="en-US" smtClean="0"/>
              <a:t>ct_map </a:t>
            </a:r>
            <a:r>
              <a:rPr lang="ru-RU" smtClean="0"/>
              <a:t>в виде класса (как ранее </a:t>
            </a:r>
            <a:r>
              <a:rPr lang="en-US" smtClean="0"/>
              <a:t>array_result) </a:t>
            </a:r>
            <a:r>
              <a:rPr lang="ru-RU" smtClean="0"/>
              <a:t>и реализовать метод </a:t>
            </a:r>
            <a:r>
              <a:rPr lang="en-US" smtClean="0"/>
              <a:t>access </a:t>
            </a:r>
            <a:r>
              <a:rPr lang="ru-RU" smtClean="0"/>
              <a:t>как </a:t>
            </a:r>
            <a:r>
              <a:rPr lang="en-US" smtClean="0"/>
              <a:t>operator[]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constexpr int </a:t>
            </a:r>
            <a:r>
              <a:rPr lang="en-US">
                <a:latin typeface="Consolas" panose="020B0609020204030204" pitchFamily="49" charset="0"/>
              </a:rPr>
              <a:t>result = ct_map["three</a:t>
            </a:r>
            <a:r>
              <a:rPr lang="en-US" smtClean="0">
                <a:latin typeface="Consolas" panose="020B0609020204030204" pitchFamily="49" charset="0"/>
              </a:rPr>
              <a:t>"];</a:t>
            </a:r>
          </a:p>
        </p:txBody>
      </p:sp>
    </p:spTree>
    <p:extLst>
      <p:ext uri="{BB962C8B-B14F-4D97-AF65-F5344CB8AC3E}">
        <p14:creationId xmlns:p14="http://schemas.microsoft.com/office/powerpoint/2010/main" val="20967295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 сожалению до сих пор многие контейнеры выдают сюрпризы при попытках использовать их на этапе компиляции</a:t>
            </a:r>
          </a:p>
          <a:p>
            <a:r>
              <a:rPr lang="ru-RU" smtClean="0"/>
              <a:t>К счастью, обычно не составляет труда написать свой </a:t>
            </a:r>
            <a:r>
              <a:rPr lang="en-US" smtClean="0"/>
              <a:t>ad-hoc </a:t>
            </a:r>
            <a:r>
              <a:rPr lang="ru-RU" smtClean="0"/>
              <a:t>контейнер</a:t>
            </a:r>
          </a:p>
        </p:txBody>
      </p:sp>
    </p:spTree>
    <p:extLst>
      <p:ext uri="{BB962C8B-B14F-4D97-AF65-F5344CB8AC3E}">
        <p14:creationId xmlns:p14="http://schemas.microsoft.com/office/powerpoint/2010/main" val="3377373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Максимальные размеры типов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Предположим, необходимо задать на этапе компиляции максимальные значения некоторых типов: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char x</a:t>
            </a:r>
            <a:r>
              <a:rPr lang="en-US">
                <a:latin typeface="Consolas" panose="020B0609020204030204" pitchFamily="49" charset="0"/>
              </a:rPr>
              <a:t>; // </a:t>
            </a:r>
            <a:r>
              <a:rPr lang="ru-RU">
                <a:latin typeface="Consolas" panose="020B0609020204030204" pitchFamily="49" charset="0"/>
              </a:rPr>
              <a:t>какой максимальный </a:t>
            </a:r>
            <a:r>
              <a:rPr lang="en-US">
                <a:latin typeface="Consolas" panose="020B0609020204030204" pitchFamily="49" charset="0"/>
              </a:rPr>
              <a:t>x</a:t>
            </a:r>
            <a:r>
              <a:rPr lang="ru-RU">
                <a:latin typeface="Consolas" panose="020B0609020204030204" pitchFamily="49" charset="0"/>
              </a:rPr>
              <a:t> возможен</a:t>
            </a:r>
            <a:r>
              <a:rPr lang="en-US">
                <a:latin typeface="Consolas" panose="020B0609020204030204" pitchFamily="49" charset="0"/>
              </a:rPr>
              <a:t>?</a:t>
            </a:r>
          </a:p>
          <a:p>
            <a:r>
              <a:rPr lang="ru-RU" smtClean="0"/>
              <a:t>Как сообщить пользователю максимальный доступный </a:t>
            </a:r>
            <a:r>
              <a:rPr lang="en-US" smtClean="0"/>
              <a:t>arrsz_t?</a:t>
            </a:r>
            <a:endParaRPr lang="ru-RU" smtClean="0"/>
          </a:p>
          <a:p>
            <a:r>
              <a:rPr lang="en-US" smtClean="0"/>
              <a:t>C++ </a:t>
            </a:r>
            <a:r>
              <a:rPr lang="ru-RU" smtClean="0"/>
              <a:t>вариант: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struct my_numeric_limits;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&lt;&gt; struct </a:t>
            </a:r>
            <a:r>
              <a:rPr lang="en-US" smtClean="0">
                <a:latin typeface="Consolas" panose="020B0609020204030204" pitchFamily="49" charset="0"/>
              </a:rPr>
              <a:t>my_numeric_limits&lt;char&gt; </a:t>
            </a:r>
            <a:r>
              <a:rPr lang="en-US">
                <a:latin typeface="Consolas" panose="020B0609020204030204" pitchFamily="49" charset="0"/>
              </a:rPr>
              <a:t>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static const </a:t>
            </a:r>
            <a:r>
              <a:rPr lang="en-US" smtClean="0">
                <a:latin typeface="Consolas" panose="020B0609020204030204" pitchFamily="49" charset="0"/>
              </a:rPr>
              <a:t>size_t max</a:t>
            </a:r>
            <a:r>
              <a:rPr lang="en-US">
                <a:latin typeface="Consolas" panose="020B0609020204030204" pitchFamily="49" charset="0"/>
              </a:rPr>
              <a:t>() { return </a:t>
            </a:r>
            <a:r>
              <a:rPr lang="en-US" smtClean="0">
                <a:latin typeface="Consolas" panose="020B0609020204030204" pitchFamily="49" charset="0"/>
              </a:rPr>
              <a:t>CHAR_MAX; </a:t>
            </a:r>
            <a:r>
              <a:rPr lang="en-US">
                <a:latin typeface="Consolas" panose="020B0609020204030204" pitchFamily="49" charset="0"/>
              </a:rPr>
              <a:t>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r>
              <a:rPr lang="ru-RU" smtClean="0"/>
              <a:t>У него есть одна проблема: в таком виде он </a:t>
            </a:r>
            <a:r>
              <a:rPr lang="ru-RU" smtClean="0">
                <a:solidFill>
                  <a:srgbClr val="FF0000"/>
                </a:solidFill>
              </a:rPr>
              <a:t>не работает</a:t>
            </a:r>
            <a:r>
              <a:rPr lang="ru-RU" smtClean="0"/>
              <a:t>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882092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Константность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Функции времени компиляции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ООП времени компиляции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800"/>
              <a:t> </a:t>
            </a:r>
            <a:r>
              <a:rPr lang="ru-RU" sz="4800" smtClean="0"/>
              <a:t>Пользовательские суффиксы</a:t>
            </a:r>
          </a:p>
        </p:txBody>
      </p:sp>
    </p:spTree>
    <p:extLst>
      <p:ext uri="{BB962C8B-B14F-4D97-AF65-F5344CB8AC3E}">
        <p14:creationId xmlns:p14="http://schemas.microsoft.com/office/powerpoint/2010/main" val="20771900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Снова комплексные числа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Ранее был рассмотрен класс для комплексных чисел времени компиляции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Complex{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constexpr Complex(double r, double i) : re(r), im(i) { } 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constexpr double real() const { return re;}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constexpr double imag() const { return im</a:t>
            </a:r>
            <a:r>
              <a:rPr lang="en-US" smtClean="0">
                <a:latin typeface="Consolas" panose="020B0609020204030204" pitchFamily="49" charset="0"/>
              </a:rPr>
              <a:t>;}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operator</a:t>
            </a:r>
            <a:r>
              <a:rPr lang="en-US">
                <a:latin typeface="Consolas" panose="020B0609020204030204" pitchFamily="49" charset="0"/>
              </a:rPr>
              <a:t>+= (Complex rhs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и так далее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Но константы такого класса выглядят как </a:t>
            </a:r>
            <a:r>
              <a:rPr lang="en-US" smtClean="0"/>
              <a:t>Complex(1.0, 1.0) </a:t>
            </a:r>
            <a:r>
              <a:rPr lang="ru-RU" smtClean="0"/>
              <a:t>вместо более привычной формы 1.0 + 1.0</a:t>
            </a:r>
            <a:r>
              <a:rPr lang="en-US" smtClean="0"/>
              <a:t>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92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Пользовательский суффикс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Ранее был рассмотрен класс для комплексных чисел времени компиляции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Complex{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constexpr Complex(double r, double i) : re(r), im(i) { }  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и так далее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constexpr Complex operator "" _i (long double i){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return Complex (0.0, i);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latin typeface="Consolas" panose="020B0609020204030204" pitchFamily="49" charset="0"/>
              </a:rPr>
              <a:t>constexpr Complex c = 0.0 + 1.0_i</a:t>
            </a:r>
            <a:r>
              <a:rPr lang="pt-BR" smtClean="0">
                <a:latin typeface="Consolas" panose="020B0609020204030204" pitchFamily="49" charset="0"/>
              </a:rPr>
              <a:t>; // </a:t>
            </a:r>
            <a:r>
              <a:rPr lang="pt-BR" smtClean="0">
                <a:solidFill>
                  <a:srgbClr val="0000FF"/>
                </a:solidFill>
                <a:latin typeface="Consolas" panose="020B0609020204030204" pitchFamily="49" charset="0"/>
              </a:rPr>
              <a:t>ok!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ru-RU" smtClean="0"/>
              <a:t>Здесь суффикс определён с параметром типа </a:t>
            </a:r>
            <a:r>
              <a:rPr lang="en-US" smtClean="0"/>
              <a:t>double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8574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Внезапная проблема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Допустим, хочется переопределить суффикс _binary для бинарных </a:t>
            </a:r>
            <a:r>
              <a:rPr lang="ru-RU" smtClean="0"/>
              <a:t>констант</a:t>
            </a:r>
            <a:endParaRPr lang="en-US" smtClean="0"/>
          </a:p>
          <a:p>
            <a:r>
              <a:rPr lang="ru-RU" smtClean="0"/>
              <a:t>Но </a:t>
            </a:r>
            <a:r>
              <a:rPr lang="ru-RU"/>
              <a:t>уже даже довольно маленькая константа: </a:t>
            </a:r>
            <a:r>
              <a:rPr lang="ru-RU">
                <a:latin typeface="Consolas" panose="020B0609020204030204" pitchFamily="49" charset="0"/>
              </a:rPr>
              <a:t>1010101010101_binary</a:t>
            </a:r>
            <a:r>
              <a:rPr lang="ru-RU"/>
              <a:t> не влазит в </a:t>
            </a:r>
            <a:r>
              <a:rPr lang="en-US" smtClean="0"/>
              <a:t>unsigned long long</a:t>
            </a:r>
            <a:r>
              <a:rPr lang="ru-RU" smtClean="0"/>
              <a:t> параметр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998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Вариабельные суффиксы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Допустим, хочется переопределить суффикс _binary для бинарных </a:t>
            </a:r>
            <a:r>
              <a:rPr lang="ru-RU" smtClean="0"/>
              <a:t>констант</a:t>
            </a:r>
            <a:endParaRPr lang="en-US" smtClean="0"/>
          </a:p>
          <a:p>
            <a:r>
              <a:rPr lang="ru-RU" smtClean="0"/>
              <a:t>Решение: вариабельный суффикс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template&lt;char</a:t>
            </a:r>
            <a:r>
              <a:rPr lang="en-US">
                <a:latin typeface="Consolas" panose="020B0609020204030204" pitchFamily="49" charset="0"/>
              </a:rPr>
              <a:t>... Chars&gt;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constexpr </a:t>
            </a:r>
            <a:r>
              <a:rPr lang="en-US" smtClean="0">
                <a:latin typeface="Consolas" panose="020B0609020204030204" pitchFamily="49" charset="0"/>
              </a:rPr>
              <a:t>unsigned long long operator </a:t>
            </a:r>
            <a:r>
              <a:rPr lang="en-US">
                <a:latin typeface="Consolas" panose="020B0609020204030204" pitchFamily="49" charset="0"/>
              </a:rPr>
              <a:t>"" _binary()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 binparser(0ull, Chars...);</a:t>
            </a:r>
            <a:br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или может быть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 binparser&lt;0ull, Chars...&gt;::value;</a:t>
            </a:r>
            <a:r>
              <a:rPr lang="en-US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Как может выглядеть и что делать </a:t>
            </a:r>
            <a:r>
              <a:rPr lang="en-US" smtClean="0"/>
              <a:t>binparser?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5901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Binparser: </a:t>
            </a:r>
            <a:r>
              <a:rPr lang="ru-RU" smtClean="0"/>
              <a:t>вариант 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000" smtClean="0"/>
              <a:t>В случае использования </a:t>
            </a:r>
            <a:r>
              <a:rPr lang="en-US" sz="2000" smtClean="0"/>
              <a:t>C++17 </a:t>
            </a:r>
            <a:r>
              <a:rPr lang="ru-RU" sz="2000" smtClean="0"/>
              <a:t>и </a:t>
            </a:r>
            <a:r>
              <a:rPr lang="en-US" sz="2000" smtClean="0"/>
              <a:t>constexpr</a:t>
            </a:r>
            <a:endParaRPr lang="ru-RU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using ull = unsigned long long;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template&lt;typename </a:t>
            </a:r>
            <a:r>
              <a:rPr lang="en-US" sz="2000">
                <a:latin typeface="Consolas" panose="020B0609020204030204" pitchFamily="49" charset="0"/>
              </a:rPr>
              <a:t>... </a:t>
            </a:r>
            <a:r>
              <a:rPr lang="en-US" sz="2000" smtClean="0">
                <a:latin typeface="Consolas" panose="020B0609020204030204" pitchFamily="49" charset="0"/>
              </a:rPr>
              <a:t>Ts&gt;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constexpr </a:t>
            </a:r>
            <a:r>
              <a:rPr lang="en-US" sz="2000">
                <a:latin typeface="Consolas" panose="020B0609020204030204" pitchFamily="49" charset="0"/>
              </a:rPr>
              <a:t>unsigned long long </a:t>
            </a: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binparser </a:t>
            </a:r>
            <a:r>
              <a:rPr lang="en-US" sz="2000">
                <a:latin typeface="Consolas" panose="020B0609020204030204" pitchFamily="49" charset="0"/>
              </a:rPr>
              <a:t>(</a:t>
            </a:r>
            <a:r>
              <a:rPr lang="en-US" sz="2000" smtClean="0">
                <a:latin typeface="Consolas" panose="020B0609020204030204" pitchFamily="49" charset="0"/>
              </a:rPr>
              <a:t>unsigned long long </a:t>
            </a:r>
            <a:r>
              <a:rPr lang="en-US" sz="2000">
                <a:latin typeface="Consolas" panose="020B0609020204030204" pitchFamily="49" charset="0"/>
              </a:rPr>
              <a:t>accum, char c, Ts ... cs)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unsigned digit = (c == '1') ? 1 : </a:t>
            </a: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               (</a:t>
            </a:r>
            <a:r>
              <a:rPr lang="en-US" sz="2000">
                <a:latin typeface="Consolas" panose="020B0609020204030204" pitchFamily="49" charset="0"/>
              </a:rPr>
              <a:t>c == '0') ? 0 : throw "out of range"; </a:t>
            </a: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if </a:t>
            </a:r>
            <a:r>
              <a:rPr lang="en-US" sz="2000">
                <a:latin typeface="Consolas" panose="020B0609020204030204" pitchFamily="49" charset="0"/>
              </a:rPr>
              <a:t>constexpr (sizeof...(Ts) != 0</a:t>
            </a:r>
            <a:r>
              <a:rPr lang="en-US" sz="2000" smtClean="0">
                <a:latin typeface="Consolas" panose="020B0609020204030204" pitchFamily="49" charset="0"/>
              </a:rPr>
              <a:t>)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</a:t>
            </a:r>
            <a:r>
              <a:rPr lang="en-US" sz="2000">
                <a:latin typeface="Consolas" panose="020B0609020204030204" pitchFamily="49" charset="0"/>
              </a:rPr>
              <a:t>return </a:t>
            </a:r>
            <a:r>
              <a:rPr lang="en-US" sz="2000" smtClean="0">
                <a:latin typeface="Consolas" panose="020B0609020204030204" pitchFamily="49" charset="0"/>
              </a:rPr>
              <a:t>binparser(</a:t>
            </a:r>
            <a:r>
              <a:rPr lang="en-US" sz="2000">
                <a:latin typeface="Consolas" panose="020B0609020204030204" pitchFamily="49" charset="0"/>
              </a:rPr>
              <a:t>accum * 2 + digit</a:t>
            </a:r>
            <a:r>
              <a:rPr lang="en-US" sz="2000" smtClean="0">
                <a:latin typeface="Consolas" panose="020B0609020204030204" pitchFamily="49" charset="0"/>
              </a:rPr>
              <a:t>, </a:t>
            </a:r>
            <a:r>
              <a:rPr lang="en-US" sz="2000">
                <a:latin typeface="Consolas" panose="020B0609020204030204" pitchFamily="49" charset="0"/>
              </a:rPr>
              <a:t>cs</a:t>
            </a:r>
            <a:r>
              <a:rPr lang="en-US" sz="2000" smtClean="0">
                <a:latin typeface="Consolas" panose="020B0609020204030204" pitchFamily="49" charset="0"/>
              </a:rPr>
              <a:t>...);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return accum * 2 + digit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en-US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template&lt;char... </a:t>
            </a:r>
            <a:r>
              <a:rPr lang="en-US" sz="2000" smtClean="0">
                <a:latin typeface="Consolas" panose="020B0609020204030204" pitchFamily="49" charset="0"/>
              </a:rPr>
              <a:t>Chars&gt; constexpr ull </a:t>
            </a:r>
            <a:r>
              <a:rPr lang="en-US" sz="2000">
                <a:latin typeface="Consolas" panose="020B0609020204030204" pitchFamily="49" charset="0"/>
              </a:rPr>
              <a:t>operator "" _binary()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return binparser(0ull, Chars</a:t>
            </a:r>
            <a:r>
              <a:rPr lang="en-US" sz="2000" smtClean="0">
                <a:latin typeface="Consolas" panose="020B0609020204030204" pitchFamily="49" charset="0"/>
              </a:rPr>
              <a:t>...);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01171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Binparser: </a:t>
            </a:r>
            <a:r>
              <a:rPr lang="ru-RU" smtClean="0"/>
              <a:t>вариант </a:t>
            </a:r>
            <a:r>
              <a:rPr lang="en-US" smtClean="0"/>
              <a:t>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41280" cy="4038600"/>
          </a:xfrm>
        </p:spPr>
        <p:txBody>
          <a:bodyPr>
            <a:normAutofit/>
          </a:bodyPr>
          <a:lstStyle/>
          <a:p>
            <a:r>
              <a:rPr lang="ru-RU" sz="2000"/>
              <a:t>В случае использования </a:t>
            </a:r>
            <a:r>
              <a:rPr lang="en-US" sz="2000"/>
              <a:t>C++</a:t>
            </a:r>
            <a:r>
              <a:rPr lang="en-US" sz="2000" smtClean="0"/>
              <a:t>11 </a:t>
            </a:r>
            <a:r>
              <a:rPr lang="ru-RU" sz="2000"/>
              <a:t>и </a:t>
            </a:r>
            <a:r>
              <a:rPr lang="ru-RU" sz="2000" smtClean="0"/>
              <a:t>метапрограммирования</a:t>
            </a:r>
            <a:endParaRPr lang="en-US" sz="20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using ull = unsigned long long;</a:t>
            </a:r>
            <a:endParaRPr lang="ru-RU" sz="20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template&lt;ull </a:t>
            </a:r>
            <a:r>
              <a:rPr lang="en-US" sz="2000">
                <a:latin typeface="Consolas" panose="020B0609020204030204" pitchFamily="49" charset="0"/>
              </a:rPr>
              <a:t>Sum, char... Chars&gt; struct binparser;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template&lt;ull Sum, char... Rest&gt; struct binparser&lt;Sum, '0', Rest...&gt; 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{ static const ull value = binparser&lt;Sum*2, Rest...&gt;::value; };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template&lt;ull Sum, char... Rest&gt; struct binparser&lt;Sum, '1', Rest...&gt; 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{ static const ull value = binparser&lt;Sum*2 + 1, Rest...&gt;::value; };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template&lt;ull Sum&gt; struct binparser&lt;Sum&gt; 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{ static const ull value = Sum; };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template&lt;char... Chars&gt; constexpr ull operator "" _binary() { 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return { binparser &lt;0, Chars...&gt;::value }; 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939438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Ещё одна проблема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Увы, этот подход не работает для тритов</a:t>
            </a:r>
          </a:p>
          <a:p>
            <a:pPr marL="45720" indent="0">
              <a:buNone/>
            </a:pPr>
            <a:r>
              <a:rPr lang="ru-RU"/>
              <a:t>Попытка применить: 10j01_trit заставляет компилятор рассматривать j01_trit как суффикс</a:t>
            </a:r>
          </a:p>
          <a:p>
            <a:r>
              <a:rPr lang="ru-RU"/>
              <a:t>Более общий подход: строковые </a:t>
            </a:r>
            <a:r>
              <a:rPr lang="ru-RU" smtClean="0"/>
              <a:t>литералы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constexpr </a:t>
            </a:r>
            <a:r>
              <a:rPr lang="en-US" smtClean="0">
                <a:latin typeface="Consolas" panose="020B0609020204030204" pitchFamily="49" charset="0"/>
              </a:rPr>
              <a:t>long long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operator "" _trit(char const *s, size_t len) {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return </a:t>
            </a:r>
            <a:r>
              <a:rPr lang="en-US" smtClean="0">
                <a:latin typeface="Consolas" panose="020B0609020204030204" pitchFamily="49" charset="0"/>
              </a:rPr>
              <a:t>ct_trit&lt;long long&gt;(</a:t>
            </a:r>
            <a:r>
              <a:rPr lang="en-US">
                <a:latin typeface="Consolas" panose="020B0609020204030204" pitchFamily="49" charset="0"/>
              </a:rPr>
              <a:t>s);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constexpr </a:t>
            </a:r>
            <a:r>
              <a:rPr lang="en-US" smtClean="0">
                <a:latin typeface="Consolas" panose="020B0609020204030204" pitchFamily="49" charset="0"/>
              </a:rPr>
              <a:t>long long </a:t>
            </a:r>
            <a:r>
              <a:rPr lang="en-US">
                <a:latin typeface="Consolas" panose="020B0609020204030204" pitchFamily="49" charset="0"/>
              </a:rPr>
              <a:t>n = "10j01"_trit;</a:t>
            </a:r>
          </a:p>
          <a:p>
            <a:r>
              <a:rPr lang="ru-RU" smtClean="0"/>
              <a:t>Функция </a:t>
            </a:r>
            <a:r>
              <a:rPr lang="en-US" smtClean="0"/>
              <a:t>ct_trit </a:t>
            </a:r>
            <a:r>
              <a:rPr lang="ru-RU" smtClean="0"/>
              <a:t>уже была написана ранее</a:t>
            </a:r>
            <a:endParaRPr lang="ru-RU"/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729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Предложите ваши варианты использования пользовательских литералов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281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Предложите ваши варианты использования пользовательских литералов</a:t>
            </a:r>
          </a:p>
          <a:p>
            <a:r>
              <a:rPr lang="ru-RU" smtClean="0"/>
              <a:t>Возможные варианты:</a:t>
            </a:r>
          </a:p>
          <a:p>
            <a:pPr lvl="1"/>
            <a:r>
              <a:rPr lang="ru-RU" smtClean="0"/>
              <a:t>Ограничение диапазона 1001010_</a:t>
            </a:r>
            <a:r>
              <a:rPr lang="en-US" smtClean="0"/>
              <a:t>mybound</a:t>
            </a:r>
            <a:endParaRPr lang="ru-RU" smtClean="0"/>
          </a:p>
          <a:p>
            <a:pPr lvl="1"/>
            <a:r>
              <a:rPr lang="ru-RU" smtClean="0"/>
              <a:t>Литералы для нестандартных чисел </a:t>
            </a:r>
            <a:r>
              <a:rPr lang="en-US" smtClean="0"/>
              <a:t>1_omega</a:t>
            </a:r>
          </a:p>
          <a:p>
            <a:pPr lvl="1"/>
            <a:r>
              <a:rPr lang="ru-RU" smtClean="0"/>
              <a:t>Суффиксы для физических величин, например для часов и минут в </a:t>
            </a:r>
            <a:r>
              <a:rPr lang="en-US" smtClean="0"/>
              <a:t>chrono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632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 константности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Предположим, что мы хотим массив такой длины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struct my_numeric_limits;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&lt;&gt; struct my_numeric_limits&lt;char&gt;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static const size_t max() { return CHAR_MAX; 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</a:p>
          <a:p>
            <a:r>
              <a:rPr lang="ru-RU" smtClean="0"/>
              <a:t>Попытка его завести закончится ошибкой компиляции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 </a:t>
            </a:r>
            <a:r>
              <a:rPr lang="en-US" smtClean="0">
                <a:latin typeface="Consolas" panose="020B0609020204030204" pitchFamily="49" charset="0"/>
              </a:rPr>
              <a:t>size_t arrsz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my_numeric_limits&lt;char&gt;::</a:t>
            </a:r>
            <a:r>
              <a:rPr lang="en-US">
                <a:latin typeface="Consolas" panose="020B0609020204030204" pitchFamily="49" charset="0"/>
              </a:rPr>
              <a:t>max();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int </a:t>
            </a:r>
            <a:r>
              <a:rPr lang="en-US" smtClean="0">
                <a:latin typeface="Consolas" panose="020B0609020204030204" pitchFamily="49" charset="0"/>
              </a:rPr>
              <a:t>arr[arrsz];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FAIL</a:t>
            </a:r>
            <a:endParaRPr lang="ru-RU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ru-RU" smtClean="0"/>
              <a:t>Это происходит от того, что размер массива должен быть известен </a:t>
            </a:r>
            <a:r>
              <a:rPr lang="ru-RU" smtClean="0">
                <a:solidFill>
                  <a:srgbClr val="0000FF"/>
                </a:solidFill>
              </a:rPr>
              <a:t>на этапе компиляции</a:t>
            </a:r>
            <a:r>
              <a:rPr lang="ru-RU" smtClean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424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Физические величины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Цель: работа с физическими величинами с контролем размерности на этапе компиляции</a:t>
            </a:r>
          </a:p>
          <a:p>
            <a:pPr marL="45720" indent="0">
              <a:buNone/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Speed sp1 = 100_m/9.8_s; 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ok</a:t>
            </a:r>
            <a:b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Speed sp2 = 100_m/9.8_s2;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rgbClr val="FF0000"/>
                </a:solidFill>
                <a:latin typeface="Consolas" panose="020B0609020204030204" pitchFamily="49" charset="0"/>
              </a:rPr>
              <a:t>ошибка (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m/s</a:t>
            </a:r>
            <a:r>
              <a:rPr lang="en-US" sz="2000" baseline="300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ru-RU">
                <a:solidFill>
                  <a:srgbClr val="FF0000"/>
                </a:solidFill>
                <a:latin typeface="Consolas" panose="020B0609020204030204" pitchFamily="49" charset="0"/>
              </a:rPr>
              <a:t>это ускорение)</a:t>
            </a:r>
            <a:br>
              <a:rPr lang="ru-RU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Speed sp3 = 100/9.8_s;   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rgbClr val="FF0000"/>
                </a:solidFill>
                <a:latin typeface="Consolas" panose="020B0609020204030204" pitchFamily="49" charset="0"/>
              </a:rPr>
              <a:t>ошибка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1/s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это частота)</a:t>
            </a:r>
            <a:r>
              <a:rPr lang="ru-RU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ru-RU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Acceleration acc = sp1/0.5_s; // ok</a:t>
            </a:r>
          </a:p>
          <a:p>
            <a:r>
              <a:rPr lang="ru-RU" smtClean="0"/>
              <a:t>Идея для решения: единица измерения как </a:t>
            </a:r>
            <a:r>
              <a:rPr lang="en-US" smtClean="0"/>
              <a:t>enum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template&lt;int M, int K, int S&gt; struct Unit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enum { m=M, kg=K, s=S };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60390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Физические величины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Тогда собственно физическая величина это число плюс единица измерения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template&lt;typename </a:t>
            </a:r>
            <a:r>
              <a:rPr lang="en-US">
                <a:latin typeface="Consolas" panose="020B0609020204030204" pitchFamily="49" charset="0"/>
              </a:rPr>
              <a:t>Unit&gt; struct Value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double val;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explicit Value(double d) : val(d) {}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</a:p>
          <a:p>
            <a:r>
              <a:rPr lang="ru-RU" smtClean="0">
                <a:latin typeface="Consolas" panose="020B0609020204030204" pitchFamily="49" charset="0"/>
              </a:rPr>
              <a:t>Напимер распространённые величины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using </a:t>
            </a:r>
            <a:r>
              <a:rPr lang="en-US">
                <a:latin typeface="Consolas" panose="020B0609020204030204" pitchFamily="49" charset="0"/>
              </a:rPr>
              <a:t>Meter = Unit&lt;1,0,0&gt;;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using Second = Unit&lt;0,0,1&gt;;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using Second2 = Unit&lt;0,0,2&gt;;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using Speed = Value&lt;Unit&lt;1,0,-1&gt;&gt;;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using Acceleration = Value&lt;Unit&lt;1,0,-2</a:t>
            </a:r>
            <a:r>
              <a:rPr lang="en-US" smtClean="0">
                <a:latin typeface="Consolas" panose="020B0609020204030204" pitchFamily="49" charset="0"/>
              </a:rPr>
              <a:t>&gt;&gt;;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52898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Физические величины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Последний шаг: литералы для удоства работы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constexpr Value&lt;Meter&gt; operator"" m(long double d)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en-US">
                <a:latin typeface="Consolas" panose="020B0609020204030204" pitchFamily="49" charset="0"/>
              </a:rPr>
              <a:t>return Value&lt;Meter&gt;(d);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constexpr </a:t>
            </a:r>
            <a:r>
              <a:rPr lang="en-US">
                <a:latin typeface="Consolas" panose="020B0609020204030204" pitchFamily="49" charset="0"/>
              </a:rPr>
              <a:t>Value&lt;Second&gt; operator"" s(long double d)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en-US">
                <a:latin typeface="Consolas" panose="020B0609020204030204" pitchFamily="49" charset="0"/>
              </a:rPr>
              <a:t>return Value&lt;Second&gt;(d);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constexpr </a:t>
            </a:r>
            <a:r>
              <a:rPr lang="en-US">
                <a:latin typeface="Consolas" panose="020B0609020204030204" pitchFamily="49" charset="0"/>
              </a:rPr>
              <a:t>Value&lt;Second2&gt; operator"" s2(long double d)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en-US">
                <a:latin typeface="Consolas" panose="020B0609020204030204" pitchFamily="49" charset="0"/>
              </a:rPr>
              <a:t>return Value&lt;Second2&gt;(d); }</a:t>
            </a:r>
          </a:p>
          <a:p>
            <a:r>
              <a:rPr lang="ru-RU" smtClean="0"/>
              <a:t>Домашняя наработка: определите арифметику над этими величинами</a:t>
            </a:r>
          </a:p>
          <a:p>
            <a:r>
              <a:rPr lang="ru-RU" smtClean="0"/>
              <a:t>Добавьте работу с килограммами (масса). Той же единице соответствуют фунты. Добавьте суффиксы </a:t>
            </a:r>
            <a:r>
              <a:rPr lang="en-US" smtClean="0"/>
              <a:t>_kg </a:t>
            </a:r>
            <a:r>
              <a:rPr lang="ru-RU" smtClean="0"/>
              <a:t>и </a:t>
            </a:r>
            <a:r>
              <a:rPr lang="en-US" smtClean="0"/>
              <a:t>_lb, </a:t>
            </a:r>
            <a:r>
              <a:rPr lang="ru-RU" smtClean="0"/>
              <a:t>определите правильное сложение</a:t>
            </a:r>
          </a:p>
        </p:txBody>
      </p:sp>
    </p:spTree>
    <p:extLst>
      <p:ext uri="{BB962C8B-B14F-4D97-AF65-F5344CB8AC3E}">
        <p14:creationId xmlns:p14="http://schemas.microsoft.com/office/powerpoint/2010/main" val="243793326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ISO/IEC, "Information technology -- Programming languages – C++", </a:t>
            </a:r>
            <a:r>
              <a:rPr lang="en-US"/>
              <a:t>ISO/IEC </a:t>
            </a:r>
            <a:r>
              <a:rPr lang="en-US" smtClean="0"/>
              <a:t>14882:2017, 2017</a:t>
            </a:r>
            <a:endParaRPr lang="en-US" dirty="0"/>
          </a:p>
          <a:p>
            <a:pPr lvl="0"/>
            <a:r>
              <a:rPr lang="en-US"/>
              <a:t>Bjarne Stroustrup, The </a:t>
            </a:r>
            <a:r>
              <a:rPr lang="en-US" dirty="0"/>
              <a:t>C++ Programming Language (4th </a:t>
            </a:r>
            <a:r>
              <a:rPr lang="en-US"/>
              <a:t>Edition</a:t>
            </a:r>
            <a:r>
              <a:rPr lang="en-US" smtClean="0"/>
              <a:t>)</a:t>
            </a:r>
            <a:endParaRPr lang="ru-RU" smtClean="0"/>
          </a:p>
          <a:p>
            <a:pPr lvl="0"/>
            <a:r>
              <a:rPr lang="en-US"/>
              <a:t>Scott Meyers, Effective Modern C++,  O'Reilly, 2014</a:t>
            </a:r>
          </a:p>
          <a:p>
            <a:pPr lvl="0"/>
            <a:r>
              <a:rPr lang="en-US"/>
              <a:t>Bjarne Stroustrup, "Software Development for Infrastructure", </a:t>
            </a:r>
            <a:r>
              <a:rPr lang="en-US" smtClean="0"/>
              <a:t>2012</a:t>
            </a:r>
            <a:endParaRPr lang="en-US"/>
          </a:p>
          <a:p>
            <a:pPr lvl="0"/>
            <a:r>
              <a:rPr lang="en-US"/>
              <a:t>Scott Shurr, "Constexpr Introduction</a:t>
            </a:r>
            <a:r>
              <a:rPr lang="en-US" smtClean="0"/>
              <a:t>"</a:t>
            </a:r>
            <a:r>
              <a:rPr lang="ru-RU" smtClean="0"/>
              <a:t> </a:t>
            </a:r>
            <a:r>
              <a:rPr lang="en-US" smtClean="0"/>
              <a:t>and </a:t>
            </a:r>
            <a:r>
              <a:rPr lang="en-US"/>
              <a:t>"Constexpr Applications"</a:t>
            </a:r>
            <a:r>
              <a:rPr lang="en-US" smtClean="0"/>
              <a:t>, CppCon'15</a:t>
            </a:r>
            <a:endParaRPr lang="en-US"/>
          </a:p>
          <a:p>
            <a:pPr lvl="0"/>
            <a:r>
              <a:rPr lang="en-US" smtClean="0"/>
              <a:t>Dietmar Kuhl, "Constant fun", CppCon'16</a:t>
            </a:r>
          </a:p>
          <a:p>
            <a:pPr lvl="0"/>
            <a:r>
              <a:rPr lang="en-US" smtClean="0"/>
              <a:t>Ben Deane, Jason Terner, "Constexpr all the things", CppCon'17</a:t>
            </a:r>
            <a:endParaRPr lang="en-US"/>
          </a:p>
          <a:p>
            <a:pPr lvl="0"/>
            <a:r>
              <a:rPr lang="en-US"/>
              <a:t>Arne Mertz, "Constexpr Additions in C++17", </a:t>
            </a:r>
            <a:r>
              <a:rPr lang="en-US" smtClean="0"/>
              <a:t>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869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Плавающая константность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Хуже того: известность на этапе компиляции может плавать в зависимости от организации кода: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S { static const int sz;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const </a:t>
            </a:r>
            <a:r>
              <a:rPr lang="en-US">
                <a:latin typeface="Consolas" panose="020B0609020204030204" pitchFamily="49" charset="0"/>
              </a:rPr>
              <a:t>int page_sz = 4 * S::</a:t>
            </a:r>
            <a:r>
              <a:rPr lang="en-US" smtClean="0">
                <a:latin typeface="Consolas" panose="020B0609020204030204" pitchFamily="49" charset="0"/>
              </a:rPr>
              <a:t>sz;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const </a:t>
            </a:r>
            <a:r>
              <a:rPr lang="en-US">
                <a:latin typeface="Consolas" panose="020B0609020204030204" pitchFamily="49" charset="0"/>
              </a:rPr>
              <a:t>int S::sz = </a:t>
            </a:r>
            <a:r>
              <a:rPr lang="en-US" smtClean="0">
                <a:latin typeface="Consolas" panose="020B0609020204030204" pitchFamily="49" charset="0"/>
              </a:rPr>
              <a:t>256;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arr[page_sz]; //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error: not CT constant</a:t>
            </a:r>
          </a:p>
          <a:p>
            <a:r>
              <a:rPr lang="ru-RU" smtClean="0"/>
              <a:t>Но при этом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S { static const int sz = 256;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const </a:t>
            </a:r>
            <a:r>
              <a:rPr lang="en-US">
                <a:latin typeface="Consolas" panose="020B0609020204030204" pitchFamily="49" charset="0"/>
              </a:rPr>
              <a:t>int page_sz = 4 * S::</a:t>
            </a:r>
            <a:r>
              <a:rPr lang="en-US" smtClean="0">
                <a:latin typeface="Consolas" panose="020B0609020204030204" pitchFamily="49" charset="0"/>
              </a:rPr>
              <a:t>sz;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arr[page_sz]; //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ok, CT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constant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978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50424" cy="4038600"/>
          </a:xfrm>
        </p:spPr>
        <p:txBody>
          <a:bodyPr/>
          <a:lstStyle/>
          <a:p>
            <a:r>
              <a:rPr lang="ru-RU" smtClean="0"/>
              <a:t>В чём смысл следующей конструкции и где она может быть применима?</a:t>
            </a:r>
          </a:p>
          <a:p>
            <a:pPr marL="45720" indent="0">
              <a:buNone/>
            </a:pPr>
            <a:r>
              <a:rPr lang="fr-FR">
                <a:latin typeface="Consolas" panose="020B0609020204030204" pitchFamily="49" charset="0"/>
              </a:rPr>
              <a:t>uint8_t const volatile * const p_latch_reg = (uint8_t *) </a:t>
            </a:r>
            <a:r>
              <a:rPr lang="fr-FR" smtClean="0">
                <a:latin typeface="Consolas" panose="020B0609020204030204" pitchFamily="49" charset="0"/>
              </a:rPr>
              <a:t>0x42;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93309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949</TotalTime>
  <Words>2451</Words>
  <Application>Microsoft Office PowerPoint</Application>
  <PresentationFormat>Widescreen</PresentationFormat>
  <Paragraphs>401</Paragraphs>
  <Slides>73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9" baseType="lpstr">
      <vt:lpstr>Cambria Math</vt:lpstr>
      <vt:lpstr>Consolas</vt:lpstr>
      <vt:lpstr>Corbel</vt:lpstr>
      <vt:lpstr>Symbol</vt:lpstr>
      <vt:lpstr>Wingdings</vt:lpstr>
      <vt:lpstr>Basis</vt:lpstr>
      <vt:lpstr>Константные выражения</vt:lpstr>
      <vt:lpstr>PowerPoint Presentation</vt:lpstr>
      <vt:lpstr>Максимальные размеры типов</vt:lpstr>
      <vt:lpstr>Максимальные размеры типов</vt:lpstr>
      <vt:lpstr>Максимальные размеры типов</vt:lpstr>
      <vt:lpstr>Максимальные размеры типов</vt:lpstr>
      <vt:lpstr>Проблема константности</vt:lpstr>
      <vt:lpstr>Плавающая константность</vt:lpstr>
      <vt:lpstr>Обсуждение</vt:lpstr>
      <vt:lpstr>Обсуждение</vt:lpstr>
      <vt:lpstr>Что известно на этапе компиляции</vt:lpstr>
      <vt:lpstr>Ограничение на constexpr переменные</vt:lpstr>
      <vt:lpstr>CONSTEXPR означает CONST?</vt:lpstr>
      <vt:lpstr>CONSTEXPR означает CONST?</vt:lpstr>
      <vt:lpstr>Контрольный вопрос</vt:lpstr>
      <vt:lpstr>Ответ</vt:lpstr>
      <vt:lpstr>С++17: constexpr control flow</vt:lpstr>
      <vt:lpstr>С++17: constexpr control flow</vt:lpstr>
      <vt:lpstr>С++17: лучше, чем SFINAE</vt:lpstr>
      <vt:lpstr>If constexpr для вариабельных шаблонов</vt:lpstr>
      <vt:lpstr>Обсуждение</vt:lpstr>
      <vt:lpstr>PowerPoint Presentation</vt:lpstr>
      <vt:lpstr>Снова о метапрограммах</vt:lpstr>
      <vt:lpstr>Снова о метапрограммах</vt:lpstr>
      <vt:lpstr>Ограничения в С++11</vt:lpstr>
      <vt:lpstr>Обработка ошибок</vt:lpstr>
      <vt:lpstr>Не всегда constexpr</vt:lpstr>
      <vt:lpstr>Не всегда constexpr</vt:lpstr>
      <vt:lpstr>Ограничения в C++14</vt:lpstr>
      <vt:lpstr>Пример: логарифм в C++14</vt:lpstr>
      <vt:lpstr>Самостоятельное исследование</vt:lpstr>
      <vt:lpstr>Не везде constexpr</vt:lpstr>
      <vt:lpstr>Не везде constexpr</vt:lpstr>
      <vt:lpstr>Случаи UB для constexpr функций</vt:lpstr>
      <vt:lpstr>Case study: триты</vt:lpstr>
      <vt:lpstr>Пример: триты</vt:lpstr>
      <vt:lpstr>Триты в вашей программе</vt:lpstr>
      <vt:lpstr>Триты в вашей программе</vt:lpstr>
      <vt:lpstr>Задача</vt:lpstr>
      <vt:lpstr>Задача</vt:lpstr>
      <vt:lpstr>Использование в switch</vt:lpstr>
      <vt:lpstr>Обсуждение</vt:lpstr>
      <vt:lpstr>Обсуждение</vt:lpstr>
      <vt:lpstr>PowerPoint Presentation</vt:lpstr>
      <vt:lpstr>Пользовательские литеральные типы</vt:lpstr>
      <vt:lpstr>Арифметика</vt:lpstr>
      <vt:lpstr>Контейнеры</vt:lpstr>
      <vt:lpstr>Контейнеры</vt:lpstr>
      <vt:lpstr>Контейнер своими руками</vt:lpstr>
      <vt:lpstr>Обсуждение</vt:lpstr>
      <vt:lpstr>Отображение времени компиляции</vt:lpstr>
      <vt:lpstr>Отображение времени компиляции</vt:lpstr>
      <vt:lpstr>Отображение времени компиляции</vt:lpstr>
      <vt:lpstr>Отображение времени компиляции</vt:lpstr>
      <vt:lpstr>Отображение времени компиляции</vt:lpstr>
      <vt:lpstr>Отображение времени компиляции</vt:lpstr>
      <vt:lpstr>Отображение времени компиляции</vt:lpstr>
      <vt:lpstr>Домашняя наработка</vt:lpstr>
      <vt:lpstr>Обсуждение</vt:lpstr>
      <vt:lpstr>PowerPoint Presentation</vt:lpstr>
      <vt:lpstr>Снова комплексные числа</vt:lpstr>
      <vt:lpstr>Пользовательский суффикс</vt:lpstr>
      <vt:lpstr>Внезапная проблема</vt:lpstr>
      <vt:lpstr>Вариабельные суффиксы</vt:lpstr>
      <vt:lpstr>Binparser: вариант 1</vt:lpstr>
      <vt:lpstr>Binparser: вариант 2</vt:lpstr>
      <vt:lpstr>Ещё одна проблема</vt:lpstr>
      <vt:lpstr>Обсуждение</vt:lpstr>
      <vt:lpstr>Обсуждение</vt:lpstr>
      <vt:lpstr>Физические величины</vt:lpstr>
      <vt:lpstr>Физические величины</vt:lpstr>
      <vt:lpstr>Физические величины</vt:lpstr>
      <vt:lpstr>Литература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Vladimirov, Konstantin</dc:creator>
  <cp:keywords>CTPClassification=CTP_PUBLIC:VisualMarkings=</cp:keywords>
  <cp:lastModifiedBy>Vladimirov, Konstantin</cp:lastModifiedBy>
  <cp:revision>123</cp:revision>
  <dcterms:created xsi:type="dcterms:W3CDTF">2017-06-26T09:21:48Z</dcterms:created>
  <dcterms:modified xsi:type="dcterms:W3CDTF">2017-12-06T08:54:20Z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02bbe581-ae0f-45b6-b5cd-c463bc56e732</vt:lpwstr>
  </property>
  <property fmtid="{D5CDD505-2E9C-101B-9397-08002B2CF9AE}" pid="3" name="CTP_TimeStamp">
    <vt:lpwstr>2017-12-06 08:54:18Z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