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6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84" r:id="rId27"/>
    <p:sldId id="285" r:id="rId28"/>
    <p:sldId id="286" r:id="rId29"/>
    <p:sldId id="287" r:id="rId30"/>
    <p:sldId id="288" r:id="rId31"/>
    <p:sldId id="295" r:id="rId32"/>
    <p:sldId id="289" r:id="rId33"/>
    <p:sldId id="290" r:id="rId34"/>
    <p:sldId id="291" r:id="rId35"/>
    <p:sldId id="293" r:id="rId36"/>
    <p:sldId id="326" r:id="rId37"/>
    <p:sldId id="362" r:id="rId38"/>
    <p:sldId id="297" r:id="rId39"/>
    <p:sldId id="298" r:id="rId40"/>
    <p:sldId id="299" r:id="rId41"/>
    <p:sldId id="300" r:id="rId42"/>
    <p:sldId id="301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5" r:id="rId58"/>
    <p:sldId id="316" r:id="rId59"/>
    <p:sldId id="317" r:id="rId60"/>
    <p:sldId id="318" r:id="rId61"/>
    <p:sldId id="327" r:id="rId62"/>
    <p:sldId id="319" r:id="rId63"/>
    <p:sldId id="320" r:id="rId64"/>
    <p:sldId id="321" r:id="rId65"/>
    <p:sldId id="322" r:id="rId66"/>
    <p:sldId id="354" r:id="rId67"/>
    <p:sldId id="355" r:id="rId68"/>
    <p:sldId id="357" r:id="rId69"/>
    <p:sldId id="356" r:id="rId70"/>
    <p:sldId id="358" r:id="rId71"/>
    <p:sldId id="359" r:id="rId72"/>
    <p:sldId id="360" r:id="rId73"/>
    <p:sldId id="323" r:id="rId74"/>
    <p:sldId id="361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67" r:id="rId86"/>
    <p:sldId id="339" r:id="rId87"/>
    <p:sldId id="340" r:id="rId88"/>
    <p:sldId id="341" r:id="rId89"/>
    <p:sldId id="342" r:id="rId90"/>
    <p:sldId id="344" r:id="rId91"/>
    <p:sldId id="345" r:id="rId92"/>
    <p:sldId id="343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64" r:id="rId102"/>
    <p:sldId id="363" r:id="rId103"/>
    <p:sldId id="365" r:id="rId104"/>
    <p:sldId id="366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99D1-CF44-4E2B-8A75-7AD1B4B115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4D9A-045D-44A0-A0C7-FAAF2BE9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Обработка ошибок и гарантии безопасности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Выйти из конструктора сразу в вызывающий код, не завершая конструктор и следовательно не создавая объект</a:t>
            </a:r>
          </a:p>
          <a:p>
            <a:r>
              <a:rPr lang="ru-RU" smtClean="0"/>
              <a:t>Аннотировать этот </a:t>
            </a:r>
            <a:r>
              <a:rPr lang="ru-RU" smtClean="0">
                <a:solidFill>
                  <a:srgbClr val="0000FF"/>
                </a:solidFill>
              </a:rPr>
              <a:t>нелокальный </a:t>
            </a:r>
            <a:r>
              <a:rPr lang="ru-RU" smtClean="0"/>
              <a:t>выход информацией о случившемся</a:t>
            </a:r>
          </a:p>
          <a:p>
            <a:r>
              <a:rPr lang="ru-RU" smtClean="0"/>
              <a:t>Но что вообще мы знаем о нелокальных переходах?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::rethrow_if_nested</a:t>
            </a:r>
            <a:r>
              <a:rPr lang="en-US" smtClean="0">
                <a:latin typeface="Consolas" panose="020B0609020204030204" pitchFamily="49" charset="0"/>
              </a:rPr>
              <a:t>(e);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Видите ли вы нетривиальные применения этой техники?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Идёт ли размотка стека?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Деструктор это уникальная функция, которая может быть вызвана двумя способами: обычным способом при окончании жизни объекта или при размотке стека.</a:t>
            </a:r>
          </a:p>
          <a:p>
            <a:r>
              <a:rPr lang="ru-RU" smtClean="0"/>
              <a:t>Чтобы определить идёт ли размотка стека, существует функция </a:t>
            </a:r>
            <a:r>
              <a:rPr lang="en-US" smtClean="0"/>
              <a:t>uncaught_exception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T::~T()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(!</a:t>
            </a:r>
            <a:r>
              <a:rPr lang="en-US">
                <a:latin typeface="Consolas" panose="020B0609020204030204" pitchFamily="49" charset="0"/>
              </a:rPr>
              <a:t>std::uncaught_exception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обычный вызов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else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идёт размотка стека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</a:p>
          <a:p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С++17</a:t>
            </a:r>
            <a:r>
              <a:rPr lang="ru-RU" smtClean="0"/>
              <a:t> для</a:t>
            </a:r>
            <a:r>
              <a:rPr lang="en-US" smtClean="0"/>
              <a:t> </a:t>
            </a:r>
            <a:r>
              <a:rPr lang="ru-RU" smtClean="0"/>
              <a:t>различения таких ситуаций ввели </a:t>
            </a:r>
            <a:r>
              <a:rPr lang="en-US" smtClean="0">
                <a:latin typeface="Consolas" panose="020B0609020204030204" pitchFamily="49" charset="0"/>
              </a:rPr>
              <a:t>std::uncaught_exceptions()</a:t>
            </a:r>
          </a:p>
          <a:p>
            <a:r>
              <a:rPr lang="ru-RU" smtClean="0"/>
              <a:t>Обратите внимание на </a:t>
            </a:r>
            <a:r>
              <a:rPr lang="en-US" smtClean="0"/>
              <a:t>s </a:t>
            </a:r>
            <a:r>
              <a:rPr lang="ru-RU" smtClean="0"/>
              <a:t>на конце.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 и возврат из них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</a:t>
            </a:r>
            <a:r>
              <a:rPr lang="en-US" smtClean="0"/>
              <a:t> longjmp</a:t>
            </a:r>
            <a:r>
              <a:rPr lang="ru-RU" smtClean="0"/>
              <a:t>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>
                <a:solidFill>
                  <a:srgbClr val="0000FF"/>
                </a:solidFill>
              </a:rPr>
              <a:t>исключения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сопрограммы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5093"/>
          </a:xfrm>
        </p:spPr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ошибки контракта функции (</a:t>
            </a:r>
            <a:r>
              <a:rPr lang="en-US"/>
              <a:t>assertion </a:t>
            </a:r>
            <a:r>
              <a:rPr lang="en-US" smtClean="0"/>
              <a:t>failure</a:t>
            </a:r>
            <a:r>
              <a:rPr lang="ru-RU" smtClean="0"/>
              <a:t> из-за неверных аргументов, невыполненные предусловия вызова)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</a:t>
            </a:r>
            <a:r>
              <a:rPr lang="en-US" smtClean="0">
                <a:latin typeface="Consolas" panose="020B0609020204030204" pitchFamily="49" charset="0"/>
              </a:rPr>
              <a:t>cout &lt;&lt; "ctor\n";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"dtor\n";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4823927"/>
            <a:ext cx="3498979" cy="178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ru-RU" smtClean="0">
                <a:solidFill>
                  <a:schemeClr val="tx1"/>
                </a:solidFill>
              </a:rPr>
              <a:t>тут программа прерывается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77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блока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3405673"/>
            <a:ext cx="3498979" cy="32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ru-RU" smtClean="0">
                <a:solidFill>
                  <a:schemeClr val="tx1"/>
                </a:solidFill>
              </a:rPr>
              <a:t>тут программа входит в </a:t>
            </a:r>
            <a:r>
              <a:rPr lang="en-US" smtClean="0">
                <a:solidFill>
                  <a:schemeClr val="tx1"/>
                </a:solidFill>
              </a:rPr>
              <a:t>try </a:t>
            </a:r>
            <a:r>
              <a:rPr lang="ru-RU" smtClean="0">
                <a:solidFill>
                  <a:schemeClr val="tx1"/>
                </a:solidFill>
              </a:rPr>
              <a:t>блок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6537" y="4878763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453" y="5288881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с7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#1  </a:t>
            </a:r>
            <a:r>
              <a:rPr lang="en-US" sz="1800" smtClean="0">
                <a:latin typeface="Consolas" panose="020B0609020204030204" pitchFamily="49" charset="0"/>
              </a:rPr>
              <a:t>0x0000000000401627 </a:t>
            </a:r>
            <a:r>
              <a:rPr lang="en-US" sz="1800">
                <a:latin typeface="Consolas" panose="020B0609020204030204" pitchFamily="49" charset="0"/>
              </a:rPr>
              <a:t>in foo (n=0) at 01a-exception.cc:15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#2  0x0000000000401627 in foo (n=1)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#3  0x0000000000401627 in foo (n=2)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#4  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#1  </a:t>
            </a:r>
            <a:r>
              <a:rPr lang="en-US" sz="1800">
                <a:latin typeface="Consolas" panose="020B0609020204030204" pitchFamily="49" charset="0"/>
              </a:rPr>
              <a:t>0x0000000000401627 in foo (n=1)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#2  </a:t>
            </a:r>
            <a:r>
              <a:rPr lang="en-US" sz="1800">
                <a:latin typeface="Consolas" panose="020B0609020204030204" pitchFamily="49" charset="0"/>
              </a:rPr>
              <a:t>0x0000000000401627 in foo (n=2)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#3  </a:t>
            </a:r>
            <a:r>
              <a:rPr lang="en-US" sz="1800">
                <a:latin typeface="Consolas" panose="020B0609020204030204" pitchFamily="49" charset="0"/>
              </a:rPr>
              <a:t>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Конструкция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&lt;expression&gt;</a:t>
            </a:r>
            <a:r>
              <a:rPr lang="en-US" smtClean="0"/>
              <a:t> </a:t>
            </a:r>
            <a:r>
              <a:rPr lang="ru-RU" smtClean="0"/>
              <a:t>означает следующее</a:t>
            </a:r>
          </a:p>
          <a:p>
            <a:pPr lvl="1"/>
            <a:r>
              <a:rPr lang="ru-RU" smtClean="0"/>
              <a:t>Создать объект исключения</a:t>
            </a:r>
          </a:p>
          <a:p>
            <a:pPr lvl="1"/>
            <a:r>
              <a:rPr lang="ru-RU" smtClean="0"/>
              <a:t>Начать размотку стека</a:t>
            </a:r>
          </a:p>
          <a:p>
            <a:r>
              <a:rPr lang="ru-RU"/>
              <a:t>Примеры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1;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new int(1);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MyClass(1, 1);</a:t>
            </a:r>
          </a:p>
          <a:p>
            <a:r>
              <a:rPr lang="ru-RU" smtClean="0"/>
              <a:t>Исключения отличаются от ошибок тем, что их нужно </a:t>
            </a:r>
            <a:r>
              <a:rPr lang="ru-RU" smtClean="0">
                <a:solidFill>
                  <a:srgbClr val="0000FF"/>
                </a:solidFill>
              </a:rPr>
              <a:t>ловить</a:t>
            </a:r>
            <a:r>
              <a:rPr lang="ru-RU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исключений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Производится 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mtClean="0"/>
              <a:t> </a:t>
            </a:r>
            <a:r>
              <a:rPr lang="ru-RU" smtClean="0"/>
              <a:t>блока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OVF_ERROR;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где-то далее: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 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 = divide (a, b);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 catch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(x == OVF_ERROR) cout &lt;&lt; "Overflow" &lt;&lt; endl;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Ловля происходит по точному типу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</a:p>
          <a:p>
            <a:r>
              <a:rPr lang="ru-RU"/>
              <a:t>И</a:t>
            </a:r>
            <a:r>
              <a:rPr lang="ru-RU" smtClean="0"/>
              <a:t>ли по ссылке на точный тип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1; } </a:t>
            </a: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по указателю на точный тип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int(1);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catch(int *pi)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/>
          </a:p>
          <a:p>
            <a:r>
              <a:rPr lang="ru-RU" smtClean="0"/>
              <a:t>Или по ссылке или указателю на базовый класс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r>
              <a:rPr lang="en-US" smtClean="0"/>
              <a:t>Catch-</a:t>
            </a:r>
            <a:r>
              <a:rPr lang="ru-RU" smtClean="0"/>
              <a:t>блоки пробуются</a:t>
            </a:r>
            <a:r>
              <a:rPr lang="en-US" smtClean="0"/>
              <a:t> </a:t>
            </a:r>
            <a:r>
              <a:rPr lang="ru-RU" smtClean="0"/>
              <a:t>в порядке перечисления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Пойманную переменную можно менять или удалять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*b) { delete b;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Пойманное исключение можно перевыбросить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{ throw;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Чуть раньше был приведён следующий код для обработки ошибки переполнения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errs_t { OVF_ERROR, UDF_ERROR,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OVF_ERROR;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Покритикуйте, что тут плохо?</a:t>
            </a:r>
          </a:p>
          <a:p>
            <a:r>
              <a:rPr lang="ru-RU" smtClean="0"/>
              <a:t>Как можно улучшить этот код?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улучшение: переход к классам исключений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MathErr { </a:t>
            </a:r>
            <a:r>
              <a:rPr lang="ru-RU">
                <a:latin typeface="Consolas" panose="020B0609020204030204" pitchFamily="49" charset="0"/>
              </a:rPr>
              <a:t>информация об ошибке  </a:t>
            </a:r>
            <a:r>
              <a:rPr lang="ru-RU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DivByZero </a:t>
            </a:r>
            <a:r>
              <a:rPr lang="en-US">
                <a:latin typeface="Consolas" panose="020B0609020204030204" pitchFamily="49" charset="0"/>
              </a:rPr>
              <a:t>: public MathErr { </a:t>
            </a:r>
            <a:r>
              <a:rPr lang="ru-RU">
                <a:latin typeface="Consolas" panose="020B0609020204030204" pitchFamily="49" charset="0"/>
              </a:rPr>
              <a:t>расширение </a:t>
            </a:r>
            <a:r>
              <a:rPr lang="ru-RU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DivByZero("Division by zero occured");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catch (MathErr &amp;e) { cout &lt;&lt; e.what() &lt;&lt; endl; }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25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e) {</a:t>
            </a:r>
            <a:r>
              <a:rPr lang="ru-RU" smtClean="0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MathErr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e) {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 // slicing!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Избегаем неприятностей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1. </a:t>
            </a:r>
            <a:r>
              <a:rPr lang="ru-RU" smtClean="0">
                <a:latin typeface="Consolas" panose="020B0609020204030204" pitchFamily="49" charset="0"/>
              </a:rPr>
              <a:t>Правильный порядок: от частных к общим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2. </a:t>
            </a:r>
            <a:r>
              <a:rPr lang="ru-RU" smtClean="0">
                <a:latin typeface="Consolas" panose="020B0609020204030204" pitchFamily="49" charset="0"/>
              </a:rPr>
              <a:t>Ловим строго по косвенности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Overflow&amp; o) {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MathErr&amp;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1921" y="247914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5000"/>
                  <a:satMod val="130000"/>
                  <a:shade val="30000"/>
                  <a:satMod val="115000"/>
                </a:schemeClr>
              </a:gs>
              <a:gs pos="34000">
                <a:schemeClr val="accent5">
                  <a:tint val="55000"/>
                  <a:satMod val="130000"/>
                  <a:shade val="67500"/>
                  <a:satMod val="115000"/>
                </a:schemeClr>
              </a:gs>
              <a:gs pos="100000">
                <a:schemeClr val="accent5">
                  <a:tint val="55000"/>
                  <a:satMod val="13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std::exception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1921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std::bad_weak_ptr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0842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1991" y="3617075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1921" y="3604230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std::bad_function_call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921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std::bad_typeid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std::bad_cast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3592373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std::bad_alloc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1105" y="2392854"/>
            <a:ext cx="2418561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5244" y="2396474"/>
            <a:ext cx="2829364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926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std::overflow_error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926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std::underflow_error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5244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std::system_error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95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std::regex_error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995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std::range_error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11788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std::length_error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11788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std::out_of_range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41106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std::future_error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08857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std::invalid_argument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8857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std::domain_error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E_OK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E_NO_MEM 1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E_UNEXPECTED 2</a:t>
            </a:r>
          </a:p>
          <a:p>
            <a:r>
              <a:rPr lang="ru-RU" smtClean="0"/>
              <a:t>Иногда используется </a:t>
            </a:r>
            <a:r>
              <a:rPr lang="en-US" smtClean="0"/>
              <a:t>enum </a:t>
            </a:r>
            <a:r>
              <a:rPr lang="ru-RU" smtClean="0"/>
              <a:t>вместо препроцессора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6555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стандартные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Наследование от стандартного класса вводит расширение в иерархию</a:t>
            </a:r>
            <a:endParaRPr lang="ru-RU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MathErr :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 runtime_error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Overflow : </a:t>
            </a:r>
            <a:r>
              <a:rPr lang="en-US">
                <a:latin typeface="Consolas" panose="020B0609020204030204" pitchFamily="49" charset="0"/>
              </a:rPr>
              <a:t>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Overflow&amp;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 smtClean="0">
                <a:latin typeface="Consolas" panose="020B0609020204030204" pitchFamily="49" charset="0"/>
              </a:rPr>
              <a:t>MathErr&amp;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e) {</a:t>
            </a:r>
            <a:r>
              <a:rPr lang="ru-RU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Впрочем, у наследования есть и тёмные стороны...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Множественное наследование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916490" cy="4703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struct my_exc1 : </a:t>
            </a:r>
            <a:r>
              <a:rPr lang="en-US" sz="2400" smtClean="0">
                <a:latin typeface="Consolas" panose="020B0609020204030204" pitchFamily="49" charset="0"/>
              </a:rPr>
              <a:t>exception </a:t>
            </a:r>
            <a:r>
              <a:rPr lang="en-US" sz="240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</a:t>
            </a:r>
            <a:r>
              <a:rPr lang="en-US" sz="2400">
                <a:latin typeface="Consolas" panose="020B0609020204030204" pitchFamily="49" charset="0"/>
              </a:rPr>
              <a:t>my_exc2 : </a:t>
            </a:r>
            <a:r>
              <a:rPr lang="en-US" sz="2400" smtClean="0">
                <a:latin typeface="Consolas" panose="020B0609020204030204" pitchFamily="49" charset="0"/>
              </a:rPr>
              <a:t>exception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с</a:t>
            </a:r>
            <a:r>
              <a:rPr lang="en-US" sz="2400" smtClean="0">
                <a:latin typeface="Consolas" panose="020B0609020204030204" pitchFamily="49" charset="0"/>
              </a:rPr>
              <a:t>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your_exc3 : my_exc1, my_exc2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{};</a:t>
            </a:r>
            <a:endParaRPr lang="ru-RU" sz="24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</a:t>
            </a:r>
            <a:r>
              <a:rPr lang="en-US" sz="2400">
                <a:latin typeface="Consolas" panose="020B0609020204030204" pitchFamily="49" charset="0"/>
              </a:rPr>
              <a:t>main</a:t>
            </a:r>
            <a:r>
              <a:rPr lang="en-US" sz="2400" smtClean="0">
                <a:latin typeface="Consolas" panose="020B0609020204030204" pitchFamily="49" charset="0"/>
              </a:rPr>
              <a:t>(){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try </a:t>
            </a:r>
            <a:r>
              <a:rPr lang="en-US" sz="2400">
                <a:latin typeface="Consolas" panose="020B0609020204030204" pitchFamily="49" charset="0"/>
              </a:rPr>
              <a:t>{ throw your_exc3();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catch(exception </a:t>
            </a:r>
            <a:r>
              <a:rPr lang="en-US" sz="2400">
                <a:latin typeface="Consolas" panose="020B0609020204030204" pitchFamily="49" charset="0"/>
              </a:rPr>
              <a:t>const&amp; e) </a:t>
            </a:r>
            <a:r>
              <a:rPr lang="en-US" sz="2400" smtClean="0">
                <a:latin typeface="Consolas" panose="020B0609020204030204" pitchFamily="49" charset="0"/>
              </a:rPr>
              <a:t>{ cout &lt;&lt; e.what() &lt;&lt; endl;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</a:t>
            </a:r>
            <a:r>
              <a:rPr lang="en-US" sz="2400">
                <a:latin typeface="Consolas" panose="020B0609020204030204" pitchFamily="49" charset="0"/>
              </a:rPr>
              <a:t>(...)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cerr &lt;&lt; "whoops</a:t>
            </a:r>
            <a:r>
              <a:rPr lang="en-US" sz="2400">
                <a:latin typeface="Consolas" panose="020B0609020204030204" pitchFamily="49" charset="0"/>
              </a:rPr>
              <a:t>!\n</a:t>
            </a:r>
            <a:r>
              <a:rPr lang="en-US" sz="2400" smtClean="0">
                <a:latin typeface="Consolas" panose="020B0609020204030204" pitchFamily="49" charset="0"/>
              </a:rPr>
              <a:t>";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исключениях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всех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Обещанный при обсуждении вариабельных шаблонов ещё один смысл троеточия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обрабатываются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 </a:t>
            </a:r>
            <a:r>
              <a:rPr lang="ru-RU" smtClean="0">
                <a:latin typeface="Consolas" panose="020B0609020204030204" pitchFamily="49" charset="0"/>
              </a:rPr>
              <a:t>исключения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Сама идея, что можно как-то осмысленно обработать любое исключение </a:t>
            </a:r>
            <a:r>
              <a:rPr lang="ru-RU" smtClean="0">
                <a:solidFill>
                  <a:srgbClr val="0000FF"/>
                </a:solidFill>
              </a:rPr>
              <a:t>очень</a:t>
            </a:r>
            <a:r>
              <a:rPr lang="ru-RU" smtClean="0"/>
              <a:t> сомнительна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Нейтральность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75"/>
            <a:ext cx="4964606" cy="4311587"/>
          </a:xfrm>
        </p:spPr>
        <p:txBody>
          <a:bodyPr/>
          <a:lstStyle/>
          <a:p>
            <a:r>
              <a:rPr lang="ru-RU" smtClean="0"/>
              <a:t>Функция называется нейтральной относительно исключений, если она не ловит чужих исключений</a:t>
            </a:r>
          </a:p>
          <a:p>
            <a:r>
              <a:rPr lang="ru-RU" smtClean="0"/>
              <a:t>Хорошо написанная функция в хорошо спроектированном коде как минимум  нейтральна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95715" y="1275862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У меня проблема</a:t>
            </a:r>
            <a:r>
              <a:rPr lang="en-US" sz="2000" smtClean="0">
                <a:solidFill>
                  <a:schemeClr val="tx1"/>
                </a:solidFill>
              </a:rPr>
              <a:t>!</a:t>
            </a:r>
            <a:r>
              <a:rPr lang="ru-RU" sz="2000" smtClean="0">
                <a:solidFill>
                  <a:schemeClr val="tx1"/>
                </a:solidFill>
              </a:rPr>
              <a:t/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throw MyException()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5715" y="4755481"/>
            <a:ext cx="5415185" cy="123331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Я знаю как решить проблему!</a:t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 (MyException&amp; e)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714" y="3015671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А я испорчу вам праздник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 }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catch(...) { 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4465"/>
          </a:xfrm>
        </p:spPr>
        <p:txBody>
          <a:bodyPr/>
          <a:lstStyle/>
          <a:p>
            <a:r>
              <a:rPr lang="ru-RU" smtClean="0"/>
              <a:t>Единственное разумное применение </a:t>
            </a:r>
            <a:r>
              <a:rPr lang="en-US" smtClean="0"/>
              <a:t>catch-all </a:t>
            </a:r>
            <a:r>
              <a:rPr lang="ru-RU" smtClean="0"/>
              <a:t>это очистка критического ресурса и перевыброс исключения</a:t>
            </a:r>
            <a:endParaRPr lang="en-US" smtClean="0"/>
          </a:p>
          <a:p>
            <a:r>
              <a:rPr lang="ru-RU" smtClean="0"/>
              <a:t>На самом деле даже разумность этого варианта под сомнением</a:t>
            </a:r>
            <a:endParaRPr lang="en-US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*critical = new int[10000]();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critical;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throw;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 нибудь предложит лучше?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 для лучшего кода?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Преимущества</a:t>
            </a:r>
          </a:p>
          <a:p>
            <a:r>
              <a:rPr lang="ru-RU" smtClean="0"/>
              <a:t>Текст не замусоривается обработкой кодов возврата или </a:t>
            </a:r>
            <a:r>
              <a:rPr lang="en-US" smtClean="0"/>
              <a:t>errno</a:t>
            </a:r>
            <a:r>
              <a:rPr lang="ru-RU" smtClean="0"/>
              <a:t>, вся обработка ошибок отделена от логики приложения</a:t>
            </a:r>
          </a:p>
          <a:p>
            <a:r>
              <a:rPr lang="ru-RU" smtClean="0"/>
              <a:t>Ошибки не игнорируются по умолчанию. Собственно они не могут быть проигнорированы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Недостатки</a:t>
            </a:r>
          </a:p>
          <a:p>
            <a:r>
              <a:rPr lang="en-US" smtClean="0"/>
              <a:t>Code path disruption -- </a:t>
            </a:r>
            <a:r>
              <a:rPr lang="ru-RU" smtClean="0"/>
              <a:t>появление в коде неожиданных выходных дуг</a:t>
            </a:r>
          </a:p>
          <a:p>
            <a:r>
              <a:rPr lang="ru-RU" smtClean="0"/>
              <a:t>Некоторый оверхед на исключения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1717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ru-RU" smtClean="0">
                <a:solidFill>
                  <a:srgbClr val="0000FF"/>
                </a:solidFill>
              </a:rPr>
              <a:t>вполне</a:t>
            </a:r>
            <a:r>
              <a:rPr lang="ru-RU" smtClean="0"/>
              <a:t>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std::bad_alloc();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Этот код можно упростить, так как по сути тут написан оператор </a:t>
            </a:r>
            <a:r>
              <a:rPr lang="en-US" smtClean="0"/>
              <a:t>new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8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T[sz]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бросает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Задача: написать копирующий конструктор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Каргилла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*arr_ 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(const MyVector &amp;rhs)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T[rhs.size_];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утечка памяти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(size_t i = 0; i != rhs.size_;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arr_[i] = rhs.arr_[i];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если здесь исключение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5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14432" cy="1356360"/>
          </a:xfrm>
        </p:spPr>
        <p:txBody>
          <a:bodyPr>
            <a:noAutofit/>
          </a:bodyPr>
          <a:lstStyle/>
          <a:p>
            <a:r>
              <a:rPr lang="ru-RU" sz="4400" smtClean="0"/>
              <a:t>Безопасность относительно исключений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800" smtClean="0"/>
              <a:t>Код, в котором при исключении могут утечь ресурсы, оказаться в несогласованном состоянии объекты и прочее</a:t>
            </a:r>
            <a:r>
              <a:rPr lang="en-US" sz="2800" smtClean="0"/>
              <a:t>,</a:t>
            </a:r>
            <a:r>
              <a:rPr lang="ru-RU" sz="2800" smtClean="0"/>
              <a:t> называется </a:t>
            </a:r>
            <a:r>
              <a:rPr lang="ru-RU" sz="2800" smtClean="0">
                <a:solidFill>
                  <a:srgbClr val="0000FF"/>
                </a:solidFill>
              </a:rPr>
              <a:t>небезопасным </a:t>
            </a:r>
            <a:r>
              <a:rPr lang="ru-RU" sz="2800" smtClean="0"/>
              <a:t>относительно исключений</a:t>
            </a:r>
          </a:p>
          <a:p>
            <a:r>
              <a:rPr lang="ru-RU" sz="2800" smtClean="0"/>
              <a:t>Каргилл писал: "</a:t>
            </a:r>
            <a:r>
              <a:rPr lang="en-US" sz="2800" i="1">
                <a:solidFill>
                  <a:schemeClr val="tx1"/>
                </a:solidFill>
              </a:rPr>
              <a:t>I suspect that most members of the C++ community vastly underestimate the skills needed to program with exceptions and therefore underestimate the true costs of their use</a:t>
            </a:r>
            <a:r>
              <a:rPr lang="ru-RU" sz="2800" smtClean="0"/>
              <a:t>" </a:t>
            </a:r>
            <a:r>
              <a:rPr lang="en-US" sz="2800" smtClean="0"/>
              <a:t>[3]</a:t>
            </a:r>
            <a:endParaRPr lang="ru-RU" sz="2800" smtClean="0"/>
          </a:p>
          <a:p>
            <a:r>
              <a:rPr lang="ru-RU" sz="2800" smtClean="0"/>
              <a:t>И в общем это до сих пор так</a:t>
            </a:r>
            <a:r>
              <a:rPr lang="en-US" sz="2800" smtClean="0"/>
              <a:t>, </a:t>
            </a:r>
            <a:r>
              <a:rPr lang="ru-RU" sz="2800" smtClean="0"/>
              <a:t>хотя прекрасные книги Саттера </a:t>
            </a:r>
            <a:r>
              <a:rPr lang="en-US" sz="2800" smtClean="0">
                <a:latin typeface="Consolas" panose="020B0609020204030204" pitchFamily="49" charset="0"/>
              </a:rPr>
              <a:t>[5]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smtClean="0">
                <a:latin typeface="Consolas" panose="020B0609020204030204" pitchFamily="49" charset="0"/>
              </a:rPr>
              <a:t>[6]</a:t>
            </a:r>
            <a:r>
              <a:rPr lang="en-US" sz="2800" smtClean="0"/>
              <a:t> </a:t>
            </a:r>
            <a:r>
              <a:rPr lang="ru-RU" sz="2800" smtClean="0"/>
              <a:t>сильно улучшили общую грамотность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Гарантии безопасности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Базовая гарантия: </a:t>
            </a:r>
            <a:r>
              <a:rPr lang="ru-RU" smtClean="0"/>
              <a:t>исключение </a:t>
            </a:r>
            <a:r>
              <a:rPr lang="ru-RU"/>
              <a:t>при выполнении операции может изменить состояние программы, но не вызывает утечек и оставляет все объекты в согласованном (</a:t>
            </a:r>
            <a:r>
              <a:rPr lang="ru-RU">
                <a:solidFill>
                  <a:srgbClr val="0000FF"/>
                </a:solidFill>
              </a:rPr>
              <a:t>но не обязательно предсказуемом</a:t>
            </a:r>
            <a:r>
              <a:rPr lang="ru-RU"/>
              <a:t>) </a:t>
            </a:r>
            <a:r>
              <a:rPr lang="ru-RU" smtClean="0"/>
              <a:t>состоянии</a:t>
            </a:r>
          </a:p>
          <a:p>
            <a:r>
              <a:rPr lang="ru-RU"/>
              <a:t>Строгая гарантия: при исключении </a:t>
            </a:r>
            <a:r>
              <a:rPr lang="ru-RU" smtClean="0"/>
              <a:t>гарантируется </a:t>
            </a:r>
            <a:r>
              <a:rPr lang="ru-RU" smtClean="0">
                <a:solidFill>
                  <a:srgbClr val="0000FF"/>
                </a:solidFill>
              </a:rPr>
              <a:t>неизменность </a:t>
            </a:r>
            <a:r>
              <a:rPr lang="ru-RU">
                <a:solidFill>
                  <a:srgbClr val="0000FF"/>
                </a:solidFill>
              </a:rPr>
              <a:t>состояния </a:t>
            </a:r>
            <a:r>
              <a:rPr lang="ru-RU"/>
              <a:t>программы относительно задействованных в операции </a:t>
            </a:r>
            <a:r>
              <a:rPr lang="ru-RU" smtClean="0"/>
              <a:t>объектов</a:t>
            </a:r>
            <a:r>
              <a:rPr lang="en-US" smtClean="0"/>
              <a:t> (commit/rollback)</a:t>
            </a:r>
            <a:endParaRPr lang="ru-RU" smtClean="0"/>
          </a:p>
          <a:p>
            <a:r>
              <a:rPr lang="ru-RU"/>
              <a:t>Гарантия бессбойности: функция не генерирует </a:t>
            </a:r>
            <a:r>
              <a:rPr lang="ru-RU" smtClean="0"/>
              <a:t>исключений (см. далее про </a:t>
            </a:r>
            <a:r>
              <a:rPr lang="en-US" smtClean="0"/>
              <a:t>noexcept)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*safe_copy (const </a:t>
            </a:r>
            <a:r>
              <a:rPr lang="en-US" sz="2400">
                <a:latin typeface="Consolas" panose="020B0609020204030204" pitchFamily="49" charset="0"/>
              </a:rPr>
              <a:t>T* src, size_t </a:t>
            </a:r>
            <a:r>
              <a:rPr lang="en-US" sz="2400" smtClean="0">
                <a:latin typeface="Consolas" panose="020B0609020204030204" pitchFamily="49" charset="0"/>
              </a:rPr>
              <a:t>srcsize)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 *dest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 new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T[srcsize];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try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for </a:t>
            </a:r>
            <a:r>
              <a:rPr lang="en-US" sz="2400" smtClean="0">
                <a:latin typeface="Consolas" panose="020B0609020204030204" pitchFamily="49" charset="0"/>
              </a:rPr>
              <a:t>(size_t idx </a:t>
            </a:r>
            <a:r>
              <a:rPr lang="en-US" sz="2400">
                <a:latin typeface="Consolas" panose="020B0609020204030204" pitchFamily="49" charset="0"/>
              </a:rPr>
              <a:t>= 0; idx != srcsize, ++idx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dest[idx] = src[idx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catch (...)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delete </a:t>
            </a:r>
            <a:r>
              <a:rPr lang="en-US" sz="2400">
                <a:latin typeface="Consolas" panose="020B0609020204030204" pitchFamily="49" charset="0"/>
              </a:rPr>
              <a:t>[]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throw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конструктор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size_t 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MyVector 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</a:t>
            </a:r>
            <a:r>
              <a:rPr lang="en-US" sz="2400">
                <a:latin typeface="Consolas" panose="020B0609020204030204" pitchFamily="49" charset="0"/>
              </a:rPr>
              <a:t>_ = </a:t>
            </a:r>
            <a:r>
              <a:rPr lang="en-US" sz="2400" smtClean="0">
                <a:latin typeface="Consolas" panose="020B0609020204030204" pitchFamily="49" charset="0"/>
              </a:rPr>
              <a:t>safe_copy (rhs.arr_, rhs.size_);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size_ = </a:t>
            </a:r>
            <a:r>
              <a:rPr lang="en-US" sz="2400" smtClean="0">
                <a:latin typeface="Consolas" panose="020B0609020204030204" pitchFamily="49" charset="0"/>
              </a:rPr>
              <a:t>rhs.size_; used_ = rhs.used_;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Следующий шаг: оператор присваивания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Но сначала проанализируем как себя ведёт конструктор</a:t>
            </a:r>
            <a:r>
              <a:rPr lang="en-US" sz="2400" smtClean="0"/>
              <a:t> </a:t>
            </a:r>
            <a:r>
              <a:rPr lang="ru-RU" sz="2400" smtClean="0"/>
              <a:t>копирования с точки зрения </a:t>
            </a:r>
            <a:r>
              <a:rPr lang="ru-RU" sz="2400" smtClean="0">
                <a:solidFill>
                  <a:srgbClr val="0000FF"/>
                </a:solidFill>
              </a:rPr>
              <a:t>гарантий безопасности</a:t>
            </a:r>
            <a:r>
              <a:rPr lang="en-US" sz="2400" smtClean="0"/>
              <a:t>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7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_;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уже стёрли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объект в неконсистентном состоянии</a:t>
            </a:r>
            <a:endParaRPr lang="en-US" sz="2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</a:t>
            </a:r>
            <a:r>
              <a:rPr lang="en-US" sz="2400" smtClean="0">
                <a:latin typeface="Consolas" panose="020B0609020204030204" pitchFamily="49" charset="0"/>
              </a:rPr>
              <a:t>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T *narr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= narr;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en-US" smtClean="0"/>
              <a:t>ok, </a:t>
            </a:r>
            <a:r>
              <a:rPr lang="ru-RU" smtClean="0"/>
              <a:t>но это как-то хрупко и подвержено случайным проблемам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Перемещение обычно тривиально безопасно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 *arr_;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size_t size</a:t>
            </a:r>
            <a:r>
              <a:rPr lang="en-US" sz="1800" smtClean="0">
                <a:latin typeface="Consolas" panose="020B0609020204030204" pitchFamily="49" charset="0"/>
              </a:rPr>
              <a:t>_, used_;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(MyVector &amp;&amp;rhs</a:t>
            </a:r>
            <a:r>
              <a:rPr lang="en-US" sz="1800" smtClean="0">
                <a:latin typeface="Consolas" panose="020B0609020204030204" pitchFamily="49" charset="0"/>
              </a:rPr>
              <a:t>) : arr_(rhs.arr_), size_(rhs.size_), used_(rhs.used_)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rhs.arr_ = nullptr;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rhs.size_ = 0; rhs.used_ = 0;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MyVector&amp; operator= (MyVector &amp;&amp;rhs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swap (arr_, rhs.arr_);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(size_, rhs.size_);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(used_, rhs.used_);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endParaRPr lang="en-US" sz="1800"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swap </a:t>
            </a:r>
            <a:r>
              <a:rPr lang="ru-RU" sz="2000" smtClean="0">
                <a:solidFill>
                  <a:schemeClr val="tx1"/>
                </a:solidFill>
              </a:rPr>
              <a:t>гарантированно не генерирует исключений</a:t>
            </a:r>
          </a:p>
          <a:p>
            <a:r>
              <a:rPr lang="ru-RU" sz="2000" smtClean="0"/>
              <a:t>Такие методы обычно маркируются </a:t>
            </a:r>
            <a:r>
              <a:rPr lang="en-US" sz="2000" smtClean="0"/>
              <a:t>noexcept (</a:t>
            </a:r>
            <a:r>
              <a:rPr lang="ru-RU" sz="2000" smtClean="0"/>
              <a:t>но см далее, это не всегда просто)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7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open_file (const char *name, FILE **handle);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*name);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int *errcode);</a:t>
            </a:r>
            <a:endParaRPr lang="ru-RU">
              <a:latin typeface="Consolas" panose="020B0609020204030204" pitchFamily="49" charset="0"/>
            </a:endParaRP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7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 </a:t>
            </a:r>
            <a:r>
              <a:rPr lang="en-US" smtClean="0">
                <a:latin typeface="Consolas" panose="020B0609020204030204" pitchFamily="49" charset="0"/>
              </a:rPr>
              <a:t>v3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636571" cy="4873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T&gt; class MyVector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</a:t>
            </a:r>
            <a:r>
              <a:rPr lang="en-US" sz="2000" smtClean="0">
                <a:latin typeface="Consolas" panose="020B0609020204030204" pitchFamily="49" charset="0"/>
              </a:rPr>
              <a:t>_, used_;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 (</a:t>
            </a:r>
            <a:r>
              <a:rPr lang="en-US" sz="2000">
                <a:latin typeface="Consolas" panose="020B0609020204030204" pitchFamily="49" charset="0"/>
              </a:rPr>
              <a:t>MyVector &amp;&amp;</a:t>
            </a:r>
            <a:r>
              <a:rPr lang="en-US" sz="2000" smtClean="0">
                <a:latin typeface="Consolas" panose="020B0609020204030204" pitchFamily="49" charset="0"/>
              </a:rPr>
              <a:t>rhs);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MyVector&amp; operator= (MyVector &amp;&amp;rhs);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MyVector&amp; operator= </a:t>
            </a:r>
            <a:r>
              <a:rPr lang="en-US" sz="2000">
                <a:latin typeface="Consolas" panose="020B0609020204030204" pitchFamily="49" charset="0"/>
              </a:rPr>
              <a:t>(const MyVector &amp;rhs)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MyVector tmp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(rhs);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конструктор копирования</a:t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std::swap </a:t>
            </a:r>
            <a:r>
              <a:rPr lang="en-US" sz="2000" smtClean="0">
                <a:latin typeface="Consolas" panose="020B0609020204030204" pitchFamily="49" charset="0"/>
              </a:rPr>
              <a:t>(this, tmp);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move-ctor, move-assign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*this;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Теперь близко к идеалу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Саттер предлагал специализировать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swap,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но это от древности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Подумайте про </a:t>
            </a:r>
            <a:r>
              <a:rPr lang="en-US" smtClean="0">
                <a:latin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push (T new_elem);</a:t>
            </a:r>
            <a:endParaRPr lang="en-US" smtClean="0"/>
          </a:p>
          <a:p>
            <a:r>
              <a:rPr lang="ru-RU" smtClean="0"/>
              <a:t>Может потребоваться реаллокация если </a:t>
            </a:r>
            <a:r>
              <a:rPr lang="en-US" smtClean="0">
                <a:latin typeface="Consolas" panose="020B0609020204030204" pitchFamily="49" charset="0"/>
              </a:rPr>
              <a:t>size_ == used_</a:t>
            </a:r>
          </a:p>
          <a:p>
            <a:r>
              <a:rPr lang="ru-RU" smtClean="0"/>
              <a:t>У Саттера подсмотреть можно, но нужно также учесть </a:t>
            </a:r>
            <a:r>
              <a:rPr lang="en-US" smtClean="0">
                <a:latin typeface="Consolas" panose="020B0609020204030204" pitchFamily="49" charset="0"/>
              </a:rPr>
              <a:t>C++11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Безопасен ли этот код относительно исключений?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pop (void)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assert(used_ </a:t>
            </a:r>
            <a:r>
              <a:rPr lang="en-US">
                <a:latin typeface="Consolas" panose="020B0609020204030204" pitchFamily="49" charset="0"/>
              </a:rPr>
              <a:t>&gt;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 result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arr_[used_ </a:t>
            </a:r>
            <a:r>
              <a:rPr lang="en-US">
                <a:latin typeface="Consolas" panose="020B0609020204030204" pitchFamily="49" charset="0"/>
              </a:rPr>
              <a:t>- 1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-=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result;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всё хорошо</a:t>
            </a:r>
          </a:p>
          <a:p>
            <a:r>
              <a:rPr lang="ru-RU" smtClean="0"/>
              <a:t>Но что произойдёт в точке использования?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MyVector&lt;SomeType&gt; v;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много кода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SomeType s = v.pop();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при копировании в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Тогда окажется, что объект уже удалён, но по месту назначения не пришёл и навсегда потерян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Тут правильное проектирование</a:t>
            </a:r>
            <a:r>
              <a:rPr lang="en-US" smtClean="0"/>
              <a:t> </a:t>
            </a:r>
            <a:r>
              <a:rPr lang="ru-RU" smtClean="0"/>
              <a:t>страхует от проблем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size_, used_;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T top ()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assert (used_ &gt; 0); return arr_[used_ - 1];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void </a:t>
            </a:r>
            <a:r>
              <a:rPr lang="en-US" sz="2400">
                <a:latin typeface="Consolas" panose="020B0609020204030204" pitchFamily="49" charset="0"/>
              </a:rPr>
              <a:t>pop </a:t>
            </a:r>
            <a:r>
              <a:rPr lang="en-US" sz="2400" smtClean="0">
                <a:latin typeface="Consolas" panose="020B0609020204030204" pitchFamily="49" charset="0"/>
              </a:rPr>
              <a:t>()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assert(used_ </a:t>
            </a:r>
            <a:r>
              <a:rPr lang="en-US" sz="2400">
                <a:latin typeface="Consolas" panose="020B0609020204030204" pitchFamily="49" charset="0"/>
              </a:rPr>
              <a:t>&gt; 0</a:t>
            </a:r>
            <a:r>
              <a:rPr lang="en-US" sz="2400" smtClean="0">
                <a:latin typeface="Consolas" panose="020B0609020204030204" pitchFamily="49" charset="0"/>
              </a:rPr>
              <a:t>); used_ -= 1;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Оказывается безопасность относительно исключений влияет на проектирование!</a:t>
            </a:r>
          </a:p>
          <a:p>
            <a:r>
              <a:rPr lang="ru-RU" smtClean="0"/>
              <a:t>Если это так, то почему бы сразу не спроектировать нечто, что нам удобно будет делать безопасным?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72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Отделённая реализация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для проектирования ваших классов с учётом исключений это разделить функциональность:</a:t>
            </a:r>
          </a:p>
          <a:p>
            <a:r>
              <a:rPr lang="ru-RU" smtClean="0"/>
              <a:t>Класс, работающий с сырой памятью</a:t>
            </a:r>
          </a:p>
          <a:p>
            <a:r>
              <a:rPr lang="ru-RU" smtClean="0"/>
              <a:t>Использующий объекты этого класса внешний класс, работающий с типизированным содержимым</a:t>
            </a:r>
          </a:p>
          <a:p>
            <a:r>
              <a:rPr lang="ru-RU" smtClean="0"/>
              <a:t>Для этого часто используется управление памятью вручную через нестандартные формы </a:t>
            </a:r>
            <a:r>
              <a:rPr lang="en-US" smtClean="0"/>
              <a:t>new </a:t>
            </a:r>
            <a:r>
              <a:rPr lang="ru-RU" smtClean="0"/>
              <a:t>и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Формы оператора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</a:t>
            </a:r>
            <a:r>
              <a:rPr lang="ru-RU" smtClean="0"/>
              <a:t>с исключением при исчерпании памяти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Widget; // </a:t>
            </a:r>
            <a:r>
              <a:rPr lang="ru-RU" smtClean="0">
                <a:latin typeface="Consolas" panose="020B0609020204030204" pitchFamily="49" charset="0"/>
              </a:rPr>
              <a:t>возможно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</a:p>
          <a:p>
            <a:r>
              <a:rPr lang="en-US" smtClean="0"/>
              <a:t>new </a:t>
            </a:r>
            <a:r>
              <a:rPr lang="ru-RU" smtClean="0"/>
              <a:t>с возвратом нулевого указателя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(std::nothrow) Widget;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размещающий </a:t>
            </a:r>
            <a:r>
              <a:rPr lang="en-US" smtClean="0"/>
              <a:t>new</a:t>
            </a:r>
            <a:endParaRPr lang="ru-RU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*raw = malloc (sizeof(Widget));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только конструирование в готовой памяти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Widget *w = new (raw) Widget;</a:t>
            </a:r>
          </a:p>
        </p:txBody>
      </p:sp>
    </p:spTree>
    <p:extLst>
      <p:ext uri="{BB962C8B-B14F-4D97-AF65-F5344CB8AC3E}">
        <p14:creationId xmlns:p14="http://schemas.microsoft.com/office/powerpoint/2010/main" val="201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размещающим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с памятью отделена от работы с объектом в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*raw = malloc (sizeof(Widget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(!raw)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</a:t>
            </a:r>
            <a:r>
              <a:rPr lang="en-US">
                <a:latin typeface="Consolas" panose="020B0609020204030204" pitchFamily="49" charset="0"/>
              </a:rPr>
              <a:t>*w = new (raw) Widget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ru-RU" smtClean="0">
                <a:latin typeface="Consolas" panose="020B0609020204030204" pitchFamily="49" charset="0"/>
              </a:rPr>
              <a:t>тут использование </a:t>
            </a:r>
            <a:r>
              <a:rPr lang="en-US" smtClean="0">
                <a:latin typeface="Consolas" panose="020B0609020204030204" pitchFamily="49" charset="0"/>
              </a:rPr>
              <a:t>w ....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w-&gt;~Widget();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 (raw);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Обсуждение: может ли это помочь проектированию безопасных контейнеров?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Вы видите в чём проблема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 </a:t>
            </a:r>
            <a:r>
              <a:rPr lang="en-US" smtClean="0"/>
              <a:t>(Stepanov assignment)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подумайте об исключении здесь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 этим кодом связан исторический анекдот: Алекс Степанов написал его в одной из первых реализаций </a:t>
            </a:r>
            <a:r>
              <a:rPr lang="en-US" smtClean="0"/>
              <a:t>std::vector </a:t>
            </a:r>
            <a:r>
              <a:rPr lang="ru-RU" smtClean="0"/>
              <a:t>и эта ошибка там </a:t>
            </a:r>
            <a:r>
              <a:rPr lang="ru-RU" smtClean="0">
                <a:solidFill>
                  <a:srgbClr val="FF0000"/>
                </a:solidFill>
              </a:rPr>
              <a:t>была незамеченной 6 лет</a:t>
            </a:r>
            <a:r>
              <a:rPr lang="ru-RU" smtClean="0"/>
              <a:t>.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Полезные хелперы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объекта в сырой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T, typename ... Ts&gt; 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construct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*p, </a:t>
            </a:r>
            <a:r>
              <a:rPr lang="en-US" smtClean="0">
                <a:latin typeface="Consolas" panose="020B0609020204030204" pitchFamily="49" charset="0"/>
              </a:rPr>
              <a:t>Ts&amp;&amp; ... values)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new (p) </a:t>
            </a:r>
            <a:r>
              <a:rPr lang="en-US" smtClean="0">
                <a:latin typeface="Consolas" panose="020B0609020204030204" pitchFamily="49" charset="0"/>
              </a:rPr>
              <a:t>T (forward&lt;Ts&gt;(values)...);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Разрушение такого объекта без освобождения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destroy(T</a:t>
            </a:r>
            <a:r>
              <a:rPr lang="en-US">
                <a:latin typeface="Consolas" panose="020B0609020204030204" pitchFamily="49" charset="0"/>
              </a:rPr>
              <a:t>* p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p-&gt;~T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можно сказать о возможных исключениях в следующем коде, деконструирующем содержимое </a:t>
            </a:r>
            <a:r>
              <a:rPr lang="en-US" smtClean="0"/>
              <a:t>forward-</a:t>
            </a:r>
            <a:r>
              <a:rPr lang="ru-RU" smtClean="0"/>
              <a:t>итерируемого контейнера?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Возможна критика: что если деструктор выбросит исключение. Попробуем от этого защититься...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 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catch (...)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для деструкторов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Исключения не должны покидать деструктор</a:t>
            </a:r>
          </a:p>
          <a:p>
            <a:r>
              <a:rPr lang="ru-RU" smtClean="0"/>
              <a:t>По стандарту исключение, покинувшее деструктор, если при этом остались необработанные исключения, приводит к вызову </a:t>
            </a:r>
            <a:r>
              <a:rPr lang="en-US" smtClean="0">
                <a:latin typeface="Consolas" panose="020B0609020204030204" pitchFamily="49" charset="0"/>
              </a:rPr>
              <a:t>std::terminate</a:t>
            </a:r>
            <a:r>
              <a:rPr lang="en-US" smtClean="0"/>
              <a:t> </a:t>
            </a:r>
            <a:r>
              <a:rPr lang="ru-RU" smtClean="0"/>
              <a:t>и завершению программы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 для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MyVectorBuf</a:t>
            </a:r>
            <a:endParaRPr lang="ru-RU" smtClean="0"/>
          </a:p>
          <a:p>
            <a:r>
              <a:rPr lang="ru-RU" smtClean="0"/>
              <a:t>Ключевой момент: конструктор и деструктор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MyVectorBuf(size_t </a:t>
            </a:r>
            <a:r>
              <a:rPr lang="en-US">
                <a:latin typeface="Consolas" panose="020B0609020204030204" pitchFamily="49" charset="0"/>
              </a:rPr>
              <a:t>sz = 0) 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arr_((sz ==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nullptr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static_cast&lt;T*&gt;(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</a:rPr>
              <a:t>(sizeof(T) * sz))),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size_(sz), used_(0)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~</a:t>
            </a:r>
            <a:r>
              <a:rPr lang="en-US">
                <a:latin typeface="Consolas" panose="020B0609020204030204" pitchFamily="49" charset="0"/>
              </a:rPr>
              <a:t>MyVectorBuf()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destroy(arr_, arr_ + used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latin typeface="Consolas" panose="020B0609020204030204" pitchFamily="49" charset="0"/>
              </a:rPr>
              <a:t>(arr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Собственно вектор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MyVector. </a:t>
            </a:r>
            <a:r>
              <a:rPr lang="ru-RU" smtClean="0"/>
              <a:t>Ключевой момент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метод </a:t>
            </a:r>
            <a:r>
              <a:rPr lang="en-US" smtClean="0"/>
              <a:t>push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construct(arr</a:t>
            </a:r>
            <a:r>
              <a:rPr lang="en-US">
                <a:latin typeface="Consolas" panose="020B0609020204030204" pitchFamily="49" charset="0"/>
              </a:rPr>
              <a:t>_ + used_,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used</a:t>
            </a:r>
            <a:r>
              <a:rPr lang="en-US">
                <a:latin typeface="Consolas" panose="020B0609020204030204" pitchFamily="49" charset="0"/>
              </a:rPr>
              <a:t>_ +=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Kalb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</a:t>
            </a:r>
            <a:r>
              <a:rPr lang="ru-RU" smtClean="0"/>
              <a:t>проектировании</a:t>
            </a:r>
            <a:r>
              <a:rPr lang="en-US" smtClean="0"/>
              <a:t> </a:t>
            </a:r>
            <a:r>
              <a:rPr lang="ru-RU" smtClean="0"/>
              <a:t>очень полезно провести в уме эту линию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34440" y="4370832"/>
            <a:ext cx="9162288" cy="27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019288" y="2514600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Выше этой линии инварианты класса неизменны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19288" y="4601718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Ниже этой линии операции не кидают исключений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Общий вывод и картинка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Проектирование с использованием исключений в итоге позволяет упростить и улучшить код, структурируя его с чётким распределением ответственности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ru-RU" smtClean="0"/>
              <a:t>В реальной </a:t>
            </a:r>
            <a:r>
              <a:rPr lang="en-US" smtClean="0"/>
              <a:t>libstdc++ </a:t>
            </a:r>
            <a:r>
              <a:rPr lang="ru-RU" smtClean="0"/>
              <a:t>вектор тоже будет устроен по такому принципу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62456" y="3063240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MyVectorBuf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Абстрагирует работу с памятью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62456" y="3721608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647125" y="3053805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Предоставляет интерфейс массива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31885" y="3602445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132576" y="3739896"/>
            <a:ext cx="475488" cy="37490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  <a:endCxn id="4" idx="3"/>
          </p:cNvCxnSpPr>
          <p:nvPr/>
        </p:nvCxnSpPr>
        <p:spPr>
          <a:xfrm flipH="1">
            <a:off x="5020056" y="3927348"/>
            <a:ext cx="1112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4060" y="351780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4252" y="352155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malloc</a:t>
            </a:r>
            <a:r>
              <a:rPr lang="en-US" smtClean="0">
                <a:latin typeface="Consolas" panose="020B0609020204030204" pitchFamily="49" charset="0"/>
              </a:rPr>
              <a:t>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тут должна быть обработка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случая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arr_ == nullptr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обработана ситуация когда </a:t>
            </a:r>
            <a:r>
              <a:rPr lang="en-US" smtClean="0"/>
              <a:t>malloc </a:t>
            </a:r>
            <a:r>
              <a:rPr lang="ru-RU" smtClean="0"/>
              <a:t>вовращает </a:t>
            </a:r>
            <a:r>
              <a:rPr lang="en-US" smtClean="0"/>
              <a:t>nullptr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(shared_ptr&lt;T&gt;(new T(1)), </a:t>
            </a:r>
            <a:r>
              <a:rPr lang="en-US">
                <a:latin typeface="Consolas" panose="020B0609020204030204" pitchFamily="49" charset="0"/>
              </a:rPr>
              <a:t>shared_ptr&lt;T&gt;(new </a:t>
            </a:r>
            <a:r>
              <a:rPr lang="en-US" smtClean="0">
                <a:latin typeface="Consolas" panose="020B0609020204030204" pitchFamily="49" charset="0"/>
              </a:rPr>
              <a:t>T(2)));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2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</a:p>
          <a:p>
            <a:r>
              <a:rPr lang="ru-RU" smtClean="0"/>
              <a:t>Несомненно. Гайдлайн здесь такой: по возможности избегать явного выделения памяти. Не зря оно было завернуто в </a:t>
            </a:r>
            <a:r>
              <a:rPr lang="en-US" smtClean="0"/>
              <a:t>MyVectorBuf.</a:t>
            </a:r>
          </a:p>
        </p:txBody>
      </p:sp>
    </p:spTree>
    <p:extLst>
      <p:ext uri="{BB962C8B-B14F-4D97-AF65-F5344CB8AC3E}">
        <p14:creationId xmlns:p14="http://schemas.microsoft.com/office/powerpoint/2010/main" val="1037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439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Простые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всегда ошибка является исключительной ситуацией</a:t>
            </a:r>
          </a:p>
          <a:p>
            <a:r>
              <a:rPr lang="ru-RU" smtClean="0"/>
              <a:t>Иерархия результатов по степени восстановимости</a:t>
            </a:r>
          </a:p>
          <a:p>
            <a:pPr lvl="1"/>
            <a:r>
              <a:rPr lang="ru-RU" smtClean="0"/>
              <a:t>Успешное выполнение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загружен успешно</a:t>
            </a:r>
          </a:p>
          <a:p>
            <a:pPr lvl="1"/>
            <a:r>
              <a:rPr lang="ru-RU" smtClean="0"/>
              <a:t>Предсказуемая и некритичная ошибка (можно обработать на том же уровне)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не отвечает</a:t>
            </a:r>
          </a:p>
          <a:p>
            <a:pPr lvl="1"/>
            <a:r>
              <a:rPr lang="ru-RU" smtClean="0"/>
              <a:t>Исключительная ситуация (возможно её обработает нечто уровнем выше)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исчерпание памяти при загрузке модуля</a:t>
            </a:r>
          </a:p>
          <a:p>
            <a:pPr lvl="1"/>
            <a:r>
              <a:rPr lang="ru-RU" smtClean="0"/>
              <a:t>Невосстановимая ошибка, завершение программы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взрыв жёсткого диска при загрузке модуля</a:t>
            </a:r>
          </a:p>
          <a:p>
            <a:r>
              <a:rPr lang="ru-RU" smtClean="0"/>
              <a:t>Чтобы систематизировать работу с простыми ошибками существует заголов</a:t>
            </a:r>
            <a:r>
              <a:rPr lang="ru-RU"/>
              <a:t>о</a:t>
            </a:r>
            <a:r>
              <a:rPr lang="ru-RU" smtClean="0"/>
              <a:t>чный файл </a:t>
            </a:r>
            <a:r>
              <a:rPr lang="en-US" smtClean="0">
                <a:latin typeface="Consolas" panose="020B0609020204030204" pitchFamily="49" charset="0"/>
              </a:rPr>
              <a:t>&lt;system_error&gt;</a:t>
            </a:r>
            <a:r>
              <a:rPr 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исключений:</a:t>
            </a:r>
          </a:p>
          <a:p>
            <a:pPr marL="0" indent="0">
              <a:buNone/>
            </a:pPr>
            <a:r>
              <a:rPr lang="ru-RU" sz="2400">
                <a:latin typeface="Consolas" panose="020B0609020204030204" pitchFamily="49" charset="0"/>
              </a:rPr>
              <a:t>с</a:t>
            </a:r>
            <a:r>
              <a:rPr lang="en-US" sz="2400">
                <a:latin typeface="Consolas" panose="020B0609020204030204" pitchFamily="49" charset="0"/>
              </a:rPr>
              <a:t>lass MathErr 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runtime_error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ru-RU" sz="2400">
                <a:latin typeface="Consolas" panose="020B0609020204030204" pitchFamily="49" charset="0"/>
              </a:rPr>
              <a:t>информация об ошибке 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class Overflow : public MathErr {</a:t>
            </a:r>
            <a:r>
              <a:rPr lang="ru-RU" sz="2400">
                <a:latin typeface="Consolas" panose="020B0609020204030204" pitchFamily="49" charset="0"/>
              </a:rPr>
              <a:t> расширение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try {</a:t>
            </a:r>
            <a:r>
              <a:rPr lang="ru-RU" sz="2400" smtClean="0">
                <a:latin typeface="Consolas" panose="020B0609020204030204" pitchFamily="49" charset="0"/>
              </a:rPr>
              <a:t> тут много опасного кода</a:t>
            </a:r>
            <a:r>
              <a:rPr lang="en-US" sz="240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catch (runtime_error&amp; e) { cerr &lt;&lt; e.what(); throw; }</a:t>
            </a:r>
          </a:p>
          <a:p>
            <a:r>
              <a:rPr lang="ru-RU" smtClean="0"/>
              <a:t>Под этот обработчик подходит любая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3947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</a:t>
            </a:r>
          </a:p>
          <a:p>
            <a:r>
              <a:rPr lang="ru-RU" smtClean="0"/>
              <a:t>Для кодов возврата это тоже можно сделать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error_code ec { MY_OUTOF_MEM, errc::not_enough_memory };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/>
              <a:t>errc </a:t>
            </a:r>
            <a:r>
              <a:rPr lang="ru-RU" smtClean="0"/>
              <a:t>это категория ошибки, а </a:t>
            </a:r>
            <a:r>
              <a:rPr lang="en-US" smtClean="0"/>
              <a:t>error_code </a:t>
            </a:r>
            <a:r>
              <a:rPr lang="ru-RU" smtClean="0"/>
              <a:t>может быть платформенно зависимым</a:t>
            </a:r>
          </a:p>
          <a:p>
            <a:r>
              <a:rPr lang="ru-RU" smtClean="0"/>
              <a:t>Сравнение через простое </a:t>
            </a:r>
            <a:r>
              <a:rPr lang="en-US" smtClean="0"/>
              <a:t>== </a:t>
            </a:r>
            <a:r>
              <a:rPr lang="ru-RU" smtClean="0"/>
              <a:t>сравнивает код со своей группой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(ec == </a:t>
            </a:r>
            <a:r>
              <a:rPr lang="en-US" sz="2400">
                <a:latin typeface="Consolas" panose="020B0609020204030204" pitchFamily="49" charset="0"/>
              </a:rPr>
              <a:t>errc::</a:t>
            </a:r>
            <a:r>
              <a:rPr lang="en-US" sz="2400" smtClean="0">
                <a:latin typeface="Consolas" panose="020B0609020204030204" pitchFamily="49" charset="0"/>
              </a:rPr>
              <a:t>not_enough_memory)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обработка нехватки памяти </a:t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по </a:t>
            </a:r>
            <a:r>
              <a:rPr lang="en-US" smtClean="0"/>
              <a:t>error_code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 (T new_elem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push (T new_elem, error_code &amp;ec)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До </a:t>
            </a:r>
            <a:r>
              <a:rPr lang="ru-RU" smtClean="0">
                <a:latin typeface="Consolas" panose="020B0609020204030204" pitchFamily="49" charset="0"/>
              </a:rPr>
              <a:t>2011</a:t>
            </a:r>
            <a:r>
              <a:rPr lang="ru-RU" smtClean="0"/>
              <a:t> года вместо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использовалась динамическая спецификация отсутствия исключений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 </a:t>
            </a:r>
            <a:r>
              <a:rPr lang="ru-RU" smtClean="0"/>
              <a:t>и она была плоха</a:t>
            </a:r>
          </a:p>
          <a:p>
            <a:r>
              <a:rPr lang="ru-RU" smtClean="0"/>
              <a:t>Забудьте о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. </a:t>
            </a:r>
            <a:r>
              <a:rPr lang="ru-RU" smtClean="0"/>
              <a:t>Будущее наступило. Используйте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предписали (на месте комитета) для случаев, когда в </a:t>
            </a:r>
            <a:r>
              <a:rPr lang="en-US" smtClean="0"/>
              <a:t>noexcept </a:t>
            </a:r>
            <a:r>
              <a:rPr lang="ru-RU" smtClean="0"/>
              <a:t>функции всё-таки было сгенерировано исключение?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Некоторые функции непонятно аннотировать </a:t>
            </a:r>
            <a:r>
              <a:rPr lang="en-US" smtClean="0"/>
              <a:t>noexcept </a:t>
            </a:r>
            <a:r>
              <a:rPr lang="ru-RU" smtClean="0"/>
              <a:t>или нет</a:t>
            </a:r>
            <a:r>
              <a:rPr lang="en-US" smtClean="0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нам грозит эта ситуация?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 v (100);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объект </a:t>
            </a:r>
            <a:r>
              <a:rPr lang="en-US" smtClean="0"/>
              <a:t>v </a:t>
            </a:r>
            <a:r>
              <a:rPr lang="ru-RU" smtClean="0"/>
              <a:t>может оказаться в несогласованном состоянии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v.arr_ 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/>
              <a:t> </a:t>
            </a:r>
            <a:r>
              <a:rPr lang="ru-RU" smtClean="0"/>
              <a:t> т.к. память кончилась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v.size_ = 100</a:t>
            </a:r>
            <a:r>
              <a:rPr lang="en-US" smtClean="0"/>
              <a:t> </a:t>
            </a:r>
            <a:r>
              <a:rPr lang="ru-RU" smtClean="0"/>
              <a:t> т.к. конструктор никак не обработал ошибку</a:t>
            </a:r>
          </a:p>
          <a:p>
            <a:r>
              <a:rPr lang="ru-RU" smtClean="0"/>
              <a:t>Хуже всего то, что объект в несогласованном состоянии никак не отличается от нормального объекта</a:t>
            </a:r>
          </a:p>
          <a:p>
            <a:r>
              <a:rPr lang="ru-RU" smtClean="0"/>
              <a:t>Несогласованность может проявиться через тысячи строк кода</a:t>
            </a:r>
          </a:p>
          <a:p>
            <a:r>
              <a:rPr lang="ru-RU" smtClean="0"/>
              <a:t>Это даже не </a:t>
            </a:r>
            <a:r>
              <a:rPr lang="en-US" smtClean="0"/>
              <a:t>UB. </a:t>
            </a:r>
            <a:r>
              <a:rPr lang="ru-RU" smtClean="0"/>
              <a:t>Несогласованное состояние вполне корректно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Некоторые функции непонятно аннотировать </a:t>
            </a:r>
            <a:r>
              <a:rPr lang="en-US"/>
              <a:t>noexcept </a:t>
            </a:r>
            <a:r>
              <a:rPr lang="ru-RU"/>
              <a:t>или нет</a:t>
            </a:r>
            <a:r>
              <a:rPr lang="en-US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Эта функция </a:t>
            </a:r>
            <a:r>
              <a:rPr lang="en-US" smtClean="0"/>
              <a:t>noexcept </a:t>
            </a:r>
            <a:r>
              <a:rPr lang="ru-RU" smtClean="0"/>
              <a:t>для </a:t>
            </a:r>
            <a:r>
              <a:rPr lang="en-US" smtClean="0"/>
              <a:t>int, </a:t>
            </a:r>
            <a:r>
              <a:rPr lang="ru-RU" smtClean="0"/>
              <a:t>но не для </a:t>
            </a:r>
            <a:r>
              <a:rPr lang="en-US" smtClean="0"/>
              <a:t>vector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8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3562" cy="4038600"/>
          </a:xfrm>
        </p:spPr>
        <p:txBody>
          <a:bodyPr/>
          <a:lstStyle/>
          <a:p>
            <a:r>
              <a:rPr lang="ru-RU" smtClean="0"/>
              <a:t>Некоторые функции</a:t>
            </a:r>
            <a:r>
              <a:rPr lang="en-US" smtClean="0"/>
              <a:t> </a:t>
            </a:r>
            <a:r>
              <a:rPr lang="ru-RU" smtClean="0"/>
              <a:t>можно различить простыми определителями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noexcept(is_fundamental&lt;T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&gt;::value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Решение рабочее, но недостаточно точное. Даже у типов, не являющихся фундаментальными, копирующий конструктор может не бросать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662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Для более тонкой настройки служит оператор </a:t>
            </a:r>
            <a:r>
              <a:rPr lang="en-US" smtClean="0"/>
              <a:t>noexcept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</a:t>
            </a:r>
            <a:r>
              <a:rPr lang="en-US" sz="2400" smtClean="0">
                <a:latin typeface="Consolas" panose="020B0609020204030204" pitchFamily="49" charset="0"/>
              </a:rPr>
              <a:t>original) noexcept(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noexcept(T(original))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Оператор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возвращает </a:t>
            </a:r>
            <a:r>
              <a:rPr lang="en-US" smtClean="0">
                <a:latin typeface="Consolas" panose="020B0609020204030204" pitchFamily="49" charset="0"/>
              </a:rPr>
              <a:t>true</a:t>
            </a:r>
            <a:r>
              <a:rPr lang="en-US" smtClean="0"/>
              <a:t> </a:t>
            </a:r>
            <a:r>
              <a:rPr lang="ru-RU" smtClean="0"/>
              <a:t>или </a:t>
            </a:r>
            <a:r>
              <a:rPr lang="en-US" smtClean="0">
                <a:latin typeface="Consolas" panose="020B0609020204030204" pitchFamily="49" charset="0"/>
              </a:rPr>
              <a:t>false</a:t>
            </a:r>
            <a:r>
              <a:rPr lang="en-US" smtClean="0"/>
              <a:t> </a:t>
            </a:r>
            <a:r>
              <a:rPr lang="ru-RU" smtClean="0"/>
              <a:t>в зависимости от вычисления выражения под ним на этапе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2610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/>
              <a:t>n</a:t>
            </a:r>
            <a:r>
              <a:rPr lang="en-US" smtClean="0"/>
              <a:t>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Оценивает каждую функцию, задействованную в выражении, но не вычисляет выражение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ThrowingCtor { ThrowingCtor(){}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(ThrowingCtor) noexcept;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</a:t>
            </a:r>
            <a:r>
              <a:rPr lang="en-US" smtClean="0">
                <a:latin typeface="Consolas" panose="020B0609020204030204" pitchFamily="49" charset="0"/>
              </a:rPr>
              <a:t>(int)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 (foo(1)) == true);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(noexcept (</a:t>
            </a:r>
            <a:r>
              <a:rPr lang="en-US" smtClean="0">
                <a:latin typeface="Consolas" panose="020B0609020204030204" pitchFamily="49" charset="0"/>
              </a:rPr>
              <a:t>foo(ThrowingCtor{}))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false);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Возвращает </a:t>
            </a:r>
            <a:r>
              <a:rPr lang="en-US" smtClean="0"/>
              <a:t>false </a:t>
            </a:r>
            <a:r>
              <a:rPr lang="ru-RU" smtClean="0"/>
              <a:t>для </a:t>
            </a:r>
            <a:r>
              <a:rPr lang="en-US" smtClean="0"/>
              <a:t>constant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increment (int&amp;)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(noexcept(increment(*((int *)0))) ==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идеи для обработки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новый стандарт предлагается обработка через </a:t>
            </a:r>
            <a:r>
              <a:rPr lang="en-US" smtClean="0"/>
              <a:t>Either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Either&lt;string, float&gt; sqrt(float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(x &lt; 0)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left("x should be &gt;=0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right(computeSqrt(x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msg = sqrt(-1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leftMap([](auto msg) { return "error occurred: " + msg; </a:t>
            </a:r>
            <a:r>
              <a:rPr lang="en-US" smtClean="0">
                <a:latin typeface="Consolas" panose="020B0609020204030204" pitchFamily="49" charset="0"/>
              </a:rPr>
              <a:t>})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rightMap([](auto result) { return </a:t>
            </a:r>
            <a:r>
              <a:rPr lang="en-US" smtClean="0">
                <a:latin typeface="Consolas" panose="020B0609020204030204" pitchFamily="49" charset="0"/>
              </a:rPr>
              <a:t>to_string(result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</a:t>
            </a:r>
            <a:r>
              <a:rPr lang="en-US">
                <a:latin typeface="Consolas" panose="020B0609020204030204" pitchFamily="49" charset="0"/>
              </a:rPr>
              <a:t>join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 smtClean="0"/>
          </a:p>
          <a:p>
            <a:r>
              <a:rPr lang="ru-RU" smtClean="0"/>
              <a:t>Подробнее об этой идее (по сути речь о монадах</a:t>
            </a:r>
            <a:r>
              <a:rPr lang="en-US" smtClean="0"/>
              <a:t>)</a:t>
            </a:r>
            <a:r>
              <a:rPr lang="ru-RU" smtClean="0"/>
              <a:t> и её применимости, мы поговорим после лекции по лямбдам</a:t>
            </a:r>
            <a:r>
              <a:rPr lang="en-US" smtClean="0"/>
              <a:t>. </a:t>
            </a:r>
            <a:r>
              <a:rPr lang="ru-RU" smtClean="0"/>
              <a:t>Пока можно посмотреть </a:t>
            </a:r>
            <a:r>
              <a:rPr lang="en-US" smtClean="0">
                <a:latin typeface="Consolas" panose="020B0609020204030204" pitchFamily="49" charset="0"/>
              </a:rPr>
              <a:t>[9]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417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643632" cy="468226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/>
              <a:t>ISO/IEC, "Information technology –</a:t>
            </a:r>
            <a:r>
              <a:rPr lang="en-US" sz="1800" smtClean="0"/>
              <a:t> </a:t>
            </a:r>
            <a:r>
              <a:rPr lang="en-US" sz="1800"/>
              <a:t>Programming languages – C++", ISO/IEC 14882:2014,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The C++ Programming Language (4th Edition</a:t>
            </a:r>
            <a:r>
              <a:rPr lang="en-US" sz="1800" smtClean="0"/>
              <a:t>)</a:t>
            </a:r>
            <a:endParaRPr lang="ru-RU" sz="180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Tom Cargill, Exception handling: a false sense of security, C++Report '1994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David Abrahams, Exception-safety in generic components </a:t>
            </a:r>
            <a:r>
              <a:rPr lang="en-US" sz="1800" smtClean="0"/>
              <a:t>'1998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Exceptional C++: 47 engineering puzzles, programming problems, and </a:t>
            </a:r>
            <a:r>
              <a:rPr lang="en-US" sz="1800" smtClean="0"/>
              <a:t>solutions, Addison-Wesley, 2000</a:t>
            </a:r>
            <a:endParaRPr lang="en-US" sz="180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More exceptional C++: 40 new engineering puzzles, programming problems, and </a:t>
            </a:r>
            <a:r>
              <a:rPr lang="en-US" sz="1800" smtClean="0"/>
              <a:t>solutions, </a:t>
            </a:r>
            <a:r>
              <a:rPr lang="en-US" sz="1800"/>
              <a:t>Addison-Wesley, </a:t>
            </a:r>
            <a:r>
              <a:rPr lang="en-US" sz="1800" smtClean="0"/>
              <a:t>2002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Jon Kalb, Exception Safe code (3 parts), CppCon'2014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Arne </a:t>
            </a:r>
            <a:r>
              <a:rPr lang="en-US" sz="1800"/>
              <a:t>Mertz, Modern C++ features – keyword `noexcept</a:t>
            </a:r>
            <a:r>
              <a:rPr lang="en-US" sz="1800" smtClean="0"/>
              <a:t>`, blog post, Jan'2016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Niall Douglas, Mongrel Monads, ACCU'2017</a:t>
            </a:r>
          </a:p>
        </p:txBody>
      </p:sp>
    </p:spTree>
    <p:extLst>
      <p:ext uri="{BB962C8B-B14F-4D97-AF65-F5344CB8AC3E}">
        <p14:creationId xmlns:p14="http://schemas.microsoft.com/office/powerpoint/2010/main" val="2942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метапрограммирование </a:t>
            </a:r>
            <a:r>
              <a:rPr lang="en-US" smtClean="0"/>
              <a:t>revisited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Задача: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 struct all_true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Все аргументы </a:t>
            </a:r>
            <a:r>
              <a:rPr lang="en-US" smtClean="0"/>
              <a:t>bool (</a:t>
            </a:r>
            <a:r>
              <a:rPr lang="ru-RU" smtClean="0"/>
              <a:t>мы уже решали вариант это</a:t>
            </a:r>
            <a:r>
              <a:rPr lang="ru-RU"/>
              <a:t>й</a:t>
            </a:r>
            <a:r>
              <a:rPr lang="ru-RU" smtClean="0"/>
              <a:t> задачи для </a:t>
            </a:r>
            <a:r>
              <a:rPr lang="en-US" smtClean="0"/>
              <a:t>true_type)</a:t>
            </a:r>
            <a:endParaRPr lang="ru-RU" smtClean="0"/>
          </a:p>
          <a:p>
            <a:r>
              <a:rPr lang="en-US"/>
              <a:t>all_true &lt;</a:t>
            </a:r>
            <a:r>
              <a:rPr lang="ru-RU"/>
              <a:t>произвольное количество аргументов</a:t>
            </a:r>
            <a:r>
              <a:rPr lang="en-US"/>
              <a:t>&gt;::</a:t>
            </a:r>
            <a:r>
              <a:rPr lang="en-US" smtClean="0"/>
              <a:t>value == true </a:t>
            </a:r>
            <a:r>
              <a:rPr lang="ru-RU" smtClean="0"/>
              <a:t>только если все аргументы </a:t>
            </a:r>
            <a:r>
              <a:rPr lang="en-US" smtClean="0"/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Структуры</a:t>
                </a:r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6106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</a:t>
            </a:r>
            <a:r>
              <a:rPr lang="en-US" sz="2400" smtClean="0">
                <a:latin typeface="Consolas" panose="020B0609020204030204" pitchFamily="49" charset="0"/>
              </a:rPr>
              <a:t>Args&gt; struct all_true;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template&lt;&gt; struct all_true&lt;&gt;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value = true;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template&lt;bool </a:t>
            </a:r>
            <a:r>
              <a:rPr lang="en-US" sz="2400">
                <a:latin typeface="Consolas" panose="020B0609020204030204" pitchFamily="49" charset="0"/>
              </a:rPr>
              <a:t>Arg, bool... </a:t>
            </a:r>
            <a:r>
              <a:rPr lang="en-US" sz="2400" smtClean="0">
                <a:latin typeface="Consolas" panose="020B0609020204030204" pitchFamily="49" charset="0"/>
              </a:rPr>
              <a:t>Rest&gt;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struct all_true&lt;Arg</a:t>
            </a:r>
            <a:r>
              <a:rPr lang="en-US" sz="2400">
                <a:latin typeface="Consolas" panose="020B0609020204030204" pitchFamily="49" charset="0"/>
              </a:rPr>
              <a:t>, Rest</a:t>
            </a:r>
            <a:r>
              <a:rPr lang="en-US" sz="2400" smtClean="0">
                <a:latin typeface="Consolas" panose="020B0609020204030204" pitchFamily="49" charset="0"/>
              </a:rPr>
              <a:t>...&gt;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 value </a:t>
            </a:r>
            <a:r>
              <a:rPr lang="en-US" sz="2400">
                <a:latin typeface="Consolas" panose="020B0609020204030204" pitchFamily="49" charset="0"/>
              </a:rPr>
              <a:t>= Arg &amp;&amp; </a:t>
            </a:r>
            <a:r>
              <a:rPr lang="en-US" sz="2400" smtClean="0">
                <a:latin typeface="Consolas" panose="020B0609020204030204" pitchFamily="49" charset="0"/>
              </a:rPr>
              <a:t>all_true&lt;Rest</a:t>
            </a:r>
            <a:r>
              <a:rPr lang="en-US" sz="2400">
                <a:latin typeface="Consolas" panose="020B0609020204030204" pitchFamily="49" charset="0"/>
              </a:rPr>
              <a:t>...&gt;::value;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Все ли помнят как сделать этот вариант лучше?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5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вполне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</a:t>
                </a:r>
                <a:r>
                  <a:rPr lang="en-US"/>
                  <a:t>C</a:t>
                </a:r>
                <a:r>
                  <a:rPr lang="en-US" smtClean="0"/>
                  <a:t>onstexpr</a:t>
                </a:r>
                <a:r>
                  <a:rPr lang="ru-RU" smtClean="0"/>
                  <a:t> функции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503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constexpr bool all_truef() { return true;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template&lt;typename </a:t>
            </a:r>
            <a:r>
              <a:rPr lang="en-US" sz="2400">
                <a:latin typeface="Consolas" panose="020B0609020204030204" pitchFamily="49" charset="0"/>
              </a:rPr>
              <a:t>Arg, typename... </a:t>
            </a:r>
            <a:r>
              <a:rPr lang="en-US" sz="2400" smtClean="0">
                <a:latin typeface="Consolas" panose="020B0609020204030204" pitchFamily="49" charset="0"/>
              </a:rPr>
              <a:t>Rest&gt;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constexpr bool all_truef(Arg </a:t>
            </a:r>
            <a:r>
              <a:rPr lang="en-US" sz="2400">
                <a:latin typeface="Consolas" panose="020B0609020204030204" pitchFamily="49" charset="0"/>
              </a:rPr>
              <a:t>arg, Rest... rest</a:t>
            </a:r>
            <a:r>
              <a:rPr lang="en-US" sz="2400" smtClean="0">
                <a:latin typeface="Consolas" panose="020B0609020204030204" pitchFamily="49" charset="0"/>
              </a:rPr>
              <a:t>)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arg &amp;&amp; </a:t>
            </a:r>
            <a:r>
              <a:rPr lang="en-US" sz="2400" smtClean="0">
                <a:latin typeface="Consolas" panose="020B0609020204030204" pitchFamily="49" charset="0"/>
              </a:rPr>
              <a:t>all_truef(rest...);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Args&gt;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using </a:t>
            </a:r>
            <a:r>
              <a:rPr lang="en-US" sz="2400" smtClean="0">
                <a:latin typeface="Consolas" panose="020B0609020204030204" pitchFamily="49" charset="0"/>
              </a:rPr>
              <a:t>all_true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integral_constant&lt;bool, all_truef(Args</a:t>
            </a:r>
            <a:r>
              <a:rPr lang="en-US" sz="2400">
                <a:latin typeface="Consolas" panose="020B0609020204030204" pitchFamily="49" charset="0"/>
              </a:rPr>
              <a:t>...)&gt;; </a:t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Noexcept*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</a:t>
            </a:r>
            <a:r>
              <a:rPr lang="en-US" smtClean="0">
                <a:latin typeface="Consolas" panose="020B0609020204030204" pitchFamily="49" charset="0"/>
              </a:rPr>
              <a:t>Arg&gt; struct nx_helper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constexpr </a:t>
            </a:r>
            <a:r>
              <a:rPr lang="en-US">
                <a:latin typeface="Consolas" panose="020B0609020204030204" pitchFamily="49" charset="0"/>
              </a:rPr>
              <a:t>explicit nx_helper() noexcept(Arg)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nx_join(T const&amp;...) </a:t>
            </a:r>
            <a:r>
              <a:rPr lang="en-US" smtClean="0">
                <a:latin typeface="Consolas" panose="020B0609020204030204" pitchFamily="49" charset="0"/>
              </a:rPr>
              <a:t>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&lt;bool ...</a:t>
            </a:r>
            <a:r>
              <a:rPr lang="en-US" smtClean="0">
                <a:latin typeface="Consolas" panose="020B0609020204030204" pitchFamily="49" charset="0"/>
              </a:rPr>
              <a:t>Args&gt;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 : integral_constant&lt;bool,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noexcept(nx_join(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nx_helper&lt;Args&gt;{}...</a:t>
            </a:r>
            <a:r>
              <a:rPr lang="en-US" smtClean="0">
                <a:latin typeface="Consolas" panose="020B0609020204030204" pitchFamily="49" charset="0"/>
              </a:rPr>
              <a:t>))&gt; {};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9654" y="6187440"/>
            <a:ext cx="5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*Roland </a:t>
            </a:r>
            <a:r>
              <a:rPr lang="en-US"/>
              <a:t>Bock, Variants of variadic AND, </a:t>
            </a:r>
            <a:r>
              <a:rPr lang="en-US" smtClean="0"/>
              <a:t>CppCon'2016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1а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std::is_same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9191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all_helper 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all_true </a:t>
            </a:r>
            <a:r>
              <a:rPr lang="en-US">
                <a:latin typeface="Consolas" panose="020B0609020204030204" pitchFamily="49" charset="0"/>
              </a:rPr>
              <a:t>= is_same&lt;all_helper&lt;true, Args</a:t>
            </a:r>
            <a:r>
              <a:rPr lang="en-US" smtClean="0">
                <a:latin typeface="Consolas" panose="020B0609020204030204" pitchFamily="49" charset="0"/>
              </a:rPr>
              <a:t>...&gt;,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all_helper&lt;Args</a:t>
            </a:r>
            <a:r>
              <a:rPr lang="en-US">
                <a:latin typeface="Consolas" panose="020B0609020204030204" pitchFamily="49" charset="0"/>
              </a:rPr>
              <a:t>..., true&gt;&gt;;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Здесь показываются замеры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g++ test-meta.cc -</a:t>
            </a:r>
            <a:r>
              <a:rPr lang="en-US" smtClean="0">
                <a:latin typeface="Consolas" panose="020B0609020204030204" pitchFamily="49" charset="0"/>
              </a:rPr>
              <a:t>ftime-report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</p:spPr>
            <p:txBody>
              <a:bodyPr/>
              <a:lstStyle/>
              <a:p>
                <a:r>
                  <a:rPr lang="ru-RU" smtClean="0"/>
                  <a:t>секретный уровень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  <a:blipFill rotWithShape="0">
                <a:blip r:embed="rId2"/>
                <a:stretch>
                  <a:fillRect l="-2874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работа с объектами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Заворачивание в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do_raise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runtime_error("Exception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exception_ptr </a:t>
            </a:r>
            <a:r>
              <a:rPr lang="en-US">
                <a:latin typeface="Consolas" panose="020B0609020204030204" pitchFamily="49" charset="0"/>
              </a:rPr>
              <a:t>get_exception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do_raise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current_exception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void do_raise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throw runtime_error("Exception</a:t>
            </a:r>
            <a:r>
              <a:rPr lang="en-US" sz="2000" smtClean="0">
                <a:latin typeface="Consolas" panose="020B0609020204030204" pitchFamily="49" charset="0"/>
              </a:rPr>
              <a:t>!");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get_exception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do_raise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catch (...)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current_exception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nullptr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где-то далее в коде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e = get_exception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rethrow_exception(e);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ередача таким образом исключений между </a:t>
            </a:r>
            <a:r>
              <a:rPr lang="en-US" smtClean="0"/>
              <a:t>threads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некая</a:t>
            </a:r>
            <a:r>
              <a:rPr lang="ru-RU"/>
              <a:t> </a:t>
            </a:r>
            <a:r>
              <a:rPr lang="ru-RU" smtClean="0"/>
              <a:t>исключительная ситуация требует аннотации объекта исключения другим исключением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хочется выбросить исключение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но при этом не потерять прилетевшее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Конечно можно воспользоваться объектом исключения и написать свою обёртку вокруг него. Но у нас есть механизм языка.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if(e.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has_nested</a:t>
            </a:r>
            <a:r>
              <a:rPr lang="en-US" smtClean="0">
                <a:latin typeface="Consolas" panose="020B0609020204030204" pitchFamily="49" charset="0"/>
              </a:rPr>
              <a:t>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rethrow_nested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997</TotalTime>
  <Words>2913</Words>
  <Application>Microsoft Office PowerPoint</Application>
  <PresentationFormat>Widescreen</PresentationFormat>
  <Paragraphs>564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Calibri</vt:lpstr>
      <vt:lpstr>Cambria Math</vt:lpstr>
      <vt:lpstr>Consolas</vt:lpstr>
      <vt:lpstr>Corbel</vt:lpstr>
      <vt:lpstr>Wingdings</vt:lpstr>
      <vt:lpstr>Basis</vt:lpstr>
      <vt:lpstr>Исключения</vt:lpstr>
      <vt:lpstr>PowerPoint Presentation</vt:lpstr>
      <vt:lpstr>Обработка ошибок в стиле C</vt:lpstr>
      <vt:lpstr>Обработка ошибок в стиле C</vt:lpstr>
      <vt:lpstr>Обработка ошибок в стиле C</vt:lpstr>
      <vt:lpstr>Проблема в C++</vt:lpstr>
      <vt:lpstr>Проблема в C++</vt:lpstr>
      <vt:lpstr>Чем нам грозит эта ситуация?</vt:lpstr>
      <vt:lpstr>Попытка решения</vt:lpstr>
      <vt:lpstr>Основная идея решения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ошибки</vt:lpstr>
      <vt:lpstr>Порождение исключения</vt:lpstr>
      <vt:lpstr>Раскрутка стека</vt:lpstr>
      <vt:lpstr>Раскрутка стека</vt:lpstr>
      <vt:lpstr>Больше про throw</vt:lpstr>
      <vt:lpstr>Ловля исключений</vt:lpstr>
      <vt:lpstr>Некоторые правила</vt:lpstr>
      <vt:lpstr>Некоторые правила</vt:lpstr>
      <vt:lpstr>Обсуждение</vt:lpstr>
      <vt:lpstr>Обсуждение</vt:lpstr>
      <vt:lpstr>Некоторые неприятности</vt:lpstr>
      <vt:lpstr>Некоторые неприятности</vt:lpstr>
      <vt:lpstr>Избегаем неприятностей</vt:lpstr>
      <vt:lpstr>Стандартные классы исключений</vt:lpstr>
      <vt:lpstr>Стандартные классы исключений</vt:lpstr>
      <vt:lpstr>Используем стандартные классы</vt:lpstr>
      <vt:lpstr>Множественное наследование</vt:lpstr>
      <vt:lpstr>Обсуждение</vt:lpstr>
      <vt:lpstr>Перехват всех исключений</vt:lpstr>
      <vt:lpstr>Нейтральность</vt:lpstr>
      <vt:lpstr>Перевыброс</vt:lpstr>
      <vt:lpstr>Исключения для лучшего кода?</vt:lpstr>
      <vt:lpstr>PowerPoint Presentation</vt:lpstr>
      <vt:lpstr>Вернёмся к исходной проблеме</vt:lpstr>
      <vt:lpstr>Вернёмся к исходной проблеме</vt:lpstr>
      <vt:lpstr>Вернёмся к исходной проблеме</vt:lpstr>
      <vt:lpstr>Пример Каргилла</vt:lpstr>
      <vt:lpstr>Безопасность относительно исключений</vt:lpstr>
      <vt:lpstr>Гарантии безопасности</vt:lpstr>
      <vt:lpstr>Безопасное копирование</vt:lpstr>
      <vt:lpstr>Теперь конструктор копирования</vt:lpstr>
      <vt:lpstr>Оператор присваивания</vt:lpstr>
      <vt:lpstr>Оператор присваивания</vt:lpstr>
      <vt:lpstr>Оператор присваивания v2</vt:lpstr>
      <vt:lpstr>Интермедия: перемещение</vt:lpstr>
      <vt:lpstr>Оператор присваивания v3</vt:lpstr>
      <vt:lpstr>Домашняя наработка</vt:lpstr>
      <vt:lpstr>Извлечение из массива</vt:lpstr>
      <vt:lpstr>Внезапная проблема</vt:lpstr>
      <vt:lpstr>Извлечение из массива v2</vt:lpstr>
      <vt:lpstr>Обсуждение</vt:lpstr>
      <vt:lpstr>PowerPoint Presentation</vt:lpstr>
      <vt:lpstr>Отделённая реализация</vt:lpstr>
      <vt:lpstr>Формы оператора new</vt:lpstr>
      <vt:lpstr>Работа с размещающим new</vt:lpstr>
      <vt:lpstr>Обсуждение</vt:lpstr>
      <vt:lpstr>Обсуждение (Stepanov assignment)</vt:lpstr>
      <vt:lpstr>Полезные хелперы</vt:lpstr>
      <vt:lpstr>Обсуждение</vt:lpstr>
      <vt:lpstr>Обсуждение</vt:lpstr>
      <vt:lpstr>Правило для деструкторов</vt:lpstr>
      <vt:lpstr>Буфер для вектора</vt:lpstr>
      <vt:lpstr>Собственно вектор</vt:lpstr>
      <vt:lpstr>Kalb line</vt:lpstr>
      <vt:lpstr>Общий вывод и картинка</vt:lpstr>
      <vt:lpstr>Обсуждение</vt:lpstr>
      <vt:lpstr>Обсуждение</vt:lpstr>
      <vt:lpstr>Обсуждение</vt:lpstr>
      <vt:lpstr>PowerPoint Presentation</vt:lpstr>
      <vt:lpstr>Простые ошибки</vt:lpstr>
      <vt:lpstr>Семантические группы ошибок</vt:lpstr>
      <vt:lpstr>Семантические группы ошибок</vt:lpstr>
      <vt:lpstr>Перегрузка по error_code</vt:lpstr>
      <vt:lpstr>Обсуждение</vt:lpstr>
      <vt:lpstr>Условный noexcept</vt:lpstr>
      <vt:lpstr>Условный noexcept</vt:lpstr>
      <vt:lpstr>Условный noexcept</vt:lpstr>
      <vt:lpstr>Оператор noexcept</vt:lpstr>
      <vt:lpstr>Оператор noexcept</vt:lpstr>
      <vt:lpstr>Обсуждение</vt:lpstr>
      <vt:lpstr>Новые идеи для обработки ошибок</vt:lpstr>
      <vt:lpstr>Литература</vt:lpstr>
      <vt:lpstr>секретный уровень</vt:lpstr>
      <vt:lpstr>Снова all_true</vt:lpstr>
      <vt:lpstr>Вариант 1. Структуры</vt:lpstr>
      <vt:lpstr>Вариант 2. Constexpr функции</vt:lpstr>
      <vt:lpstr>Вариант 3. Noexcept*</vt:lpstr>
      <vt:lpstr>Вариант 1а. std::is_same</vt:lpstr>
      <vt:lpstr>Обсуждение: performance</vt:lpstr>
      <vt:lpstr>секретный уровень 2</vt:lpstr>
      <vt:lpstr>Заворачивание в exception_ptr</vt:lpstr>
      <vt:lpstr>Использование exception_ptr</vt:lpstr>
      <vt:lpstr>Обсуждение</vt:lpstr>
      <vt:lpstr>Вкладывание исключений</vt:lpstr>
      <vt:lpstr>Вкладывание исключений</vt:lpstr>
      <vt:lpstr>Вкладывание исключений</vt:lpstr>
      <vt:lpstr>Обсуждение</vt:lpstr>
      <vt:lpstr>Идёт ли размотка стека?</vt:lpstr>
      <vt:lpstr>Обсуждение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137</cp:revision>
  <dcterms:created xsi:type="dcterms:W3CDTF">2017-06-26T09:21:48Z</dcterms:created>
  <dcterms:modified xsi:type="dcterms:W3CDTF">2018-02-17T09:49:04Z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2018-02-17 09:49:03Z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