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328" r:id="rId4"/>
    <p:sldId id="345" r:id="rId5"/>
    <p:sldId id="327" r:id="rId6"/>
    <p:sldId id="336" r:id="rId7"/>
    <p:sldId id="337" r:id="rId8"/>
    <p:sldId id="329" r:id="rId9"/>
    <p:sldId id="330" r:id="rId10"/>
    <p:sldId id="348" r:id="rId11"/>
    <p:sldId id="350" r:id="rId12"/>
    <p:sldId id="346" r:id="rId13"/>
    <p:sldId id="365" r:id="rId14"/>
    <p:sldId id="366" r:id="rId15"/>
    <p:sldId id="331" r:id="rId16"/>
    <p:sldId id="332" r:id="rId17"/>
    <p:sldId id="333" r:id="rId18"/>
    <p:sldId id="351" r:id="rId19"/>
    <p:sldId id="353" r:id="rId20"/>
    <p:sldId id="367" r:id="rId21"/>
    <p:sldId id="368" r:id="rId22"/>
    <p:sldId id="352" r:id="rId23"/>
    <p:sldId id="338" r:id="rId24"/>
    <p:sldId id="340" r:id="rId25"/>
    <p:sldId id="354" r:id="rId26"/>
    <p:sldId id="339" r:id="rId27"/>
    <p:sldId id="355" r:id="rId28"/>
    <p:sldId id="356" r:id="rId29"/>
    <p:sldId id="357" r:id="rId30"/>
    <p:sldId id="369" r:id="rId31"/>
    <p:sldId id="358" r:id="rId32"/>
    <p:sldId id="361" r:id="rId33"/>
    <p:sldId id="362" r:id="rId34"/>
    <p:sldId id="363" r:id="rId35"/>
    <p:sldId id="373" r:id="rId36"/>
    <p:sldId id="364" r:id="rId37"/>
    <p:sldId id="343" r:id="rId38"/>
    <p:sldId id="374" r:id="rId39"/>
    <p:sldId id="375" r:id="rId40"/>
    <p:sldId id="376" r:id="rId41"/>
    <p:sldId id="372" r:id="rId42"/>
    <p:sldId id="371" r:id="rId43"/>
    <p:sldId id="370" r:id="rId44"/>
    <p:sldId id="377" r:id="rId45"/>
    <p:sldId id="378" r:id="rId46"/>
    <p:sldId id="379" r:id="rId47"/>
    <p:sldId id="360" r:id="rId48"/>
    <p:sldId id="380" r:id="rId49"/>
    <p:sldId id="381" r:id="rId50"/>
    <p:sldId id="342" r:id="rId51"/>
    <p:sldId id="382" r:id="rId52"/>
    <p:sldId id="383" r:id="rId53"/>
    <p:sldId id="341" r:id="rId54"/>
    <p:sldId id="384" r:id="rId55"/>
    <p:sldId id="344" r:id="rId56"/>
    <p:sldId id="385" r:id="rId57"/>
    <p:sldId id="386" r:id="rId58"/>
    <p:sldId id="387" r:id="rId59"/>
    <p:sldId id="388" r:id="rId60"/>
    <p:sldId id="392" r:id="rId61"/>
    <p:sldId id="391" r:id="rId62"/>
    <p:sldId id="393" r:id="rId63"/>
    <p:sldId id="314" r:id="rId64"/>
    <p:sldId id="334" r:id="rId65"/>
    <p:sldId id="390" r:id="rId66"/>
    <p:sldId id="389" r:id="rId67"/>
    <p:sldId id="322" r:id="rId68"/>
    <p:sldId id="312" r:id="rId69"/>
    <p:sldId id="321" r:id="rId70"/>
    <p:sldId id="324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Ввод и вывод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Механизмы работы с пользовательским вводом в </a:t>
            </a:r>
            <a:r>
              <a:rPr lang="en-US" smtClean="0"/>
              <a:t>C++. </a:t>
            </a:r>
            <a:r>
              <a:rPr lang="ru-RU" smtClean="0"/>
              <a:t>Локализация.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К. Владимиров, </a:t>
            </a:r>
            <a:r>
              <a:rPr lang="en-US" smtClean="0"/>
              <a:t>Intel,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Как могло бы выглядеть решение изложенных проблем?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0975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Решение в стиле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Тип буфера (файл, строка, консоль) отделен от форматирования ввода</a:t>
            </a:r>
            <a:r>
              <a:rPr lang="en-US" sz="2800" smtClean="0"/>
              <a:t>/</a:t>
            </a:r>
            <a:r>
              <a:rPr lang="ru-RU" sz="2800" smtClean="0"/>
              <a:t>вывода</a:t>
            </a:r>
          </a:p>
          <a:p>
            <a:r>
              <a:rPr lang="ru-RU" sz="2800" smtClean="0"/>
              <a:t>Форматные спецификаторы в виде отдельных классов</a:t>
            </a:r>
          </a:p>
          <a:p>
            <a:r>
              <a:rPr lang="ru-RU" sz="2800" smtClean="0"/>
              <a:t>Пользовательские классы должны иметь возможность переопределить ввод и вывод для себя</a:t>
            </a:r>
          </a:p>
          <a:p>
            <a:r>
              <a:rPr lang="ru-RU" sz="2800" smtClean="0"/>
              <a:t>Типизированные аргументы с фиксированным количеством аргументов у каждого оператора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699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smtClean="0"/>
              <a:t>необычен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59559"/>
              </p:ext>
            </p:extLst>
          </p:nvPr>
        </p:nvGraphicFramePr>
        <p:xfrm>
          <a:off x="914400" y="2057400"/>
          <a:ext cx="10506456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smtClean="0"/>
                        <a:t>Язык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smtClean="0"/>
                        <a:t>Форматный вывод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stdout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"Kill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Python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("Kill {0:x} cats".format(n))</a:t>
                      </a:r>
                      <a:endParaRPr lang="en-US" sz="240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Java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System.out.println(String.format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("Kill %x cats",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n))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C#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Console.Write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("Kill {0:x} cats",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Rust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!("Kill {0:x} cats",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Go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("Kill %x cats",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9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b="1" smtClean="0"/>
              <a:t>необычен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56447"/>
              </p:ext>
            </p:extLst>
          </p:nvPr>
        </p:nvGraphicFramePr>
        <p:xfrm>
          <a:off x="914400" y="2057400"/>
          <a:ext cx="10506456" cy="4084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smtClean="0"/>
                        <a:t>Язык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smtClean="0"/>
                        <a:t>Форматный вывод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C++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onsolas" panose="020B0609020204030204" pitchFamily="49" charset="0"/>
                        </a:rPr>
                        <a:t>std::cout</a:t>
                      </a:r>
                      <a:r>
                        <a:rPr lang="en-US" sz="2400" b="1" baseline="0" smtClean="0">
                          <a:latin typeface="Consolas" panose="020B0609020204030204" pitchFamily="49" charset="0"/>
                        </a:rPr>
                        <a:t> &lt;&lt; "Kill" &lt;&lt; std::hex &lt;&lt; n &lt;&lt; "cats"</a:t>
                      </a:r>
                      <a:endParaRPr lang="en-US" sz="24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stdout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"Kill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Python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  <a:endParaRPr lang="en-US" sz="240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Java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System.out.println(String.format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("Kill %x cats",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n))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C#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Console.Write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("Kill {0:x} cats",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Rust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!("Kill {0:x} cats",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Go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("Kill %x cats",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5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56" y="1058153"/>
            <a:ext cx="6667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5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потоки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4441423"/>
              </p:ext>
            </p:extLst>
          </p:nvPr>
        </p:nvGraphicFramePr>
        <p:xfrm>
          <a:off x="832104" y="2057400"/>
          <a:ext cx="526694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5648"/>
                <a:gridCol w="1755648"/>
                <a:gridCol w="17556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Тип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Поток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stdin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cin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вывод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stdout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cout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Сообщения об ошибках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stderr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cerr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Логгирование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--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clog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Дисковый</a:t>
                      </a:r>
                      <a:r>
                        <a:rPr lang="ru-RU" sz="2000" baseline="0" smtClean="0"/>
                        <a:t> 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FILE* f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fstream</a:t>
                      </a:r>
                      <a:r>
                        <a:rPr lang="en-US" sz="2000" smtClean="0"/>
                        <a:t> f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Строка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char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baseline="0" err="1" smtClean="0"/>
                        <a:t>buf</a:t>
                      </a:r>
                      <a:r>
                        <a:rPr lang="en-US" sz="2000" baseline="0" smtClean="0"/>
                        <a:t>[N]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sstream</a:t>
                      </a:r>
                      <a:r>
                        <a:rPr lang="en-US" sz="2000" smtClean="0"/>
                        <a:t> sf</a:t>
                      </a:r>
                      <a:endParaRPr lang="en-US" sz="2000"/>
                    </a:p>
                  </a:txBody>
                  <a:tcPr marL="44036" marR="44036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может быть ассоциирован с файлом, но это не файл</a:t>
            </a:r>
          </a:p>
          <a:p>
            <a:r>
              <a:rPr lang="ru-RU" smtClean="0"/>
              <a:t>Поток это объект, у него есть методы и состояние</a:t>
            </a:r>
          </a:p>
          <a:p>
            <a:r>
              <a:rPr lang="ru-RU" smtClean="0"/>
              <a:t>Не стоит путать </a:t>
            </a:r>
            <a:r>
              <a:rPr lang="en-US" smtClean="0"/>
              <a:t>stream </a:t>
            </a:r>
            <a:r>
              <a:rPr lang="ru-RU" smtClean="0"/>
              <a:t>и </a:t>
            </a:r>
            <a:r>
              <a:rPr lang="en-US" smtClean="0"/>
              <a:t>thread. </a:t>
            </a:r>
            <a:r>
              <a:rPr lang="ru-RU" smtClean="0"/>
              <a:t>Традиционно </a:t>
            </a:r>
            <a:r>
              <a:rPr lang="en-US" smtClean="0"/>
              <a:t>stream </a:t>
            </a:r>
            <a:r>
              <a:rPr lang="ru-RU" smtClean="0"/>
              <a:t>это поток ввода</a:t>
            </a:r>
            <a:r>
              <a:rPr lang="en-US" smtClean="0"/>
              <a:t>/</a:t>
            </a:r>
            <a:r>
              <a:rPr lang="ru-RU" smtClean="0"/>
              <a:t>вывода, а </a:t>
            </a:r>
            <a:r>
              <a:rPr lang="en-US" smtClean="0"/>
              <a:t>thread </a:t>
            </a:r>
            <a:r>
              <a:rPr lang="ru-RU" smtClean="0"/>
              <a:t>это поток (нить) исполнения кода. Очень разные вещи</a:t>
            </a:r>
          </a:p>
        </p:txBody>
      </p:sp>
    </p:spTree>
    <p:extLst>
      <p:ext uri="{BB962C8B-B14F-4D97-AF65-F5344CB8AC3E}">
        <p14:creationId xmlns:p14="http://schemas.microsoft.com/office/powerpoint/2010/main" val="263983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Форматированный вывод через перегрузку сдвига</a:t>
            </a:r>
            <a:endParaRPr lang="ru-RU"/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Форматные спецификаторы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 = 42;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</a:t>
            </a:r>
            <a:r>
              <a:rPr lang="ru-RU" smtClean="0">
                <a:latin typeface="Consolas" panose="020B0609020204030204" pitchFamily="49" charset="0"/>
              </a:rPr>
              <a:t>а экране 42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hex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2A</a:t>
            </a:r>
          </a:p>
          <a:p>
            <a:r>
              <a:rPr lang="ru-RU" smtClean="0"/>
              <a:t>Форматированный ввод тоже через перегрузку сдвига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r>
              <a:rPr lang="en-US" smtClean="0">
                <a:latin typeface="Consolas" panose="020B0609020204030204" pitchFamily="49" charset="0"/>
              </a:rPr>
              <a:t> &gt;&gt;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ожидается десятичное число из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Ввод сложнее вывода, так как снаружи может придти что угодно.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cin &gt;&gt; hex &gt;&gt;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dec &lt;&lt; n &lt;&lt; endl;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  2A"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ru-RU" smtClean="0">
                <a:latin typeface="Consolas" panose="020B0609020204030204" pitchFamily="49" charset="0"/>
              </a:rPr>
              <a:t>"2.2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AAAAAAAAAAA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2147483647</a:t>
            </a:r>
            <a:r>
              <a:rPr lang="en-US" smtClean="0">
                <a:latin typeface="Consolas" panose="020B0609020204030204" pitchFamily="49" charset="0"/>
              </a:rPr>
              <a:t>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ZZZ"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"0"</a:t>
            </a:r>
            <a:r>
              <a:rPr lang="ru-RU" smtClean="0"/>
              <a:t>. </a:t>
            </a: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3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для своего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 something </a:t>
            </a: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print have access to private </a:t>
            </a:r>
            <a:r>
              <a:rPr lang="en-US" smtClean="0">
                <a:latin typeface="Consolas" panose="020B0609020204030204" pitchFamily="49" charset="0"/>
              </a:rPr>
              <a:t>data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print (std::ostream&amp; stream) const;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::ostream</a:t>
            </a:r>
            <a:r>
              <a:rPr lang="en-US">
                <a:latin typeface="Consolas" panose="020B0609020204030204" pitchFamily="49" charset="0"/>
              </a:rPr>
              <a:t>&amp;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b="1" smtClean="0">
                <a:latin typeface="Consolas" panose="020B0609020204030204" pitchFamily="49" charset="0"/>
              </a:rPr>
              <a:t>operator </a:t>
            </a:r>
            <a:r>
              <a:rPr lang="en-US" b="1">
                <a:latin typeface="Consolas" panose="020B0609020204030204" pitchFamily="49" charset="0"/>
              </a:rPr>
              <a:t>&lt;&lt;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std::ostream</a:t>
            </a:r>
            <a:r>
              <a:rPr lang="en-US">
                <a:latin typeface="Consolas" panose="020B0609020204030204" pitchFamily="49" charset="0"/>
              </a:rPr>
              <a:t>&amp; stream, const MyClass&amp;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rhs.print </a:t>
            </a:r>
            <a:r>
              <a:rPr lang="en-US">
                <a:latin typeface="Consolas" panose="020B0609020204030204" pitchFamily="49" charset="0"/>
              </a:rPr>
              <a:t>(stream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stream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3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Файлы и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Преобразования строк</a:t>
            </a: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перегрузке слайдом ранее использован </a:t>
            </a:r>
            <a:r>
              <a:rPr lang="en-US" smtClean="0"/>
              <a:t>ostream&amp;. </a:t>
            </a:r>
            <a:r>
              <a:rPr lang="ru-RU" smtClean="0"/>
              <a:t>Хорошее ли это решение</a:t>
            </a:r>
            <a:r>
              <a:rPr lang="en-US" smtClean="0"/>
              <a:t>? </a:t>
            </a:r>
            <a:r>
              <a:rPr lang="ru-RU" smtClean="0"/>
              <a:t>Есть ли лучшие альтернативы?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ios_base&amp;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basic_ios&lt;charT, traits&gt;&amp;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basic_ostream&lt;charT</a:t>
            </a:r>
            <a:r>
              <a:rPr lang="en-US"/>
              <a:t>, </a:t>
            </a:r>
            <a:r>
              <a:rPr lang="en-US"/>
              <a:t>traits</a:t>
            </a:r>
            <a:r>
              <a:rPr lang="en-US" smtClean="0"/>
              <a:t>&gt;&amp;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Оставить </a:t>
            </a:r>
            <a:r>
              <a:rPr lang="en-US" smtClean="0"/>
              <a:t>ostream&amp;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obj;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cout &lt;&lt; obj &lt;&lt; endl;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Раскрывается в: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operator &lt;&lt; (operator &lt;&lt; (cout, obj), endl);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obj.print()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>
                <a:latin typeface="Consolas" panose="020B0609020204030204" pitchFamily="49" charset="0"/>
              </a:rPr>
              <a:t>operator </a:t>
            </a:r>
            <a:r>
              <a:rPr lang="en-US" smtClean="0">
                <a:latin typeface="Consolas" panose="020B0609020204030204" pitchFamily="49" charset="0"/>
              </a:rPr>
              <a:t>&lt;&lt;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cout, endl)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endl (cout)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 </a:t>
            </a:r>
            <a:r>
              <a:rPr lang="ru-RU" smtClean="0"/>
              <a:t>манипулятор</a:t>
            </a:r>
            <a:r>
              <a:rPr lang="en-US" smtClean="0"/>
              <a:t> endl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charT, typename traits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basic_ostream&lt;charT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traits&gt;&amp;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endl (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basic_ostream&lt;charT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traits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&gt;&amp;</a:t>
            </a:r>
            <a:r>
              <a:rPr lang="en-US">
                <a:latin typeface="Consolas" panose="020B0609020204030204" pitchFamily="49" charset="0"/>
              </a:rPr>
              <a:t> strm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strm.put(strm.widen</a:t>
            </a:r>
            <a:r>
              <a:rPr lang="en-US">
                <a:latin typeface="Consolas" panose="020B0609020204030204" pitchFamily="49" charset="0"/>
              </a:rPr>
              <a:t>(’\n</a:t>
            </a:r>
            <a:r>
              <a:rPr lang="en-US" smtClean="0">
                <a:latin typeface="Consolas" panose="020B0609020204030204" pitchFamily="49" charset="0"/>
              </a:rPr>
              <a:t>’));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strm.flush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put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ru-RU" smtClean="0">
                <a:latin typeface="Consolas" panose="020B0609020204030204" pitchFamily="49" charset="0"/>
              </a:rPr>
              <a:t>специальный метод для </a:t>
            </a:r>
            <a:r>
              <a:rPr lang="ru-RU" smtClean="0">
                <a:latin typeface="Consolas" panose="020B0609020204030204" pitchFamily="49" charset="0"/>
              </a:rPr>
              <a:t>неформатированного </a:t>
            </a:r>
            <a:r>
              <a:rPr lang="ru-RU" smtClean="0">
                <a:latin typeface="Consolas" panose="020B0609020204030204" pitchFamily="49" charset="0"/>
              </a:rPr>
              <a:t>вывода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flush </a:t>
            </a:r>
            <a:r>
              <a:rPr lang="ru-RU" smtClean="0">
                <a:latin typeface="Consolas" panose="020B0609020204030204" pitchFamily="49" charset="0"/>
              </a:rPr>
              <a:t>это сброс буфера</a:t>
            </a:r>
          </a:p>
          <a:p>
            <a:r>
              <a:rPr lang="ru-RU" smtClean="0">
                <a:latin typeface="Consolas" panose="020B0609020204030204" pitchFamily="49" charset="0"/>
              </a:rPr>
              <a:t>метод </a:t>
            </a:r>
            <a:r>
              <a:rPr lang="en-US" smtClean="0">
                <a:latin typeface="Consolas" panose="020B0609020204030204" pitchFamily="49" charset="0"/>
              </a:rPr>
              <a:t>widen </a:t>
            </a:r>
            <a:r>
              <a:rPr lang="ru-RU" smtClean="0">
                <a:latin typeface="Consolas" panose="020B0609020204030204" pitchFamily="49" charset="0"/>
              </a:rPr>
              <a:t>интуитивно понятен, но будет рассмотрен позднее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9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Неформатированный ввод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 smtClean="0"/>
              <a:t>Основные средства</a:t>
            </a:r>
            <a:r>
              <a:rPr lang="en-US" smtClean="0"/>
              <a:t>: get, peek, </a:t>
            </a:r>
            <a:r>
              <a:rPr lang="en-US" err="1" smtClean="0"/>
              <a:t>putback</a:t>
            </a:r>
            <a:endParaRPr lang="ru-RU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mtClean="0"/>
              <a:t>char </a:t>
            </a:r>
            <a:r>
              <a:rPr lang="en-US"/>
              <a:t>c = </a:t>
            </a:r>
            <a:r>
              <a:rPr lang="en-US" err="1" smtClean="0"/>
              <a:t>cin.get</a:t>
            </a:r>
            <a:r>
              <a:rPr lang="en-US" smtClean="0"/>
              <a:t>();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можно </a:t>
            </a:r>
            <a:r>
              <a:rPr lang="en-US" err="1" smtClean="0"/>
              <a:t>cin.peek</a:t>
            </a:r>
            <a:r>
              <a:rPr lang="en-US" smtClean="0"/>
              <a:t>() </a:t>
            </a:r>
            <a:r>
              <a:rPr lang="ru-RU" smtClean="0"/>
              <a:t>тогда </a:t>
            </a:r>
            <a:r>
              <a:rPr lang="en-US" err="1" smtClean="0"/>
              <a:t>putback</a:t>
            </a:r>
            <a:r>
              <a:rPr lang="en-US" smtClean="0"/>
              <a:t> </a:t>
            </a:r>
            <a:r>
              <a:rPr lang="ru-RU" smtClean="0"/>
              <a:t>ниже не нужен</a:t>
            </a:r>
            <a:br>
              <a:rPr lang="ru-RU" smtClean="0"/>
            </a:br>
            <a:r>
              <a:rPr lang="en-US" smtClean="0"/>
              <a:t>if </a:t>
            </a:r>
            <a:r>
              <a:rPr lang="en-US"/>
              <a:t>( (c &gt;= '0') &amp;&amp; (c &lt;= '9') </a:t>
            </a:r>
            <a:r>
              <a:rPr lang="en-US" smtClean="0"/>
              <a:t>)</a:t>
            </a:r>
            <a:r>
              <a:rPr lang="en-US"/>
              <a:t>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// </a:t>
            </a:r>
            <a:r>
              <a:rPr lang="ru-RU" smtClean="0"/>
              <a:t>обработка числа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  else {</a:t>
            </a:r>
            <a:br>
              <a:rPr lang="en-US" smtClean="0"/>
            </a:br>
            <a:r>
              <a:rPr lang="en-US" smtClean="0"/>
              <a:t>    string </a:t>
            </a:r>
            <a:r>
              <a:rPr lang="en-US" err="1"/>
              <a:t>str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err="1" smtClean="0"/>
              <a:t>cin.putback</a:t>
            </a:r>
            <a:r>
              <a:rPr lang="en-US" smtClean="0"/>
              <a:t> </a:t>
            </a:r>
            <a:r>
              <a:rPr lang="en-US"/>
              <a:t>(c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кладём обратно подсмотренный символ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</a:t>
            </a:r>
            <a:r>
              <a:rPr lang="en-US" err="1">
                <a:solidFill>
                  <a:srgbClr val="115EF7"/>
                </a:solidFill>
              </a:rPr>
              <a:t>getline</a:t>
            </a:r>
            <a:r>
              <a:rPr lang="en-US">
                <a:solidFill>
                  <a:srgbClr val="115EF7"/>
                </a:solidFill>
              </a:rPr>
              <a:t> </a:t>
            </a:r>
            <a:r>
              <a:rPr lang="en-US" smtClean="0">
                <a:solidFill>
                  <a:srgbClr val="115EF7"/>
                </a:solidFill>
              </a:rPr>
              <a:t>(</a:t>
            </a:r>
            <a:r>
              <a:rPr lang="en-US" err="1" smtClean="0">
                <a:solidFill>
                  <a:srgbClr val="115EF7"/>
                </a:solidFill>
              </a:rPr>
              <a:t>cin</a:t>
            </a:r>
            <a:r>
              <a:rPr lang="en-US" smtClean="0">
                <a:solidFill>
                  <a:srgbClr val="115EF7"/>
                </a:solidFill>
              </a:rPr>
              <a:t>,</a:t>
            </a:r>
            <a:r>
              <a:rPr lang="ru-RU" smtClean="0">
                <a:solidFill>
                  <a:srgbClr val="115EF7"/>
                </a:solidFill>
              </a:rPr>
              <a:t> </a:t>
            </a:r>
            <a:r>
              <a:rPr lang="en-US" err="1" smtClean="0">
                <a:solidFill>
                  <a:srgbClr val="115EF7"/>
                </a:solidFill>
              </a:rPr>
              <a:t>str</a:t>
            </a:r>
            <a:r>
              <a:rPr lang="en-US" smtClean="0">
                <a:solidFill>
                  <a:srgbClr val="115EF7"/>
                </a:solidFill>
              </a:rPr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en-US" err="1" smtClean="0"/>
              <a:t>getline</a:t>
            </a:r>
            <a:r>
              <a:rPr lang="en-US" smtClean="0"/>
              <a:t> (</a:t>
            </a:r>
            <a:r>
              <a:rPr lang="en-US" err="1" smtClean="0"/>
              <a:t>istream</a:t>
            </a:r>
            <a:r>
              <a:rPr lang="en-US" smtClean="0"/>
              <a:t>, string) </a:t>
            </a:r>
            <a:r>
              <a:rPr lang="ru-RU" smtClean="0"/>
              <a:t>но не </a:t>
            </a:r>
            <a:r>
              <a:rPr lang="en-US" err="1" smtClean="0">
                <a:solidFill>
                  <a:srgbClr val="FF0000"/>
                </a:solidFill>
              </a:rPr>
              <a:t>cin.getline</a:t>
            </a:r>
            <a:r>
              <a:rPr lang="ru-RU" smtClean="0">
                <a:solidFill>
                  <a:srgbClr val="FF0000"/>
                </a:solidFill>
              </a:rPr>
              <a:t> (</a:t>
            </a:r>
            <a:r>
              <a:rPr lang="en-US" smtClean="0">
                <a:solidFill>
                  <a:srgbClr val="FF0000"/>
                </a:solidFill>
              </a:rPr>
              <a:t>char *, </a:t>
            </a:r>
            <a:r>
              <a:rPr lang="en-US" err="1" smtClean="0">
                <a:solidFill>
                  <a:srgbClr val="FF0000"/>
                </a:solidFill>
              </a:rPr>
              <a:t>int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    // </a:t>
            </a:r>
            <a:r>
              <a:rPr lang="ru-RU" smtClean="0"/>
              <a:t>обработка строки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 </a:t>
            </a:r>
            <a:r>
              <a:rPr lang="en-US" err="1"/>
              <a:t>cout</a:t>
            </a:r>
            <a:r>
              <a:rPr lang="en-US"/>
              <a:t> &lt;&lt; "Please enter a number: " &lt;&lt; "\n";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cin</a:t>
            </a:r>
            <a:r>
              <a:rPr lang="en-US" smtClean="0"/>
              <a:t> </a:t>
            </a:r>
            <a:r>
              <a:rPr lang="en-US"/>
              <a:t>&gt;&gt; </a:t>
            </a:r>
            <a:r>
              <a:rPr lang="en-US" err="1"/>
              <a:t>num</a:t>
            </a:r>
            <a:r>
              <a:rPr lang="en-US"/>
              <a:t>;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cout</a:t>
            </a:r>
            <a:r>
              <a:rPr lang="en-US" smtClean="0"/>
              <a:t> </a:t>
            </a:r>
            <a:r>
              <a:rPr lang="en-US"/>
              <a:t>&lt;&lt; "Your number is: " &lt;&lt; </a:t>
            </a:r>
            <a:r>
              <a:rPr lang="en-US" err="1"/>
              <a:t>num</a:t>
            </a:r>
            <a:r>
              <a:rPr lang="en-US"/>
              <a:t> &lt;&lt; "\n</a:t>
            </a:r>
            <a:r>
              <a:rPr lang="en-US" smtClean="0"/>
              <a:t>";</a:t>
            </a:r>
            <a:endParaRPr lang="en-US"/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cout</a:t>
            </a:r>
            <a:r>
              <a:rPr lang="en-US" smtClean="0"/>
              <a:t> </a:t>
            </a:r>
            <a:r>
              <a:rPr lang="en-US"/>
              <a:t>&lt;&lt; "Please enter your name: \n";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getline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cin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err="1">
                <a:solidFill>
                  <a:srgbClr val="FF0000"/>
                </a:solidFill>
              </a:rPr>
              <a:t>mystr</a:t>
            </a:r>
            <a:r>
              <a:rPr lang="en-US" smtClean="0">
                <a:solidFill>
                  <a:srgbClr val="FF0000"/>
                </a:solidFill>
              </a:rPr>
              <a:t>); // </a:t>
            </a:r>
            <a:r>
              <a:rPr lang="ru-RU" smtClean="0">
                <a:solidFill>
                  <a:srgbClr val="FF0000"/>
                </a:solidFill>
              </a:rPr>
              <a:t>упс... тут что-то пошло не так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1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"Please enter a number: " &lt;&lt; "\n";</a:t>
            </a:r>
          </a:p>
          <a:p>
            <a:pPr marL="45720" indent="0">
              <a:buNone/>
            </a:pPr>
            <a:r>
              <a:rPr lang="en-US" smtClean="0"/>
              <a:t>cin </a:t>
            </a:r>
            <a:r>
              <a:rPr lang="en-US"/>
              <a:t>&gt;&gt; </a:t>
            </a:r>
            <a:r>
              <a:rPr lang="en-US" err="1"/>
              <a:t>num</a:t>
            </a:r>
            <a:r>
              <a:rPr lang="en-US" smtClean="0"/>
              <a:t>;</a:t>
            </a:r>
            <a:r>
              <a:rPr lang="ru-RU" smtClean="0"/>
              <a:t> </a:t>
            </a:r>
            <a:r>
              <a:rPr lang="en-US" smtClean="0">
                <a:solidFill>
                  <a:srgbClr val="115EF7"/>
                </a:solidFill>
              </a:rPr>
              <a:t>// </a:t>
            </a:r>
            <a:r>
              <a:rPr lang="ru-RU" smtClean="0">
                <a:solidFill>
                  <a:srgbClr val="115EF7"/>
                </a:solidFill>
              </a:rPr>
              <a:t>здесь был нажат </a:t>
            </a:r>
            <a:r>
              <a:rPr lang="en-US" smtClean="0">
                <a:solidFill>
                  <a:srgbClr val="115EF7"/>
                </a:solidFill>
              </a:rPr>
              <a:t>Enter </a:t>
            </a:r>
            <a:r>
              <a:rPr lang="ru-RU" smtClean="0">
                <a:solidFill>
                  <a:srgbClr val="115EF7"/>
                </a:solidFill>
              </a:rPr>
              <a:t>и конец строки остался в </a:t>
            </a:r>
            <a:r>
              <a:rPr lang="en-US" smtClean="0">
                <a:solidFill>
                  <a:srgbClr val="115EF7"/>
                </a:solidFill>
              </a:rPr>
              <a:t>cin</a:t>
            </a:r>
            <a:endParaRPr lang="en-US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"Your number is: " &lt;&lt; </a:t>
            </a:r>
            <a:r>
              <a:rPr lang="en-US" err="1"/>
              <a:t>num</a:t>
            </a:r>
            <a:r>
              <a:rPr lang="en-US"/>
              <a:t> &lt;&lt; "\n</a:t>
            </a:r>
            <a:r>
              <a:rPr lang="en-US" smtClean="0"/>
              <a:t>";</a:t>
            </a:r>
            <a:endParaRPr lang="en-US"/>
          </a:p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"Please enter your name: \n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</a:rPr>
              <a:t>cin.ignore(); // </a:t>
            </a:r>
            <a:r>
              <a:rPr lang="ru-RU" smtClean="0">
                <a:solidFill>
                  <a:srgbClr val="115EF7"/>
                </a:solidFill>
              </a:rPr>
              <a:t>здесь лишний </a:t>
            </a:r>
            <a:r>
              <a:rPr lang="en-US" smtClean="0">
                <a:solidFill>
                  <a:srgbClr val="115EF7"/>
                </a:solidFill>
              </a:rPr>
              <a:t>Enter </a:t>
            </a:r>
            <a:r>
              <a:rPr lang="ru-RU" smtClean="0">
                <a:solidFill>
                  <a:srgbClr val="115EF7"/>
                </a:solidFill>
              </a:rPr>
              <a:t>был забыт</a:t>
            </a:r>
            <a:endParaRPr lang="en-US" smtClean="0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en-US" smtClean="0"/>
              <a:t>getline (cin, mystr); // </a:t>
            </a:r>
            <a:r>
              <a:rPr lang="ru-RU" smtClean="0"/>
              <a:t>теперь всё хорошо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Состояния потоков и 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std::ios_base::eofbit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считан конец файла</a:t>
            </a:r>
            <a:endParaRPr lang="en-US" smtClean="0"/>
          </a:p>
          <a:p>
            <a:r>
              <a:rPr lang="en-US" smtClean="0"/>
              <a:t>std::ios_base::failbit</a:t>
            </a:r>
            <a:r>
              <a:rPr lang="ru-RU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ru-RU" smtClean="0">
                <a:latin typeface="Corbel" panose="020B0503020204020204" pitchFamily="34" charset="0"/>
              </a:rPr>
              <a:t> восстановимая ошибка (например ошибка форматирования)</a:t>
            </a:r>
            <a:endParaRPr lang="en-US" smtClean="0"/>
          </a:p>
          <a:p>
            <a:r>
              <a:rPr lang="en-US" smtClean="0"/>
              <a:t>std::ios_base::badbit</a:t>
            </a:r>
            <a:r>
              <a:rPr lang="ru-RU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ru-RU" smtClean="0">
                <a:latin typeface="Corbel" panose="020B0503020204020204" pitchFamily="34" charset="0"/>
              </a:rPr>
              <a:t> серьёзная ошибка (порча потока, потеря данных)</a:t>
            </a:r>
          </a:p>
          <a:p>
            <a:pPr marL="45720" indent="0">
              <a:buNone/>
            </a:pPr>
            <a:r>
              <a:rPr lang="ru-RU" smtClean="0">
                <a:latin typeface="Corbel" panose="020B0503020204020204" pitchFamily="34" charset="0"/>
              </a:rPr>
              <a:t>Работа в основном возложена на функции:</a:t>
            </a:r>
          </a:p>
          <a:p>
            <a:r>
              <a:rPr lang="en-US" smtClean="0">
                <a:latin typeface="Corbel" panose="020B0503020204020204" pitchFamily="34" charset="0"/>
              </a:rPr>
              <a:t>rdstate/clear – </a:t>
            </a:r>
            <a:r>
              <a:rPr lang="ru-RU" smtClean="0">
                <a:latin typeface="Corbel" panose="020B0503020204020204" pitchFamily="34" charset="0"/>
              </a:rPr>
              <a:t>прочитать</a:t>
            </a:r>
            <a:r>
              <a:rPr lang="en-US" smtClean="0">
                <a:latin typeface="Corbel" panose="020B0503020204020204" pitchFamily="34" charset="0"/>
              </a:rPr>
              <a:t>/c</a:t>
            </a:r>
            <a:r>
              <a:rPr lang="ru-RU" smtClean="0">
                <a:latin typeface="Corbel" panose="020B0503020204020204" pitchFamily="34" charset="0"/>
              </a:rPr>
              <a:t>бросить флаги</a:t>
            </a:r>
            <a:endParaRPr lang="en-US" smtClean="0">
              <a:latin typeface="Corbel" panose="020B0503020204020204" pitchFamily="34" charset="0"/>
            </a:endParaRPr>
          </a:p>
          <a:p>
            <a:r>
              <a:rPr lang="en-US" smtClean="0">
                <a:latin typeface="Corbel" panose="020B0503020204020204" pitchFamily="34" charset="0"/>
              </a:rPr>
              <a:t>fail</a:t>
            </a:r>
            <a:r>
              <a:rPr lang="ru-RU" smtClean="0">
                <a:latin typeface="Corbel" panose="020B0503020204020204" pitchFamily="34" charset="0"/>
              </a:rPr>
              <a:t>, </a:t>
            </a:r>
            <a:r>
              <a:rPr lang="en-US" smtClean="0">
                <a:latin typeface="Corbel" panose="020B0503020204020204" pitchFamily="34" charset="0"/>
              </a:rPr>
              <a:t>operator!() – true </a:t>
            </a:r>
            <a:r>
              <a:rPr lang="ru-RU" smtClean="0">
                <a:latin typeface="Corbel" panose="020B0503020204020204" pitchFamily="34" charset="0"/>
              </a:rPr>
              <a:t>если </a:t>
            </a:r>
            <a:r>
              <a:rPr lang="en-US" smtClean="0">
                <a:latin typeface="Corbel" panose="020B0503020204020204" pitchFamily="34" charset="0"/>
              </a:rPr>
              <a:t>failbit || badbit</a:t>
            </a:r>
          </a:p>
          <a:p>
            <a:r>
              <a:rPr lang="en-US" smtClean="0">
                <a:latin typeface="Corbel" panose="020B0503020204020204" pitchFamily="34" charset="0"/>
              </a:rPr>
              <a:t>operator bool() </a:t>
            </a:r>
            <a:r>
              <a:rPr lang="en-US">
                <a:latin typeface="Corbel" panose="020B0503020204020204" pitchFamily="34" charset="0"/>
              </a:rPr>
              <a:t>– true </a:t>
            </a:r>
            <a:r>
              <a:rPr lang="ru-RU" smtClean="0">
                <a:latin typeface="Corbel" panose="020B0503020204020204" pitchFamily="34" charset="0"/>
              </a:rPr>
              <a:t>если</a:t>
            </a:r>
            <a:r>
              <a:rPr lang="en-US" smtClean="0">
                <a:latin typeface="Corbel" panose="020B0503020204020204" pitchFamily="34" charset="0"/>
              </a:rPr>
              <a:t> !fail()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/>
              <a:t>int n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while </a:t>
            </a:r>
            <a:r>
              <a:rPr lang="en-US" sz="2400"/>
              <a:t>(cin &gt;&gt; n</a:t>
            </a:r>
            <a:r>
              <a:rPr lang="en-US" sz="2400" smtClean="0"/>
              <a:t>)</a:t>
            </a:r>
            <a:r>
              <a:rPr lang="ru-RU" sz="2400"/>
              <a:t> </a:t>
            </a:r>
            <a:r>
              <a:rPr lang="en-US" sz="2400" smtClean="0"/>
              <a:t>{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cout &lt;&lt; n &lt;&lt; endl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cin.ignore(); // eating Enter </a:t>
            </a:r>
            <a:r>
              <a:rPr lang="en-US" sz="2400" smtClean="0"/>
              <a:t>hit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}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b="1" smtClean="0"/>
              <a:t>Вопрос:</a:t>
            </a:r>
            <a:r>
              <a:rPr lang="ru-RU" sz="2400" smtClean="0"/>
              <a:t> что будет на экране, если ввод </a:t>
            </a:r>
            <a:r>
              <a:rPr lang="en-US" sz="2400" smtClean="0"/>
              <a:t>"</a:t>
            </a:r>
            <a:r>
              <a:rPr lang="ru-RU" sz="2400" smtClean="0"/>
              <a:t>1.1</a:t>
            </a:r>
            <a:r>
              <a:rPr lang="en-US" sz="2400" smtClean="0"/>
              <a:t>"?</a:t>
            </a:r>
            <a:endParaRPr lang="ru-RU" sz="2400" smtClean="0"/>
          </a:p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/>
              <a:t>if (!cin &gt;&gt; n</a:t>
            </a:r>
            <a:r>
              <a:rPr lang="en-US" sz="2400" smtClean="0"/>
              <a:t>){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// process </a:t>
            </a:r>
            <a:r>
              <a:rPr lang="en-US" sz="2400" smtClean="0"/>
              <a:t>errors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}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b="1" smtClean="0"/>
              <a:t>Вопрос:</a:t>
            </a:r>
            <a:r>
              <a:rPr lang="ru-RU" sz="2400" smtClean="0"/>
              <a:t> что плохо в таком подходе?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22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В</a:t>
            </a:r>
            <a:r>
              <a:rPr lang="ru-RU" sz="2400" smtClean="0"/>
              <a:t>ывод чаще нужен форматированный, а ввод </a:t>
            </a:r>
            <a:r>
              <a:rPr lang="ru-RU" sz="2400" smtClean="0">
                <a:latin typeface="Corbel" panose="020B0503020204020204" pitchFamily="34" charset="0"/>
              </a:rPr>
              <a:t>– не форматированный. В каких обстоятельствах уместны неформатированный вывод и форматированный ввод?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1227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b="1" smtClean="0"/>
              <a:t>Файлы</a:t>
            </a:r>
            <a:r>
              <a:rPr lang="ru-RU" sz="4000" smtClean="0"/>
              <a:t> и </a:t>
            </a:r>
            <a:r>
              <a:rPr lang="ru-RU" sz="4000" smtClean="0"/>
              <a:t>строки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Преобразования строк</a:t>
            </a: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405123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всё есть </a:t>
            </a:r>
            <a:r>
              <a:rPr lang="en-US" smtClean="0"/>
              <a:t>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FILE </a:t>
            </a:r>
            <a:r>
              <a:rPr lang="ru-RU" smtClean="0"/>
              <a:t>это </a:t>
            </a:r>
            <a:r>
              <a:rPr lang="en-US" smtClean="0"/>
              <a:t>implementation-defined </a:t>
            </a:r>
            <a:r>
              <a:rPr lang="ru-RU" smtClean="0"/>
              <a:t>структура, поэтому обычно оперируют </a:t>
            </a:r>
            <a:r>
              <a:rPr lang="en-US" smtClean="0"/>
              <a:t>FILE*</a:t>
            </a:r>
          </a:p>
          <a:p>
            <a:r>
              <a:rPr lang="ru-RU" smtClean="0"/>
              <a:t>Всего файлов можно открыть не меньше </a:t>
            </a:r>
            <a:r>
              <a:rPr lang="en-US" smtClean="0"/>
              <a:t>FOPEN_MAX (</a:t>
            </a:r>
            <a:r>
              <a:rPr lang="ru-RU" smtClean="0"/>
              <a:t>не меньше 8</a:t>
            </a:r>
            <a:r>
              <a:rPr lang="en-US" smtClean="0"/>
              <a:t>)</a:t>
            </a:r>
            <a:endParaRPr lang="ru-RU" smtClean="0"/>
          </a:p>
          <a:p>
            <a:r>
              <a:rPr lang="ru-RU" smtClean="0"/>
              <a:t>Весь ввод</a:t>
            </a:r>
            <a:r>
              <a:rPr lang="en-US" smtClean="0"/>
              <a:t>/</a:t>
            </a:r>
            <a:r>
              <a:rPr lang="ru-RU" smtClean="0"/>
              <a:t>вывод работает только с «файлами»</a:t>
            </a:r>
          </a:p>
          <a:p>
            <a:r>
              <a:rPr lang="ru-RU" smtClean="0"/>
              <a:t>«Файлы» </a:t>
            </a:r>
            <a:r>
              <a:rPr lang="ru-RU"/>
              <a:t>можно открывать и закрывать (</a:t>
            </a:r>
            <a:r>
              <a:rPr lang="en-US" err="1"/>
              <a:t>fopen</a:t>
            </a:r>
            <a:r>
              <a:rPr lang="en-US"/>
              <a:t>, </a:t>
            </a:r>
            <a:r>
              <a:rPr lang="en-US" err="1"/>
              <a:t>fclose</a:t>
            </a:r>
            <a:r>
              <a:rPr lang="en-US"/>
              <a:t>)</a:t>
            </a:r>
            <a:r>
              <a:rPr lang="ru-RU"/>
              <a:t>, но главное, что в них можно писать (иногда) и из них можно читать (тоже иногда</a:t>
            </a:r>
            <a:r>
              <a:rPr lang="ru-RU" smtClean="0"/>
              <a:t>).</a:t>
            </a:r>
          </a:p>
          <a:p>
            <a:r>
              <a:rPr lang="ru-RU" smtClean="0"/>
              <a:t>Три стандартных файла не требуется специально открывать:</a:t>
            </a:r>
          </a:p>
          <a:p>
            <a:pPr lvl="1"/>
            <a:r>
              <a:rPr lang="en-US" err="1" smtClean="0"/>
              <a:t>stdin</a:t>
            </a:r>
            <a:r>
              <a:rPr lang="en-US" smtClean="0"/>
              <a:t> – </a:t>
            </a:r>
            <a:r>
              <a:rPr lang="ru-RU" smtClean="0"/>
              <a:t>стандартный поток ввода (обычно смотрит на консоль)</a:t>
            </a:r>
          </a:p>
          <a:p>
            <a:pPr lvl="1"/>
            <a:r>
              <a:rPr lang="en-US" err="1" smtClean="0"/>
              <a:t>stdout</a:t>
            </a:r>
            <a:r>
              <a:rPr lang="en-US" smtClean="0"/>
              <a:t> – </a:t>
            </a:r>
            <a:r>
              <a:rPr lang="ru-RU" smtClean="0"/>
              <a:t>стандартный поток вывода (обычно тоже консоль)</a:t>
            </a:r>
          </a:p>
          <a:p>
            <a:pPr lvl="1"/>
            <a:r>
              <a:rPr lang="en-US" err="1" smtClean="0"/>
              <a:t>stderr</a:t>
            </a:r>
            <a:r>
              <a:rPr lang="en-US" smtClean="0"/>
              <a:t> – </a:t>
            </a:r>
            <a:r>
              <a:rPr lang="ru-RU" smtClean="0"/>
              <a:t>стандартный поток сообщений об ошибках (обычно опять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359967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06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в файл: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ofstream file(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(! file)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  </a:t>
            </a:r>
            <a:r>
              <a:rPr lang="en-US" smtClean="0">
                <a:latin typeface="Consolas" panose="020B0609020204030204" pitchFamily="49" charset="0"/>
              </a:rPr>
              <a:t>/* </a:t>
            </a:r>
            <a:r>
              <a:rPr lang="en-US">
                <a:latin typeface="Consolas" panose="020B0609020204030204" pitchFamily="49" charset="0"/>
              </a:rPr>
              <a:t>process </a:t>
            </a:r>
            <a:r>
              <a:rPr lang="en-US" smtClean="0">
                <a:latin typeface="Consolas" panose="020B0609020204030204" pitchFamily="49" charset="0"/>
              </a:rPr>
              <a:t>errors */   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write character set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for (int i </a:t>
            </a:r>
            <a:r>
              <a:rPr lang="en-US">
                <a:latin typeface="Consolas" panose="020B0609020204030204" pitchFamily="49" charset="0"/>
              </a:rPr>
              <a:t>= 32; </a:t>
            </a:r>
            <a:r>
              <a:rPr lang="en-US" smtClean="0">
                <a:latin typeface="Consolas" panose="020B0609020204030204" pitchFamily="49" charset="0"/>
              </a:rPr>
              <a:t>i != 256; ++i)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file </a:t>
            </a:r>
            <a:r>
              <a:rPr lang="en-US">
                <a:latin typeface="Consolas" panose="020B0609020204030204" pitchFamily="49" charset="0"/>
              </a:rPr>
              <a:t>&lt;&lt; "value: " &lt;&lt; setw(3) &lt;&lt; i &lt;&lt; " </a:t>
            </a:r>
            <a:r>
              <a:rPr lang="en-US" smtClean="0">
                <a:latin typeface="Consolas" panose="020B0609020204030204" pitchFamily="49" charset="0"/>
              </a:rPr>
              <a:t>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&lt;&lt; </a:t>
            </a:r>
            <a:r>
              <a:rPr lang="en-US">
                <a:latin typeface="Consolas" panose="020B0609020204030204" pitchFamily="49" charset="0"/>
              </a:rPr>
              <a:t>"char: " &lt;&lt; </a:t>
            </a:r>
            <a:r>
              <a:rPr lang="en-US" smtClean="0">
                <a:latin typeface="Consolas" panose="020B0609020204030204" pitchFamily="49" charset="0"/>
              </a:rPr>
              <a:t>static_cast&lt;char&gt;(i)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По сути вывод ничем не отличается. Файл будет автоматически открыт и закрыт при выходе из области видимости.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4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содержимого файла на </a:t>
            </a:r>
            <a:r>
              <a:rPr lang="ru-RU" smtClean="0"/>
              <a:t>экран</a:t>
            </a:r>
            <a:r>
              <a:rPr lang="ru-RU" baseline="30000" smtClean="0"/>
              <a:t>*</a:t>
            </a:r>
            <a:endParaRPr lang="en-US" baseline="30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ifstream </a:t>
            </a:r>
            <a:r>
              <a:rPr lang="en-US">
                <a:latin typeface="Consolas" panose="020B0609020204030204" pitchFamily="49" charset="0"/>
              </a:rPr>
              <a:t>file(filename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c;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while </a:t>
            </a:r>
            <a:r>
              <a:rPr lang="en-US">
                <a:latin typeface="Consolas" panose="020B0609020204030204" pitchFamily="49" charset="0"/>
              </a:rPr>
              <a:t>(file.get(c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cout.put(c);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здесь файл будет закрыт</a:t>
            </a:r>
          </a:p>
          <a:p>
            <a:pPr>
              <a:lnSpc>
                <a:spcPct val="100000"/>
              </a:lnSpc>
            </a:pPr>
            <a:r>
              <a:rPr lang="ru-RU" smtClean="0"/>
              <a:t>Естественные вопросы:</a:t>
            </a:r>
          </a:p>
          <a:p>
            <a:pPr lvl="1">
              <a:lnSpc>
                <a:spcPct val="100000"/>
              </a:lnSpc>
            </a:pPr>
            <a:r>
              <a:rPr lang="ru-RU" smtClean="0"/>
              <a:t>Что если файл ещё нужен за пределами области видимости?</a:t>
            </a:r>
          </a:p>
          <a:p>
            <a:pPr lvl="1">
              <a:lnSpc>
                <a:spcPct val="100000"/>
              </a:lnSpc>
            </a:pPr>
            <a:r>
              <a:rPr lang="ru-RU" smtClean="0"/>
              <a:t>Что если один и тот же объект хочется использовать дважды?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19923" y="5726668"/>
            <a:ext cx="9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aseline="30000" smtClean="0"/>
              <a:t>*</a:t>
            </a:r>
            <a:r>
              <a:rPr lang="ru-RU" smtClean="0"/>
              <a:t>Приведенный </a:t>
            </a:r>
            <a:r>
              <a:rPr lang="ru-RU"/>
              <a:t>способ не </a:t>
            </a:r>
            <a:r>
              <a:rPr lang="ru-RU"/>
              <a:t>вполне </a:t>
            </a:r>
            <a:r>
              <a:rPr lang="ru-RU" smtClean="0"/>
              <a:t>хорош, но об этом позже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Move-</a:t>
            </a:r>
            <a:r>
              <a:rPr lang="ru-RU" smtClean="0"/>
              <a:t>семантика для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mtClean="0"/>
              <a:t>Начиная с </a:t>
            </a:r>
            <a:r>
              <a:rPr lang="en-US" sz="2800" smtClean="0"/>
              <a:t>C++11 </a:t>
            </a:r>
            <a:r>
              <a:rPr lang="ru-RU" sz="2800" smtClean="0"/>
              <a:t>работает следующее: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std::ofstream</a:t>
            </a:r>
            <a:r>
              <a:rPr lang="en-US" sz="2400">
                <a:latin typeface="Consolas" panose="020B0609020204030204" pitchFamily="49" charset="0"/>
              </a:rPr>
              <a:t> openFile (const std::string&amp; filename</a:t>
            </a:r>
            <a:r>
              <a:rPr lang="en-US" sz="2400" smtClean="0">
                <a:latin typeface="Consolas" panose="020B0609020204030204" pitchFamily="49" charset="0"/>
              </a:rPr>
              <a:t>){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std::ofstream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file</a:t>
            </a:r>
            <a:r>
              <a:rPr lang="en-US" sz="2400">
                <a:latin typeface="Consolas" panose="020B0609020204030204" pitchFamily="49" charset="0"/>
              </a:rPr>
              <a:t>(filename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file &lt;&lt; "hello, 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file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smtClean="0">
                <a:latin typeface="Consolas" panose="020B0609020204030204" pitchFamily="49" charset="0"/>
              </a:rPr>
              <a:t>std</a:t>
            </a:r>
            <a:r>
              <a:rPr lang="en-US" sz="2400">
                <a:latin typeface="Consolas" panose="020B0609020204030204" pitchFamily="49" charset="0"/>
              </a:rPr>
              <a:t>::ofstream </a:t>
            </a:r>
            <a:r>
              <a:rPr lang="en-US" sz="2400" smtClean="0">
                <a:latin typeface="Consolas" panose="020B0609020204030204" pitchFamily="49" charset="0"/>
              </a:rPr>
              <a:t>file;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file </a:t>
            </a:r>
            <a:r>
              <a:rPr lang="en-US" sz="2400">
                <a:latin typeface="Consolas" panose="020B0609020204030204" pitchFamily="49" charset="0"/>
              </a:rPr>
              <a:t>= openFile("xyz.tmp</a:t>
            </a:r>
            <a:r>
              <a:rPr lang="en-US" sz="2400" smtClean="0">
                <a:latin typeface="Consolas" panose="020B0609020204030204" pitchFamily="49" charset="0"/>
              </a:rPr>
              <a:t>");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move-constructed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file </a:t>
            </a:r>
            <a:r>
              <a:rPr lang="en-US" sz="2400">
                <a:latin typeface="Consolas" panose="020B0609020204030204" pitchFamily="49" charset="0"/>
              </a:rPr>
              <a:t>&lt;&lt; "world"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3048335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Многоразовое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char *filenames[] = {"testfile1.txt", "</a:t>
            </a:r>
            <a:r>
              <a:rPr lang="en-US">
                <a:latin typeface="Consolas" panose="020B0609020204030204" pitchFamily="49" charset="0"/>
              </a:rPr>
              <a:t>testfile2.txt</a:t>
            </a:r>
            <a:r>
              <a:rPr lang="en-US" smtClean="0">
                <a:latin typeface="Consolas" panose="020B0609020204030204" pitchFamily="49" charset="0"/>
              </a:rPr>
              <a:t>"};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file;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idx = 0; idx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>
                <a:latin typeface="Consolas" panose="020B0609020204030204" pitchFamily="49" charset="0"/>
              </a:rPr>
              <a:t>++</a:t>
            </a:r>
            <a:r>
              <a:rPr lang="en-US">
                <a:latin typeface="Consolas" panose="020B0609020204030204" pitchFamily="49" charset="0"/>
              </a:rPr>
              <a:t>idx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file.open</a:t>
            </a:r>
            <a:r>
              <a:rPr lang="en-US" smtClean="0">
                <a:latin typeface="Consolas" panose="020B0609020204030204" pitchFamily="49" charset="0"/>
              </a:rPr>
              <a:t>(filenames[idx]);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c</a:t>
            </a:r>
            <a:r>
              <a:rPr lang="en-US">
                <a:latin typeface="Consolas" panose="020B0609020204030204" pitchFamily="49" charset="0"/>
              </a:rPr>
              <a:t>; 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file.get(c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cout.put(c);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file.close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7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открытия файлов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открыть </a:t>
            </a:r>
            <a:r>
              <a:rPr lang="en-US" smtClean="0">
                <a:latin typeface="Consolas" panose="020B0609020204030204" pitchFamily="49" charset="0"/>
              </a:rPr>
              <a:t>a.tmp </a:t>
            </a:r>
            <a:r>
              <a:rPr lang="ru-RU" smtClean="0">
                <a:latin typeface="Consolas" panose="020B0609020204030204" pitchFamily="49" charset="0"/>
              </a:rPr>
              <a:t>в режиме дозаписи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ofstream </a:t>
            </a:r>
            <a:r>
              <a:rPr lang="en-US">
                <a:latin typeface="Consolas" panose="020B0609020204030204" pitchFamily="49" charset="0"/>
              </a:rPr>
              <a:t>file("a.tmp", std::ios_base::out|std::ios_base::app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68321"/>
              </p:ext>
            </p:extLst>
          </p:nvPr>
        </p:nvGraphicFramePr>
        <p:xfrm>
          <a:off x="1143000" y="2895938"/>
          <a:ext cx="9872871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87369"/>
                <a:gridCol w="2494545"/>
                <a:gridCol w="329095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Режим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Файлы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Потоки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"r"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Перезапись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"w"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out</a:t>
                      </a:r>
                      <a:r>
                        <a:rPr lang="ru-RU" sz="2800" smtClean="0"/>
                        <a:t> или </a:t>
                      </a:r>
                      <a:r>
                        <a:rPr lang="en-US" sz="2800" smtClean="0"/>
                        <a:t>out | trunc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Дозапись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"a" </a:t>
                      </a:r>
                      <a:r>
                        <a:rPr lang="ru-RU" sz="2800" smtClean="0"/>
                        <a:t>или </a:t>
                      </a:r>
                      <a:r>
                        <a:rPr lang="en-US" sz="2800" smtClean="0"/>
                        <a:t>"a+"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app </a:t>
                      </a:r>
                      <a:r>
                        <a:rPr lang="ru-RU" sz="2800" smtClean="0"/>
                        <a:t>или</a:t>
                      </a:r>
                      <a:r>
                        <a:rPr lang="ru-RU" sz="2800" baseline="0" smtClean="0"/>
                        <a:t> </a:t>
                      </a:r>
                      <a:r>
                        <a:rPr lang="en-US" sz="2800" baseline="0" smtClean="0"/>
                        <a:t>out | app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r>
                        <a:rPr lang="en-US" sz="2800" smtClean="0"/>
                        <a:t>/</a:t>
                      </a:r>
                      <a:r>
                        <a:rPr lang="ru-RU" sz="2800" smtClean="0"/>
                        <a:t>запись</a:t>
                      </a:r>
                      <a:r>
                        <a:rPr lang="ru-RU" sz="2800" baseline="0" smtClean="0"/>
                        <a:t> с начала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"r+"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</a:t>
                      </a:r>
                      <a:r>
                        <a:rPr lang="en-US" sz="2800" baseline="0" smtClean="0"/>
                        <a:t> | out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r>
                        <a:rPr lang="en-US" sz="2800" smtClean="0"/>
                        <a:t>/</a:t>
                      </a:r>
                      <a:r>
                        <a:rPr lang="ru-RU" sz="2800" smtClean="0"/>
                        <a:t>перезапись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"w+"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 | out | trunc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67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long </a:t>
            </a:r>
            <a:r>
              <a:rPr lang="en-US" sz="2400" err="1">
                <a:latin typeface="Consolas" panose="020B0609020204030204" pitchFamily="49" charset="0"/>
              </a:rPr>
              <a:t>pos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latin typeface="Consolas" panose="020B0609020204030204" pitchFamily="49" charset="0"/>
              </a:rPr>
              <a:t>(); // </a:t>
            </a:r>
            <a:r>
              <a:rPr lang="ru-RU" sz="2400" smtClean="0">
                <a:latin typeface="Consolas" panose="020B0609020204030204" pitchFamily="49" charset="0"/>
              </a:rPr>
              <a:t>текущая позиция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outfile.seekp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pos-7);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перейти к </a:t>
            </a:r>
            <a:r>
              <a:rPr lang="en-US" sz="2400" smtClean="0">
                <a:latin typeface="Consolas" panose="020B0609020204030204" pitchFamily="49" charset="0"/>
              </a:rPr>
              <a:t>pos-7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</a:p>
          <a:p>
            <a:pPr marL="45720" indent="0">
              <a:buNone/>
            </a:pPr>
            <a:r>
              <a:rPr lang="ru-RU" sz="2800" smtClean="0"/>
              <a:t>Вопрос: что в выходном файле?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7685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pos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latin typeface="Consolas" panose="020B0609020204030204" pitchFamily="49" charset="0"/>
              </a:rPr>
              <a:t>(); // </a:t>
            </a:r>
            <a:r>
              <a:rPr lang="ru-RU" sz="2400" smtClean="0">
                <a:latin typeface="Consolas" panose="020B0609020204030204" pitchFamily="49" charset="0"/>
              </a:rPr>
              <a:t>текущая позиция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outfile.seekp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pos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-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7);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перейти к </a:t>
            </a:r>
            <a:r>
              <a:rPr lang="en-US" sz="2400" smtClean="0">
                <a:latin typeface="Consolas" panose="020B0609020204030204" pitchFamily="49" charset="0"/>
              </a:rPr>
              <a:t>-7</a:t>
            </a:r>
            <a:r>
              <a:rPr lang="ru-RU" sz="2400" smtClean="0">
                <a:latin typeface="Consolas" panose="020B0609020204030204" pitchFamily="49" charset="0"/>
              </a:rPr>
              <a:t>му символу от </a:t>
            </a:r>
            <a:r>
              <a:rPr lang="en-US" sz="2400" smtClean="0">
                <a:latin typeface="Consolas" panose="020B0609020204030204" pitchFamily="49" charset="0"/>
              </a:rPr>
              <a:t>pos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В выходном файле "</a:t>
            </a:r>
            <a:r>
              <a:rPr lang="en-US" sz="2400" smtClean="0">
                <a:latin typeface="Consolas" panose="020B0609020204030204" pitchFamily="49" charset="0"/>
              </a:rPr>
              <a:t>This is a sample</a:t>
            </a:r>
            <a:r>
              <a:rPr lang="ru-RU" sz="2400" smtClean="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ru-RU" sz="2400" smtClean="0">
                <a:latin typeface="Consolas" panose="020B0609020204030204" pitchFamily="49" charset="0"/>
              </a:rPr>
              <a:t>но </a:t>
            </a:r>
            <a:r>
              <a:rPr lang="en-US" sz="2400" smtClean="0">
                <a:latin typeface="Consolas" panose="020B0609020204030204" pitchFamily="49" charset="0"/>
              </a:rPr>
              <a:t>long </a:t>
            </a:r>
            <a:r>
              <a:rPr lang="ru-RU" sz="2400" smtClean="0">
                <a:latin typeface="Consolas" panose="020B0609020204030204" pitchFamily="49" charset="0"/>
              </a:rPr>
              <a:t>это не лучшая идея.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28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auto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pos =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();</a:t>
            </a:r>
            <a:endParaRPr lang="ru-RU" sz="2400" smtClean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outfile.seekp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(pos - static_cast&lt;decltype(pos)&gt;(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7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));</a:t>
            </a:r>
            <a:endParaRPr lang="ru-RU" sz="2400" smtClean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</a:t>
            </a:r>
            <a:r>
              <a:rPr lang="en-US" sz="2400" smtClean="0">
                <a:latin typeface="Consolas" panose="020B0609020204030204" pitchFamily="49" charset="0"/>
              </a:rPr>
              <a:t>&lt;&lt; " sam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Можно выкрутится. Но лучше относительное позиционирование.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smtClean="0"/>
              <a:t>Неформатированный ввод и вывод</a:t>
            </a:r>
          </a:p>
          <a:p>
            <a:pPr marL="45720" indent="0">
              <a:buNone/>
            </a:pPr>
            <a:r>
              <a:rPr lang="en-US" sz="2800" err="1" smtClean="0">
                <a:latin typeface="Consolas" panose="020B0609020204030204" pitchFamily="49" charset="0"/>
              </a:rPr>
              <a:t>fputs</a:t>
            </a:r>
            <a:r>
              <a:rPr lang="en-US" sz="2800" smtClean="0">
                <a:latin typeface="Consolas" panose="020B0609020204030204" pitchFamily="49" charset="0"/>
              </a:rPr>
              <a:t> ("Hello, world\n", </a:t>
            </a:r>
            <a:r>
              <a:rPr lang="en-US" sz="2800" err="1" smtClean="0">
                <a:latin typeface="Consolas" panose="020B0609020204030204" pitchFamily="49" charset="0"/>
              </a:rPr>
              <a:t>stdout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800" smtClean="0">
                <a:latin typeface="Consolas" panose="020B0609020204030204" pitchFamily="49" charset="0"/>
              </a:rPr>
              <a:t>char 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[80]; </a:t>
            </a:r>
            <a:r>
              <a:rPr lang="en-US" sz="2800" err="1" smtClean="0">
                <a:latin typeface="Consolas" panose="020B0609020204030204" pitchFamily="49" charset="0"/>
              </a:rPr>
              <a:t>fgets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, 80, </a:t>
            </a:r>
            <a:r>
              <a:rPr lang="en-US" sz="2800" err="1" smtClean="0">
                <a:latin typeface="Consolas" panose="020B0609020204030204" pitchFamily="49" charset="0"/>
              </a:rPr>
              <a:t>stdin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3200" smtClean="0"/>
              <a:t>Форматированный ввод и вывод</a:t>
            </a:r>
          </a:p>
          <a:p>
            <a:pPr marL="45720" indent="0">
              <a:buNone/>
            </a:pPr>
            <a:r>
              <a:rPr lang="en-US" sz="2800" err="1" smtClean="0">
                <a:latin typeface="Consolas" panose="020B0609020204030204" pitchFamily="49" charset="0"/>
              </a:rPr>
              <a:t>fprintf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stdout</a:t>
            </a:r>
            <a:r>
              <a:rPr lang="en-US" sz="2800" smtClean="0">
                <a:latin typeface="Consolas" panose="020B0609020204030204" pitchFamily="49" charset="0"/>
              </a:rPr>
              <a:t>, "%s\n", </a:t>
            </a:r>
            <a:r>
              <a:rPr lang="en-US" sz="2800">
                <a:latin typeface="Consolas" panose="020B0609020204030204" pitchFamily="49" charset="0"/>
              </a:rPr>
              <a:t>"Hello, </a:t>
            </a:r>
            <a:r>
              <a:rPr lang="en-US" sz="2800" smtClean="0">
                <a:latin typeface="Consolas" panose="020B0609020204030204" pitchFamily="49" charset="0"/>
              </a:rPr>
              <a:t>world");</a:t>
            </a:r>
            <a:endParaRPr lang="en-US" sz="2800" smtClean="0"/>
          </a:p>
          <a:p>
            <a:pPr marL="45720" indent="0">
              <a:buNone/>
            </a:pPr>
            <a:r>
              <a:rPr lang="en-US" sz="2800" smtClean="0">
                <a:latin typeface="Consolas" panose="020B0609020204030204" pitchFamily="49" charset="0"/>
              </a:rPr>
              <a:t>char 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[81]; </a:t>
            </a:r>
            <a:r>
              <a:rPr lang="en-US" sz="2800" err="1" smtClean="0">
                <a:latin typeface="Consolas" panose="020B0609020204030204" pitchFamily="49" charset="0"/>
              </a:rPr>
              <a:t>fscanf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stdin</a:t>
            </a:r>
            <a:r>
              <a:rPr lang="en-US" sz="2800" smtClean="0">
                <a:latin typeface="Consolas" panose="020B0609020204030204" pitchFamily="49" charset="0"/>
              </a:rPr>
              <a:t>, </a:t>
            </a:r>
            <a:r>
              <a:rPr lang="en-US" sz="3200" smtClean="0">
                <a:latin typeface="Consolas" panose="020B0609020204030204" pitchFamily="49" charset="0"/>
              </a:rPr>
              <a:t>"%80s", </a:t>
            </a:r>
            <a:r>
              <a:rPr lang="en-US" sz="3200" err="1" smtClean="0">
                <a:latin typeface="Consolas" panose="020B0609020204030204" pitchFamily="49" charset="0"/>
              </a:rPr>
              <a:t>str</a:t>
            </a:r>
            <a:r>
              <a:rPr lang="en-US" sz="3200" smtClean="0">
                <a:latin typeface="Consolas" panose="020B0609020204030204" pitchFamily="49" charset="0"/>
              </a:rPr>
              <a:t>);</a:t>
            </a:r>
            <a:endParaRPr lang="ru-RU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23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outfile.seekp (-7, std::ios::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cur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); // </a:t>
            </a:r>
            <a:r>
              <a:rPr lang="ru-RU" sz="2400" smtClean="0">
                <a:solidFill>
                  <a:srgbClr val="115EF7"/>
                </a:solidFill>
                <a:latin typeface="Consolas" panose="020B0609020204030204" pitchFamily="49" charset="0"/>
              </a:rPr>
              <a:t>от 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cur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</a:t>
            </a:r>
            <a:r>
              <a:rPr lang="en-US" sz="2400" smtClean="0">
                <a:latin typeface="Consolas" panose="020B0609020204030204" pitchFamily="49" charset="0"/>
              </a:rPr>
              <a:t>&lt;&lt; " sam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Относительно позиционировать можно от: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std::ios::beg</a:t>
            </a:r>
          </a:p>
          <a:p>
            <a:r>
              <a:rPr lang="en-US" sz="2400">
                <a:latin typeface="Consolas" panose="020B0609020204030204" pitchFamily="49" charset="0"/>
              </a:rPr>
              <a:t>std::</a:t>
            </a:r>
            <a:r>
              <a:rPr lang="en-US" sz="2400">
                <a:latin typeface="Consolas" panose="020B0609020204030204" pitchFamily="49" charset="0"/>
              </a:rPr>
              <a:t>ios</a:t>
            </a:r>
            <a:r>
              <a:rPr lang="en-US" sz="2400" smtClean="0">
                <a:latin typeface="Consolas" panose="020B0609020204030204" pitchFamily="49" charset="0"/>
              </a:rPr>
              <a:t>::end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</a:rPr>
              <a:t>std::</a:t>
            </a:r>
            <a:r>
              <a:rPr lang="en-US" sz="2400">
                <a:latin typeface="Consolas" panose="020B0609020204030204" pitchFamily="49" charset="0"/>
              </a:rPr>
              <a:t>ios</a:t>
            </a:r>
            <a:r>
              <a:rPr lang="en-US" sz="2400" smtClean="0">
                <a:latin typeface="Consolas" panose="020B0609020204030204" pitchFamily="49" charset="0"/>
              </a:rPr>
              <a:t>::cur</a:t>
            </a:r>
            <a:endParaRPr lang="ru-RU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20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Файлы и </a:t>
            </a:r>
            <a:r>
              <a:rPr lang="ru-RU" sz="4000" b="1" smtClean="0"/>
              <a:t>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Преобразования строк</a:t>
            </a: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257957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4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0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std::ostringstream 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s1 = </a:t>
            </a:r>
            <a:r>
              <a:rPr lang="en-US">
                <a:latin typeface="Consolas" panose="020B0609020204030204" pitchFamily="49" charset="0"/>
              </a:rPr>
              <a:t>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::istringstream </a:t>
            </a:r>
            <a:r>
              <a:rPr lang="en-US">
                <a:latin typeface="Consolas" panose="020B0609020204030204" pitchFamily="49" charset="0"/>
              </a:rPr>
              <a:t>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</a:t>
            </a:r>
            <a:r>
              <a:rPr lang="en-US">
                <a:latin typeface="Consolas" panose="020B0609020204030204" pitchFamily="49" charset="0"/>
              </a:rPr>
              <a:t>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s2("value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>
                <a:latin typeface="Consolas" panose="020B0609020204030204" pitchFamily="49" charset="0"/>
              </a:rPr>
              <a:t>ostringstream </a:t>
            </a:r>
            <a:r>
              <a:rPr lang="en-US" smtClean="0">
                <a:latin typeface="Consolas" panose="020B0609020204030204" pitchFamily="49" charset="0"/>
              </a:rPr>
              <a:t>snd(s2</a:t>
            </a:r>
            <a:r>
              <a:rPr lang="en-US">
                <a:latin typeface="Consolas" panose="020B0609020204030204" pitchFamily="49" charset="0"/>
              </a:rPr>
              <a:t>, std::ios::out|std::ios::</a:t>
            </a:r>
            <a:r>
              <a:rPr lang="en-US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std::hex &lt;&lt; n &lt;&lt; " "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snd.str() &lt;&lt; std::</a:t>
            </a:r>
            <a:r>
              <a:rPr lang="en-US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Простой вопрос: что на экране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03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61155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std::ostringstream fst;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s1 = </a:t>
            </a:r>
            <a:r>
              <a:rPr lang="en-US">
                <a:latin typeface="Consolas" panose="020B0609020204030204" pitchFamily="49" charset="0"/>
              </a:rPr>
              <a:t>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::istringstream </a:t>
            </a:r>
            <a:r>
              <a:rPr lang="en-US">
                <a:latin typeface="Consolas" panose="020B0609020204030204" pitchFamily="49" charset="0"/>
              </a:rPr>
              <a:t>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</a:t>
            </a:r>
            <a:r>
              <a:rPr lang="en-US">
                <a:latin typeface="Consolas" panose="020B0609020204030204" pitchFamily="49" charset="0"/>
              </a:rPr>
              <a:t>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s2("value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>
                <a:latin typeface="Consolas" panose="020B0609020204030204" pitchFamily="49" charset="0"/>
              </a:rPr>
              <a:t>ostringstream </a:t>
            </a:r>
            <a:r>
              <a:rPr lang="en-US" smtClean="0">
                <a:latin typeface="Consolas" panose="020B0609020204030204" pitchFamily="49" charset="0"/>
              </a:rPr>
              <a:t>snd(s2</a:t>
            </a:r>
            <a:r>
              <a:rPr lang="en-US">
                <a:latin typeface="Consolas" panose="020B0609020204030204" pitchFamily="49" charset="0"/>
              </a:rPr>
              <a:t>, std::ios::out|std::ios::</a:t>
            </a:r>
            <a:r>
              <a:rPr lang="en-US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std::hex &lt;&lt; n &lt;&lt; " "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snd.str() &lt;&lt; std::</a:t>
            </a:r>
            <a:r>
              <a:rPr lang="en-US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На экране: "</a:t>
            </a:r>
            <a:r>
              <a:rPr lang="en-US">
                <a:latin typeface="Consolas" panose="020B0609020204030204" pitchFamily="49" charset="0"/>
              </a:rPr>
              <a:t>value: 2a 0.2442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0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Неименованные потоки (</a:t>
            </a:r>
            <a:r>
              <a:rPr lang="en-US" smtClean="0"/>
              <a:t>C++11)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parseName(string </a:t>
            </a:r>
            <a:r>
              <a:rPr lang="en-US">
                <a:latin typeface="Consolas" panose="020B0609020204030204" pitchFamily="49" charset="0"/>
              </a:rPr>
              <a:t>name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string s1, s2, </a:t>
            </a:r>
            <a:r>
              <a:rPr lang="en-US">
                <a:latin typeface="Consolas" panose="020B0609020204030204" pitchFamily="49" charset="0"/>
              </a:rPr>
              <a:t>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istringstream(name) &gt;&gt; s1 &gt;&gt; s2 &gt;&gt; </a:t>
            </a:r>
            <a:r>
              <a:rPr lang="en-US">
                <a:latin typeface="Consolas" panose="020B0609020204030204" pitchFamily="49" charset="0"/>
              </a:rPr>
              <a:t>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</a:p>
          <a:p>
            <a:r>
              <a:rPr lang="ru-RU" smtClean="0">
                <a:latin typeface="Consolas" panose="020B0609020204030204" pitchFamily="49" charset="0"/>
              </a:rPr>
              <a:t>Неименованный поток живет до конца полного выражения</a:t>
            </a:r>
          </a:p>
          <a:p>
            <a:r>
              <a:rPr lang="ru-RU" smtClean="0">
                <a:latin typeface="Consolas" panose="020B0609020204030204" pitchFamily="49" charset="0"/>
              </a:rPr>
              <a:t>Строка будет побита по </a:t>
            </a:r>
            <a:r>
              <a:rPr lang="ru-RU" b="1" smtClean="0">
                <a:latin typeface="Consolas" panose="020B0609020204030204" pitchFamily="49" charset="0"/>
              </a:rPr>
              <a:t>разделителям</a:t>
            </a:r>
          </a:p>
          <a:p>
            <a:r>
              <a:rPr lang="ru-RU" smtClean="0">
                <a:latin typeface="Consolas" panose="020B0609020204030204" pitchFamily="49" charset="0"/>
              </a:rPr>
              <a:t>Установить свой разделитель можно, но это сложнее, чем кажется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55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Файлы и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Преобразования строк</a:t>
            </a: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149721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6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7241" y="4949027"/>
            <a:ext cx="222475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basic_streambuf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241" y="5577103"/>
            <a:ext cx="2224758" cy="3893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streambuf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1165" y="4320951"/>
            <a:ext cx="2045733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basic_filebuf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5" idx="3"/>
          </p:cNvCxnSpPr>
          <p:nvPr/>
        </p:nvCxnSpPr>
        <p:spPr>
          <a:xfrm flipH="1">
            <a:off x="2581999" y="4640285"/>
            <a:ext cx="649166" cy="62807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31166" y="4954016"/>
            <a:ext cx="2045732" cy="314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filebuf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88627" y="5502213"/>
            <a:ext cx="2288271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35" idx="3"/>
          </p:cNvCxnSpPr>
          <p:nvPr/>
        </p:nvCxnSpPr>
        <p:spPr>
          <a:xfrm flipH="1" flipV="1">
            <a:off x="2581999" y="5268361"/>
            <a:ext cx="406628" cy="55318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88626" y="6135277"/>
            <a:ext cx="2288271" cy="2743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stringbuf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1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Буферизованные</a:t>
            </a:r>
            <a:endParaRPr lang="en-US" sz="2800" smtClean="0"/>
          </a:p>
          <a:p>
            <a:pPr lvl="1"/>
            <a:r>
              <a:rPr lang="ru-RU" sz="2800" smtClean="0"/>
              <a:t>Построчная буферизация</a:t>
            </a:r>
          </a:p>
          <a:p>
            <a:pPr lvl="2"/>
            <a:r>
              <a:rPr lang="en-US" sz="2800" err="1" smtClean="0"/>
              <a:t>stdout</a:t>
            </a:r>
            <a:endParaRPr lang="en-US" sz="2800" smtClean="0"/>
          </a:p>
          <a:p>
            <a:pPr lvl="2"/>
            <a:r>
              <a:rPr lang="en-US" sz="2800" err="1" smtClean="0"/>
              <a:t>stdin</a:t>
            </a:r>
            <a:endParaRPr lang="ru-RU" sz="2800" smtClean="0"/>
          </a:p>
          <a:p>
            <a:pPr lvl="1"/>
            <a:r>
              <a:rPr lang="ru-RU" sz="2800" smtClean="0"/>
              <a:t>Полная буферизация</a:t>
            </a:r>
          </a:p>
          <a:p>
            <a:r>
              <a:rPr lang="ru-RU" sz="2800" smtClean="0"/>
              <a:t>Не буферизованные</a:t>
            </a:r>
            <a:endParaRPr lang="en-US" sz="2800" smtClean="0"/>
          </a:p>
          <a:p>
            <a:pPr lvl="2"/>
            <a:r>
              <a:rPr lang="en-US" sz="2800" err="1" smtClean="0"/>
              <a:t>stderr</a:t>
            </a:r>
            <a:endParaRPr lang="en-US" sz="2800" smtClean="0"/>
          </a:p>
          <a:p>
            <a:pPr lvl="1"/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2057400"/>
            <a:ext cx="5989320" cy="4521200"/>
          </a:xfrm>
        </p:spPr>
        <p:txBody>
          <a:bodyPr>
            <a:normAutofit/>
          </a:bodyPr>
          <a:lstStyle/>
          <a:p>
            <a:r>
              <a:rPr lang="ru-RU" sz="2800" smtClean="0"/>
              <a:t>Работа с буфером</a:t>
            </a:r>
          </a:p>
          <a:p>
            <a:pPr lvl="1"/>
            <a:r>
              <a:rPr lang="en-US" sz="2800" err="1" smtClean="0"/>
              <a:t>setvbuf</a:t>
            </a:r>
            <a:endParaRPr lang="en-US" sz="2800" smtClean="0"/>
          </a:p>
          <a:p>
            <a:pPr lvl="1"/>
            <a:r>
              <a:rPr lang="en-US" sz="2800" err="1" smtClean="0"/>
              <a:t>fflush</a:t>
            </a:r>
            <a:endParaRPr lang="en-US" sz="2800" smtClean="0"/>
          </a:p>
          <a:p>
            <a:pPr marL="4572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setbuf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latin typeface="Consolas" panose="020B0609020204030204" pitchFamily="49" charset="0"/>
              </a:rPr>
              <a:t>stdout</a:t>
            </a:r>
            <a:r>
              <a:rPr lang="en-US" sz="2400">
                <a:latin typeface="Consolas" panose="020B0609020204030204" pitchFamily="49" charset="0"/>
              </a:rPr>
              <a:t>, NULL);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setvbuf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это</a:t>
            </a:r>
            <a:r>
              <a:rPr lang="en-US" sz="2400" smtClean="0">
                <a:latin typeface="Consolas" panose="020B0609020204030204" pitchFamily="49" charset="0"/>
              </a:rPr>
              <a:t> FILE* 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NULL, _</a:t>
            </a:r>
            <a:r>
              <a:rPr lang="en-US" sz="2400">
                <a:latin typeface="Consolas" panose="020B0609020204030204" pitchFamily="49" charset="0"/>
              </a:rPr>
              <a:t>IOFBF, </a:t>
            </a:r>
            <a:r>
              <a:rPr lang="en-US" sz="2400" smtClean="0">
                <a:latin typeface="Consolas" panose="020B0609020204030204" pitchFamily="49" charset="0"/>
              </a:rPr>
              <a:t>BSIZE);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fprintf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stdout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en-US" sz="2400">
                <a:latin typeface="Consolas" panose="020B0609020204030204" pitchFamily="49" charset="0"/>
              </a:rPr>
              <a:t>"Hello </a:t>
            </a:r>
            <a:r>
              <a:rPr lang="en-US" sz="240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fprintf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>
                <a:latin typeface="Consolas" panose="020B0609020204030204" pitchFamily="49" charset="0"/>
              </a:rPr>
              <a:t>, "</a:t>
            </a:r>
            <a:r>
              <a:rPr lang="en-US" sz="2400" smtClean="0">
                <a:latin typeface="Consolas" panose="020B0609020204030204" pitchFamily="49" charset="0"/>
              </a:rPr>
              <a:t>Hello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fflush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 smtClean="0">
                <a:latin typeface="Consolas" panose="020B0609020204030204" pitchFamily="49" charset="0"/>
              </a:rPr>
              <a:t>); // </a:t>
            </a:r>
            <a:r>
              <a:rPr lang="ru-RU" sz="2400" smtClean="0">
                <a:latin typeface="Consolas" panose="020B0609020204030204" pitchFamily="49" charset="0"/>
              </a:rPr>
              <a:t>запись в файл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40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/>
              <a:t>Буферизованные</a:t>
            </a:r>
            <a:endParaRPr lang="en-US" sz="2800"/>
          </a:p>
          <a:p>
            <a:pPr lvl="1"/>
            <a:r>
              <a:rPr lang="ru-RU" sz="2800"/>
              <a:t>Построчная буферизация</a:t>
            </a:r>
          </a:p>
          <a:p>
            <a:pPr lvl="2"/>
            <a:r>
              <a:rPr lang="ru-RU" sz="2800"/>
              <a:t>с</a:t>
            </a:r>
            <a:r>
              <a:rPr lang="en-US" sz="2800" smtClean="0"/>
              <a:t>out</a:t>
            </a:r>
            <a:endParaRPr lang="en-US" sz="2800"/>
          </a:p>
          <a:p>
            <a:pPr lvl="2"/>
            <a:r>
              <a:rPr lang="ru-RU" sz="2800"/>
              <a:t>с</a:t>
            </a:r>
            <a:r>
              <a:rPr lang="en-US" sz="2800" smtClean="0"/>
              <a:t>in</a:t>
            </a:r>
            <a:endParaRPr lang="ru-RU" sz="2800"/>
          </a:p>
          <a:p>
            <a:pPr lvl="1"/>
            <a:r>
              <a:rPr lang="ru-RU" sz="2800"/>
              <a:t>Полная </a:t>
            </a:r>
            <a:r>
              <a:rPr lang="ru-RU" sz="2800" smtClean="0"/>
              <a:t>буферизация</a:t>
            </a:r>
            <a:endParaRPr lang="en-US" sz="2800" smtClean="0"/>
          </a:p>
          <a:p>
            <a:pPr lvl="2"/>
            <a:r>
              <a:rPr lang="en-US" sz="2800" smtClean="0"/>
              <a:t>clog</a:t>
            </a:r>
            <a:endParaRPr lang="ru-RU" sz="2800"/>
          </a:p>
          <a:p>
            <a:r>
              <a:rPr lang="ru-RU" sz="2800"/>
              <a:t>Не буферизованные</a:t>
            </a:r>
            <a:endParaRPr lang="en-US" sz="2800"/>
          </a:p>
          <a:p>
            <a:pPr lvl="2"/>
            <a:r>
              <a:rPr lang="en-US" sz="2800" smtClean="0"/>
              <a:t>cerr</a:t>
            </a:r>
            <a:endParaRPr lang="en-US" sz="28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либо ассоциирован с буфером либо владеет им</a:t>
            </a:r>
            <a:endParaRPr lang="ru-RU"/>
          </a:p>
          <a:p>
            <a:r>
              <a:rPr lang="en-US" smtClean="0"/>
              <a:t>rdbuf() </a:t>
            </a:r>
            <a:r>
              <a:rPr lang="ru-RU" smtClean="0"/>
              <a:t>возвращает буфер потока</a:t>
            </a:r>
          </a:p>
          <a:p>
            <a:r>
              <a:rPr lang="en-US" smtClean="0"/>
              <a:t>rdbuf(basic_streambuf&lt;&gt;*) </a:t>
            </a:r>
            <a:r>
              <a:rPr lang="ru-RU" smtClean="0"/>
              <a:t>устанавливает буфер потока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while (file.get(c</a:t>
            </a:r>
            <a:r>
              <a:rPr lang="en-US">
                <a:solidFill>
                  <a:srgbClr val="FF0000"/>
                </a:solidFill>
              </a:rPr>
              <a:t>)) </a:t>
            </a:r>
            <a:r>
              <a:rPr lang="en-US" smtClean="0">
                <a:solidFill>
                  <a:srgbClr val="FF0000"/>
                </a:solidFill>
              </a:rPr>
              <a:t>cout.put(c);</a:t>
            </a:r>
            <a:endParaRPr lang="ru-RU" smtClean="0">
              <a:solidFill>
                <a:srgbClr val="FF00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olidFill>
                  <a:srgbClr val="115EF7"/>
                </a:solidFill>
              </a:rPr>
              <a:t>cout </a:t>
            </a:r>
            <a:r>
              <a:rPr lang="en-US">
                <a:solidFill>
                  <a:srgbClr val="115EF7"/>
                </a:solidFill>
              </a:rPr>
              <a:t>&lt;&lt; </a:t>
            </a:r>
            <a:r>
              <a:rPr lang="en-US">
                <a:solidFill>
                  <a:srgbClr val="115EF7"/>
                </a:solidFill>
              </a:rPr>
              <a:t>file.rdbuf</a:t>
            </a:r>
            <a:r>
              <a:rPr lang="en-US" smtClean="0">
                <a:solidFill>
                  <a:srgbClr val="115EF7"/>
                </a:solidFill>
              </a:rPr>
              <a:t>();</a:t>
            </a:r>
            <a:endParaRPr lang="ru-RU" smtClean="0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ru-RU" smtClean="0"/>
              <a:t>Ещё пример:</a:t>
            </a:r>
          </a:p>
          <a:p>
            <a:pPr marL="45720" indent="0">
              <a:buNone/>
            </a:pPr>
            <a:r>
              <a:rPr lang="en-US"/>
              <a:t>cout.rdbuf(nullptr);</a:t>
            </a:r>
          </a:p>
        </p:txBody>
      </p:sp>
    </p:spTree>
    <p:extLst>
      <p:ext uri="{BB962C8B-B14F-4D97-AF65-F5344CB8AC3E}">
        <p14:creationId xmlns:p14="http://schemas.microsoft.com/office/powerpoint/2010/main" val="149699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буферизации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Казалось бы этот код ничего не должен печатать прежде чем выдать запрос</a:t>
            </a:r>
          </a:p>
          <a:p>
            <a:pPr marL="45720" indent="0">
              <a:buNone/>
            </a:pPr>
            <a:r>
              <a:rPr lang="en-US"/>
              <a:t>std::cout &lt;&lt; "Please enter x</a:t>
            </a:r>
            <a:r>
              <a:rPr lang="en-US"/>
              <a:t>: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</a:t>
            </a:r>
            <a:r>
              <a:rPr lang="en-US"/>
              <a:t>x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Но он печатает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6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буферизации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Казалось бы этот код ничего не должен печатать прежде чем выдать запрос</a:t>
            </a:r>
          </a:p>
          <a:p>
            <a:pPr marL="45720" indent="0">
              <a:buNone/>
            </a:pPr>
            <a:r>
              <a:rPr lang="en-US"/>
              <a:t>std::cout &lt;&lt; "Please enter x</a:t>
            </a:r>
            <a:r>
              <a:rPr lang="en-US"/>
              <a:t>: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</a:t>
            </a:r>
            <a:r>
              <a:rPr lang="en-US"/>
              <a:t>x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Но он печатает</a:t>
            </a:r>
            <a:endParaRPr lang="en-US" smtClean="0"/>
          </a:p>
          <a:p>
            <a:r>
              <a:rPr lang="ru-RU" smtClean="0"/>
              <a:t>Причины к этому две: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Сцепленность с потоком </a:t>
            </a:r>
            <a:r>
              <a:rPr lang="en-US" smtClean="0"/>
              <a:t>cin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Связанность с </a:t>
            </a:r>
            <a:r>
              <a:rPr lang="en-US" smtClean="0"/>
              <a:t>stdio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4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Сцепленность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</a:t>
            </a:r>
            <a:r>
              <a:rPr lang="en-US"/>
              <a:t>cin.tie </a:t>
            </a:r>
            <a:r>
              <a:rPr lang="ru-RU" smtClean="0"/>
              <a:t>(</a:t>
            </a:r>
            <a:r>
              <a:rPr lang="en-US" smtClean="0"/>
              <a:t>nullptr); //</a:t>
            </a:r>
            <a:r>
              <a:rPr lang="ru-RU" smtClean="0"/>
              <a:t> расцепить со </a:t>
            </a:r>
            <a:r>
              <a:rPr lang="en-US" smtClean="0"/>
              <a:t>std::cin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</a:t>
            </a:r>
            <a:r>
              <a:rPr lang="en-US"/>
              <a:t>cout.sync_with_stdio(false</a:t>
            </a:r>
            <a:r>
              <a:rPr lang="en-US" smtClean="0"/>
              <a:t>); //</a:t>
            </a:r>
            <a:r>
              <a:rPr lang="ru-RU" smtClean="0"/>
              <a:t> развязать со</a:t>
            </a:r>
            <a:r>
              <a:rPr lang="en-US" smtClean="0"/>
              <a:t> stdio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 &lt;&lt; "Please enter x</a:t>
            </a:r>
            <a:r>
              <a:rPr lang="en-US"/>
              <a:t>: </a:t>
            </a:r>
            <a:r>
              <a:rPr lang="en-US" smtClean="0"/>
              <a:t>";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</a:t>
            </a:r>
            <a:r>
              <a:rPr lang="en-US"/>
              <a:t>x</a:t>
            </a:r>
            <a:r>
              <a:rPr lang="en-US" smtClean="0"/>
              <a:t>;</a:t>
            </a:r>
          </a:p>
          <a:p>
            <a:r>
              <a:rPr lang="ru-RU" smtClean="0"/>
              <a:t>Теперь поведение ожидаемое</a:t>
            </a:r>
          </a:p>
          <a:p>
            <a:r>
              <a:rPr lang="ru-RU" smtClean="0"/>
              <a:t>Сцепленность </a:t>
            </a:r>
            <a:r>
              <a:rPr lang="en-US" smtClean="0"/>
              <a:t>tie </a:t>
            </a:r>
            <a:r>
              <a:rPr lang="ru-RU" smtClean="0"/>
              <a:t>это сцепленность по побочным эффектам, но потоки можно связать и грубее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8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Связанность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ostream hexout(</a:t>
            </a:r>
            <a:r>
              <a:rPr lang="en-US">
                <a:solidFill>
                  <a:srgbClr val="115EF7"/>
                </a:solidFill>
              </a:rPr>
              <a:t>std::</a:t>
            </a:r>
            <a:r>
              <a:rPr lang="en-US">
                <a:solidFill>
                  <a:srgbClr val="115EF7"/>
                </a:solidFill>
              </a:rPr>
              <a:t>cout.rdbuf</a:t>
            </a:r>
            <a:r>
              <a:rPr lang="en-US" smtClean="0">
                <a:solidFill>
                  <a:srgbClr val="115EF7"/>
                </a:solidFill>
              </a:rPr>
              <a:t>()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теперь у них один буфер</a:t>
            </a:r>
          </a:p>
          <a:p>
            <a:pPr marL="45720" indent="0">
              <a:buNone/>
            </a:pPr>
            <a:r>
              <a:rPr lang="en-US" smtClean="0"/>
              <a:t>hexout.setf </a:t>
            </a:r>
            <a:r>
              <a:rPr lang="en-US"/>
              <a:t>(std::ios::hex, std::ios::</a:t>
            </a:r>
            <a:r>
              <a:rPr lang="en-US"/>
              <a:t>basefield</a:t>
            </a:r>
            <a:r>
              <a:rPr lang="en-US" smtClean="0"/>
              <a:t>);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hexout.setf </a:t>
            </a:r>
            <a:r>
              <a:rPr lang="en-US"/>
              <a:t>(std::ios::</a:t>
            </a:r>
            <a:r>
              <a:rPr lang="en-US"/>
              <a:t>showbase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но разные форматы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 &lt;&lt; 42 &lt;&lt; </a:t>
            </a:r>
            <a:r>
              <a:rPr lang="en-US"/>
              <a:t>"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hexout </a:t>
            </a:r>
            <a:r>
              <a:rPr lang="en-US"/>
              <a:t>&lt;&lt; 42 &lt;&lt; std::</a:t>
            </a:r>
            <a:r>
              <a:rPr lang="en-US"/>
              <a:t>endl</a:t>
            </a:r>
            <a:r>
              <a:rPr lang="en-US" smtClean="0"/>
              <a:t>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На экране: </a:t>
            </a:r>
            <a:r>
              <a:rPr lang="en-US" smtClean="0"/>
              <a:t>42 2A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1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Перенаправление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ofstream </a:t>
            </a:r>
            <a:r>
              <a:rPr lang="en-US" sz="2400" err="1"/>
              <a:t>filestr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filestr.open </a:t>
            </a:r>
            <a:r>
              <a:rPr lang="en-US" sz="2400"/>
              <a:t>("test.txt</a:t>
            </a:r>
            <a:r>
              <a:rPr lang="en-US" sz="2400" smtClean="0"/>
              <a:t>");</a:t>
            </a:r>
            <a:endParaRPr lang="ru-RU" sz="24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auto backup </a:t>
            </a:r>
            <a:r>
              <a:rPr lang="en-US" sz="2400"/>
              <a:t>= </a:t>
            </a:r>
            <a:r>
              <a:rPr lang="en-US" sz="2400" err="1"/>
              <a:t>std</a:t>
            </a:r>
            <a:r>
              <a:rPr lang="en-US" sz="2400"/>
              <a:t>::</a:t>
            </a:r>
            <a:r>
              <a:rPr lang="en-US" sz="2400" err="1"/>
              <a:t>cout.rdbuf</a:t>
            </a:r>
            <a:r>
              <a:rPr lang="en-US" sz="2400"/>
              <a:t>(); 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auto psbuf </a:t>
            </a:r>
            <a:r>
              <a:rPr lang="en-US" sz="2400"/>
              <a:t>= </a:t>
            </a:r>
            <a:r>
              <a:rPr lang="en-US" sz="2400" err="1"/>
              <a:t>filestr.rdbuf</a:t>
            </a:r>
            <a:r>
              <a:rPr lang="en-US" sz="2400" smtClean="0"/>
              <a:t>();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cout.rdbuf(psbuf); // </a:t>
            </a:r>
            <a:r>
              <a:rPr lang="ru-RU" sz="2400" smtClean="0"/>
              <a:t>в этой точке поток </a:t>
            </a:r>
            <a:r>
              <a:rPr lang="en-US" sz="2400" smtClean="0"/>
              <a:t>cout </a:t>
            </a:r>
            <a:r>
              <a:rPr lang="ru-RU" sz="2400" smtClean="0"/>
              <a:t>перенаправлен в файл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cout </a:t>
            </a:r>
            <a:r>
              <a:rPr lang="en-US" sz="2400"/>
              <a:t>&lt;&lt; "This is written to the file</a:t>
            </a:r>
            <a:r>
              <a:rPr lang="en-US" sz="2400" smtClean="0"/>
              <a:t>" &lt;&lt; endl;</a:t>
            </a:r>
            <a:endParaRPr lang="ru-RU" sz="24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cout.rdbuf(backup</a:t>
            </a:r>
            <a:r>
              <a:rPr lang="en-US" sz="240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44473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Файлы и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Преобразования строк</a:t>
            </a: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375567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Локали и фасеты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6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фасеты и расширение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5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разделитель для </a:t>
            </a:r>
            <a:r>
              <a:rPr lang="en-US" smtClean="0"/>
              <a:t>cin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25645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class my_ctype : public std::ctype&lt;char&gt;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mask </a:t>
            </a:r>
            <a:r>
              <a:rPr lang="en-US" sz="1800">
                <a:latin typeface="Consolas" panose="020B0609020204030204" pitchFamily="49" charset="0"/>
              </a:rPr>
              <a:t>my_table[table_size</a:t>
            </a:r>
            <a:r>
              <a:rPr lang="en-US" sz="1800">
                <a:latin typeface="Consolas" panose="020B0609020204030204" pitchFamily="49" charset="0"/>
              </a:rPr>
              <a:t>];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my_ctype(size_t </a:t>
            </a:r>
            <a:r>
              <a:rPr lang="en-US" sz="1800">
                <a:latin typeface="Consolas" panose="020B0609020204030204" pitchFamily="49" charset="0"/>
              </a:rPr>
              <a:t>refs = 0) : std::ctype&lt;char&gt;(&amp;my_table[0], false, refs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{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std</a:t>
            </a:r>
            <a:r>
              <a:rPr lang="en-US" sz="1800">
                <a:latin typeface="Consolas" panose="020B0609020204030204" pitchFamily="49" charset="0"/>
              </a:rPr>
              <a:t>::copy_n(classic_table(), table_size, my_table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</a:t>
            </a:r>
            <a:r>
              <a:rPr lang="en-US" sz="1800">
                <a:latin typeface="Consolas" panose="020B0609020204030204" pitchFamily="49" charset="0"/>
              </a:rPr>
              <a:t>['-'] = (mask)space</a:t>
            </a:r>
            <a:r>
              <a:rPr lang="en-US" sz="1800">
                <a:latin typeface="Consolas" panose="020B0609020204030204" pitchFamily="49" charset="0"/>
              </a:rPr>
              <a:t>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my_table[':'] </a:t>
            </a:r>
            <a:r>
              <a:rPr lang="en-US" sz="1800">
                <a:latin typeface="Consolas" panose="020B0609020204030204" pitchFamily="49" charset="0"/>
              </a:rPr>
              <a:t>= (mask)space</a:t>
            </a:r>
            <a:r>
              <a:rPr lang="en-US" sz="1800">
                <a:latin typeface="Consolas" panose="020B0609020204030204" pitchFamily="49" charset="0"/>
              </a:rPr>
              <a:t>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s1, s2, s3, s4;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::istringstream </a:t>
            </a:r>
            <a:r>
              <a:rPr lang="en-US" sz="1800">
                <a:latin typeface="Consolas" panose="020B0609020204030204" pitchFamily="49" charset="0"/>
              </a:rPr>
              <a:t>input</a:t>
            </a:r>
            <a:r>
              <a:rPr lang="en-US" sz="1800" smtClean="0">
                <a:latin typeface="Consolas" panose="020B0609020204030204" pitchFamily="49" charset="0"/>
              </a:rPr>
              <a:t>("Ann-Bob Carl:Debora");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x(std::locale::classic(), new </a:t>
            </a:r>
            <a:r>
              <a:rPr lang="en-US" sz="1800">
                <a:latin typeface="Consolas" panose="020B0609020204030204" pitchFamily="49" charset="0"/>
              </a:rPr>
              <a:t>my_ctype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input.imbue(x);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 &gt;&gt; s1 &gt;&gt; s2 &gt;&gt; s3 &gt;&gt; s4;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"%s, ", "Hello</a:t>
            </a:r>
            <a:r>
              <a:rPr lang="en-US" smtClean="0"/>
              <a:t>");</a:t>
            </a:r>
            <a:endParaRPr lang="en-US"/>
          </a:p>
          <a:p>
            <a:pPr marL="45720" indent="0">
              <a:buNone/>
            </a:pPr>
            <a:r>
              <a:rPr lang="en-US" smtClean="0"/>
              <a:t>delay(5</a:t>
            </a:r>
            <a:r>
              <a:rPr lang="en-US" smtClean="0"/>
              <a:t>); </a:t>
            </a:r>
            <a:r>
              <a:rPr lang="en-US" smtClean="0"/>
              <a:t>// </a:t>
            </a:r>
            <a:r>
              <a:rPr lang="ru-RU" smtClean="0"/>
              <a:t>допустим эта функция делает 5 секунд задержку</a:t>
            </a:r>
            <a:endParaRPr lang="en-US"/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"%s!\n", "world</a:t>
            </a:r>
            <a:r>
              <a:rPr lang="en-US" smtClean="0"/>
              <a:t>");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9992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iword </a:t>
            </a:r>
            <a:r>
              <a:rPr lang="ru-RU" smtClean="0"/>
              <a:t>и </a:t>
            </a:r>
            <a:r>
              <a:rPr lang="en-US" smtClean="0"/>
              <a:t>xalloc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7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модификатор</a:t>
            </a:r>
            <a:r>
              <a:rPr lang="en-US" smtClean="0"/>
              <a:t> add_one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inline int geti</a:t>
            </a:r>
            <a:r>
              <a:rPr lang="en-US" sz="1600">
                <a:latin typeface="Consolas" panose="020B0609020204030204" pitchFamily="49" charset="0"/>
              </a:rPr>
              <a:t>()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static int i = ios_base::</a:t>
            </a:r>
            <a:r>
              <a:rPr lang="en-US" sz="1600">
                <a:latin typeface="Consolas" panose="020B0609020204030204" pitchFamily="49" charset="0"/>
              </a:rPr>
              <a:t>xalloc</a:t>
            </a:r>
            <a:r>
              <a:rPr lang="en-US" sz="1600" smtClean="0">
                <a:latin typeface="Consolas" panose="020B0609020204030204" pitchFamily="49" charset="0"/>
              </a:rPr>
              <a:t>();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i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add_one(ostream&amp; os) { os.iword(geti()) = 1; return os; </a:t>
            </a:r>
            <a:r>
              <a:rPr lang="en-US" sz="1600">
                <a:latin typeface="Consolas" panose="020B0609020204030204" pitchFamily="49" charset="0"/>
              </a:rPr>
              <a:t>} 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add_none(ostream&amp; os) { os.iword(geti()) = 0; return os</a:t>
            </a:r>
            <a:r>
              <a:rPr lang="en-US" sz="1600">
                <a:latin typeface="Consolas" panose="020B0609020204030204" pitchFamily="49" charset="0"/>
              </a:rPr>
              <a:t>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my_num_put : num_put&lt;char&gt; </a:t>
            </a:r>
            <a:r>
              <a:rPr lang="en-US" sz="1600">
                <a:latin typeface="Consolas" panose="020B0609020204030204" pitchFamily="49" charset="0"/>
              </a:rPr>
              <a:t>{    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do_put(iter_type s, ios_base&amp; f, char_type fill, long v</a:t>
            </a:r>
            <a:r>
              <a:rPr lang="en-US" sz="1600">
                <a:latin typeface="Consolas" panose="020B0609020204030204" pitchFamily="49" charset="0"/>
              </a:rPr>
              <a:t>) </a:t>
            </a:r>
            <a:r>
              <a:rPr lang="en-US" sz="1600" smtClean="0">
                <a:latin typeface="Consolas" panose="020B0609020204030204" pitchFamily="49" charset="0"/>
              </a:rPr>
              <a:t>const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{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num_put&lt;char&gt;::do_put(s, f, fill, v + </a:t>
            </a:r>
            <a:r>
              <a:rPr lang="en-US" sz="1600">
                <a:latin typeface="Consolas" panose="020B0609020204030204" pitchFamily="49" charset="0"/>
              </a:rPr>
              <a:t>f.iword(geti</a:t>
            </a:r>
            <a:r>
              <a:rPr lang="en-US" sz="1600" smtClean="0">
                <a:latin typeface="Consolas" panose="020B0609020204030204" pitchFamily="49" charset="0"/>
              </a:rPr>
              <a:t>()));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</a:t>
            </a:r>
            <a:r>
              <a:rPr lang="en-US" sz="1600" smtClean="0">
                <a:latin typeface="Consolas" panose="020B0609020204030204" pitchFamily="49" charset="0"/>
              </a:rPr>
              <a:t>o_put(iter_type </a:t>
            </a:r>
            <a:r>
              <a:rPr lang="en-US" sz="1600">
                <a:latin typeface="Consolas" panose="020B0609020204030204" pitchFamily="49" charset="0"/>
              </a:rPr>
              <a:t>s, ios_base&amp; f, char_type fill, unsigned long v) </a:t>
            </a:r>
            <a:r>
              <a:rPr lang="en-US" sz="1600">
                <a:latin typeface="Consolas" panose="020B0609020204030204" pitchFamily="49" charset="0"/>
              </a:rPr>
              <a:t>const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{ </a:t>
            </a:r>
            <a:r>
              <a:rPr lang="en-US" sz="1600">
                <a:latin typeface="Consolas" panose="020B0609020204030204" pitchFamily="49" charset="0"/>
              </a:rPr>
              <a:t>return num_put&lt;char&gt;::do_put(s, f, fill, v + </a:t>
            </a:r>
            <a:r>
              <a:rPr lang="en-US" sz="1600">
                <a:latin typeface="Consolas" panose="020B0609020204030204" pitchFamily="49" charset="0"/>
              </a:rPr>
              <a:t>f.iword(geti</a:t>
            </a:r>
            <a:r>
              <a:rPr lang="en-US" sz="1600" smtClean="0">
                <a:latin typeface="Consolas" panose="020B0609020204030204" pitchFamily="49" charset="0"/>
              </a:rPr>
              <a:t>()));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int </a:t>
            </a:r>
            <a:r>
              <a:rPr lang="en-US" sz="1600">
                <a:latin typeface="Consolas" panose="020B0609020204030204" pitchFamily="49" charset="0"/>
              </a:rPr>
              <a:t>main</a:t>
            </a:r>
            <a:r>
              <a:rPr lang="en-US" sz="1600">
                <a:latin typeface="Consolas" panose="020B0609020204030204" pitchFamily="49" charset="0"/>
              </a:rPr>
              <a:t>()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cout.imbue(locale(locale</a:t>
            </a:r>
            <a:r>
              <a:rPr lang="en-US" sz="1600">
                <a:latin typeface="Consolas" panose="020B0609020204030204" pitchFamily="49" charset="0"/>
              </a:rPr>
              <a:t>(),new </a:t>
            </a:r>
            <a:r>
              <a:rPr lang="en-US" sz="1600">
                <a:latin typeface="Consolas" panose="020B0609020204030204" pitchFamily="49" charset="0"/>
              </a:rPr>
              <a:t>my_num_put</a:t>
            </a:r>
            <a:r>
              <a:rPr lang="en-US" sz="1600" smtClean="0">
                <a:latin typeface="Consolas" panose="020B0609020204030204" pitchFamily="49" charset="0"/>
              </a:rPr>
              <a:t>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cout &lt;&lt; add_one &lt;&lt; 10 &lt;&lt; " " &lt;&lt; 11 &lt;&lt; "\n</a:t>
            </a:r>
            <a:r>
              <a:rPr lang="en-US" sz="1600">
                <a:latin typeface="Consolas" panose="020B0609020204030204" pitchFamily="49" charset="0"/>
              </a:rPr>
              <a:t>" </a:t>
            </a:r>
            <a:r>
              <a:rPr lang="en-US" sz="1600" smtClean="0">
                <a:latin typeface="Consolas" panose="020B0609020204030204" pitchFamily="49" charset="0"/>
              </a:rPr>
              <a:t>&lt;&lt; </a:t>
            </a:r>
            <a:r>
              <a:rPr lang="en-US" sz="1600">
                <a:latin typeface="Consolas" panose="020B0609020204030204" pitchFamily="49" charset="0"/>
              </a:rPr>
              <a:t>add_none &lt;&lt; 10 &lt;&lt; " " &lt;&lt; 11 &lt;&lt; </a:t>
            </a:r>
            <a:r>
              <a:rPr lang="en-US" sz="1600">
                <a:latin typeface="Consolas" panose="020B0609020204030204" pitchFamily="49" charset="0"/>
              </a:rPr>
              <a:t>endl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042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Настоящее назначение локалей: интернационализация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 smtClean="0"/>
              <a:t>Кратко о структуре </a:t>
            </a:r>
            <a:r>
              <a:rPr lang="en-US" smtClean="0"/>
              <a:t>Unicode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 smtClean="0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ANSI (7 bytes) 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ASCII</a:t>
            </a:r>
            <a:r>
              <a:rPr lang="ru-RU" smtClean="0">
                <a:latin typeface="Consolas" panose="020B0609020204030204" pitchFamily="49" charset="0"/>
              </a:rPr>
              <a:t> (8 </a:t>
            </a:r>
            <a:r>
              <a:rPr lang="en-US" smtClean="0">
                <a:latin typeface="Consolas" panose="020B0609020204030204" pitchFamily="49" charset="0"/>
              </a:rPr>
              <a:t>bytes) = ANSI + </a:t>
            </a:r>
            <a:r>
              <a:rPr lang="en-US" err="1" smtClean="0">
                <a:latin typeface="Consolas" panose="020B0609020204030204" pitchFamily="49" charset="0"/>
              </a:rPr>
              <a:t>codepage</a:t>
            </a:r>
            <a:r>
              <a:rPr lang="en-US" smtClean="0">
                <a:latin typeface="Consolas" panose="020B0609020204030204" pitchFamily="49" charset="0"/>
              </a:rPr>
              <a:t> (</a:t>
            </a:r>
            <a:r>
              <a:rPr lang="ru-RU" smtClean="0">
                <a:latin typeface="Consolas" panose="020B0609020204030204" pitchFamily="49" charset="0"/>
              </a:rPr>
              <a:t>например 1251 и </a:t>
            </a:r>
            <a:r>
              <a:rPr lang="en-US" smtClean="0">
                <a:latin typeface="Consolas" panose="020B0609020204030204" pitchFamily="49" charset="0"/>
              </a:rPr>
              <a:t>866)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системы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UCS-2 (</a:t>
            </a:r>
            <a:r>
              <a:rPr lang="ru-RU" smtClean="0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UCS-4 (</a:t>
            </a:r>
            <a:r>
              <a:rPr lang="ru-RU" smtClean="0">
                <a:latin typeface="Consolas" panose="020B0609020204030204" pitchFamily="49" charset="0"/>
              </a:rPr>
              <a:t>число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английское </a:t>
            </a:r>
            <a:r>
              <a:rPr lang="en-US" smtClean="0">
                <a:latin typeface="Consolas" panose="020B0609020204030204" pitchFamily="49" charset="0"/>
              </a:rPr>
              <a:t>A, </a:t>
            </a:r>
            <a:r>
              <a:rPr lang="ru-RU" smtClean="0">
                <a:latin typeface="Consolas" panose="020B0609020204030204" pitchFamily="49" charset="0"/>
              </a:rPr>
              <a:t>а число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UTF-8 (</a:t>
            </a:r>
            <a:r>
              <a:rPr lang="ru-RU" smtClean="0">
                <a:latin typeface="Consolas" panose="020B0609020204030204" pitchFamily="49" charset="0"/>
              </a:rPr>
              <a:t>от 1 до 6 байт на символ) </a:t>
            </a:r>
            <a:endParaRPr lang="en-US" smtClean="0">
              <a:latin typeface="Consolas" panose="020B0609020204030204" pitchFamily="49" charset="0"/>
            </a:endParaRP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ней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{0xD0, 0x90}, </a:t>
            </a:r>
            <a:r>
              <a:rPr lang="ru-RU" smtClean="0">
                <a:latin typeface="Consolas" panose="020B0609020204030204" pitchFamily="49" charset="0"/>
              </a:rPr>
              <a:t>зато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UTF-16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</a:t>
            </a:r>
            <a:r>
              <a:rPr lang="en-US" smtClean="0">
                <a:latin typeface="Consolas" panose="020B0609020204030204" pitchFamily="49" charset="0"/>
              </a:rPr>
              <a:t>UTF16-LE 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{0x10, 0x04} </a:t>
            </a:r>
            <a:r>
              <a:rPr lang="ru-RU" smtClean="0">
                <a:latin typeface="Consolas" panose="020B0609020204030204" pitchFamily="49" charset="0"/>
              </a:rPr>
              <a:t>но и </a:t>
            </a:r>
            <a:r>
              <a:rPr lang="en-US" smtClean="0">
                <a:latin typeface="Consolas" panose="020B0609020204030204" pitchFamily="49" charset="0"/>
              </a:rPr>
              <a:t>U+0041</a:t>
            </a:r>
            <a:r>
              <a:rPr lang="ru-RU" smtClean="0">
                <a:latin typeface="Consolas" panose="020B0609020204030204" pitchFamily="49" charset="0"/>
              </a:rPr>
              <a:t> это </a:t>
            </a:r>
            <a:r>
              <a:rPr lang="en-US" smtClean="0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UTF-32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2115152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char</a:t>
            </a:r>
            <a:r>
              <a:rPr lang="ru-RU" smtClean="0"/>
              <a:t> – наименьший тип (</a:t>
            </a:r>
            <a:r>
              <a:rPr lang="en-US" err="1" smtClean="0"/>
              <a:t>sizeof</a:t>
            </a:r>
            <a:r>
              <a:rPr lang="en-US" smtClean="0"/>
              <a:t>(char) == 1)</a:t>
            </a:r>
          </a:p>
          <a:p>
            <a:r>
              <a:rPr lang="en-US" smtClean="0"/>
              <a:t>char16_t – </a:t>
            </a:r>
            <a:r>
              <a:rPr lang="ru-RU" smtClean="0"/>
              <a:t>символ из набора </a:t>
            </a:r>
            <a:r>
              <a:rPr lang="en-US" smtClean="0"/>
              <a:t>UCS-2</a:t>
            </a:r>
          </a:p>
          <a:p>
            <a:r>
              <a:rPr lang="en-US" smtClean="0"/>
              <a:t>char32_t </a:t>
            </a:r>
            <a:r>
              <a:rPr lang="en-US"/>
              <a:t>– </a:t>
            </a:r>
            <a:r>
              <a:rPr lang="ru-RU"/>
              <a:t>символ из набора </a:t>
            </a:r>
            <a:r>
              <a:rPr lang="en-US" smtClean="0"/>
              <a:t>UCS-4</a:t>
            </a:r>
          </a:p>
          <a:p>
            <a:r>
              <a:rPr lang="en-US" err="1" smtClean="0"/>
              <a:t>wchar_t</a:t>
            </a:r>
            <a:r>
              <a:rPr lang="en-US" smtClean="0"/>
              <a:t> – </a:t>
            </a:r>
            <a:r>
              <a:rPr lang="ru-RU" smtClean="0"/>
              <a:t>наибольший символьный тип среди всех системных локалей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47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Локали для символов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67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Файлы и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Преобразования строк</a:t>
            </a: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2787736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err="1">
                <a:latin typeface="Consolas" panose="020B0609020204030204" pitchFamily="49" charset="0"/>
              </a:rPr>
              <a:t>s</a:t>
            </a:r>
            <a:r>
              <a:rPr lang="en-US" err="1" smtClean="0">
                <a:latin typeface="Consolas" panose="020B0609020204030204" pitchFamily="49" charset="0"/>
              </a:rPr>
              <a:t>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err="1">
                <a:latin typeface="Consolas" panose="020B0609020204030204" pitchFamily="49" charset="0"/>
              </a:rPr>
              <a:t>setlocale</a:t>
            </a:r>
            <a:r>
              <a:rPr lang="en-US">
                <a:latin typeface="Consolas" panose="020B0609020204030204" pitchFamily="49" charset="0"/>
              </a:rPr>
              <a:t>(LC_ALL, </a:t>
            </a:r>
            <a:r>
              <a:rPr lang="en-US" smtClean="0">
                <a:latin typeface="Consolas" panose="020B0609020204030204" pitchFamily="49" charset="0"/>
              </a:rPr>
              <a:t>"");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err="1">
                <a:latin typeface="Consolas" panose="020B0609020204030204" pitchFamily="49" charset="0"/>
              </a:rPr>
              <a:t>wstring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ws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L"ħëłlö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::locale locale</a:t>
            </a:r>
            <a:r>
              <a:rPr lang="en-US" smtClean="0">
                <a:latin typeface="Consolas" panose="020B0609020204030204" pitchFamily="49" charset="0"/>
              </a:rPr>
              <a:t>("");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typedef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err="1">
                <a:latin typeface="Consolas" panose="020B0609020204030204" pitchFamily="49" charset="0"/>
              </a:rPr>
              <a:t>codecvt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 err="1">
                <a:latin typeface="Consolas" panose="020B0609020204030204" pitchFamily="49" charset="0"/>
              </a:rPr>
              <a:t>wchar_t</a:t>
            </a:r>
            <a:r>
              <a:rPr lang="en-US">
                <a:latin typeface="Consolas" panose="020B0609020204030204" pitchFamily="49" charset="0"/>
              </a:rPr>
              <a:t>, char, </a:t>
            </a:r>
            <a:r>
              <a:rPr lang="en-US" err="1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err="1">
                <a:latin typeface="Consolas" panose="020B0609020204030204" pitchFamily="49" charset="0"/>
              </a:rPr>
              <a:t>mbstate_t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err="1">
                <a:latin typeface="Consolas" panose="020B0609020204030204" pitchFamily="49" charset="0"/>
              </a:rPr>
              <a:t>converter_type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converter_type</a:t>
            </a:r>
            <a:r>
              <a:rPr lang="en-US">
                <a:latin typeface="Consolas" panose="020B0609020204030204" pitchFamily="49" charset="0"/>
              </a:rPr>
              <a:t>&amp; converter = </a:t>
            </a:r>
            <a:r>
              <a:rPr lang="en-US" err="1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err="1">
                <a:latin typeface="Consolas" panose="020B0609020204030204" pitchFamily="49" charset="0"/>
              </a:rPr>
              <a:t>use_facet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 err="1">
                <a:latin typeface="Consolas" panose="020B0609020204030204" pitchFamily="49" charset="0"/>
              </a:rPr>
              <a:t>converter_type</a:t>
            </a:r>
            <a:r>
              <a:rPr lang="en-US">
                <a:latin typeface="Consolas" panose="020B0609020204030204" pitchFamily="49" charset="0"/>
              </a:rPr>
              <a:t>&gt;(locale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::vector&lt;char&gt; to(</a:t>
            </a:r>
            <a:r>
              <a:rPr lang="en-US" err="1">
                <a:latin typeface="Consolas" panose="020B0609020204030204" pitchFamily="49" charset="0"/>
              </a:rPr>
              <a:t>ws.length</a:t>
            </a:r>
            <a:r>
              <a:rPr lang="en-US">
                <a:latin typeface="Consolas" panose="020B0609020204030204" pitchFamily="49" charset="0"/>
              </a:rPr>
              <a:t>() * </a:t>
            </a:r>
            <a:r>
              <a:rPr lang="en-US" err="1">
                <a:latin typeface="Consolas" panose="020B0609020204030204" pitchFamily="49" charset="0"/>
              </a:rPr>
              <a:t>converter.max_length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err="1">
                <a:latin typeface="Consolas" panose="020B0609020204030204" pitchFamily="49" charset="0"/>
              </a:rPr>
              <a:t>mbstate_t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state;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wchar_t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err="1" smtClean="0">
                <a:latin typeface="Consolas" panose="020B0609020204030204" pitchFamily="49" charset="0"/>
              </a:rPr>
              <a:t>from_next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err="1" smtClean="0">
                <a:latin typeface="Consolas" panose="020B0609020204030204" pitchFamily="49" charset="0"/>
              </a:rPr>
              <a:t>to_next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converter_type</a:t>
            </a:r>
            <a:r>
              <a:rPr lang="en-US">
                <a:latin typeface="Consolas" panose="020B0609020204030204" pitchFamily="49" charset="0"/>
              </a:rPr>
              <a:t>::result </a:t>
            </a:r>
            <a:r>
              <a:rPr lang="en-US" err="1">
                <a:latin typeface="Consolas" panose="020B0609020204030204" pitchFamily="49" charset="0"/>
              </a:rPr>
              <a:t>result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err="1" smtClean="0">
                <a:latin typeface="Consolas" panose="020B0609020204030204" pitchFamily="49" charset="0"/>
              </a:rPr>
              <a:t>converter.out</a:t>
            </a:r>
            <a:r>
              <a:rPr lang="en-US" smtClean="0">
                <a:latin typeface="Consolas" panose="020B0609020204030204" pitchFamily="49" charset="0"/>
              </a:rPr>
              <a:t>(state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ws.data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err="1">
                <a:latin typeface="Consolas" panose="020B0609020204030204" pitchFamily="49" charset="0"/>
              </a:rPr>
              <a:t>ws.data</a:t>
            </a:r>
            <a:r>
              <a:rPr lang="en-US">
                <a:latin typeface="Consolas" panose="020B0609020204030204" pitchFamily="49" charset="0"/>
              </a:rPr>
              <a:t>() + </a:t>
            </a:r>
            <a:r>
              <a:rPr lang="en-US" err="1">
                <a:latin typeface="Consolas" panose="020B0609020204030204" pitchFamily="49" charset="0"/>
              </a:rPr>
              <a:t>ws.length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err="1">
                <a:latin typeface="Consolas" panose="020B0609020204030204" pitchFamily="49" charset="0"/>
              </a:rPr>
              <a:t>from_next</a:t>
            </a:r>
            <a:r>
              <a:rPr lang="en-US">
                <a:latin typeface="Consolas" panose="020B0609020204030204" pitchFamily="49" charset="0"/>
              </a:rPr>
              <a:t>, &amp;to[0], &amp;to[0] + </a:t>
            </a:r>
            <a:r>
              <a:rPr lang="en-US" err="1">
                <a:latin typeface="Consolas" panose="020B0609020204030204" pitchFamily="49" charset="0"/>
              </a:rPr>
              <a:t>to.size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err="1">
                <a:latin typeface="Consolas" panose="020B0609020204030204" pitchFamily="49" charset="0"/>
              </a:rPr>
              <a:t>to_next</a:t>
            </a:r>
            <a:r>
              <a:rPr lang="en-US" smtClean="0">
                <a:latin typeface="Consolas" panose="020B0609020204030204" pitchFamily="49" charset="0"/>
              </a:rPr>
              <a:t>); 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(result </a:t>
            </a:r>
            <a:r>
              <a:rPr lang="en-US" smtClean="0">
                <a:latin typeface="Consolas" panose="020B0609020204030204" pitchFamily="49" charset="0"/>
              </a:rPr>
              <a:t>!= </a:t>
            </a:r>
            <a:r>
              <a:rPr lang="en-US" err="1">
                <a:latin typeface="Consolas" panose="020B0609020204030204" pitchFamily="49" charset="0"/>
              </a:rPr>
              <a:t>converter_type</a:t>
            </a:r>
            <a:r>
              <a:rPr lang="en-US">
                <a:latin typeface="Consolas" panose="020B0609020204030204" pitchFamily="49" charset="0"/>
              </a:rPr>
              <a:t>::ok </a:t>
            </a:r>
            <a:r>
              <a:rPr lang="en-US" smtClean="0">
                <a:latin typeface="Consolas" panose="020B0609020204030204" pitchFamily="49" charset="0"/>
              </a:rPr>
              <a:t>&amp;&amp; result != </a:t>
            </a:r>
            <a:r>
              <a:rPr lang="en-US" err="1">
                <a:latin typeface="Consolas" panose="020B0609020204030204" pitchFamily="49" charset="0"/>
              </a:rPr>
              <a:t>converter_type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err="1">
                <a:latin typeface="Consolas" panose="020B0609020204030204" pitchFamily="49" charset="0"/>
              </a:rPr>
              <a:t>noconv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false;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err="1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s(&amp;to[0], </a:t>
            </a:r>
            <a:r>
              <a:rPr lang="en-US" err="1">
                <a:latin typeface="Consolas" panose="020B0609020204030204" pitchFamily="49" charset="0"/>
              </a:rPr>
              <a:t>to_next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72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err="1" smtClean="0"/>
              <a:t>basic_string</a:t>
            </a:r>
            <a:r>
              <a:rPr lang="en-US" smtClean="0"/>
              <a:t> </a:t>
            </a:r>
            <a:r>
              <a:rPr lang="ru-RU" smtClean="0"/>
              <a:t>и его наследники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2341264"/>
            <a:ext cx="572655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 smtClean="0">
                <a:solidFill>
                  <a:schemeClr val="tx1"/>
                </a:solidFill>
              </a:rPr>
              <a:t>basic_string</a:t>
            </a:r>
            <a:r>
              <a:rPr lang="en-US" sz="2800" smtClean="0">
                <a:solidFill>
                  <a:schemeClr val="tx1"/>
                </a:solidFill>
              </a:rPr>
              <a:t> &lt; </a:t>
            </a:r>
            <a:r>
              <a:rPr lang="en-US" sz="2800" err="1" smtClean="0">
                <a:solidFill>
                  <a:schemeClr val="tx1"/>
                </a:solidFill>
              </a:rPr>
              <a:t>charT</a:t>
            </a:r>
            <a:r>
              <a:rPr lang="en-US" sz="2800" smtClean="0">
                <a:solidFill>
                  <a:schemeClr val="tx1"/>
                </a:solidFill>
              </a:rPr>
              <a:t>, traits, </a:t>
            </a:r>
            <a:r>
              <a:rPr lang="en-US" sz="2800" err="1" smtClean="0">
                <a:solidFill>
                  <a:schemeClr val="tx1"/>
                </a:solidFill>
              </a:rPr>
              <a:t>alloc</a:t>
            </a:r>
            <a:r>
              <a:rPr lang="en-US" sz="2800" smtClean="0">
                <a:solidFill>
                  <a:schemeClr val="tx1"/>
                </a:solidFill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0425" y="3894740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string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0107" y="3894740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w</a:t>
            </a:r>
            <a:r>
              <a:rPr lang="en-US" sz="2800" err="1" smtClean="0">
                <a:solidFill>
                  <a:schemeClr val="tx1"/>
                </a:solidFill>
              </a:rPr>
              <a:t>string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0274" y="5251821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u32string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7384" y="5251821"/>
            <a:ext cx="2648070" cy="981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u16string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9300" y="3323041"/>
            <a:ext cx="912797" cy="57170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411419" y="3323041"/>
            <a:ext cx="333596" cy="192878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6784848" y="3323041"/>
            <a:ext cx="739461" cy="192878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8108883" y="3323041"/>
            <a:ext cx="1455259" cy="571699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245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wstring_convert</a:t>
            </a:r>
            <a:r>
              <a:rPr lang="en-US" smtClean="0"/>
              <a:t> – </a:t>
            </a:r>
            <a:r>
              <a:rPr lang="ru-RU" smtClean="0"/>
              <a:t>преобразование</a:t>
            </a:r>
            <a:r>
              <a:rPr lang="en-US" smtClean="0"/>
              <a:t> </a:t>
            </a:r>
            <a:r>
              <a:rPr lang="ru-RU" smtClean="0"/>
              <a:t>из </a:t>
            </a:r>
            <a:r>
              <a:rPr lang="en-US" smtClean="0"/>
              <a:t>char-string </a:t>
            </a:r>
            <a:r>
              <a:rPr lang="ru-RU" smtClean="0"/>
              <a:t>в </a:t>
            </a:r>
            <a:r>
              <a:rPr lang="en-US" err="1" smtClean="0"/>
              <a:t>wchar_t</a:t>
            </a:r>
            <a:r>
              <a:rPr lang="en-US" smtClean="0"/>
              <a:t>-string</a:t>
            </a:r>
            <a:r>
              <a:rPr lang="ru-RU" smtClean="0"/>
              <a:t> 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Используемые </a:t>
            </a:r>
            <a:r>
              <a:rPr lang="en-US" smtClean="0"/>
              <a:t>facets</a:t>
            </a:r>
          </a:p>
          <a:p>
            <a:r>
              <a:rPr lang="en-US" smtClean="0"/>
              <a:t>codecvt_utf8</a:t>
            </a:r>
          </a:p>
          <a:p>
            <a:r>
              <a:rPr lang="en-US" smtClean="0"/>
              <a:t>codecvt_utf8_utf16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Предполагаем, что где-то до этого было выполнено нечто вроде:</a:t>
            </a:r>
          </a:p>
          <a:p>
            <a:pPr marL="45720" indent="0">
              <a:buNone/>
            </a:pPr>
            <a:r>
              <a:rPr lang="en-US" err="1" smtClean="0"/>
              <a:t>setbuf</a:t>
            </a:r>
            <a:r>
              <a:rPr lang="en-US" smtClean="0"/>
              <a:t> (</a:t>
            </a:r>
            <a:r>
              <a:rPr lang="en-US" err="1" smtClean="0"/>
              <a:t>stdout</a:t>
            </a:r>
            <a:r>
              <a:rPr lang="en-US" smtClean="0"/>
              <a:t>, NULL);</a:t>
            </a:r>
          </a:p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/>
              <a:t>setvbuf</a:t>
            </a:r>
            <a:r>
              <a:rPr lang="en-US"/>
              <a:t> (</a:t>
            </a:r>
            <a:r>
              <a:rPr lang="en-US" err="1"/>
              <a:t>stdout</a:t>
            </a:r>
            <a:r>
              <a:rPr lang="en-US"/>
              <a:t>, NULL, _</a:t>
            </a:r>
            <a:r>
              <a:rPr lang="en-US" smtClean="0"/>
              <a:t>IO</a:t>
            </a:r>
            <a:r>
              <a:rPr lang="en-US"/>
              <a:t>F</a:t>
            </a:r>
            <a:r>
              <a:rPr lang="en-US" smtClean="0"/>
              <a:t>BF</a:t>
            </a:r>
            <a:r>
              <a:rPr lang="en-US"/>
              <a:t>, 1024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не обязательно 1024</a:t>
            </a:r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"%s, ", "Hello</a:t>
            </a:r>
            <a:r>
              <a:rPr lang="en-US" smtClean="0"/>
              <a:t>");</a:t>
            </a:r>
            <a:endParaRPr lang="en-US"/>
          </a:p>
          <a:p>
            <a:pPr marL="45720" indent="0">
              <a:buNone/>
            </a:pPr>
            <a:r>
              <a:rPr lang="en-US" smtClean="0"/>
              <a:t>delay(5);</a:t>
            </a:r>
            <a:endParaRPr lang="en-US"/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"%s!\n", "world</a:t>
            </a:r>
            <a:r>
              <a:rPr lang="en-US" smtClean="0"/>
              <a:t>");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69693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Nicolai M. </a:t>
            </a:r>
            <a:r>
              <a:rPr lang="en-US" err="1" smtClean="0"/>
              <a:t>Josuttis</a:t>
            </a:r>
            <a:r>
              <a:rPr lang="en-US" smtClean="0"/>
              <a:t>,  </a:t>
            </a:r>
            <a:r>
              <a:rPr lang="en-US"/>
              <a:t>The C++ Standard Library - A Tutorial and Reference, 2nd Edition </a:t>
            </a:r>
            <a:r>
              <a:rPr lang="en-US" smtClean="0"/>
              <a:t>, </a:t>
            </a:r>
            <a:r>
              <a:rPr lang="en-US"/>
              <a:t>Addison-Wesley, </a:t>
            </a:r>
            <a:r>
              <a:rPr lang="en-US" smtClean="0"/>
              <a:t>2012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2001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же ещё желать?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Вопрос: какие проблемы создаёт </a:t>
            </a:r>
            <a:r>
              <a:rPr lang="en-US" sz="2800" smtClean="0"/>
              <a:t>C-style IO?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4361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Увы, проблемы есть.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>
            <a:noAutofit/>
          </a:bodyPr>
          <a:lstStyle/>
          <a:p>
            <a:r>
              <a:rPr lang="ru-RU" sz="2800" smtClean="0"/>
              <a:t>Нерасширяемость. Например как определить новый форматный спецификатор</a:t>
            </a:r>
            <a:r>
              <a:rPr lang="en-US" sz="2800" smtClean="0"/>
              <a:t>?</a:t>
            </a:r>
            <a:endParaRPr lang="ru-RU" sz="2800" smtClean="0"/>
          </a:p>
          <a:p>
            <a:r>
              <a:rPr lang="ru-RU" sz="2800" smtClean="0"/>
              <a:t>Неочевидность: выбор спецификатора определяется размером, который может не быть известен.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/>
              <a:t>Пример: </a:t>
            </a:r>
            <a:r>
              <a:rPr lang="en-US" sz="2400" smtClean="0">
                <a:latin typeface="Consolas" panose="020B0609020204030204" pitchFamily="49" charset="0"/>
              </a:rPr>
              <a:t>int64_t x = 2; </a:t>
            </a:r>
            <a:r>
              <a:rPr lang="en-US" sz="2400" err="1" smtClean="0">
                <a:latin typeface="Consolas" panose="020B0609020204030204" pitchFamily="49" charset="0"/>
              </a:rPr>
              <a:t>printf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x = %"PRIu64"d</a:t>
            </a:r>
            <a:r>
              <a:rPr lang="en-US" sz="240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, x);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800" smtClean="0"/>
              <a:t>Небезопасность относительно типов</a:t>
            </a:r>
            <a:r>
              <a:rPr lang="en-US" sz="2800" smtClean="0"/>
              <a:t>: </a:t>
            </a:r>
            <a:r>
              <a:rPr lang="en-US" sz="2400" err="1" smtClean="0">
                <a:latin typeface="Consolas" panose="020B0609020204030204" pitchFamily="49" charset="0"/>
              </a:rPr>
              <a:t>printf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"%s\n</a:t>
            </a:r>
            <a:r>
              <a:rPr lang="en-US" sz="2400" smtClean="0">
                <a:latin typeface="Consolas" panose="020B0609020204030204" pitchFamily="49" charset="0"/>
              </a:rPr>
              <a:t>", </a:t>
            </a:r>
            <a:r>
              <a:rPr lang="en-US" sz="2400">
                <a:latin typeface="Consolas" panose="020B0609020204030204" pitchFamily="49" charset="0"/>
              </a:rPr>
              <a:t>x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2800" smtClean="0"/>
              <a:t>Небезопасность относительно количества аргументов</a:t>
            </a:r>
            <a:endParaRPr lang="en-US" sz="2800" smtClean="0"/>
          </a:p>
          <a:p>
            <a:r>
              <a:rPr lang="ru-RU" sz="2800"/>
              <a:t>Н</a:t>
            </a:r>
            <a:r>
              <a:rPr lang="ru-RU" sz="2800" smtClean="0"/>
              <a:t>ерасширяемость самого механизма </a:t>
            </a:r>
            <a:r>
              <a:rPr lang="en-US" sz="2400" smtClean="0">
                <a:latin typeface="Consolas" panose="020B0609020204030204" pitchFamily="49" charset="0"/>
              </a:rPr>
              <a:t>FILE*</a:t>
            </a:r>
            <a:r>
              <a:rPr lang="en-US" sz="2800" smtClean="0"/>
              <a:t> </a:t>
            </a:r>
            <a:r>
              <a:rPr lang="ru-RU" sz="2800" smtClean="0"/>
              <a:t>на строки, память, </a:t>
            </a:r>
            <a:r>
              <a:rPr lang="en-US" sz="2800" err="1" smtClean="0"/>
              <a:t>etc</a:t>
            </a:r>
            <a:endParaRPr lang="ru-RU" sz="2800" smtClean="0"/>
          </a:p>
        </p:txBody>
      </p:sp>
    </p:spTree>
    <p:extLst>
      <p:ext uri="{BB962C8B-B14F-4D97-AF65-F5344CB8AC3E}">
        <p14:creationId xmlns:p14="http://schemas.microsoft.com/office/powerpoint/2010/main" val="20794543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3842</TotalTime>
  <Words>2387</Words>
  <Application>Microsoft Office PowerPoint</Application>
  <PresentationFormat>Widescreen</PresentationFormat>
  <Paragraphs>533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Consolas</vt:lpstr>
      <vt:lpstr>Corbel</vt:lpstr>
      <vt:lpstr>Wingdings</vt:lpstr>
      <vt:lpstr>Basis</vt:lpstr>
      <vt:lpstr>Ввод и вывод</vt:lpstr>
      <vt:lpstr>PowerPoint Presentation</vt:lpstr>
      <vt:lpstr>Ввод и вывод в C: всё есть FILE</vt:lpstr>
      <vt:lpstr>Ввод и вывод в C: форматирование</vt:lpstr>
      <vt:lpstr>Ввод и вывод в C: буферизация</vt:lpstr>
      <vt:lpstr>Простая задача</vt:lpstr>
      <vt:lpstr>Простая задача: ответ</vt:lpstr>
      <vt:lpstr>Чего же ещё желать?</vt:lpstr>
      <vt:lpstr>Увы, проблемы есть.</vt:lpstr>
      <vt:lpstr>Обсуждение</vt:lpstr>
      <vt:lpstr>Решение в стиле C++</vt:lpstr>
      <vt:lpstr>Форматный вывод в C++ необычен</vt:lpstr>
      <vt:lpstr>Форматный вывод в C++ необычен</vt:lpstr>
      <vt:lpstr>PowerPoint Presentation</vt:lpstr>
      <vt:lpstr>Ввод и вывод в C++: потоки</vt:lpstr>
      <vt:lpstr>Иерархия потоков</vt:lpstr>
      <vt:lpstr>Ввод и вывод в C++: форматирование</vt:lpstr>
      <vt:lpstr>Пример</vt:lpstr>
      <vt:lpstr>Перегрузка для своего класса</vt:lpstr>
      <vt:lpstr>Обсуждение</vt:lpstr>
      <vt:lpstr>Использование</vt:lpstr>
      <vt:lpstr>Как устроен манипулятор endl</vt:lpstr>
      <vt:lpstr>Неформатированный ввод</vt:lpstr>
      <vt:lpstr>Внезапная проблема</vt:lpstr>
      <vt:lpstr>Внезапная проблема: решение</vt:lpstr>
      <vt:lpstr>Состояния потоков и обработка ошибок</vt:lpstr>
      <vt:lpstr>Примеры</vt:lpstr>
      <vt:lpstr>Обсуждение</vt:lpstr>
      <vt:lpstr>PowerPoint Presentation</vt:lpstr>
      <vt:lpstr>Иерархия потоков</vt:lpstr>
      <vt:lpstr>Иерархия потоков</vt:lpstr>
      <vt:lpstr>Вывод в файл: пример</vt:lpstr>
      <vt:lpstr>Вывод содержимого файла на экран*</vt:lpstr>
      <vt:lpstr>Move-семантика для потоков</vt:lpstr>
      <vt:lpstr>Многоразовое использование</vt:lpstr>
      <vt:lpstr>Режимы открытия файлов</vt:lpstr>
      <vt:lpstr>Позиционирование</vt:lpstr>
      <vt:lpstr>Позиционирование</vt:lpstr>
      <vt:lpstr>Позиционирование</vt:lpstr>
      <vt:lpstr>Позиционирование</vt:lpstr>
      <vt:lpstr>PowerPoint Presentation</vt:lpstr>
      <vt:lpstr>Иерархия потоков</vt:lpstr>
      <vt:lpstr>Иерархия потоков</vt:lpstr>
      <vt:lpstr>Работа вполне прозрачна</vt:lpstr>
      <vt:lpstr>Работа вполне прозрачна</vt:lpstr>
      <vt:lpstr>Неименованные потоки (C++11)</vt:lpstr>
      <vt:lpstr>PowerPoint Presentation</vt:lpstr>
      <vt:lpstr>Иерархия потоков</vt:lpstr>
      <vt:lpstr>Иерархия потоков</vt:lpstr>
      <vt:lpstr>Буферизация</vt:lpstr>
      <vt:lpstr>Странности буферизации</vt:lpstr>
      <vt:lpstr>Странности буферизации</vt:lpstr>
      <vt:lpstr>Сцепленность потоков</vt:lpstr>
      <vt:lpstr>Связанность потоков</vt:lpstr>
      <vt:lpstr>Перенаправление потоков</vt:lpstr>
      <vt:lpstr>PowerPoint Presentation</vt:lpstr>
      <vt:lpstr>Локали и фасеты</vt:lpstr>
      <vt:lpstr>Стандартные фасеты и расширение</vt:lpstr>
      <vt:lpstr>Пример: разделитель для cin</vt:lpstr>
      <vt:lpstr>Механизм iword и xalloc</vt:lpstr>
      <vt:lpstr>Пример: модификатор add_one</vt:lpstr>
      <vt:lpstr>Обсуждение</vt:lpstr>
      <vt:lpstr>Кратко о структуре Unicode</vt:lpstr>
      <vt:lpstr>Символы</vt:lpstr>
      <vt:lpstr>Локали для символов</vt:lpstr>
      <vt:lpstr>PowerPoint Presentation</vt:lpstr>
      <vt:lpstr>Работа со строками может быть сложна</vt:lpstr>
      <vt:lpstr>Класс basic_string и его наследники</vt:lpstr>
      <vt:lpstr>Преобразования строк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486</cp:revision>
  <dcterms:created xsi:type="dcterms:W3CDTF">2017-02-07T15:20:43Z</dcterms:created>
  <dcterms:modified xsi:type="dcterms:W3CDTF">2017-02-25T14:06:50Z</dcterms:modified>
</cp:coreProperties>
</file>