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312" r:id="rId17"/>
    <p:sldId id="307" r:id="rId18"/>
    <p:sldId id="308" r:id="rId19"/>
    <p:sldId id="309" r:id="rId20"/>
    <p:sldId id="310" r:id="rId21"/>
    <p:sldId id="311" r:id="rId22"/>
    <p:sldId id="274" r:id="rId23"/>
    <p:sldId id="273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3" r:id="rId57"/>
    <p:sldId id="314" r:id="rId58"/>
    <p:sldId id="315" r:id="rId59"/>
    <p:sldId id="316" r:id="rId60"/>
    <p:sldId id="319" r:id="rId61"/>
    <p:sldId id="320" r:id="rId62"/>
    <p:sldId id="321" r:id="rId63"/>
    <p:sldId id="317" r:id="rId64"/>
    <p:sldId id="322" r:id="rId65"/>
    <p:sldId id="323" r:id="rId66"/>
    <p:sldId id="324" r:id="rId67"/>
    <p:sldId id="325" r:id="rId68"/>
    <p:sldId id="258" r:id="rId69"/>
    <p:sldId id="327" r:id="rId70"/>
    <p:sldId id="326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7" r:id="rId80"/>
    <p:sldId id="338" r:id="rId81"/>
    <p:sldId id="336" r:id="rId82"/>
    <p:sldId id="339" r:id="rId83"/>
    <p:sldId id="340" r:id="rId84"/>
    <p:sldId id="341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Абстракции отрицательной стоимости для распространённых цикловых конструкций и идиомы их </a:t>
            </a:r>
            <a:r>
              <a:rPr lang="ru-RU" smtClean="0"/>
              <a:t>применения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тут явное </a:t>
            </a:r>
            <a:r>
              <a:rPr lang="en-US" smtClean="0"/>
              <a:t>copy_n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выводит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13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алгоритма*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83480" y="5861304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следующие несколько слайдов следуют изложению в известной книге Майерса </a:t>
            </a:r>
            <a:r>
              <a:rPr lang="en-US"/>
              <a:t>Effective </a:t>
            </a:r>
            <a:r>
              <a:rPr lang="en-US" smtClean="0"/>
              <a:t>STL</a:t>
            </a:r>
            <a:r>
              <a:rPr lang="ru-RU" smtClean="0"/>
              <a:t>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всё равно в каком порядке</a:t>
                </a:r>
                <a:r>
                  <a:rPr lang="en-US" smtClean="0"/>
                  <a:t>. </a:t>
                </a:r>
                <a:r>
                  <a:rPr lang="ru-RU"/>
                  <a:t>После этого вывести их на экран.</a:t>
                </a:r>
                <a:endParaRPr lang="ru-RU" smtClean="0"/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sort </a:t>
                </a:r>
                <a:r>
                  <a:rPr lang="en-US" smtClean="0">
                    <a:latin typeface="Consolas" panose="020B0609020204030204" pitchFamily="49" charset="0"/>
                  </a:rPr>
                  <a:t>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работает, но кажется,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порядке.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Частичная сортировка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partial_sort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также работает, но, кажется, даже частичная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nth_element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nth_element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</a:p>
          <a:p>
            <a:r>
              <a:rPr lang="ru-RU" smtClean="0"/>
              <a:t>Увы, очень часто нужно просто знать идиому.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 </a:t>
            </a:r>
            <a:r>
              <a:rPr lang="en-US" smtClean="0"/>
              <a:t>insert-</a:t>
            </a:r>
            <a:r>
              <a:rPr lang="ru-RU" smtClean="0"/>
              <a:t>итераторы. Возможны ли также </a:t>
            </a:r>
            <a:r>
              <a:rPr lang="en-US" smtClean="0"/>
              <a:t>erase-</a:t>
            </a:r>
            <a:r>
              <a:rPr lang="ru-RU" smtClean="0"/>
              <a:t>итераторы, которые сделали бы, в свою очередь, возможным </a:t>
            </a:r>
            <a:r>
              <a:rPr lang="en-US" smtClean="0"/>
              <a:t>remove </a:t>
            </a:r>
            <a:r>
              <a:rPr lang="ru-RU" smtClean="0"/>
              <a:t>такого вида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erase-remove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3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72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606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940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7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0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85998" y="578639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1543438" y="5414727"/>
            <a:ext cx="9260" cy="37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43387" y="5014617"/>
            <a:ext cx="8001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34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8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015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9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683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01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35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310" y="5780427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>
            <a:stCxn id="32" idx="2"/>
            <a:endCxn id="8" idx="0"/>
          </p:cNvCxnSpPr>
          <p:nvPr/>
        </p:nvCxnSpPr>
        <p:spPr>
          <a:xfrm>
            <a:off x="9960736" y="5414727"/>
            <a:ext cx="0" cy="3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7217" y="5014617"/>
            <a:ext cx="82703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  <p:sp>
        <p:nvSpPr>
          <p:cNvPr id="36" name="Right Arrow 35"/>
          <p:cNvSpPr/>
          <p:nvPr/>
        </p:nvSpPr>
        <p:spPr>
          <a:xfrm>
            <a:off x="5792695" y="5780427"/>
            <a:ext cx="1076325" cy="4095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</a:t>
            </a:r>
            <a:r>
              <a:rPr lang="en-US" smtClean="0">
                <a:latin typeface="Consolas" panose="020B0609020204030204" pitchFamily="49" charset="0"/>
              </a:rPr>
              <a:t>1,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2, </a:t>
            </a:r>
            <a:r>
              <a:rPr lang="en-US">
                <a:latin typeface="Consolas" panose="020B0609020204030204" pitchFamily="49" charset="0"/>
              </a:rPr>
              <a:t>3, </a:t>
            </a:r>
            <a:r>
              <a:rPr lang="en-US" smtClean="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06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 smtClean="0"/>
              <a:t>начало группы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f, *f == 3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конец группы </a:t>
            </a:r>
            <a:r>
              <a:rPr lang="en-US" b="1" smtClean="0">
                <a:latin typeface="Consolas" panose="020B0609020204030204" pitchFamily="49" charset="0"/>
              </a:rPr>
              <a:t>l, *l == 6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позиция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p</a:t>
            </a:r>
            <a:r>
              <a:rPr lang="ru-RU" smtClean="0"/>
              <a:t> куда группа должна быть перемещена</a:t>
            </a:r>
            <a:r>
              <a:rPr lang="en-US" smtClean="0"/>
              <a:t>, </a:t>
            </a:r>
            <a:r>
              <a:rPr lang="en-US" b="1" smtClean="0">
                <a:latin typeface="Consolas" panose="020B0609020204030204" pitchFamily="49" charset="0"/>
              </a:rPr>
              <a:t>*p </a:t>
            </a:r>
            <a:r>
              <a:rPr lang="en-US" b="1">
                <a:latin typeface="Consolas" panose="020B0609020204030204" pitchFamily="49" charset="0"/>
              </a:rPr>
              <a:t>== </a:t>
            </a:r>
            <a:r>
              <a:rPr lang="en-US" b="1" smtClean="0">
                <a:latin typeface="Consolas" panose="020B0609020204030204" pitchFamily="49" charset="0"/>
              </a:rPr>
              <a:t>8</a:t>
            </a:r>
            <a:endParaRPr lang="ru-RU" smtClean="0"/>
          </a:p>
          <a:p>
            <a:r>
              <a:rPr lang="ru-RU" smtClean="0"/>
              <a:t>Как бы вы написали такое перемещение?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8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Как бы вы написали такое перемещение?</a:t>
            </a:r>
            <a:endParaRPr lang="en-US" smtClean="0"/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rotate(f, l, p);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Подробнее о </a:t>
            </a:r>
            <a:r>
              <a:rPr lang="en-US" smtClean="0"/>
              <a:t>rotate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Диапазон от </a:t>
            </a:r>
            <a:r>
              <a:rPr lang="en-US" smtClean="0">
                <a:latin typeface="Consolas" panose="020B0609020204030204" pitchFamily="49" charset="0"/>
              </a:rPr>
              <a:t>first</a:t>
            </a:r>
            <a:r>
              <a:rPr lang="en-US" smtClean="0"/>
              <a:t> </a:t>
            </a:r>
            <a:r>
              <a:rPr lang="ru-RU" smtClean="0"/>
              <a:t>до </a:t>
            </a:r>
            <a:r>
              <a:rPr lang="en-US" smtClean="0">
                <a:latin typeface="Consolas" panose="020B0609020204030204" pitchFamily="49" charset="0"/>
              </a:rPr>
              <a:t>last</a:t>
            </a:r>
            <a:r>
              <a:rPr lang="en-US" smtClean="0"/>
              <a:t> </a:t>
            </a:r>
            <a:r>
              <a:rPr lang="ru-RU" smtClean="0"/>
              <a:t>проворачивается так, чтобы первым элементом стал </a:t>
            </a:r>
            <a:r>
              <a:rPr lang="en-US" smtClean="0">
                <a:latin typeface="Consolas" panose="020B0609020204030204" pitchFamily="49" charset="0"/>
              </a:rPr>
              <a:t>n_first</a:t>
            </a:r>
          </a:p>
          <a:p>
            <a:r>
              <a:rPr lang="ru-RU" smtClean="0"/>
              <a:t>Теперь ясно как работает </a:t>
            </a:r>
            <a:r>
              <a:rPr lang="en-US" smtClean="0">
                <a:latin typeface="Consolas" panose="020B0609020204030204" pitchFamily="49" charset="0"/>
              </a:rPr>
              <a:t>rotate(f, l, p)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2005" y="5700583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7813" y="5350474"/>
            <a:ext cx="1" cy="35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48898" y="5700582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284706" y="5350474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476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99610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050632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01654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5637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2799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27118" y="5696459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36999" y="5696459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/>
          <p:cNvCxnSpPr>
            <a:stCxn id="78" idx="0"/>
            <a:endCxn id="72" idx="2"/>
          </p:cNvCxnSpPr>
          <p:nvPr/>
        </p:nvCxnSpPr>
        <p:spPr>
          <a:xfrm flipV="1">
            <a:off x="10209078" y="5350472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0"/>
            <a:endCxn id="70" idx="2"/>
          </p:cNvCxnSpPr>
          <p:nvPr/>
        </p:nvCxnSpPr>
        <p:spPr>
          <a:xfrm flipV="1">
            <a:off x="7892184" y="5350473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 smtClean="0"/>
          </a:p>
          <a:p>
            <a:r>
              <a:rPr lang="ru-RU" smtClean="0"/>
              <a:t>Зато будет работать </a:t>
            </a:r>
            <a:r>
              <a:rPr lang="en-US" smtClean="0">
                <a:latin typeface="Consolas" panose="020B0609020204030204" pitchFamily="49" charset="0"/>
              </a:rPr>
              <a:t>rotate(p', 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5684106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67881" y="5684106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9739960" y="5338119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7423066" y="5338120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 smtClean="0">
                <a:latin typeface="Consolas" panose="020B0609020204030204" pitchFamily="49" charset="0"/>
              </a:rPr>
              <a:t>f</a:t>
            </a:r>
            <a:r>
              <a:rPr lang="en-US" b="1" smtClean="0"/>
              <a:t>, </a:t>
            </a:r>
            <a:r>
              <a:rPr lang="ru-RU" b="1" smtClean="0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 smtClean="0">
                <a:latin typeface="Consolas" panose="020B0609020204030204" pitchFamily="49" charset="0"/>
              </a:rPr>
              <a:t>l</a:t>
            </a:r>
            <a:r>
              <a:rPr lang="en-US" b="1"/>
              <a:t> 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</a:t>
            </a:r>
            <a:r>
              <a:rPr lang="ru-RU" smtClean="0"/>
              <a:t>перемещена</a:t>
            </a:r>
            <a:r>
              <a:rPr lang="en-US" b="1" smtClean="0"/>
              <a:t>, </a:t>
            </a:r>
            <a:r>
              <a:rPr lang="ru-RU" b="1"/>
              <a:t>где угодно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&lt; f) rotate(p, f, l);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</a:t>
            </a:r>
            <a:r>
              <a:rPr lang="en-US" smtClean="0"/>
              <a:t>splice </a:t>
            </a:r>
            <a:r>
              <a:rPr lang="ru-RU" smtClean="0"/>
              <a:t>у списков это...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итоге мы имеем новый алгоритм</a:t>
            </a:r>
            <a:r>
              <a:rPr lang="en-US" baseline="30000" smtClean="0"/>
              <a:t>*</a:t>
            </a:r>
            <a:endParaRPr lang="ru-RU" baseline="30000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RandomIter&gt;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slide (RandomIter f, RandomIter l, RandomIter p)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 &lt; f) return { p, rotate(p, f, l)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{ rotate(f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l, p), p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{ f, l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Он работает для </a:t>
            </a:r>
            <a:r>
              <a:rPr lang="en-US" smtClean="0"/>
              <a:t>random access </a:t>
            </a:r>
            <a:r>
              <a:rPr lang="ru-RU" smtClean="0"/>
              <a:t>итераторов как сплайс для списков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2726723" y="6096000"/>
            <a:ext cx="94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</a:t>
            </a:r>
            <a:r>
              <a:rPr lang="ru-RU" smtClean="0"/>
              <a:t> </a:t>
            </a:r>
            <a:r>
              <a:rPr lang="en-US" smtClean="0"/>
              <a:t>Sean Parent, C++ seasoing talk, </a:t>
            </a:r>
            <a:r>
              <a:rPr lang="ru-RU" smtClean="0"/>
              <a:t>см. список литературы. Следующий пример взят оттуда 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Лучшее, что вы можете сделать для своего кода это </a:t>
            </a:r>
            <a:r>
              <a:rPr lang="ru-RU" smtClean="0">
                <a:solidFill>
                  <a:srgbClr val="FF0000"/>
                </a:solidFill>
              </a:rPr>
              <a:t>убрать вспомогательные циклы</a:t>
            </a:r>
          </a:p>
          <a:p>
            <a:r>
              <a:rPr lang="ru-RU" smtClean="0"/>
              <a:t>Вспомогательный цикл внутри функции это любой цикл, который делает нечто, не полностью совпадающее с основным предназначением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Следующий фрагмент кода это часть реального кода </a:t>
            </a:r>
            <a:r>
              <a:rPr lang="en-US" sz="1600" smtClean="0"/>
              <a:t>Chrome OS</a:t>
            </a:r>
            <a:endParaRPr lang="ru-RU" sz="1600" smtClean="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Он содержит </a:t>
            </a:r>
            <a:r>
              <a:rPr lang="ru-RU" sz="1600" smtClean="0">
                <a:solidFill>
                  <a:srgbClr val="00B050"/>
                </a:solidFill>
              </a:rPr>
              <a:t>бессмысленный комментарий</a:t>
            </a:r>
            <a:r>
              <a:rPr lang="ru-RU" sz="1600" smtClean="0"/>
              <a:t>, </a:t>
            </a:r>
            <a:r>
              <a:rPr lang="ru-RU" sz="1600" smtClean="0">
                <a:solidFill>
                  <a:srgbClr val="0000FF"/>
                </a:solidFill>
              </a:rPr>
              <a:t>странные проверки </a:t>
            </a:r>
            <a:r>
              <a:rPr lang="ru-RU" sz="1600" smtClean="0"/>
              <a:t>и он </a:t>
            </a:r>
            <a:r>
              <a:rPr lang="ru-RU" sz="1600" smtClean="0">
                <a:solidFill>
                  <a:srgbClr val="FF0000"/>
                </a:solidFill>
              </a:rPr>
              <a:t>похоже квадратичный</a:t>
            </a:r>
            <a:r>
              <a:rPr lang="ru-RU" sz="1600" smtClean="0"/>
              <a:t>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&lt;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Первый шаг упрощения: </a:t>
            </a:r>
            <a:r>
              <a:rPr lang="en-US" sz="1600" smtClean="0"/>
              <a:t>push_back </a:t>
            </a:r>
            <a:r>
              <a:rPr lang="ru-RU" sz="1600" smtClean="0"/>
              <a:t>не лучше чем </a:t>
            </a:r>
            <a:r>
              <a:rPr lang="en-US" sz="1600" smtClean="0"/>
              <a:t>insert </a:t>
            </a:r>
            <a:r>
              <a:rPr lang="ru-RU" sz="1600" smtClean="0"/>
              <a:t>в конец контейнера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</a:t>
            </a:r>
            <a:r>
              <a:rPr lang="ru-RU" sz="1600" smtClean="0">
                <a:latin typeface="Consolas" panose="020B0609020204030204" pitchFamily="49" charset="0"/>
              </a:rPr>
              <a:t>!</a:t>
            </a:r>
            <a:r>
              <a:rPr lang="en-US" sz="1600" smtClean="0">
                <a:latin typeface="Consolas" panose="020B0609020204030204" pitchFamily="49" charset="0"/>
              </a:rPr>
              <a:t>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expanded_panels_.insert(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</a:t>
            </a:r>
            <a:r>
              <a:rPr lang="en-US" sz="1600">
                <a:latin typeface="Consolas" panose="020B0609020204030204" pitchFamily="49" charset="0"/>
              </a:rPr>
              <a:t>;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Второй шаг упрощения: условие которое выполняется единожды можно вынести вниз из цикла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 smtClean="0">
                <a:latin typeface="Consolas" panose="020B0609020204030204" pitchFamily="49" charset="0"/>
              </a:rPr>
              <a:t>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Третий шаг: убираем бессмысленную проверку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Panel *panel =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if (center_x &lt;= panel-&gt;cur_panel_center())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break;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}</a:t>
            </a:r>
            <a:endParaRPr lang="ru-RU" sz="160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</a:p>
          <a:p>
            <a:r>
              <a:rPr lang="ru-RU" sz="1600" smtClean="0"/>
              <a:t>Теперь </a:t>
            </a:r>
            <a:r>
              <a:rPr lang="ru-RU" sz="1600" smtClean="0">
                <a:effectLst>
                  <a:glow rad="127000">
                    <a:srgbClr val="FFFF00"/>
                  </a:glow>
                </a:effectLst>
              </a:rPr>
              <a:t>по</a:t>
            </a:r>
            <a:r>
              <a:rPr lang="ru-RU" sz="1600">
                <a:effectLst>
                  <a:glow rad="127000">
                    <a:srgbClr val="FFFF00"/>
                  </a:glow>
                </a:effectLst>
              </a:rPr>
              <a:t>д</a:t>
            </a:r>
            <a:r>
              <a:rPr lang="ru-RU" sz="1600" smtClean="0">
                <a:effectLst>
                  <a:glow rad="127000">
                    <a:srgbClr val="FFFF00"/>
                  </a:glow>
                </a:effectLst>
              </a:rPr>
              <a:t>свеченное</a:t>
            </a:r>
            <a:r>
              <a:rPr lang="ru-RU" sz="1600" smtClean="0"/>
              <a:t> это стандартный алгоритм. Кто узнает какой?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92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Разумеется это </a:t>
            </a:r>
            <a:r>
              <a:rPr lang="en-US" sz="1600" smtClean="0"/>
              <a:t>find_if (</a:t>
            </a:r>
            <a:r>
              <a:rPr lang="ru-RU" sz="1600" smtClean="0"/>
              <a:t>что делает четвёртый шаг)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 end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 [&amp;](const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Код уже выглядит гораздо лучше, но мешанина с </a:t>
            </a:r>
            <a:r>
              <a:rPr lang="en-US" sz="1600" smtClean="0"/>
              <a:t>erase </a:t>
            </a:r>
            <a:r>
              <a:rPr lang="ru-RU" sz="1600" smtClean="0"/>
              <a:t>и </a:t>
            </a:r>
            <a:r>
              <a:rPr lang="en-US" sz="1600" smtClean="0"/>
              <a:t>insert </a:t>
            </a:r>
            <a:r>
              <a:rPr lang="ru-RU" sz="1600" smtClean="0"/>
              <a:t>внизу всё ещё цепляет глаз. Кто-нибудь предложит исправление?</a:t>
            </a:r>
          </a:p>
        </p:txBody>
      </p:sp>
    </p:spTree>
    <p:extLst>
      <p:ext uri="{BB962C8B-B14F-4D97-AF65-F5344CB8AC3E}">
        <p14:creationId xmlns:p14="http://schemas.microsoft.com/office/powerpoint/2010/main" val="35913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пятый: </a:t>
            </a:r>
            <a:r>
              <a:rPr lang="en-US" sz="1600" smtClean="0"/>
              <a:t>rotate (</a:t>
            </a:r>
            <a:r>
              <a:rPr lang="ru-RU" sz="1600" smtClean="0"/>
              <a:t>не зря же он рассматривался выше)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 this code: panel is panel found above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Ещё идеи? Может наконец сделаем код рабочим, заменив </a:t>
            </a:r>
            <a:r>
              <a:rPr lang="en-US" sz="1600" smtClean="0">
                <a:latin typeface="Consolas" panose="020B0609020204030204" pitchFamily="49" charset="0"/>
              </a:rPr>
              <a:t>panel</a:t>
            </a:r>
            <a:r>
              <a:rPr lang="en-US" sz="1600" smtClean="0"/>
              <a:t> </a:t>
            </a:r>
            <a:r>
              <a:rPr lang="ru-RU" sz="1600" smtClean="0"/>
              <a:t>на </a:t>
            </a:r>
            <a:r>
              <a:rPr lang="en-US" sz="1600" smtClean="0">
                <a:latin typeface="Consolas" panose="020B0609020204030204" pitchFamily="49" charset="0"/>
              </a:rPr>
              <a:t>*p</a:t>
            </a:r>
            <a:r>
              <a:rPr lang="en-US" sz="1600" smtClean="0"/>
              <a:t>?</a:t>
            </a:r>
            <a:endParaRPr lang="ru-RU" sz="1600" smtClean="0"/>
          </a:p>
        </p:txBody>
      </p:sp>
    </p:spTree>
    <p:extLst>
      <p:ext uri="{BB962C8B-B14F-4D97-AF65-F5344CB8AC3E}">
        <p14:creationId xmlns:p14="http://schemas.microsoft.com/office/powerpoint/2010/main" val="4444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шестой: проверка вообще не нужна, </a:t>
            </a:r>
            <a:r>
              <a:rPr lang="en-US" sz="1600" smtClean="0"/>
              <a:t>rotate </a:t>
            </a:r>
            <a:r>
              <a:rPr lang="ru-RU" sz="1600" smtClean="0"/>
              <a:t>изумительно хорошо отрабатывает на пустом диапазоне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невероятно лучше, чем то, что было. И это эффективнее. Но это может стать ещё эффективнее, если мы уверены, что исходные панели отсортированы по индексу.</a:t>
            </a:r>
          </a:p>
          <a:p>
            <a:r>
              <a:rPr lang="ru-RU" sz="1600" smtClean="0"/>
              <a:t>Мы вернёмся к этому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28739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Промежуточный итог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Удаление из кода вспомогательных циклов это интеллектуально полезная процедура, позволяющая взглянуть на код с точки зрения поиска в нём переиспользуемых абстракций</a:t>
            </a:r>
          </a:p>
          <a:p>
            <a:r>
              <a:rPr lang="ru-RU" smtClean="0"/>
              <a:t>Кроме того полученный код может оказаться намного эффективнее.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Явный цикл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cont.begin(); it != cont.end();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(*it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Явный цикл с синтаксисом диапазона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: </a:t>
            </a:r>
            <a:r>
              <a:rPr lang="en-US" smtClean="0">
                <a:latin typeface="Consolas" panose="020B0609020204030204" pitchFamily="49" charset="0"/>
              </a:rPr>
              <a:t>cont)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(elt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Алгоритм стандартной библиотеки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</a:t>
            </a:r>
            <a:r>
              <a:rPr lang="ru-RU">
                <a:latin typeface="Consolas" panose="020B0609020204030204" pitchFamily="49" charset="0"/>
              </a:rPr>
              <a:t>_</a:t>
            </a:r>
            <a:r>
              <a:rPr lang="en-US">
                <a:latin typeface="Consolas" panose="020B0609020204030204" pitchFamily="49" charset="0"/>
              </a:rPr>
              <a:t>each (cont.begin(), cont.end(), func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 эти способы эффективно эквивалентны. Какой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4645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Ложные паттерны для </a:t>
            </a:r>
            <a:r>
              <a:rPr lang="en-US" smtClean="0"/>
              <a:t>for_each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 smtClean="0"/>
              <a:t>Необходимо сделать из неё </a:t>
            </a:r>
            <a:r>
              <a:rPr lang="en-US" smtClean="0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 smtClean="0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</a:t>
            </a:r>
            <a:r>
              <a:rPr lang="en-US" smtClean="0">
                <a:latin typeface="Consolas" panose="020B0609020204030204" pitchFamily="49" charset="0"/>
              </a:rPr>
              <a:t>[] (auto i) { return -i; } );</a:t>
            </a:r>
          </a:p>
          <a:p>
            <a:r>
              <a:rPr lang="ru-RU" smtClean="0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 vs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7475" cy="4315968"/>
          </a:xfrm>
        </p:spPr>
        <p:txBody>
          <a:bodyPr/>
          <a:lstStyle/>
          <a:p>
            <a:r>
              <a:rPr lang="ru-RU" smtClean="0"/>
              <a:t>Паттерн для </a:t>
            </a:r>
            <a:r>
              <a:rPr lang="en-US" smtClean="0"/>
              <a:t>for_each: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 smtClean="0"/>
              <a:t>transform:</a:t>
            </a:r>
            <a:endParaRPr lang="en-US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*outit++ = func</a:t>
            </a:r>
            <a:r>
              <a:rPr lang="en-US" sz="2000">
                <a:latin typeface="Consolas" panose="020B0609020204030204" pitchFamily="49" charset="0"/>
              </a:rPr>
              <a:t>(*it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в отличии от </a:t>
            </a:r>
            <a:r>
              <a:rPr lang="en-US" smtClean="0"/>
              <a:t>for_each, transform </a:t>
            </a:r>
            <a:r>
              <a:rPr lang="ru-RU" smtClean="0"/>
              <a:t>не гарантирует порядка выполнения!</a:t>
            </a:r>
            <a:endParaRPr lang="en-US"/>
          </a:p>
          <a:p>
            <a:r>
              <a:rPr lang="ru-RU" smtClean="0"/>
              <a:t>Правильное решение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transform (v.begin</a:t>
            </a:r>
            <a:r>
              <a:rPr lang="en-US" sz="2000">
                <a:latin typeface="Consolas" panose="020B0609020204030204" pitchFamily="49" charset="0"/>
              </a:rPr>
              <a:t>(), v.end</a:t>
            </a:r>
            <a:r>
              <a:rPr lang="en-US" sz="2000" smtClean="0">
                <a:latin typeface="Consolas" panose="020B0609020204030204" pitchFamily="49" charset="0"/>
              </a:rPr>
              <a:t>(), v.begin(), </a:t>
            </a:r>
            <a:r>
              <a:rPr lang="en-US" sz="2000">
                <a:latin typeface="Consolas" panose="020B0609020204030204" pitchFamily="49" charset="0"/>
              </a:rPr>
              <a:t>[] (auto i) { return -i; } 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09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Конечно, можно написать отдельную функцию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int negate1 (int i) { return -i;}</a:t>
                </a:r>
              </a:p>
              <a:p>
                <a:pPr marL="45720" indent="0">
                  <a:buNone/>
                </a:pPr>
                <a:r>
                  <a:rPr lang="en-US" smtClean="0"/>
                  <a:t>..... </a:t>
                </a:r>
                <a:r>
                  <a:rPr lang="ru-RU" smtClean="0"/>
                  <a:t>и где-то дальше </a:t>
                </a:r>
                <a:r>
                  <a:rPr lang="en-US" smtClean="0"/>
                  <a:t>.....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negate1);</a:t>
                </a:r>
              </a:p>
              <a:p>
                <a:pPr marL="45720" indent="0">
                  <a:buNone/>
                </a:pPr>
                <a:r>
                  <a:rPr lang="ru-RU" smtClean="0"/>
                  <a:t>Но это как-то очень накладно.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  <a:blipFill rotWithShape="0">
                <a:blip r:embed="rId2"/>
                <a:stretch>
                  <a:fillRect l="-288" t="-181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На самом деле не сильно сложнее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transform(v.begin</a:t>
                </a:r>
                <a:r>
                  <a:rPr lang="en-US">
                    <a:latin typeface="Consolas" panose="020B0609020204030204" pitchFamily="49" charset="0"/>
                  </a:rPr>
                  <a:t>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std::negate&lt;int&gt;());</a:t>
                </a:r>
              </a:p>
              <a:p>
                <a:r>
                  <a:rPr lang="ru-RU" smtClean="0"/>
                  <a:t>Как мог бы быть устроен этот механизм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  <a:blipFill rotWithShape="0">
                <a:blip r:embed="rId2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можно унаследовать </a:t>
            </a:r>
            <a:r>
              <a:rPr lang="en-US" smtClean="0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А можно и </a:t>
            </a:r>
            <a:r>
              <a:rPr lang="en-US" smtClean="0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&lt;class </a:t>
            </a:r>
            <a:r>
              <a:rPr lang="en-US" sz="2000" smtClean="0">
                <a:latin typeface="Consolas" panose="020B0609020204030204" pitchFamily="49" charset="0"/>
              </a:rPr>
              <a:t>Predicate&gt; struct unary_negate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public </a:t>
            </a:r>
            <a:r>
              <a:rPr lang="en-US" sz="2000">
                <a:latin typeface="Consolas" panose="020B0609020204030204" pitchFamily="49" charset="0"/>
              </a:rPr>
              <a:t>unary_function&lt;typename Predicate::argument_type</a:t>
            </a:r>
            <a:r>
              <a:rPr lang="en-US" sz="2000" smtClean="0">
                <a:latin typeface="Consolas" panose="020B0609020204030204" pitchFamily="49" charset="0"/>
              </a:rPr>
              <a:t>, bool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explicit </a:t>
            </a:r>
            <a:r>
              <a:rPr lang="en-US" sz="2000">
                <a:latin typeface="Consolas" panose="020B0609020204030204" pitchFamily="49" charset="0"/>
              </a:rPr>
              <a:t>unary_negate(const Predicate&amp; pred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bool </a:t>
            </a:r>
            <a:r>
              <a:rPr lang="en-US" sz="2000">
                <a:latin typeface="Consolas" panose="020B0609020204030204" pitchFamily="49" charset="0"/>
              </a:rPr>
              <a:t>operator()(const typename Predicate::argument_type&amp; x)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!pred(x);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</p:spPr>
            <p:txBody>
              <a:bodyPr/>
              <a:lstStyle/>
              <a:p>
                <a:r>
                  <a:rPr lang="ru-RU" smtClean="0"/>
                  <a:t> К сожалению, это оставили и в новом стандарте. В итоге почти всегда есть по два варианта для формирования предикатов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Bind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betweenB =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bind (std::logical_and&lt;&gt;(),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lowVal, _1),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_1, highVal));</a:t>
                </a:r>
              </a:p>
              <a:p>
                <a:r>
                  <a:rPr lang="ru-RU" smtClean="0">
                    <a:solidFill>
                      <a:srgbClr val="055CE9"/>
                    </a:solidFill>
                  </a:rPr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55CE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>
                    <a:solidFill>
                      <a:srgbClr val="055CE9"/>
                    </a:solidFill>
                  </a:rPr>
                  <a:t>. </a:t>
                </a:r>
                <a:r>
                  <a:rPr lang="en-US" smtClean="0">
                    <a:solidFill>
                      <a:srgbClr val="055CE9"/>
                    </a:solidFill>
                  </a:rPr>
                  <a:t>Lambda</a:t>
                </a:r>
                <a:r>
                  <a:rPr lang="ru-RU" smtClean="0">
                    <a:solidFill>
                      <a:srgbClr val="055CE9"/>
                    </a:solidFill>
                  </a:rPr>
                  <a:t> (предпочтителен)</a:t>
                </a:r>
                <a:endParaRPr lang="en-US" smtClean="0">
                  <a:solidFill>
                    <a:srgbClr val="055CE9"/>
                  </a:solidFill>
                </a:endParaRP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betweenL = [lowVal, highVal](const auto&amp; val)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return lowVal &lt;= val &amp;&amp; val &lt;= highVal;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  <a:blipFill rotWithShape="0">
                <a:blip r:embed="rId2"/>
                <a:stretch>
                  <a:fillRect l="-29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роблема: </a:t>
            </a:r>
            <a:r>
              <a:rPr lang="en-US" smtClean="0"/>
              <a:t>toupper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s.begin(), std::toupper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Это не работает, так как у </a:t>
            </a:r>
            <a:r>
              <a:rPr lang="en-US" smtClean="0"/>
              <a:t>toupper </a:t>
            </a:r>
            <a:r>
              <a:rPr lang="ru-RU" smtClean="0"/>
              <a:t>две перегрузки</a:t>
            </a:r>
            <a:r>
              <a:rPr lang="en-US" smtClean="0"/>
              <a:t>: </a:t>
            </a:r>
            <a:r>
              <a:rPr lang="ru-RU" smtClean="0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charT* toupper(charT* low, const charT* high) const; 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Очевидно, что в записи </a:t>
            </a:r>
            <a:r>
              <a:rPr lang="en-US" smtClean="0"/>
              <a:t>transform </a:t>
            </a:r>
            <a:r>
              <a:rPr lang="ru-RU" smtClean="0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</a:t>
            </a:r>
            <a:r>
              <a:rPr lang="en-US" smtClean="0"/>
              <a:t> </a:t>
            </a:r>
            <a:r>
              <a:rPr lang="ru-RU" smtClean="0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Сомнительное решение: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static_cast&lt;int</a:t>
            </a:r>
            <a:r>
              <a:rPr lang="en-US">
                <a:latin typeface="Consolas" panose="020B0609020204030204" pitchFamily="49" charset="0"/>
              </a:rPr>
              <a:t>(*)(int</a:t>
            </a:r>
            <a:r>
              <a:rPr lang="en-US" smtClean="0">
                <a:latin typeface="Consolas" panose="020B0609020204030204" pitchFamily="49" charset="0"/>
              </a:rPr>
              <a:t>)&gt;(std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toupper));</a:t>
            </a:r>
          </a:p>
          <a:p>
            <a:r>
              <a:rPr lang="ru-RU" smtClean="0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[](auto x){ return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Выбирать всегда следует алгоритм стандартной библиотеки</a:t>
                </a:r>
              </a:p>
              <a:p>
                <a:r>
                  <a:rPr lang="ru-RU" smtClean="0"/>
                  <a:t>Аргумент от тела цикла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 (auto elt : cont)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ru-RU" smtClean="0">
                    <a:latin typeface="Consolas" panose="020B0609020204030204" pitchFamily="49" charset="0"/>
                  </a:rPr>
                  <a:t>позволяет неконтролируемо вставить массу кода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/>
              </a:p>
              <a:p>
                <a:r>
                  <a:rPr lang="ru-RU" smtClean="0"/>
                  <a:t>Аргумент от распараллеливания (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ru-RU" smtClean="0"/>
                  <a:t>)</a:t>
                </a:r>
                <a:endParaRPr lang="en-US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</a:t>
                </a:r>
                <a:r>
                  <a:rPr lang="ru-RU">
                    <a:latin typeface="Consolas" panose="020B0609020204030204" pitchFamily="49" charset="0"/>
                  </a:rPr>
                  <a:t>_</a:t>
                </a:r>
                <a:r>
                  <a:rPr lang="en-US" smtClean="0">
                    <a:latin typeface="Consolas" panose="020B0609020204030204" pitchFamily="49" charset="0"/>
                  </a:rPr>
                  <a:t>each(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::execution::par</a:t>
                </a:r>
                <a:r>
                  <a:rPr lang="en-US">
                    <a:latin typeface="Consolas" panose="020B0609020204030204" pitchFamily="49" charset="0"/>
                  </a:rPr>
                  <a:t>, cont.begin(), cont.end(), func);</a:t>
                </a:r>
                <a:endParaRPr lang="en-US"/>
              </a:p>
              <a:p>
                <a:r>
                  <a:rPr lang="ru-RU" smtClean="0"/>
                  <a:t>В общем случае абстракция </a:t>
                </a:r>
                <a:r>
                  <a:rPr lang="ru-RU"/>
                  <a:t>циклов повышает и читаемость и эффективность</a:t>
                </a:r>
              </a:p>
              <a:p>
                <a:r>
                  <a:rPr lang="ru-RU"/>
                  <a:t>Такие абстракции называются </a:t>
                </a:r>
                <a:r>
                  <a:rPr lang="ru-RU">
                    <a:solidFill>
                      <a:srgbClr val="0000FF"/>
                    </a:solidFill>
                  </a:rPr>
                  <a:t>абстракциями с отрицательной стоимостью</a:t>
                </a:r>
                <a:endParaRPr lang="en-US">
                  <a:solidFill>
                    <a:srgbClr val="0000FF"/>
                  </a:solidFill>
                </a:endParaRPr>
              </a:p>
              <a:p>
                <a:endParaRPr lang="ru-RU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</a:t>
            </a:r>
            <a:r>
              <a:rPr lang="ru-RU" smtClean="0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</a:t>
            </a:r>
            <a:r>
              <a:rPr lang="en-US" smtClean="0">
                <a:latin typeface="Consolas" panose="020B0609020204030204" pitchFamily="49" charset="0"/>
              </a:rPr>
              <a:t>result(buffer.size</a:t>
            </a:r>
            <a:r>
              <a:rPr lang="en-US">
                <a:latin typeface="Consolas" panose="020B0609020204030204" pitchFamily="49" charset="0"/>
              </a:rPr>
              <a:t>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</a:t>
            </a:r>
            <a:r>
              <a:rPr lang="ru-RU" smtClean="0"/>
              <a:t>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После этого очистить </a:t>
            </a:r>
            <a:r>
              <a:rPr lang="en-US" smtClean="0"/>
              <a:t>buffer.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  <a:r>
              <a:rPr lang="en-US" smtClean="0"/>
              <a:t>:</a:t>
            </a:r>
            <a:r>
              <a:rPr lang="ru-RU" smtClean="0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(buffer.begin(),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buffer.end(),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de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temp = de.path</a:t>
            </a:r>
            <a:r>
              <a:rPr lang="en-US">
                <a:latin typeface="Consolas" panose="020B0609020204030204" pitchFamily="49" charset="0"/>
              </a:rPr>
              <a:t>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move </a:t>
            </a:r>
            <a:r>
              <a:rPr lang="ru-RU" smtClean="0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r>
              <a:rPr lang="ru-RU" smtClean="0"/>
              <a:t>Очевидная проблема: лишние копирования </a:t>
            </a:r>
            <a:r>
              <a:rPr lang="en-US" smtClean="0"/>
              <a:t>directory_entry</a:t>
            </a:r>
            <a:r>
              <a:rPr lang="ru-RU" smtClean="0"/>
              <a:t>.</a:t>
            </a:r>
          </a:p>
          <a:p>
            <a:r>
              <a:rPr lang="ru-RU" smtClean="0"/>
              <a:t>Решение: </a:t>
            </a:r>
            <a:r>
              <a:rPr lang="en-US" smtClean="0"/>
              <a:t>move </a:t>
            </a:r>
            <a:r>
              <a:rPr lang="ru-RU" smtClean="0"/>
              <a:t>семантика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make_move_iterator</a:t>
            </a:r>
            <a:r>
              <a:rPr lang="en-US">
                <a:latin typeface="Consolas" panose="020B0609020204030204" pitchFamily="49" charset="0"/>
              </a:rPr>
              <a:t>(buffer.begin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make_move_iterator(buffer.end()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boost::filesystem::directory_entry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mtClean="0">
                <a:latin typeface="Consolas" panose="020B0609020204030204" pitchFamily="49" charset="0"/>
              </a:rPr>
              <a:t>de)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temp = de.path</a:t>
            </a:r>
            <a:r>
              <a:rPr lang="en-US">
                <a:latin typeface="Consolas" panose="020B0609020204030204" pitchFamily="49" charset="0"/>
              </a:rPr>
              <a:t>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</a:t>
            </a:r>
            <a:r>
              <a:rPr lang="en-US" smtClean="0">
                <a:latin typeface="Consolas" panose="020B0609020204030204" pitchFamily="49" charset="0"/>
              </a:rPr>
              <a:t>it, *it2++);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 этом случае он берёт также итератор </a:t>
            </a:r>
            <a:r>
              <a:rPr lang="en-US" smtClean="0"/>
              <a:t>it2 </a:t>
            </a:r>
            <a:r>
              <a:rPr lang="ru-RU" smtClean="0"/>
              <a:t>на вторую последовательность.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 smtClean="0"/>
              <a:t>// .... </a:t>
            </a:r>
            <a:r>
              <a:rPr lang="ru-RU" smtClean="0"/>
              <a:t>тут он</a:t>
            </a:r>
            <a:r>
              <a:rPr lang="ru-RU"/>
              <a:t>и</a:t>
            </a:r>
            <a:r>
              <a:rPr lang="ru-RU" smtClean="0"/>
              <a:t> синхронно заполняются ....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Задача</a:t>
            </a:r>
            <a:r>
              <a:rPr lang="ru-RU"/>
              <a:t>: написать 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</a:t>
            </a:r>
            <a:r>
              <a:rPr lang="ru-RU" smtClean="0"/>
              <a:t>из суммы двух частей: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result[i] = first_part[i] + second_part[i]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1581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 smtClean="0"/>
              <a:t>Не забываем про </a:t>
            </a:r>
            <a:r>
              <a:rPr lang="en-US" smtClean="0"/>
              <a:t>move-</a:t>
            </a:r>
            <a:r>
              <a:rPr lang="ru-RU" smtClean="0"/>
              <a:t>семантику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(make_move_iterator(first_part.begin()),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make_move_iterator(first_part.end()),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result.begin(),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[] (string &amp;&amp;a, string &amp;&amp;b) { return a + b; });</a:t>
            </a:r>
            <a:endParaRPr lang="ru-RU" smtClean="0"/>
          </a:p>
          <a:p>
            <a:r>
              <a:rPr lang="ru-RU" smtClean="0"/>
              <a:t>Синтаксис не слишком удачен, конечно</a:t>
            </a:r>
          </a:p>
        </p:txBody>
      </p:sp>
    </p:spTree>
    <p:extLst>
      <p:ext uri="{BB962C8B-B14F-4D97-AF65-F5344CB8AC3E}">
        <p14:creationId xmlns:p14="http://schemas.microsoft.com/office/powerpoint/2010/main" val="3439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</a:t>
            </a:r>
            <a:r>
              <a:rPr lang="en-US" smtClean="0"/>
              <a:t>transform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</a:t>
            </a:r>
            <a:r>
              <a:rPr lang="en-US" smtClean="0"/>
              <a:t>map </a:t>
            </a:r>
            <a:r>
              <a:rPr lang="ru-RU" smtClean="0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Введение в алгоритмы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Абстракция циклов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975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37))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893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610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376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32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5870" y="4819466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0891" y="4819464"/>
            <a:ext cx="533400" cy="45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7293" y="4820194"/>
            <a:ext cx="455459" cy="455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0493" y="4819464"/>
            <a:ext cx="533400" cy="453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8566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222" y="4819516"/>
            <a:ext cx="533400" cy="453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7847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503" y="4819466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Вам предлагают использовать изначальную сортированность панелей в следующем коде...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Кажется, если панели изначально сортированы, то </a:t>
            </a:r>
            <a:r>
              <a:rPr lang="en-US" sz="1600" smtClean="0"/>
              <a:t>find_if </a:t>
            </a:r>
            <a:r>
              <a:rPr lang="ru-RU" sz="1600" smtClean="0"/>
              <a:t>делает чересчур много...</a:t>
            </a:r>
          </a:p>
        </p:txBody>
      </p:sp>
    </p:spTree>
    <p:extLst>
      <p:ext uri="{BB962C8B-B14F-4D97-AF65-F5344CB8AC3E}">
        <p14:creationId xmlns:p14="http://schemas.microsoft.com/office/powerpoint/2010/main" val="3124154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z="1600" smtClean="0">
                <a:latin typeface="Consolas" panose="020B0609020204030204" pitchFamily="49" charset="0"/>
              </a:rPr>
              <a:t>(begin(expanded_panels_), f, center_x,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&amp;e, int x) {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e-&gt;cur_panel_center()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&lt; x;</a:t>
            </a:r>
            <a:r>
              <a:rPr lang="en-US" sz="1600" smtClean="0">
                <a:latin typeface="Consolas" panose="020B0609020204030204" pitchFamily="49" charset="0"/>
              </a:rPr>
              <a:t>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очень важное наблюдение: переход к алгоритмам позволяет делать такие изменения "в одну строчку"</a:t>
            </a:r>
          </a:p>
        </p:txBody>
      </p:sp>
    </p:spTree>
    <p:extLst>
      <p:ext uri="{BB962C8B-B14F-4D97-AF65-F5344CB8AC3E}">
        <p14:creationId xmlns:p14="http://schemas.microsoft.com/office/powerpoint/2010/main" val="1840452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6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</a:t>
            </a:r>
          </a:p>
        </p:txBody>
      </p:sp>
    </p:spTree>
    <p:extLst>
      <p:ext uri="{BB962C8B-B14F-4D97-AF65-F5344CB8AC3E}">
        <p14:creationId xmlns:p14="http://schemas.microsoft.com/office/powerpoint/2010/main" val="246518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 </a:t>
            </a:r>
          </a:p>
          <a:p>
            <a:r>
              <a:rPr lang="ru-RU" smtClean="0"/>
              <a:t>Тут надо подумать о том, что сортированность это инвариант и мы </a:t>
            </a:r>
            <a:r>
              <a:rPr lang="ru-RU" b="1" smtClean="0"/>
              <a:t>умеем</a:t>
            </a:r>
            <a:r>
              <a:rPr lang="ru-RU" smtClean="0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1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ISO/IEC, "Information technology -- Programming languages – C++", </a:t>
                </a:r>
                <a:r>
                  <a:rPr lang="en-US" sz="2000"/>
                  <a:t>ISO/IEC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/>
                  <a:t>Bjarne Stroustrup, The </a:t>
                </a:r>
                <a:r>
                  <a:rPr lang="en-US" sz="20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th </a:t>
                </a:r>
                <a:r>
                  <a:rPr lang="en-US" sz="2000"/>
                  <a:t>Edition</a:t>
                </a:r>
                <a:r>
                  <a:rPr lang="en-US" sz="2000" smtClean="0"/>
                  <a:t>)</a:t>
                </a:r>
                <a:endParaRPr lang="ru-RU" sz="2000" smtClean="0"/>
              </a:p>
              <a:p>
                <a:r>
                  <a:rPr lang="en-US" sz="20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STL,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0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/>
                  <a:t> and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2000" smtClean="0"/>
              </a:p>
              <a:p>
                <a:pPr lvl="0"/>
                <a:r>
                  <a:rPr lang="en-US" sz="2000" smtClean="0"/>
                  <a:t>Sean Parent, C++ Seasoning, GoingNative'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endParaRPr lang="en-US" sz="2000" smtClean="0"/>
              </a:p>
              <a:p>
                <a:pPr lvl="0"/>
                <a:r>
                  <a:rPr lang="en-US" sz="2000" smtClean="0"/>
                  <a:t>Sean Parent, Better Code: Data Structures, CppCon'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2000"/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 </a:t>
            </a:r>
            <a:r>
              <a:rPr lang="en-US" smtClean="0"/>
              <a:t>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</a:t>
            </a:r>
            <a:r>
              <a:rPr lang="en-US" sz="2000">
                <a:latin typeface="Consolas" panose="020B0609020204030204" pitchFamily="49" charset="0"/>
              </a:rPr>
              <a:t>(myints,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fill </a:t>
            </a:r>
            <a:r>
              <a:rPr lang="en-US" sz="2000">
                <a:latin typeface="Consolas" panose="020B0609020204030204" pitchFamily="49" charset="0"/>
              </a:rPr>
              <a:t>(myvector.begin(), myvector.end(), 0);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[](</a:t>
            </a:r>
            <a:r>
              <a:rPr lang="en-US" sz="2000">
                <a:latin typeface="Consolas" panose="020B0609020204030204" pitchFamily="49" charset="0"/>
              </a:rPr>
              <a:t>int i){ return (i % 3) == 1; });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16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Нормальной формой</a:t>
            </a:r>
            <a:r>
              <a:rPr lang="ru-RU" smtClean="0"/>
              <a:t> называется цикл с минимальным элементом впереди</a:t>
            </a:r>
          </a:p>
          <a:p>
            <a:r>
              <a:rPr lang="ru-RU" smtClean="0"/>
              <a:t>Нормальная форма для </a:t>
            </a:r>
            <a:r>
              <a:rPr lang="en-US" smtClean="0">
                <a:latin typeface="Consolas" panose="020B0609020204030204" pitchFamily="49" charset="0"/>
              </a:rPr>
              <a:t>(4 2 1 3)</a:t>
            </a:r>
            <a:r>
              <a:rPr lang="en-US" smtClean="0"/>
              <a:t>?</a:t>
            </a:r>
          </a:p>
          <a:p>
            <a:r>
              <a:rPr lang="ru-RU" smtClean="0"/>
              <a:t>Есть ли разница между </a:t>
            </a:r>
            <a:r>
              <a:rPr lang="en-US">
                <a:latin typeface="Consolas" panose="020B0609020204030204" pitchFamily="49" charset="0"/>
              </a:rPr>
              <a:t>(4 2 1 </a:t>
            </a:r>
            <a:r>
              <a:rPr lang="en-US" smtClean="0">
                <a:latin typeface="Consolas" panose="020B0609020204030204" pitchFamily="49" charset="0"/>
              </a:rPr>
              <a:t>3)</a:t>
            </a:r>
            <a:r>
              <a:rPr lang="ru-RU" smtClean="0"/>
              <a:t> и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(4 2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/>
              <a:t>, </a:t>
            </a:r>
            <a:r>
              <a:rPr lang="ru-RU" smtClean="0"/>
              <a:t>а потом (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)"</a:t>
            </a:r>
            <a:r>
              <a:rPr lang="en-US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91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Циклические 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можем кодировать перестановки любых объектов как циклические перестановки. </a:t>
            </a:r>
            <a:endParaRPr lang="en-US" smtClean="0"/>
          </a:p>
          <a:p>
            <a:r>
              <a:rPr lang="ru-RU" smtClean="0"/>
              <a:t>Простейший цикл это </a:t>
            </a:r>
            <a:r>
              <a:rPr lang="en-US" smtClean="0">
                <a:latin typeface="Consolas" panose="020B0609020204030204" pitchFamily="49" charset="0"/>
              </a:rPr>
              <a:t>(1 2)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2 3 </a:t>
            </a:r>
            <a:r>
              <a:rPr lang="en-US" smtClean="0">
                <a:latin typeface="Consolas" panose="020B0609020204030204" pitchFamily="49" charset="0"/>
              </a:rPr>
              <a:t>1)</a:t>
            </a:r>
            <a:r>
              <a:rPr lang="en-US" smtClean="0"/>
              <a:t> </a:t>
            </a:r>
            <a:r>
              <a:rPr lang="ru-RU" smtClean="0"/>
              <a:t>означает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Очевидно, что </a:t>
            </a:r>
            <a:r>
              <a:rPr lang="en-US">
                <a:latin typeface="Consolas" panose="020B0609020204030204" pitchFamily="49" charset="0"/>
              </a:rPr>
              <a:t>(2 3 1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2 3)</a:t>
            </a:r>
            <a:r>
              <a:rPr lang="ru-RU" smtClean="0">
                <a:latin typeface="Consolas" panose="020B0609020204030204" pitchFamily="49" charset="0"/>
              </a:rPr>
              <a:t> ==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3 1 </a:t>
            </a:r>
            <a:r>
              <a:rPr lang="en-US" smtClean="0">
                <a:latin typeface="Consolas" panose="020B0609020204030204" pitchFamily="49" charset="0"/>
              </a:rPr>
              <a:t>2)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Нормальной формой</a:t>
            </a:r>
            <a:r>
              <a:rPr lang="ru-RU" smtClean="0"/>
              <a:t> называется цикл с минимальным элементом впереди</a:t>
            </a:r>
          </a:p>
          <a:p>
            <a:r>
              <a:rPr lang="ru-RU" smtClean="0"/>
              <a:t>Нормальная форма для </a:t>
            </a:r>
            <a:r>
              <a:rPr lang="en-US" smtClean="0">
                <a:latin typeface="Consolas" panose="020B0609020204030204" pitchFamily="49" charset="0"/>
              </a:rPr>
              <a:t>(4 2 1 3)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(1 3</a:t>
            </a:r>
            <a:r>
              <a:rPr lang="ru-RU" smtClean="0">
                <a:latin typeface="Consolas" panose="020B0609020204030204" pitchFamily="49" charset="0"/>
              </a:rPr>
              <a:t> 4 2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ru-RU" smtClean="0"/>
              <a:t>Да разница есть. </a:t>
            </a:r>
            <a:r>
              <a:rPr lang="en-US">
                <a:latin typeface="Consolas" panose="020B0609020204030204" pitchFamily="49" charset="0"/>
              </a:rPr>
              <a:t>(4 2 1 </a:t>
            </a:r>
            <a:r>
              <a:rPr lang="en-US" smtClean="0">
                <a:latin typeface="Consolas" panose="020B0609020204030204" pitchFamily="49" charset="0"/>
              </a:rPr>
              <a:t>3)</a:t>
            </a:r>
            <a:r>
              <a:rPr lang="ru-RU" smtClean="0"/>
              <a:t> изменяет в том числе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4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Обычная перестановка</a:t>
            </a:r>
            <a:r>
              <a:rPr lang="en-US" smtClean="0"/>
              <a:t>: </a:t>
            </a:r>
            <a:r>
              <a:rPr lang="ru-RU" smtClean="0"/>
              <a:t>пишется в два столбика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 2 3 4 5 6 7 8 9 -- </a:t>
            </a:r>
            <a:r>
              <a:rPr lang="ru-RU" smtClean="0">
                <a:latin typeface="Consolas" panose="020B0609020204030204" pitchFamily="49" charset="0"/>
              </a:rPr>
              <a:t>исходный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9 2 3 1 7 6 8 5 4</a:t>
            </a:r>
            <a:r>
              <a:rPr lang="ru-RU" smtClean="0">
                <a:latin typeface="Consolas" panose="020B0609020204030204" pitchFamily="49" charset="0"/>
              </a:rPr>
              <a:t> -- результирующий</a:t>
            </a:r>
          </a:p>
          <a:p>
            <a:r>
              <a:rPr lang="ru-RU" smtClean="0"/>
              <a:t>Ей соответствует циклическая форма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4)(3)(5 7 8)(6)</a:t>
            </a:r>
          </a:p>
          <a:p>
            <a:r>
              <a:rPr lang="ru-RU" smtClean="0"/>
              <a:t>Необходимо написать функцию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[9 </a:t>
            </a:r>
            <a:r>
              <a:rPr lang="en-US">
                <a:latin typeface="Consolas" panose="020B0609020204030204" pitchFamily="49" charset="0"/>
              </a:rPr>
              <a:t>2 3 1 7 6 8 5 </a:t>
            </a:r>
            <a:r>
              <a:rPr lang="en-US" smtClean="0">
                <a:latin typeface="Consolas" panose="020B0609020204030204" pitchFamily="49" charset="0"/>
              </a:rPr>
              <a:t>4]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4)</a:t>
            </a:r>
            <a:r>
              <a:rPr lang="en-US" smtClean="0">
                <a:latin typeface="Consolas" panose="020B0609020204030204" pitchFamily="49" charset="0"/>
              </a:rPr>
              <a:t>(2)(3)</a:t>
            </a:r>
            <a:r>
              <a:rPr lang="ru-RU" smtClean="0">
                <a:latin typeface="Consolas" panose="020B0609020204030204" pitchFamily="49" charset="0"/>
              </a:rPr>
              <a:t>(5 </a:t>
            </a:r>
            <a:r>
              <a:rPr lang="ru-RU">
                <a:latin typeface="Consolas" panose="020B0609020204030204" pitchFamily="49" charset="0"/>
              </a:rPr>
              <a:t>7 8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(6)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Для начала: какая сигнатура должна быть у  этой функции?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9598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a, g, [d,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create_loops(T </a:t>
            </a:r>
            <a:r>
              <a:rPr lang="en-US">
                <a:latin typeface="Consolas" panose="020B0609020204030204" pitchFamily="49" charset="0"/>
              </a:rPr>
              <a:t>start, T fin, const 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</a:t>
            </a:r>
            <a:r>
              <a:rPr lang="en-US">
                <a:latin typeface="Consolas" panose="020B0609020204030204" pitchFamily="49" charset="0"/>
              </a:rPr>
              <a:t>vector&lt;PermLoop&lt;T</a:t>
            </a:r>
            <a:r>
              <a:rPr lang="en-US" smtClean="0">
                <a:latin typeface="Consolas" panose="020B0609020204030204" pitchFamily="49" charset="0"/>
              </a:rPr>
              <a:t>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64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0503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a, g, [d,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create_loops(T </a:t>
            </a:r>
            <a:r>
              <a:rPr lang="en-US">
                <a:latin typeface="Consolas" panose="020B0609020204030204" pitchFamily="49" charset="0"/>
              </a:rPr>
              <a:t>start, T fin, const 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</a:t>
            </a:r>
            <a:r>
              <a:rPr lang="en-US">
                <a:latin typeface="Consolas" panose="020B0609020204030204" pitchFamily="49" charset="0"/>
              </a:rPr>
              <a:t>vector&lt;PermLoop&lt;T</a:t>
            </a:r>
            <a:r>
              <a:rPr lang="en-US" smtClean="0">
                <a:latin typeface="Consolas" panose="020B0609020204030204" pitchFamily="49" charset="0"/>
              </a:rPr>
              <a:t>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Ваша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0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Области определения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Кодирование области определения как 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start, T </a:t>
            </a:r>
            <a:r>
              <a:rPr lang="en-US" smtClean="0">
                <a:latin typeface="Consolas" panose="020B0609020204030204" pitchFamily="49" charset="0"/>
              </a:rPr>
              <a:t>fin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крайне неуместно</a:t>
            </a:r>
          </a:p>
          <a:p>
            <a:r>
              <a:rPr lang="ru-RU" smtClean="0"/>
              <a:t>Вместо этого можно взять класс вроде такого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start_, T fin</a:t>
            </a:r>
            <a:r>
              <a:rPr lang="en-US" smtClean="0">
                <a:latin typeface="Consolas" panose="020B0609020204030204" pitchFamily="49" charset="0"/>
              </a:rPr>
              <a:t>_&gt;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Idom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val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Idom(T val) : val_(val)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range check possible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operator T() const { return val_;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using type = 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constexpr T start = start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constexpr T fin = fin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3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create_loops(const </a:t>
            </a:r>
            <a:r>
              <a:rPr lang="en-US">
                <a:latin typeface="Consolas" panose="020B0609020204030204" pitchFamily="49" charset="0"/>
              </a:rPr>
              <a:t>vector&lt;T&gt;&amp; </a:t>
            </a:r>
            <a:r>
              <a:rPr lang="en-US" smtClean="0">
                <a:latin typeface="Consolas" panose="020B0609020204030204" pitchFamily="49" charset="0"/>
              </a:rPr>
              <a:t>table,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vector&lt;PermLoop&lt;T&gt;&gt;&amp; out);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Теперь параметр это </a:t>
            </a:r>
            <a:r>
              <a:rPr lang="en-US" smtClean="0"/>
              <a:t>domain, </a:t>
            </a:r>
            <a:r>
              <a:rPr lang="ru-RU" smtClean="0"/>
              <a:t>предполагаем, что есть </a:t>
            </a:r>
            <a:r>
              <a:rPr lang="en-US">
                <a:latin typeface="Consolas" panose="020B0609020204030204" pitchFamily="49" charset="0"/>
              </a:rPr>
              <a:t>T::start, T::fin</a:t>
            </a:r>
            <a:endParaRPr lang="ru-RU" smtClean="0"/>
          </a:p>
          <a:p>
            <a:r>
              <a:rPr lang="ru-RU" smtClean="0"/>
              <a:t>Ещё критика?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72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перестановок к циклической записи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r>
              <a:rPr lang="ru-RU" smtClean="0"/>
              <a:t>Предлагамая 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creates array of loops from permutation given by </a:t>
            </a:r>
            <a:r>
              <a:rPr lang="en-US" smtClean="0">
                <a:latin typeface="Consolas" panose="020B0609020204030204" pitchFamily="49" charset="0"/>
              </a:rPr>
              <a:t>table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say: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d, c, e, g, b, f, a]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gives: [(a, d, g), (b, c, e), (f)]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</a:t>
            </a:r>
            <a:r>
              <a:rPr lang="en-US" smtClean="0">
                <a:latin typeface="Consolas" panose="020B0609020204030204" pitchFamily="49" charset="0"/>
              </a:rPr>
              <a:t>OutIt&gt;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create_loops(RandIt tbeg, RandIt tend, OutIt </a:t>
            </a:r>
            <a:r>
              <a:rPr lang="en-US" smtClean="0">
                <a:latin typeface="Consolas" panose="020B0609020204030204" pitchFamily="49" charset="0"/>
              </a:rPr>
              <a:t>lbeg)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Теперь функция это обобщённый алгоритм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1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Перестановка может быть применена</a:t>
            </a:r>
          </a:p>
          <a:p>
            <a:r>
              <a:rPr lang="ru-RU" smtClean="0"/>
              <a:t>Применим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 числу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получаем </a:t>
            </a:r>
            <a:r>
              <a:rPr lang="ru-RU" smtClean="0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PermLoop&lt;T&gt;::apply (T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3)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3 </a:t>
            </a:r>
            <a:r>
              <a:rPr lang="en-US">
                <a:latin typeface="Consolas" panose="020B0609020204030204" pitchFamily="49" charset="0"/>
              </a:rPr>
              <a:t>4 5 </a:t>
            </a:r>
            <a:r>
              <a:rPr lang="en-US" smtClean="0">
                <a:latin typeface="Consolas" panose="020B0609020204030204" pitchFamily="49" charset="0"/>
              </a:rPr>
              <a:t>6]</a:t>
            </a:r>
            <a:r>
              <a:rPr lang="en-US" smtClean="0"/>
              <a:t>, </a:t>
            </a:r>
            <a:r>
              <a:rPr lang="ru-RU" smtClean="0"/>
              <a:t>имеем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1 </a:t>
            </a:r>
            <a:r>
              <a:rPr lang="en-US">
                <a:latin typeface="Consolas" panose="020B0609020204030204" pitchFamily="49" charset="0"/>
              </a:rPr>
              <a:t>4 5 6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должен иметь метод </a:t>
            </a:r>
            <a:r>
              <a:rPr lang="en-US" smtClean="0">
                <a:latin typeface="Consolas" panose="020B0609020204030204" pitchFamily="49" charset="0"/>
              </a:rPr>
              <a:t>PermLoop&lt;T&gt;::apply</a:t>
            </a:r>
            <a:r>
              <a:rPr lang="ru-RU"/>
              <a:t> </a:t>
            </a:r>
            <a:r>
              <a:rPr lang="ru-RU" smtClean="0"/>
              <a:t>для таблицы?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RandIt&gt;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PermLoop&lt;T&gt;::apply(RandIt tbeg, RandIt tend)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6992" y="1916975"/>
            <a:ext cx="3570569" cy="2771709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for_each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find (if), count 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search, find_end, find_first_of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adjacent_find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min (element), max (element)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clamp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equal, lexicographical_compare</a:t>
            </a:r>
            <a:endParaRPr lang="en-US" sz="160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025556" y="1936091"/>
            <a:ext cx="4682697" cy="2257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partition, stable_partition, partition_point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sort, partial_sort, stable_sort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lower_bound, upper_bound, 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150285" y="1961004"/>
            <a:ext cx="2646405" cy="429975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copy (if | n | 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move (backward)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swap, swap_ranges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iter_swap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replace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fill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generate (n)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remove (copy)(if)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unique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rotate (copy)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sample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29107" y="4806772"/>
            <a:ext cx="4321344" cy="1750547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merge, inplace_merge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is_heap (until)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make_heap</a:t>
            </a:r>
            <a:r>
              <a:rPr lang="en-US"/>
              <a:t>, push_heap, </a:t>
            </a:r>
            <a:r>
              <a:rPr lang="en-US" smtClean="0"/>
              <a:t>etc....</a:t>
            </a:r>
            <a:endParaRPr lang="en-US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set_union</a:t>
            </a:r>
            <a:r>
              <a:rPr lang="en-US"/>
              <a:t>, set_intersection, </a:t>
            </a:r>
            <a:r>
              <a:rPr lang="en-US" smtClean="0"/>
              <a:t>etc....</a:t>
            </a:r>
            <a:endParaRPr lang="en-US"/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7025556" y="3797347"/>
            <a:ext cx="4589796" cy="2875301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8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accumulate, reduce, </a:t>
            </a:r>
            <a:r>
              <a:rPr lang="en-US" smtClean="0"/>
              <a:t>transform_reduce</a:t>
            </a:r>
            <a:endParaRPr lang="ru-RU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iota</a:t>
            </a:r>
            <a:endParaRPr lang="en-US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partial_sum, inclusive_scan, exclusive_scan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transform_(inclusive | exclusive)_scan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is_permutation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next_permutation, prev_permutation</a:t>
            </a:r>
          </a:p>
        </p:txBody>
      </p:sp>
    </p:spTree>
    <p:extLst>
      <p:ext uri="{BB962C8B-B14F-4D97-AF65-F5344CB8AC3E}">
        <p14:creationId xmlns:p14="http://schemas.microsoft.com/office/powerpoint/2010/main" val="6577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Перестановка может быть применена</a:t>
            </a:r>
          </a:p>
          <a:p>
            <a:r>
              <a:rPr lang="ru-RU" smtClean="0"/>
              <a:t>Применим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 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к числу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получаем </a:t>
            </a:r>
            <a:r>
              <a:rPr lang="ru-RU" smtClean="0"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PermLoop&lt;T&gt;::apply (T x) const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it = find(loop_.begin(), loop_.end(),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(it == loop_.end()) return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nxt = next(it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(nxt == loop_.end()) return *loop_.begin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*nxt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Применим</a:t>
            </a:r>
            <a:r>
              <a:rPr lang="en-US"/>
              <a:t> </a:t>
            </a:r>
            <a:r>
              <a:rPr lang="ru-RU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3)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3 </a:t>
            </a:r>
            <a:r>
              <a:rPr lang="en-US">
                <a:latin typeface="Consolas" panose="020B0609020204030204" pitchFamily="49" charset="0"/>
              </a:rPr>
              <a:t>4 5 </a:t>
            </a:r>
            <a:r>
              <a:rPr lang="en-US" smtClean="0">
                <a:latin typeface="Consolas" panose="020B0609020204030204" pitchFamily="49" charset="0"/>
              </a:rPr>
              <a:t>6]</a:t>
            </a:r>
            <a:r>
              <a:rPr lang="en-US" smtClean="0"/>
              <a:t>, </a:t>
            </a:r>
            <a:r>
              <a:rPr lang="ru-RU" smtClean="0"/>
              <a:t>имеем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1 </a:t>
            </a:r>
            <a:r>
              <a:rPr lang="en-US">
                <a:latin typeface="Consolas" panose="020B0609020204030204" pitchFamily="49" charset="0"/>
              </a:rPr>
              <a:t>4 5 6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должен иметь метод </a:t>
            </a:r>
            <a:r>
              <a:rPr lang="en-US" smtClean="0">
                <a:latin typeface="Consolas" panose="020B0609020204030204" pitchFamily="49" charset="0"/>
              </a:rPr>
              <a:t>PermLoop&lt;T&gt;::apply</a:t>
            </a:r>
            <a:r>
              <a:rPr lang="ru-RU"/>
              <a:t> </a:t>
            </a:r>
            <a:r>
              <a:rPr lang="ru-RU" smtClean="0"/>
              <a:t>для таблицы?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5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Перестановки можно комбинировать не только когда они независимы, но и когда они содержат общие элементы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>
                <a:latin typeface="Consolas" panose="020B0609020204030204" pitchFamily="49" charset="0"/>
              </a:rPr>
              <a:t>(1 2</a:t>
            </a:r>
            <a:r>
              <a:rPr lang="en-US" smtClean="0">
                <a:latin typeface="Consolas" panose="020B0609020204030204" pitchFamily="49" charset="0"/>
              </a:rPr>
              <a:t>)(2 3)</a:t>
            </a:r>
            <a:endParaRPr lang="ru-RU" smtClean="0"/>
          </a:p>
          <a:p>
            <a:r>
              <a:rPr lang="ru-RU" smtClean="0"/>
              <a:t>Это означает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2, 2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ru-RU" smtClean="0">
                <a:sym typeface="Symbol" panose="05050102010706020507" pitchFamily="18" charset="2"/>
              </a:rPr>
              <a:t> и далее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>
                <a:sym typeface="Symbol" panose="05050102010706020507" pitchFamily="18" charset="2"/>
              </a:rPr>
              <a:t>Следовательно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В циклической записи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latin typeface="Consolas" panose="020B0609020204030204" pitchFamily="49" charset="0"/>
              </a:rPr>
              <a:t>(1 2)(2 3</a:t>
            </a:r>
            <a:r>
              <a:rPr lang="en-US" smtClean="0">
                <a:latin typeface="Consolas" panose="020B0609020204030204" pitchFamily="49" charset="0"/>
              </a:rPr>
              <a:t>) = (</a:t>
            </a:r>
            <a:r>
              <a:rPr lang="en-US">
                <a:latin typeface="Consolas" panose="020B0609020204030204" pitchFamily="49" charset="0"/>
              </a:rPr>
              <a:t>1 3</a:t>
            </a:r>
            <a:r>
              <a:rPr lang="en-US" smtClean="0">
                <a:latin typeface="Consolas" panose="020B0609020204030204" pitchFamily="49" charset="0"/>
              </a:rPr>
              <a:t> 2)</a:t>
            </a:r>
          </a:p>
          <a:p>
            <a:r>
              <a:rPr lang="ru-RU"/>
              <a:t>Более сложный пример: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1 3 2</a:t>
            </a:r>
            <a:r>
              <a:rPr lang="en-US" smtClean="0">
                <a:latin typeface="Consolas" panose="020B0609020204030204" pitchFamily="49" charset="0"/>
              </a:rPr>
              <a:t>)(</a:t>
            </a:r>
            <a:r>
              <a:rPr lang="ru-RU" smtClean="0">
                <a:latin typeface="Consolas" panose="020B0609020204030204" pitchFamily="49" charset="0"/>
              </a:rPr>
              <a:t>1 2 4</a:t>
            </a:r>
            <a:r>
              <a:rPr lang="en-US" smtClean="0">
                <a:latin typeface="Consolas" panose="020B0609020204030204" pitchFamily="49" charset="0"/>
              </a:rPr>
              <a:t>)(</a:t>
            </a:r>
            <a:r>
              <a:rPr lang="ru-RU" smtClean="0">
                <a:latin typeface="Consolas" panose="020B0609020204030204" pitchFamily="49" charset="0"/>
              </a:rPr>
              <a:t>1 4 3 2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(1 2)(3)(4)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Какую сигнатуру должна иметь функция перемножения (упрощения заданного массива) перестановок?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Неправильный, но соблазнительный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simplify_loops </a:t>
            </a:r>
            <a:r>
              <a:rPr lang="en-US" smtClean="0">
                <a:latin typeface="Consolas" panose="020B0609020204030204" pitchFamily="49" charset="0"/>
              </a:rPr>
              <a:t>(vector&lt;PermLoop&lt;T</a:t>
            </a:r>
            <a:r>
              <a:rPr lang="en-US">
                <a:latin typeface="Consolas" panose="020B0609020204030204" pitchFamily="49" charset="0"/>
              </a:rPr>
              <a:t>&gt;&gt; &amp;input);</a:t>
            </a:r>
          </a:p>
          <a:p>
            <a:r>
              <a:rPr lang="ru-RU" smtClean="0"/>
              <a:t>Правильный вариант </a:t>
            </a:r>
            <a:r>
              <a:rPr lang="en-US" smtClean="0"/>
              <a:t>(STL-way)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RandIt, typename </a:t>
            </a:r>
            <a:r>
              <a:rPr lang="en-US" smtClean="0">
                <a:latin typeface="Consolas" panose="020B0609020204030204" pitchFamily="49" charset="0"/>
              </a:rPr>
              <a:t>OutIt&gt;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simplify_loops (RandIt tbeg, RandIt tend, OutIt lbeg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Перемножение перестановок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72351" cy="4038600"/>
          </a:xfrm>
        </p:spPr>
        <p:txBody>
          <a:bodyPr/>
          <a:lstStyle/>
          <a:p>
            <a:r>
              <a:rPr lang="ru-RU" smtClean="0"/>
              <a:t>Можно немного помедитировать над реализацией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RandIt, typename </a:t>
            </a:r>
            <a:r>
              <a:rPr lang="en-US" sz="2000" smtClean="0">
                <a:latin typeface="Consolas" panose="020B0609020204030204" pitchFamily="49" charset="0"/>
              </a:rPr>
              <a:t>OutIt&gt;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simplify_loops (RandIt tbeg, RandIt tend, OutIt lbeg)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T = </a:t>
            </a:r>
            <a:r>
              <a:rPr lang="en-US" sz="2000" smtClean="0">
                <a:latin typeface="Consolas" panose="020B0609020204030204" pitchFamily="49" charset="0"/>
              </a:rPr>
              <a:t>typename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::decay&lt;decltype(*tbeg)&gt;::type::value_type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vector&lt;T&gt; table(T::fin - T::start + 1, T::start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iota(table.begin(), table.end(), T::start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for (auto loopit = make_reverse_iterator(tend);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loopit != make_reverse_iterator(tbeg);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++loopit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loopit-&gt;apply(table.begin(), table.end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create_loops(table.begin(), table.end(), lbeg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9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</a:t>
            </a:r>
            <a:r>
              <a:rPr lang="en-US" smtClean="0"/>
              <a:t>STL-</a:t>
            </a:r>
            <a:r>
              <a:rPr lang="ru-RU" smtClean="0"/>
              <a:t>подобные алгоритмы в максимально далёкой от </a:t>
            </a:r>
            <a:r>
              <a:rPr lang="en-US" smtClean="0"/>
              <a:t>STL </a:t>
            </a:r>
            <a:r>
              <a:rPr lang="ru-RU" smtClean="0"/>
              <a:t>предметной области. Тем не менее видно, как основные концепции упорядочивают и улучшают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Существующий код что-то делает в явном цикле. Нужно увидеть паттерн и заменить на вызов алгоритма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++idx, ++it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cout &lt;&lt; *it &lt;&lt; endl;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2070</TotalTime>
  <Words>3404</Words>
  <Application>Microsoft Office PowerPoint</Application>
  <PresentationFormat>Widescreen</PresentationFormat>
  <Paragraphs>648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Cambria Math</vt:lpstr>
      <vt:lpstr>Consolas</vt:lpstr>
      <vt:lpstr>Corbel</vt:lpstr>
      <vt:lpstr>Symbol</vt:lpstr>
      <vt:lpstr>Wingdings</vt:lpstr>
      <vt:lpstr>Basis</vt:lpstr>
      <vt:lpstr>АЛГОРИТМЫ</vt:lpstr>
      <vt:lpstr>PowerPoint Presentation</vt:lpstr>
      <vt:lpstr>Одна простая задача</vt:lpstr>
      <vt:lpstr>Одна простая задача</vt:lpstr>
      <vt:lpstr>Обсуждение</vt:lpstr>
      <vt:lpstr>Алгоритмы</vt:lpstr>
      <vt:lpstr>Несколько примеров copy</vt:lpstr>
      <vt:lpstr>Общий обзор</vt:lpstr>
      <vt:lpstr>Задача: увидеть паттерн в коде</vt:lpstr>
      <vt:lpstr>Решение: тут явное copy_n</vt:lpstr>
      <vt:lpstr>Выбор правильного алгоритма*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Обсуждение</vt:lpstr>
      <vt:lpstr>Remove</vt:lpstr>
      <vt:lpstr>Remove</vt:lpstr>
      <vt:lpstr>Обсуждение</vt:lpstr>
      <vt:lpstr>Идиома erase-remove</vt:lpstr>
      <vt:lpstr>Обсуждение: не только remove</vt:lpstr>
      <vt:lpstr>PowerPoint Presentation</vt:lpstr>
      <vt:lpstr>Групповое перемещение элементов</vt:lpstr>
      <vt:lpstr>Групповое перемещение элементов</vt:lpstr>
      <vt:lpstr>Подробнее о rotate</vt:lpstr>
      <vt:lpstr>Внезапная проблема</vt:lpstr>
      <vt:lpstr>Решение</vt:lpstr>
      <vt:lpstr>Групповое перемещение элементов</vt:lpstr>
      <vt:lpstr>Аналог splice у списков это...</vt:lpstr>
      <vt:lpstr>Обсуждение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Промежуточный итог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Вернёмся к старой задаче</vt:lpstr>
      <vt:lpstr>Вернёмся к старой задаче</vt:lpstr>
      <vt:lpstr>Вернёмся к старой задаче</vt:lpstr>
      <vt:lpstr>Обсуждение</vt:lpstr>
      <vt:lpstr>Указание способа сортировки</vt:lpstr>
      <vt:lpstr>Указание способа сортировки</vt:lpstr>
      <vt:lpstr>Обсуждение</vt:lpstr>
      <vt:lpstr>Обсуждение</vt:lpstr>
      <vt:lpstr>Литература</vt:lpstr>
      <vt:lpstr>CASE STUDY</vt:lpstr>
      <vt:lpstr>Циклические перестановки</vt:lpstr>
      <vt:lpstr>Циклические перестановки</vt:lpstr>
      <vt:lpstr>Циклические перестановки</vt:lpstr>
      <vt:lpstr>От перестановок к циклической записи</vt:lpstr>
      <vt:lpstr>От перестановок к циклической записи</vt:lpstr>
      <vt:lpstr>От перестановок к циклической записи</vt:lpstr>
      <vt:lpstr>Области определения</vt:lpstr>
      <vt:lpstr>От перестановок к циклической записи</vt:lpstr>
      <vt:lpstr>От перестановок к циклической записи</vt:lpstr>
      <vt:lpstr>Применение перестановок</vt:lpstr>
      <vt:lpstr>Применение перестановок</vt:lpstr>
      <vt:lpstr>Перемножение перестановок</vt:lpstr>
      <vt:lpstr>Перемножение перестановок</vt:lpstr>
      <vt:lpstr>Перемножение перестановок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171</cp:revision>
  <dcterms:created xsi:type="dcterms:W3CDTF">2017-06-26T09:21:48Z</dcterms:created>
  <dcterms:modified xsi:type="dcterms:W3CDTF">2018-09-03T05:30:08Z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e6ce9cce-a62b-4479-81c1-e705c87d60da</vt:lpwstr>
  </property>
  <property fmtid="{D5CDD505-2E9C-101B-9397-08002B2CF9AE}" pid="3" name="CTP_TimeStamp">
    <vt:lpwstr>2018-09-03 05:30:07Z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