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57" r:id="rId4"/>
    <p:sldId id="258" r:id="rId5"/>
    <p:sldId id="259" r:id="rId6"/>
    <p:sldId id="273" r:id="rId7"/>
    <p:sldId id="260" r:id="rId8"/>
    <p:sldId id="261" r:id="rId9"/>
    <p:sldId id="263" r:id="rId10"/>
    <p:sldId id="276" r:id="rId11"/>
    <p:sldId id="277" r:id="rId12"/>
    <p:sldId id="278" r:id="rId13"/>
    <p:sldId id="279" r:id="rId14"/>
    <p:sldId id="280" r:id="rId15"/>
    <p:sldId id="262" r:id="rId16"/>
    <p:sldId id="264" r:id="rId17"/>
    <p:sldId id="265" r:id="rId18"/>
    <p:sldId id="296" r:id="rId19"/>
    <p:sldId id="270" r:id="rId20"/>
    <p:sldId id="295" r:id="rId21"/>
    <p:sldId id="294" r:id="rId22"/>
    <p:sldId id="268" r:id="rId23"/>
    <p:sldId id="269" r:id="rId24"/>
    <p:sldId id="266" r:id="rId25"/>
    <p:sldId id="267" r:id="rId26"/>
    <p:sldId id="275" r:id="rId27"/>
    <p:sldId id="272" r:id="rId28"/>
    <p:sldId id="281" r:id="rId29"/>
    <p:sldId id="282" r:id="rId30"/>
    <p:sldId id="271" r:id="rId31"/>
    <p:sldId id="283" r:id="rId32"/>
    <p:sldId id="284" r:id="rId33"/>
    <p:sldId id="285" r:id="rId34"/>
    <p:sldId id="287" r:id="rId35"/>
    <p:sldId id="286" r:id="rId36"/>
    <p:sldId id="289" r:id="rId37"/>
    <p:sldId id="291" r:id="rId38"/>
    <p:sldId id="292" r:id="rId39"/>
    <p:sldId id="290" r:id="rId40"/>
    <p:sldId id="288" r:id="rId41"/>
    <p:sldId id="29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Использование последовательных контейнеров стандартной библиотеки языка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</a:t>
            </a:r>
            <a:r>
              <a:rPr lang="ru-RU" dirty="0"/>
              <a:t> </a:t>
            </a:r>
            <a:r>
              <a:rPr lang="ru-RU" dirty="0" smtClean="0"/>
              <a:t>как уменьшить </a:t>
            </a:r>
            <a:r>
              <a:rPr lang="en-US" dirty="0" smtClean="0"/>
              <a:t>capacity?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Как реально уменьшить </a:t>
            </a:r>
            <a:r>
              <a:rPr lang="en-US" dirty="0" smtClean="0">
                <a:latin typeface="Consolas" panose="020B0609020204030204" pitchFamily="49" charset="0"/>
              </a:rPr>
              <a:t>capacity?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Подсказка</a:t>
            </a:r>
            <a:r>
              <a:rPr lang="en-US" dirty="0" smtClean="0">
                <a:latin typeface="Consolas" panose="020B0609020204030204" pitchFamily="49" charset="0"/>
              </a:rPr>
              <a:t>: resize </a:t>
            </a:r>
            <a:r>
              <a:rPr lang="ru-RU" dirty="0" smtClean="0">
                <a:latin typeface="Consolas" panose="020B0609020204030204" pitchFamily="49" charset="0"/>
              </a:rPr>
              <a:t>не работает, от имеет дело с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размером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9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&gt;(v).swap(v);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довольно сложный и в общем гениально красивый ход. Его надо разобрать на лекции.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7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</a:t>
            </a:r>
            <a:r>
              <a:rPr lang="en-US" dirty="0" smtClean="0">
                <a:latin typeface="Consolas" panose="020B0609020204030204" pitchFamily="49" charset="0"/>
              </a:rPr>
              <a:t>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</a:t>
            </a:r>
            <a:r>
              <a:rPr lang="ru-RU" dirty="0" smtClean="0">
                <a:latin typeface="Consolas" panose="020B0609020204030204" pitchFamily="49" charset="0"/>
              </a:rPr>
              <a:t>устал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7&gt; a = // </a:t>
            </a:r>
            <a:r>
              <a:rPr lang="ru-RU" dirty="0" smtClean="0">
                <a:latin typeface="Consolas" panose="020B0609020204030204" pitchFamily="49" charset="0"/>
              </a:rPr>
              <a:t>а тут как?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a[0] = 2;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a[1] = 3; // </a:t>
            </a:r>
            <a:r>
              <a:rPr lang="ru-RU" dirty="0" smtClean="0">
                <a:latin typeface="Consolas" panose="020B0609020204030204" pitchFamily="49" charset="0"/>
              </a:rPr>
              <a:t>хватит, хватит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7&gt; a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7&gt; a = </a:t>
            </a:r>
            <a:r>
              <a:rPr lang="en-US" dirty="0">
                <a:latin typeface="Consolas" panose="020B0609020204030204" pitchFamily="49" charset="0"/>
              </a:rPr>
              <a:t>{2,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2936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= {1, 2}; //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++</a:t>
            </a:r>
            <a:r>
              <a:rPr lang="en-US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Она не имеет отношения к списочной инициализации векторов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5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Защищает </a:t>
            </a:r>
            <a:r>
              <a:rPr lang="ru-RU" dirty="0" smtClean="0">
                <a:latin typeface="Consolas" panose="020B0609020204030204" pitchFamily="49" charset="0"/>
              </a:rPr>
              <a:t>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23737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Зависимые типы в контейнерах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90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Явный конструктор из списка инициализации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</a:t>
            </a:r>
            <a:r>
              <a:rPr lang="ru-RU" dirty="0" smtClean="0"/>
              <a:t>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связано с наличием у вектора </a:t>
            </a:r>
            <a:r>
              <a:rPr lang="ru-RU" b="1" dirty="0" smtClean="0">
                <a:latin typeface="Consolas" panose="020B0609020204030204" pitchFamily="49" charset="0"/>
              </a:rPr>
              <a:t>нескольких</a:t>
            </a:r>
            <a:r>
              <a:rPr lang="ru-RU" dirty="0" smtClean="0">
                <a:latin typeface="Consolas" panose="020B0609020204030204" pitchFamily="49" charset="0"/>
              </a:rPr>
              <a:t> конструкторов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 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8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</a:t>
            </a:r>
            <a:r>
              <a:rPr lang="ru-RU" sz="2400" dirty="0" smtClean="0"/>
              <a:t>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</a:t>
            </a:r>
            <a:r>
              <a:rPr lang="ru-RU" sz="2400" dirty="0" smtClean="0"/>
              <a:t>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7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8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Зависимые типы в контейнерах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871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вместо </a:t>
            </a:r>
            <a:r>
              <a:rPr lang="en-US" dirty="0" smtClean="0"/>
              <a:t>vector</a:t>
            </a:r>
            <a:r>
              <a:rPr lang="ru-RU" dirty="0" smtClean="0"/>
              <a:t> в качестве</a:t>
            </a:r>
            <a:r>
              <a:rPr lang="en-US" dirty="0" smtClean="0"/>
              <a:t> </a:t>
            </a:r>
            <a:r>
              <a:rPr lang="ru-RU" dirty="0" smtClean="0"/>
              <a:t>своего основного контейнера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74191" y="389763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</a:t>
            </a:r>
            <a:r>
              <a:rPr lang="ru-RU" dirty="0" smtClean="0"/>
              <a:t>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</a:t>
            </a:r>
            <a:r>
              <a:rPr lang="ru-RU" dirty="0"/>
              <a:t>ы</a:t>
            </a:r>
            <a:r>
              <a:rPr lang="ru-RU" dirty="0" smtClean="0"/>
              <a:t> последовательных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array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 dirty="0" smtClean="0"/>
              <a:t> </a:t>
            </a:r>
            <a:r>
              <a:rPr lang="ru-RU" dirty="0" smtClean="0"/>
              <a:t>известным в момент компиляции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vector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непрерывности памяти</a:t>
            </a:r>
            <a:endParaRPr lang="en-US" dirty="0" smtClean="0"/>
          </a:p>
          <a:p>
            <a:pPr lvl="1"/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dirty="0" smtClean="0"/>
              <a:t>Адапторы</a:t>
            </a:r>
          </a:p>
          <a:p>
            <a:pPr lvl="1"/>
            <a:r>
              <a:rPr lang="en-US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smtClean="0"/>
              <a:t>queue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40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9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</a:t>
            </a:r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32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19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91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14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02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19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c.empty</a:t>
            </a:r>
            <a:r>
              <a:rPr lang="en-US" dirty="0" smtClean="0">
                <a:latin typeface="Consolas" panose="020B0609020204030204" pitchFamily="49" charset="0"/>
              </a:rPr>
              <a:t>())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83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Две опции: 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размер списка хранится и обновляется при вставках, но тогда </a:t>
            </a:r>
            <a:r>
              <a:rPr lang="en-US" dirty="0" smtClean="0"/>
              <a:t>splice </a:t>
            </a:r>
            <a:r>
              <a:rPr lang="ru-RU" dirty="0" smtClean="0"/>
              <a:t>должна проверить размер вставляемой последовательность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splice </a:t>
            </a:r>
            <a:r>
              <a:rPr lang="ru-RU" dirty="0" smtClean="0"/>
              <a:t>работает перевязкой указателей, но тогда размер списка вычисляется</a:t>
            </a:r>
          </a:p>
          <a:p>
            <a:pPr marL="45720" indent="0">
              <a:buNone/>
            </a:pPr>
            <a:r>
              <a:rPr lang="ru-RU" dirty="0" smtClean="0"/>
              <a:t>По стандарту выбрана опция (2)</a:t>
            </a:r>
          </a:p>
          <a:p>
            <a:pPr marL="45720" indent="0">
              <a:buNone/>
            </a:pPr>
            <a:r>
              <a:rPr lang="en-US" dirty="0" smtClean="0"/>
              <a:t>size </a:t>
            </a:r>
            <a:r>
              <a:rPr lang="ru-RU" dirty="0" smtClean="0"/>
              <a:t>у списков </a:t>
            </a:r>
            <a:r>
              <a:rPr lang="en-US" dirty="0" smtClean="0"/>
              <a:t>O(N), splice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</a:p>
          <a:p>
            <a:pPr marL="45720" indent="0">
              <a:buNone/>
            </a:pPr>
            <a:r>
              <a:rPr lang="ru-RU" dirty="0" smtClean="0"/>
              <a:t>Но при этом </a:t>
            </a:r>
            <a:r>
              <a:rPr lang="en-US" dirty="0" smtClean="0"/>
              <a:t>empty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лекцию по итераторам)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75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529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Зависимые типы в контейнерах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682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2504" y="6075571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v.begin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5020" y="6075570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v.end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350665" y="5735943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vector</a:t>
            </a:r>
            <a:r>
              <a:rPr lang="fr-FR" dirty="0">
                <a:latin typeface="Consolas" panose="020B0609020204030204" pitchFamily="49" charset="0"/>
              </a:rPr>
              <a:t>&lt;T&gt;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 // </a:t>
            </a:r>
            <a:r>
              <a:rPr lang="en-US" dirty="0" smtClean="0">
                <a:latin typeface="Consolas" panose="020B0609020204030204" pitchFamily="49" charset="0"/>
              </a:rPr>
              <a:t>t[0]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::reference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0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памятью</a:t>
            </a:r>
          </a:p>
          <a:p>
            <a:pPr lvl="1"/>
            <a:r>
              <a:rPr lang="en-US" dirty="0" smtClean="0"/>
              <a:t>reserve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выделение неинициализированной памяти</a:t>
            </a:r>
            <a:endParaRPr lang="en-US" dirty="0" smtClean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capacity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возвращает размер памяти, зарезервированной под вектор</a:t>
            </a:r>
            <a:endParaRPr lang="ru-RU" dirty="0" smtClean="0"/>
          </a:p>
          <a:p>
            <a:pPr lvl="1"/>
            <a:r>
              <a:rPr lang="en-US" dirty="0" smtClean="0"/>
              <a:t>resize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изменение размера вектора (в том числе уменьшение)</a:t>
            </a:r>
          </a:p>
          <a:p>
            <a:pPr lvl="1"/>
            <a:r>
              <a:rPr lang="en-US" dirty="0" err="1" smtClean="0"/>
              <a:t>shrink_to_fit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срезка памяти вектора до реально используемой</a:t>
            </a:r>
            <a:endParaRPr lang="en-US" dirty="0" smtClean="0"/>
          </a:p>
          <a:p>
            <a:r>
              <a:rPr lang="ru-RU" dirty="0" smtClean="0"/>
              <a:t>Добавление и удаление элементов</a:t>
            </a:r>
          </a:p>
          <a:p>
            <a:pPr lvl="1"/>
            <a:r>
              <a:rPr lang="en-US" dirty="0" err="1" smtClean="0"/>
              <a:t>push_back</a:t>
            </a:r>
            <a:r>
              <a:rPr lang="ru-RU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 </a:t>
            </a:r>
            <a:r>
              <a:rPr lang="ru-RU" dirty="0" smtClean="0"/>
              <a:t>вставка в конец вектора, может приводить к реаллокациям</a:t>
            </a:r>
          </a:p>
          <a:p>
            <a:pPr lvl="1"/>
            <a:r>
              <a:rPr lang="en-US" dirty="0" err="1" smtClean="0"/>
              <a:t>pop_back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удаление последнего элемента (не меняет резерв памяти)</a:t>
            </a:r>
          </a:p>
          <a:p>
            <a:r>
              <a:rPr lang="ru-RU" dirty="0" smtClean="0">
                <a:ea typeface="Cambria Math" panose="02040503050406030204" pitchFamily="18" charset="0"/>
              </a:rPr>
              <a:t>Доступ к элементам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operator[] ― </a:t>
            </a:r>
            <a:r>
              <a:rPr lang="ru-RU" dirty="0" smtClean="0">
                <a:ea typeface="Cambria Math" panose="02040503050406030204" pitchFamily="18" charset="0"/>
              </a:rPr>
              <a:t>доступ по индексу без проверки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at ―</a:t>
            </a:r>
            <a:r>
              <a:rPr lang="ru-RU" dirty="0">
                <a:ea typeface="Cambria Math" panose="02040503050406030204" pitchFamily="18" charset="0"/>
              </a:rPr>
              <a:t> доступ по </a:t>
            </a:r>
            <a:r>
              <a:rPr lang="ru-RU" dirty="0" smtClean="0">
                <a:ea typeface="Cambria Math" panose="02040503050406030204" pitchFamily="18" charset="0"/>
              </a:rPr>
              <a:t>индексу с проверкой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319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698</TotalTime>
  <Words>1852</Words>
  <Application>Microsoft Office PowerPoint</Application>
  <PresentationFormat>Widescreen</PresentationFormat>
  <Paragraphs>321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Виды последовательных контейнеров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Особые возможности vector</vt:lpstr>
      <vt:lpstr>Задача: что неправильно в этом коде?</vt:lpstr>
      <vt:lpstr>Ответ: вектор не терпит халатности</vt:lpstr>
      <vt:lpstr>Вставка и удаление элементов</vt:lpstr>
      <vt:lpstr>Задача: как уменьшить capacity?</vt:lpstr>
      <vt:lpstr>Решение: а вот и своп</vt:lpstr>
      <vt:lpstr>От встроенных массивов к array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PowerPoint Presentation</vt:lpstr>
      <vt:lpstr>Рассмотрите deque вместо vector в качестве своего основного контейнера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lastModifiedBy>Vladimirov, Konstantin</cp:lastModifiedBy>
  <cp:revision>189</cp:revision>
  <dcterms:created xsi:type="dcterms:W3CDTF">2017-02-07T15:20:43Z</dcterms:created>
  <dcterms:modified xsi:type="dcterms:W3CDTF">2017-02-09T16:29:34Z</dcterms:modified>
</cp:coreProperties>
</file>