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312" r:id="rId17"/>
    <p:sldId id="307" r:id="rId18"/>
    <p:sldId id="308" r:id="rId19"/>
    <p:sldId id="309" r:id="rId20"/>
    <p:sldId id="310" r:id="rId21"/>
    <p:sldId id="311" r:id="rId22"/>
    <p:sldId id="274" r:id="rId23"/>
    <p:sldId id="273" r:id="rId24"/>
    <p:sldId id="275" r:id="rId25"/>
    <p:sldId id="276" r:id="rId26"/>
    <p:sldId id="277" r:id="rId27"/>
    <p:sldId id="278" r:id="rId28"/>
    <p:sldId id="280" r:id="rId29"/>
    <p:sldId id="279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13" r:id="rId57"/>
    <p:sldId id="314" r:id="rId58"/>
    <p:sldId id="315" r:id="rId59"/>
    <p:sldId id="316" r:id="rId60"/>
    <p:sldId id="319" r:id="rId61"/>
    <p:sldId id="320" r:id="rId62"/>
    <p:sldId id="321" r:id="rId63"/>
    <p:sldId id="317" r:id="rId64"/>
    <p:sldId id="322" r:id="rId65"/>
    <p:sldId id="323" r:id="rId66"/>
    <p:sldId id="324" r:id="rId67"/>
    <p:sldId id="325" r:id="rId68"/>
    <p:sldId id="258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 preferSingleView="1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АЛГОРИТМЫ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Абстракции отрицательной стоимости для распространённых цикловых конструкций и идиомы </a:t>
            </a:r>
            <a:r>
              <a:rPr lang="ru-RU"/>
              <a:t>их </a:t>
            </a:r>
            <a:r>
              <a:rPr lang="ru-RU" smtClean="0"/>
              <a:t>применения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К. Владимиров, </a:t>
                </a:r>
                <a:r>
                  <a:rPr lang="en-US" sz="1800" smtClean="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1800" smtClean="0"/>
                  <a:t/>
                </a:r>
                <a:br>
                  <a:rPr lang="en-US" sz="1800" smtClean="0"/>
                </a:br>
                <a:r>
                  <a:rPr lang="en-US" sz="1800" smtClean="0"/>
                  <a:t>mail-to: konstantin.vladimirov@gmail.com</a:t>
                </a:r>
                <a:endParaRPr lang="en-US" sz="1800"/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84887"/>
            <a:ext cx="9875520" cy="1356360"/>
          </a:xfrm>
        </p:spPr>
        <p:txBody>
          <a:bodyPr/>
          <a:lstStyle/>
          <a:p>
            <a:r>
              <a:rPr lang="ru-RU" smtClean="0"/>
              <a:t>Общий обзор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21346" y="1936092"/>
            <a:ext cx="2838512" cy="2771709"/>
          </a:xfrm>
        </p:spPr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600" b="1" smtClean="0"/>
              <a:t>Не модифицирующие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all_of, any_of, none_of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for_each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find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count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mismatch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equal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search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min, min_element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max, max_element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lexicographical_compare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smtClean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605427" y="1936092"/>
            <a:ext cx="3987114" cy="2257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600" b="1" smtClean="0"/>
              <a:t>Распределение, сортировка и поиск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partition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sort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nth_element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lower_bound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upper_bound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equal_range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binary_search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3829462" y="1936092"/>
            <a:ext cx="2646405" cy="3727628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600" b="1" smtClean="0"/>
              <a:t>Модифицирующие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copy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move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swap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transform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replace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fill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generate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remove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unique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reverse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rotate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shuffle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next_permutation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prev_permutation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1"/>
          </p:nvPr>
        </p:nvSpPr>
        <p:spPr>
          <a:xfrm>
            <a:off x="6745471" y="4405757"/>
            <a:ext cx="4995425" cy="1865876"/>
          </a:xfrm>
        </p:spPr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600" b="1" smtClean="0"/>
              <a:t>Слияния и кучи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merge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includes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set_union, set_intersection, set_difference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make_heap, push_heap, pop_heap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sort_heap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half" idx="1"/>
          </p:nvPr>
        </p:nvSpPr>
        <p:spPr>
          <a:xfrm>
            <a:off x="721346" y="4870945"/>
            <a:ext cx="2283941" cy="1758455"/>
          </a:xfrm>
        </p:spPr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ru-RU" sz="1600" b="1" smtClean="0"/>
              <a:t>Численные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accumulate</a:t>
            </a:r>
            <a:endParaRPr lang="ru-RU" sz="1600" smtClean="0"/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iota</a:t>
            </a:r>
            <a:endParaRPr lang="en-US" sz="1600"/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adjacent_difference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inner_product</a:t>
            </a:r>
          </a:p>
          <a:p>
            <a:pPr marL="27432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smtClean="0"/>
              <a:t>partial_sum</a:t>
            </a:r>
          </a:p>
        </p:txBody>
      </p:sp>
    </p:spTree>
    <p:extLst>
      <p:ext uri="{BB962C8B-B14F-4D97-AF65-F5344CB8AC3E}">
        <p14:creationId xmlns:p14="http://schemas.microsoft.com/office/powerpoint/2010/main" val="65779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Выбор правильного алгоритма*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Задача: получить </a:t>
            </a:r>
            <a:r>
              <a:rPr lang="ru-RU" smtClean="0">
                <a:solidFill>
                  <a:srgbClr val="055CE9"/>
                </a:solidFill>
              </a:rPr>
              <a:t>первые </a:t>
            </a:r>
            <a:r>
              <a:rPr lang="en-US" smtClean="0">
                <a:solidFill>
                  <a:srgbClr val="055CE9"/>
                </a:solidFill>
              </a:rPr>
              <a:t>N </a:t>
            </a:r>
            <a:r>
              <a:rPr lang="ru-RU" smtClean="0">
                <a:solidFill>
                  <a:srgbClr val="055CE9"/>
                </a:solidFill>
              </a:rPr>
              <a:t>по величине</a:t>
            </a:r>
            <a:r>
              <a:rPr lang="ru-RU" smtClean="0"/>
              <a:t> элементов контейнера </a:t>
            </a:r>
            <a:r>
              <a:rPr lang="en-US" smtClean="0"/>
              <a:t>cont</a:t>
            </a:r>
            <a:r>
              <a:rPr lang="ru-RU" smtClean="0"/>
              <a:t> всё равно в каком порядке</a:t>
            </a:r>
            <a:r>
              <a:rPr lang="en-US" smtClean="0"/>
              <a:t>. </a:t>
            </a:r>
            <a:r>
              <a:rPr lang="ru-RU" smtClean="0"/>
              <a:t>После этого вывести их на экран.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83480" y="5861304"/>
            <a:ext cx="6912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* следующие несколько слайдов следуют изложению в известной книге Майерса </a:t>
            </a:r>
            <a:r>
              <a:rPr lang="en-US"/>
              <a:t>Effective </a:t>
            </a:r>
            <a:r>
              <a:rPr lang="en-US" smtClean="0"/>
              <a:t>STL</a:t>
            </a:r>
            <a:r>
              <a:rPr lang="ru-RU" smtClean="0"/>
              <a:t> (см. список литературы)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3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Выбор правильного алгоритма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mtClean="0"/>
                  <a:t>Задача: получить первые </a:t>
                </a:r>
                <a:r>
                  <a:rPr lang="en-US" smtClean="0"/>
                  <a:t>N </a:t>
                </a:r>
                <a:r>
                  <a:rPr lang="ru-RU" smtClean="0"/>
                  <a:t>по величине элементов контейнера </a:t>
                </a:r>
                <a:r>
                  <a:rPr lang="en-US" smtClean="0"/>
                  <a:t>cont</a:t>
                </a:r>
                <a:r>
                  <a:rPr lang="ru-RU" smtClean="0"/>
                  <a:t> всё равно в каком порядке</a:t>
                </a:r>
                <a:r>
                  <a:rPr lang="en-US" smtClean="0"/>
                  <a:t>. </a:t>
                </a:r>
                <a:r>
                  <a:rPr lang="ru-RU"/>
                  <a:t>После этого вывести их на экран.</a:t>
                </a:r>
                <a:endParaRPr lang="ru-RU" smtClean="0"/>
              </a:p>
              <a:p>
                <a:r>
                  <a:rPr lang="ru-RU" smtClean="0"/>
                  <a:t>Вариант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mtClean="0"/>
                  <a:t>. Сортировка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sort </a:t>
                </a:r>
                <a:r>
                  <a:rPr lang="en-US" smtClean="0">
                    <a:latin typeface="Consolas" panose="020B0609020204030204" pitchFamily="49" charset="0"/>
                  </a:rPr>
                  <a:t>(cont.begin</a:t>
                </a:r>
                <a:r>
                  <a:rPr lang="en-US">
                    <a:latin typeface="Consolas" panose="020B0609020204030204" pitchFamily="49" charset="0"/>
                  </a:rPr>
                  <a:t>(), </a:t>
                </a:r>
                <a:r>
                  <a:rPr lang="en-US" smtClean="0">
                    <a:latin typeface="Consolas" panose="020B0609020204030204" pitchFamily="49" charset="0"/>
                  </a:rPr>
                  <a:t>cont.end());</a:t>
                </a: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copy_n (cont.begin</a:t>
                </a:r>
                <a:r>
                  <a:rPr lang="en-US">
                    <a:latin typeface="Consolas" panose="020B0609020204030204" pitchFamily="49" charset="0"/>
                  </a:rPr>
                  <a:t>(), </a:t>
                </a:r>
                <a:r>
                  <a:rPr lang="en-US" smtClean="0">
                    <a:latin typeface="Consolas" panose="020B0609020204030204" pitchFamily="49" charset="0"/>
                  </a:rPr>
                  <a:t>N, ostream_iterator&lt;int</a:t>
                </a:r>
                <a:r>
                  <a:rPr lang="en-US">
                    <a:latin typeface="Consolas" panose="020B0609020204030204" pitchFamily="49" charset="0"/>
                  </a:rPr>
                  <a:t>&gt;(cout, "\n</a:t>
                </a:r>
                <a:r>
                  <a:rPr lang="en-US" smtClean="0">
                    <a:latin typeface="Consolas" panose="020B0609020204030204" pitchFamily="49" charset="0"/>
                  </a:rPr>
                  <a:t>"));</a:t>
                </a:r>
                <a:endParaRPr lang="en-US">
                  <a:latin typeface="Consolas" panose="020B0609020204030204" pitchFamily="49" charset="0"/>
                </a:endParaRPr>
              </a:p>
              <a:p>
                <a:r>
                  <a:rPr lang="ru-RU" smtClean="0"/>
                  <a:t>Это работает, но кажется, сортировка делает слишком много</a:t>
                </a:r>
                <a:endParaRPr lang="en-US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964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47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Выбор правильного алгоритма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mtClean="0"/>
                  <a:t>Задача: получить первые </a:t>
                </a:r>
                <a:r>
                  <a:rPr lang="en-US" smtClean="0"/>
                  <a:t>N </a:t>
                </a:r>
                <a:r>
                  <a:rPr lang="ru-RU" smtClean="0"/>
                  <a:t>по величине элементов контейнера </a:t>
                </a:r>
                <a:r>
                  <a:rPr lang="en-US" smtClean="0"/>
                  <a:t>cont</a:t>
                </a:r>
                <a:r>
                  <a:rPr lang="ru-RU" smtClean="0"/>
                  <a:t> </a:t>
                </a:r>
                <a:r>
                  <a:rPr lang="ru-RU" smtClean="0">
                    <a:solidFill>
                      <a:srgbClr val="055CE9"/>
                    </a:solidFill>
                  </a:rPr>
                  <a:t>всё равно в каком порядке.</a:t>
                </a:r>
              </a:p>
              <a:p>
                <a:r>
                  <a:rPr lang="ru-RU" smtClean="0"/>
                  <a:t>Вариант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smtClean="0"/>
                  <a:t>. Частичная сортировка</a:t>
                </a: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partial_sort (cont.begin(), cont.begin() + N, cont.end());</a:t>
                </a: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copy_n (cont.begin</a:t>
                </a:r>
                <a:r>
                  <a:rPr lang="en-US">
                    <a:latin typeface="Consolas" panose="020B0609020204030204" pitchFamily="49" charset="0"/>
                  </a:rPr>
                  <a:t>(), </a:t>
                </a:r>
                <a:r>
                  <a:rPr lang="en-US" smtClean="0">
                    <a:latin typeface="Consolas" panose="020B0609020204030204" pitchFamily="49" charset="0"/>
                  </a:rPr>
                  <a:t>N, ostream_iterator&lt;int</a:t>
                </a:r>
                <a:r>
                  <a:rPr lang="en-US">
                    <a:latin typeface="Consolas" panose="020B0609020204030204" pitchFamily="49" charset="0"/>
                  </a:rPr>
                  <a:t>&gt;(cout, "\n</a:t>
                </a:r>
                <a:r>
                  <a:rPr lang="en-US" smtClean="0">
                    <a:latin typeface="Consolas" panose="020B0609020204030204" pitchFamily="49" charset="0"/>
                  </a:rPr>
                  <a:t>"));</a:t>
                </a:r>
                <a:endParaRPr lang="en-US">
                  <a:latin typeface="Consolas" panose="020B0609020204030204" pitchFamily="49" charset="0"/>
                </a:endParaRPr>
              </a:p>
              <a:p>
                <a:r>
                  <a:rPr lang="ru-RU" smtClean="0"/>
                  <a:t>Это также работает, но, кажется, даже частичная сортировка делает слишком много</a:t>
                </a:r>
                <a:endParaRPr lang="en-US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964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68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Выбор правильного алгоритма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mtClean="0"/>
                  <a:t>Задача: получить первые </a:t>
                </a:r>
                <a:r>
                  <a:rPr lang="en-US" smtClean="0"/>
                  <a:t>N </a:t>
                </a:r>
                <a:r>
                  <a:rPr lang="ru-RU" smtClean="0"/>
                  <a:t>по величине элементов контейнера </a:t>
                </a:r>
                <a:r>
                  <a:rPr lang="en-US" smtClean="0"/>
                  <a:t>cont</a:t>
                </a:r>
                <a:r>
                  <a:rPr lang="ru-RU" smtClean="0"/>
                  <a:t> </a:t>
                </a:r>
                <a:r>
                  <a:rPr lang="ru-RU" smtClean="0">
                    <a:solidFill>
                      <a:srgbClr val="055CE9"/>
                    </a:solidFill>
                  </a:rPr>
                  <a:t>всё равно в каком порядке</a:t>
                </a:r>
              </a:p>
              <a:p>
                <a:r>
                  <a:rPr lang="ru-RU" smtClean="0"/>
                  <a:t>Вариант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smtClean="0"/>
                  <a:t>. </a:t>
                </a:r>
                <a:r>
                  <a:rPr lang="en-US" smtClean="0"/>
                  <a:t>nth_element</a:t>
                </a:r>
                <a:endParaRPr lang="ru-RU" smtClean="0"/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nth_element (cont.begin(), cont.begin() + N, cont.end());</a:t>
                </a: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copy_n (cont.begin</a:t>
                </a:r>
                <a:r>
                  <a:rPr lang="en-US">
                    <a:latin typeface="Consolas" panose="020B0609020204030204" pitchFamily="49" charset="0"/>
                  </a:rPr>
                  <a:t>(), </a:t>
                </a:r>
                <a:r>
                  <a:rPr lang="en-US" smtClean="0">
                    <a:latin typeface="Consolas" panose="020B0609020204030204" pitchFamily="49" charset="0"/>
                  </a:rPr>
                  <a:t>N, ostream_iterator&lt;int</a:t>
                </a:r>
                <a:r>
                  <a:rPr lang="en-US">
                    <a:latin typeface="Consolas" panose="020B0609020204030204" pitchFamily="49" charset="0"/>
                  </a:rPr>
                  <a:t>&gt;(cout, "\n</a:t>
                </a:r>
                <a:r>
                  <a:rPr lang="en-US" smtClean="0">
                    <a:latin typeface="Consolas" panose="020B0609020204030204" pitchFamily="49" charset="0"/>
                  </a:rPr>
                  <a:t>"));</a:t>
                </a:r>
                <a:endParaRPr 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964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316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Разные алгоритмы легко пробовать. Легко подбирать правильный</a:t>
            </a:r>
            <a:r>
              <a:rPr lang="ru-RU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Разные алгоритмы легко пробовать. Легко подбирать правильный</a:t>
            </a:r>
            <a:r>
              <a:rPr lang="ru-RU" smtClean="0"/>
              <a:t>.</a:t>
            </a:r>
          </a:p>
          <a:p>
            <a:r>
              <a:rPr lang="ru-RU" smtClean="0"/>
              <a:t>Увы, очень часто нужно просто знать идиому.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30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бы вы написали функцию </a:t>
            </a:r>
            <a:r>
              <a:rPr lang="en-US" smtClean="0"/>
              <a:t>remove?</a:t>
            </a:r>
            <a:endParaRPr lang="ru-RU" smtClean="0"/>
          </a:p>
          <a:p>
            <a:r>
              <a:rPr lang="ru-RU" smtClean="0"/>
              <a:t>Идея функции: удалить из диапазона все значения </a:t>
            </a:r>
            <a:r>
              <a:rPr lang="en-US" smtClean="0"/>
              <a:t>val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</a:t>
            </a:r>
            <a:r>
              <a:rPr lang="en-US" smtClean="0">
                <a:latin typeface="Consolas" panose="020B0609020204030204" pitchFamily="49" charset="0"/>
              </a:rPr>
              <a:t>Iter,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T&gt; Iter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remove (Iter </a:t>
            </a:r>
            <a:r>
              <a:rPr lang="en-US">
                <a:latin typeface="Consolas" panose="020B0609020204030204" pitchFamily="49" charset="0"/>
              </a:rPr>
              <a:t>first, </a:t>
            </a:r>
            <a:r>
              <a:rPr lang="en-US" smtClean="0">
                <a:latin typeface="Consolas" panose="020B0609020204030204" pitchFamily="49" charset="0"/>
              </a:rPr>
              <a:t>Iter </a:t>
            </a:r>
            <a:r>
              <a:rPr lang="en-US">
                <a:latin typeface="Consolas" panose="020B0609020204030204" pitchFamily="49" charset="0"/>
              </a:rPr>
              <a:t>last, const T&amp; val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 здесь?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бы вы написали функцию </a:t>
            </a:r>
            <a:r>
              <a:rPr lang="en-US" smtClean="0"/>
              <a:t>remove?</a:t>
            </a:r>
            <a:endParaRPr lang="ru-RU" smtClean="0"/>
          </a:p>
          <a:p>
            <a:r>
              <a:rPr lang="ru-RU" smtClean="0"/>
              <a:t>Идея функции: удалить из диапазона все значения </a:t>
            </a:r>
            <a:r>
              <a:rPr lang="en-US" smtClean="0"/>
              <a:t>val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</a:t>
            </a:r>
            <a:r>
              <a:rPr lang="en-US" smtClean="0">
                <a:latin typeface="Consolas" panose="020B0609020204030204" pitchFamily="49" charset="0"/>
              </a:rPr>
              <a:t>Iter, </a:t>
            </a: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T&gt; Iter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remove (Iter </a:t>
            </a:r>
            <a:r>
              <a:rPr lang="en-US">
                <a:latin typeface="Consolas" panose="020B0609020204030204" pitchFamily="49" charset="0"/>
              </a:rPr>
              <a:t>first, </a:t>
            </a:r>
            <a:r>
              <a:rPr lang="en-US" smtClean="0">
                <a:latin typeface="Consolas" panose="020B0609020204030204" pitchFamily="49" charset="0"/>
              </a:rPr>
              <a:t>Iter </a:t>
            </a:r>
            <a:r>
              <a:rPr lang="en-US">
                <a:latin typeface="Consolas" panose="020B0609020204030204" pitchFamily="49" charset="0"/>
              </a:rPr>
              <a:t>last, const T&amp; val</a:t>
            </a:r>
            <a:r>
              <a:rPr lang="en-US" smtClean="0">
                <a:latin typeface="Consolas" panose="020B0609020204030204" pitchFamily="49" charset="0"/>
              </a:rPr>
              <a:t>) {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 здесь?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Правильный ответ: </a:t>
            </a:r>
            <a:r>
              <a:rPr lang="ru-RU" smtClean="0">
                <a:solidFill>
                  <a:srgbClr val="FF0000"/>
                </a:solidFill>
              </a:rPr>
              <a:t>никак</a:t>
            </a:r>
            <a:r>
              <a:rPr lang="ru-RU" smtClean="0"/>
              <a:t>. По итератору нечто можно удалить из контейнера только используя </a:t>
            </a:r>
            <a:r>
              <a:rPr lang="en-US" smtClean="0"/>
              <a:t>Cont.erase(it)</a:t>
            </a:r>
            <a:r>
              <a:rPr lang="ru-RU" smtClean="0"/>
              <a:t>.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19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Возможны </a:t>
            </a:r>
            <a:r>
              <a:rPr lang="en-US" smtClean="0"/>
              <a:t>insert-</a:t>
            </a:r>
            <a:r>
              <a:rPr lang="ru-RU" smtClean="0"/>
              <a:t>итераторы. Возможны ли также </a:t>
            </a:r>
            <a:r>
              <a:rPr lang="en-US" smtClean="0"/>
              <a:t>erase-</a:t>
            </a:r>
            <a:r>
              <a:rPr lang="ru-RU" smtClean="0"/>
              <a:t>итераторы, которые сделали бы, в свою очередь, возможным </a:t>
            </a:r>
            <a:r>
              <a:rPr lang="en-US" smtClean="0"/>
              <a:t>remove </a:t>
            </a:r>
            <a:r>
              <a:rPr lang="ru-RU" smtClean="0"/>
              <a:t>такого вида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2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</a:t>
            </a:r>
            <a:r>
              <a:rPr lang="ru-RU" sz="4800" smtClean="0"/>
              <a:t>Введение в алгоритмы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 smtClean="0"/>
              <a:t>Абстракция циклов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 smtClean="0"/>
              <a:t>Трансформации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Варианты бинарного поиска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Идиома </a:t>
            </a:r>
            <a:r>
              <a:rPr lang="en-US" smtClean="0"/>
              <a:t>erase-remove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же по настоящему работает </a:t>
            </a:r>
            <a:r>
              <a:rPr lang="en-US" smtClean="0"/>
              <a:t>remove?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 v = {1, 42, 2, 42, 3, 42, 4};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result = remove (v.begin(), v.end(), 42);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v.erase (result, v.end());</a:t>
            </a:r>
          </a:p>
          <a:p>
            <a:r>
              <a:rPr lang="ru-RU" smtClean="0"/>
              <a:t>Или, группируя это в одну фразу: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v.erase (</a:t>
            </a:r>
            <a:r>
              <a:rPr lang="en-US">
                <a:latin typeface="Consolas" panose="020B0609020204030204" pitchFamily="49" charset="0"/>
              </a:rPr>
              <a:t>remove (v.begin(), v.end(), 42)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en-US">
                <a:latin typeface="Consolas" panose="020B0609020204030204" pitchFamily="49" charset="0"/>
              </a:rPr>
              <a:t>v.end());</a:t>
            </a:r>
          </a:p>
          <a:p>
            <a:r>
              <a:rPr lang="ru-RU" smtClean="0"/>
              <a:t>Эта техника называется </a:t>
            </a:r>
            <a:r>
              <a:rPr lang="ru-RU" smtClean="0">
                <a:solidFill>
                  <a:srgbClr val="055CE9"/>
                </a:solidFill>
              </a:rPr>
              <a:t>"идиома </a:t>
            </a:r>
            <a:r>
              <a:rPr lang="en-US" smtClean="0">
                <a:solidFill>
                  <a:srgbClr val="055CE9"/>
                </a:solidFill>
              </a:rPr>
              <a:t>erase-remove</a:t>
            </a:r>
            <a:r>
              <a:rPr lang="ru-RU" smtClean="0">
                <a:solidFill>
                  <a:srgbClr val="055CE9"/>
                </a:solidFill>
              </a:rPr>
              <a:t>"</a:t>
            </a:r>
            <a:endParaRPr lang="en-US">
              <a:solidFill>
                <a:srgbClr val="055CE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04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938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272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606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940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2274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760836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85998" y="5786391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>
            <a:stCxn id="16" idx="2"/>
            <a:endCxn id="14" idx="0"/>
          </p:cNvCxnSpPr>
          <p:nvPr/>
        </p:nvCxnSpPr>
        <p:spPr>
          <a:xfrm>
            <a:off x="11543438" y="5414727"/>
            <a:ext cx="9260" cy="371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43387" y="5014617"/>
            <a:ext cx="80010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en</a:t>
            </a:r>
            <a:r>
              <a:rPr lang="en-US" sz="2000"/>
              <a:t>d</a:t>
            </a:r>
            <a:r>
              <a:rPr lang="en-US" sz="2000" smtClean="0"/>
              <a:t>()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6347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681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015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349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683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017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35148" y="578042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60310" y="5780427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1" name="Straight Arrow Connector 30"/>
          <p:cNvCxnSpPr>
            <a:stCxn id="32" idx="2"/>
            <a:endCxn id="8" idx="0"/>
          </p:cNvCxnSpPr>
          <p:nvPr/>
        </p:nvCxnSpPr>
        <p:spPr>
          <a:xfrm>
            <a:off x="9960736" y="5414727"/>
            <a:ext cx="0" cy="3657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547217" y="5014617"/>
            <a:ext cx="82703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result</a:t>
            </a:r>
            <a:endParaRPr lang="en-US" sz="2000" dirty="0"/>
          </a:p>
        </p:txBody>
      </p:sp>
      <p:sp>
        <p:nvSpPr>
          <p:cNvPr id="36" name="Right Arrow 35"/>
          <p:cNvSpPr/>
          <p:nvPr/>
        </p:nvSpPr>
        <p:spPr>
          <a:xfrm>
            <a:off x="5792695" y="5780427"/>
            <a:ext cx="1076325" cy="40957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42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не только </a:t>
            </a:r>
            <a:r>
              <a:rPr lang="en-US" smtClean="0"/>
              <a:t>remove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Среди алгоритмов не только </a:t>
            </a:r>
            <a:r>
              <a:rPr lang="en-US" smtClean="0"/>
              <a:t>remove </a:t>
            </a:r>
            <a:r>
              <a:rPr lang="ru-RU" smtClean="0"/>
              <a:t>"удаляет" элементы</a:t>
            </a:r>
          </a:p>
          <a:p>
            <a:r>
              <a:rPr lang="ru-RU" smtClean="0"/>
              <a:t>Например </a:t>
            </a:r>
            <a:r>
              <a:rPr lang="en-US" smtClean="0"/>
              <a:t>unique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 v = {1, 42, 2, 42, 3, 42, 4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sort (v.begin(), v.end());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v.erase (unique (v.begin(), v.end()), v.end());</a:t>
            </a:r>
          </a:p>
          <a:p>
            <a:r>
              <a:rPr lang="ru-RU" smtClean="0"/>
              <a:t>Это тоже идиома </a:t>
            </a:r>
            <a:r>
              <a:rPr lang="en-US" smtClean="0"/>
              <a:t>erase-remove </a:t>
            </a:r>
            <a:r>
              <a:rPr lang="ru-RU" smtClean="0"/>
              <a:t>только без </a:t>
            </a:r>
            <a:r>
              <a:rPr lang="en-US" smtClean="0"/>
              <a:t>remove</a:t>
            </a:r>
          </a:p>
          <a:p>
            <a:r>
              <a:rPr lang="ru-RU" smtClean="0"/>
              <a:t>К счастью пока что в стандарте </a:t>
            </a:r>
            <a:r>
              <a:rPr lang="en-US" smtClean="0"/>
              <a:t>C++ </a:t>
            </a:r>
            <a:r>
              <a:rPr lang="ru-RU" smtClean="0"/>
              <a:t>только три таких алгоритма: </a:t>
            </a:r>
            <a:r>
              <a:rPr lang="en-US" smtClean="0"/>
              <a:t>remove, remove_if </a:t>
            </a:r>
            <a:r>
              <a:rPr lang="ru-RU" smtClean="0"/>
              <a:t>и </a:t>
            </a:r>
            <a:r>
              <a:rPr lang="en-US" smtClean="0"/>
              <a:t>unique. </a:t>
            </a:r>
            <a:r>
              <a:rPr lang="ru-RU" smtClean="0"/>
              <a:t>Но в пользовательском коде может попасться</a:t>
            </a:r>
            <a:r>
              <a:rPr lang="en-US" smtClean="0"/>
              <a:t> </a:t>
            </a:r>
            <a:r>
              <a:rPr lang="ru-RU" smtClean="0"/>
              <a:t>всякое.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51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 smtClean="0"/>
              <a:t>Введение в алгоритмы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</a:t>
            </a:r>
            <a:r>
              <a:rPr lang="ru-RU" sz="4800" smtClean="0"/>
              <a:t>Абстракция циклов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 smtClean="0"/>
              <a:t>Трансформации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Варианты бинарного поиска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2206321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Групповое перемещение элементов</a:t>
            </a:r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5667632" y="2057400"/>
            <a:ext cx="5348239" cy="4005649"/>
          </a:xfrm>
        </p:spPr>
        <p:txBody>
          <a:bodyPr/>
          <a:lstStyle/>
          <a:p>
            <a:r>
              <a:rPr lang="ru-RU" smtClean="0"/>
              <a:t>Три параметра: </a:t>
            </a:r>
          </a:p>
          <a:p>
            <a:pPr lvl="1"/>
            <a:r>
              <a:rPr lang="ru-RU" smtClean="0"/>
              <a:t>начало группы</a:t>
            </a:r>
            <a:r>
              <a:rPr lang="en-US" smtClean="0"/>
              <a:t> </a:t>
            </a:r>
            <a:r>
              <a:rPr lang="en-US" b="1" smtClean="0">
                <a:latin typeface="Consolas" panose="020B0609020204030204" pitchFamily="49" charset="0"/>
              </a:rPr>
              <a:t>f, *f == 3</a:t>
            </a:r>
            <a:endParaRPr lang="ru-RU" b="1" smtClean="0">
              <a:latin typeface="Consolas" panose="020B0609020204030204" pitchFamily="49" charset="0"/>
            </a:endParaRPr>
          </a:p>
          <a:p>
            <a:pPr lvl="1"/>
            <a:r>
              <a:rPr lang="ru-RU" smtClean="0"/>
              <a:t>конец группы </a:t>
            </a:r>
            <a:r>
              <a:rPr lang="en-US" b="1" smtClean="0">
                <a:latin typeface="Consolas" panose="020B0609020204030204" pitchFamily="49" charset="0"/>
              </a:rPr>
              <a:t>l, *l == 6</a:t>
            </a:r>
            <a:endParaRPr lang="ru-RU" b="1" smtClean="0">
              <a:latin typeface="Consolas" panose="020B0609020204030204" pitchFamily="49" charset="0"/>
            </a:endParaRPr>
          </a:p>
          <a:p>
            <a:pPr lvl="1"/>
            <a:r>
              <a:rPr lang="ru-RU" smtClean="0"/>
              <a:t>позиция</a:t>
            </a:r>
            <a:r>
              <a:rPr lang="en-US" smtClean="0"/>
              <a:t> </a:t>
            </a:r>
            <a:r>
              <a:rPr lang="en-US" b="1" smtClean="0">
                <a:latin typeface="Consolas" panose="020B0609020204030204" pitchFamily="49" charset="0"/>
              </a:rPr>
              <a:t>p</a:t>
            </a:r>
            <a:r>
              <a:rPr lang="ru-RU" smtClean="0"/>
              <a:t> куда группа должна быть перемещена</a:t>
            </a:r>
            <a:r>
              <a:rPr lang="en-US" smtClean="0"/>
              <a:t>, </a:t>
            </a:r>
            <a:r>
              <a:rPr lang="en-US" b="1" smtClean="0">
                <a:latin typeface="Consolas" panose="020B0609020204030204" pitchFamily="49" charset="0"/>
              </a:rPr>
              <a:t>*p </a:t>
            </a:r>
            <a:r>
              <a:rPr lang="en-US" b="1">
                <a:latin typeface="Consolas" panose="020B0609020204030204" pitchFamily="49" charset="0"/>
              </a:rPr>
              <a:t>== </a:t>
            </a:r>
            <a:r>
              <a:rPr lang="en-US" b="1" smtClean="0">
                <a:latin typeface="Consolas" panose="020B0609020204030204" pitchFamily="49" charset="0"/>
              </a:rPr>
              <a:t>8</a:t>
            </a:r>
            <a:endParaRPr lang="ru-RU" smtClean="0"/>
          </a:p>
          <a:p>
            <a:r>
              <a:rPr lang="ru-RU" smtClean="0"/>
              <a:t>Как бы вы написали такое перемещение?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3000" y="2339546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2726724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3113902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3509318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2999" y="3904734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2999" y="4308388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2999" y="4695566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2999" y="5082744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2999" y="5469922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13888" y="2339546"/>
            <a:ext cx="1328348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13888" y="2726724"/>
            <a:ext cx="1328348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13885" y="3890727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13885" y="4286143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13884" y="4681559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13884" y="3116372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13884" y="3503550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13884" y="5060499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13884" y="5447677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883243" y="3552976"/>
            <a:ext cx="889687" cy="67550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59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Групповое перемещение элементов</a:t>
            </a:r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5667632" y="2057400"/>
            <a:ext cx="5348239" cy="4005649"/>
          </a:xfrm>
        </p:spPr>
        <p:txBody>
          <a:bodyPr/>
          <a:lstStyle/>
          <a:p>
            <a:r>
              <a:rPr lang="ru-RU" smtClean="0"/>
              <a:t>Три параметра: </a:t>
            </a:r>
          </a:p>
          <a:p>
            <a:pPr lvl="1"/>
            <a:r>
              <a:rPr lang="ru-RU"/>
              <a:t>начало группы</a:t>
            </a:r>
            <a:r>
              <a:rPr lang="en-US"/>
              <a:t> </a:t>
            </a:r>
            <a:r>
              <a:rPr lang="en-US" b="1">
                <a:latin typeface="Consolas" panose="020B0609020204030204" pitchFamily="49" charset="0"/>
              </a:rPr>
              <a:t>f, *f == 3</a:t>
            </a:r>
            <a:endParaRPr lang="ru-RU" b="1">
              <a:latin typeface="Consolas" panose="020B0609020204030204" pitchFamily="49" charset="0"/>
            </a:endParaRPr>
          </a:p>
          <a:p>
            <a:pPr lvl="1"/>
            <a:r>
              <a:rPr lang="ru-RU"/>
              <a:t>конец группы </a:t>
            </a:r>
            <a:r>
              <a:rPr lang="en-US" b="1">
                <a:latin typeface="Consolas" panose="020B0609020204030204" pitchFamily="49" charset="0"/>
              </a:rPr>
              <a:t>l, *l == 6</a:t>
            </a:r>
            <a:endParaRPr lang="ru-RU" b="1">
              <a:latin typeface="Consolas" panose="020B0609020204030204" pitchFamily="49" charset="0"/>
            </a:endParaRPr>
          </a:p>
          <a:p>
            <a:pPr lvl="1"/>
            <a:r>
              <a:rPr lang="ru-RU"/>
              <a:t>позиция</a:t>
            </a:r>
            <a:r>
              <a:rPr lang="en-US"/>
              <a:t> </a:t>
            </a:r>
            <a:r>
              <a:rPr lang="en-US" b="1">
                <a:latin typeface="Consolas" panose="020B0609020204030204" pitchFamily="49" charset="0"/>
              </a:rPr>
              <a:t>p</a:t>
            </a:r>
            <a:r>
              <a:rPr lang="ru-RU"/>
              <a:t> куда группа должна быть перемещена</a:t>
            </a:r>
            <a:r>
              <a:rPr lang="en-US"/>
              <a:t>, </a:t>
            </a:r>
            <a:r>
              <a:rPr lang="en-US" b="1">
                <a:latin typeface="Consolas" panose="020B0609020204030204" pitchFamily="49" charset="0"/>
              </a:rPr>
              <a:t>*p == </a:t>
            </a:r>
            <a:r>
              <a:rPr lang="en-US" b="1">
                <a:latin typeface="Consolas" panose="020B0609020204030204" pitchFamily="49" charset="0"/>
              </a:rPr>
              <a:t>8 </a:t>
            </a:r>
            <a:endParaRPr lang="en-US" b="1" smtClean="0">
              <a:latin typeface="Consolas" panose="020B0609020204030204" pitchFamily="49" charset="0"/>
            </a:endParaRPr>
          </a:p>
          <a:p>
            <a:r>
              <a:rPr lang="ru-RU" smtClean="0"/>
              <a:t>Как бы вы написали такое перемещение?</a:t>
            </a:r>
            <a:endParaRPr lang="en-US" smtClean="0"/>
          </a:p>
          <a:p>
            <a:r>
              <a:rPr lang="ru-RU" smtClean="0"/>
              <a:t>Самое лучшее </a:t>
            </a:r>
            <a:r>
              <a:rPr lang="ru-RU" smtClean="0">
                <a:latin typeface="Corbel" panose="020B0503020204020204" pitchFamily="34" charset="0"/>
              </a:rPr>
              <a:t>– использовать стандартный алгоритм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rotate(f, l, p);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2339546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2726724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3113902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3509318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2999" y="3904734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2999" y="4308388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2999" y="4695566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2999" y="5082744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2999" y="5469922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13888" y="2339546"/>
            <a:ext cx="1328348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13888" y="2726724"/>
            <a:ext cx="1328348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13885" y="3890727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13885" y="4286143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13884" y="4681559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13884" y="3116372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13884" y="3503550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13884" y="5060499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13884" y="5447677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883243" y="3552976"/>
            <a:ext cx="889687" cy="67550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2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Подробнее о </a:t>
            </a:r>
            <a:r>
              <a:rPr lang="en-US" smtClean="0"/>
              <a:t>rotate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rotate </a:t>
            </a:r>
            <a:r>
              <a:rPr lang="ru-RU" smtClean="0"/>
              <a:t>работает следующим образом: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</a:t>
            </a:r>
            <a:r>
              <a:rPr lang="en-US">
                <a:latin typeface="Consolas" panose="020B0609020204030204" pitchFamily="49" charset="0"/>
              </a:rPr>
              <a:t> </a:t>
            </a:r>
            <a:r>
              <a:rPr lang="en-US" smtClean="0">
                <a:latin typeface="Consolas" panose="020B0609020204030204" pitchFamily="49" charset="0"/>
              </a:rPr>
              <a:t>rotate(FwIt </a:t>
            </a:r>
            <a:r>
              <a:rPr lang="en-US">
                <a:latin typeface="Consolas" panose="020B0609020204030204" pitchFamily="49" charset="0"/>
              </a:rPr>
              <a:t>first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FwIt </a:t>
            </a:r>
            <a:r>
              <a:rPr lang="en-US">
                <a:latin typeface="Consolas" panose="020B0609020204030204" pitchFamily="49" charset="0"/>
              </a:rPr>
              <a:t>n_first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FwIt </a:t>
            </a:r>
            <a:r>
              <a:rPr lang="en-US">
                <a:latin typeface="Consolas" panose="020B0609020204030204" pitchFamily="49" charset="0"/>
              </a:rPr>
              <a:t>last</a:t>
            </a:r>
            <a:r>
              <a:rPr lang="en-US">
                <a:latin typeface="Consolas" panose="020B0609020204030204" pitchFamily="49" charset="0"/>
              </a:rPr>
              <a:t> 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Диапазон от </a:t>
            </a:r>
            <a:r>
              <a:rPr lang="en-US" smtClean="0">
                <a:latin typeface="Consolas" panose="020B0609020204030204" pitchFamily="49" charset="0"/>
              </a:rPr>
              <a:t>first</a:t>
            </a:r>
            <a:r>
              <a:rPr lang="en-US" smtClean="0"/>
              <a:t> </a:t>
            </a:r>
            <a:r>
              <a:rPr lang="ru-RU" smtClean="0"/>
              <a:t>до </a:t>
            </a:r>
            <a:r>
              <a:rPr lang="en-US" smtClean="0">
                <a:latin typeface="Consolas" panose="020B0609020204030204" pitchFamily="49" charset="0"/>
              </a:rPr>
              <a:t>last</a:t>
            </a:r>
            <a:r>
              <a:rPr lang="en-US" smtClean="0"/>
              <a:t> </a:t>
            </a:r>
            <a:r>
              <a:rPr lang="ru-RU" smtClean="0"/>
              <a:t>проворачивается так, чтобы первым элементом стал </a:t>
            </a:r>
            <a:r>
              <a:rPr lang="en-US" smtClean="0">
                <a:latin typeface="Consolas" panose="020B0609020204030204" pitchFamily="49" charset="0"/>
              </a:rPr>
              <a:t>n_first</a:t>
            </a:r>
          </a:p>
          <a:p>
            <a:r>
              <a:rPr lang="ru-RU" smtClean="0"/>
              <a:t>Теперь ясно как работает </a:t>
            </a:r>
            <a:r>
              <a:rPr lang="en-US" smtClean="0">
                <a:latin typeface="Consolas" panose="020B0609020204030204" pitchFamily="49" charset="0"/>
              </a:rPr>
              <a:t>rotate(f, l, p)</a:t>
            </a:r>
            <a:endParaRPr lang="ru-RU" smtClean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8774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0390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2006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3028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4050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05666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7282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48898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20514" y="4955056"/>
            <a:ext cx="471616" cy="3954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32005" y="5700583"/>
            <a:ext cx="471615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f</a:t>
            </a:r>
          </a:p>
        </p:txBody>
      </p:sp>
      <p:cxnSp>
        <p:nvCxnSpPr>
          <p:cNvPr id="15" name="Straight Arrow Connector 14"/>
          <p:cNvCxnSpPr>
            <a:stCxn id="13" idx="0"/>
            <a:endCxn id="6" idx="2"/>
          </p:cNvCxnSpPr>
          <p:nvPr/>
        </p:nvCxnSpPr>
        <p:spPr>
          <a:xfrm flipV="1">
            <a:off x="1967813" y="5350474"/>
            <a:ext cx="1" cy="350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18539" y="5696459"/>
            <a:ext cx="451022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l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/>
          <p:cNvCxnSpPr>
            <a:stCxn id="18" idx="0"/>
            <a:endCxn id="9" idx="2"/>
          </p:cNvCxnSpPr>
          <p:nvPr/>
        </p:nvCxnSpPr>
        <p:spPr>
          <a:xfrm flipH="1" flipV="1">
            <a:off x="3341474" y="5350474"/>
            <a:ext cx="2576" cy="345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048898" y="5700582"/>
            <a:ext cx="471616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/>
          <p:cNvCxnSpPr>
            <a:stCxn id="20" idx="0"/>
            <a:endCxn id="11" idx="2"/>
          </p:cNvCxnSpPr>
          <p:nvPr/>
        </p:nvCxnSpPr>
        <p:spPr>
          <a:xfrm flipV="1">
            <a:off x="4284706" y="5350474"/>
            <a:ext cx="0" cy="350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13146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184762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599610" y="495505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050632" y="495505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501654" y="495505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656377" y="4955057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127993" y="4955056"/>
            <a:ext cx="471616" cy="3954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973270" y="4955058"/>
            <a:ext cx="471616" cy="3954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444886" y="4955056"/>
            <a:ext cx="471616" cy="3954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327118" y="5696459"/>
            <a:ext cx="1130132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n_first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836999" y="5696459"/>
            <a:ext cx="744157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last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79" name="Straight Arrow Connector 78"/>
          <p:cNvCxnSpPr>
            <a:stCxn id="78" idx="0"/>
            <a:endCxn id="72" idx="2"/>
          </p:cNvCxnSpPr>
          <p:nvPr/>
        </p:nvCxnSpPr>
        <p:spPr>
          <a:xfrm flipV="1">
            <a:off x="10209078" y="5350472"/>
            <a:ext cx="0" cy="345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0"/>
            <a:endCxn id="70" idx="2"/>
          </p:cNvCxnSpPr>
          <p:nvPr/>
        </p:nvCxnSpPr>
        <p:spPr>
          <a:xfrm flipV="1">
            <a:off x="7892184" y="5350473"/>
            <a:ext cx="1" cy="345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264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rotate </a:t>
            </a:r>
            <a:r>
              <a:rPr lang="ru-RU" smtClean="0"/>
              <a:t>работает следующим образом: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</a:t>
            </a:r>
            <a:r>
              <a:rPr lang="en-US">
                <a:latin typeface="Consolas" panose="020B0609020204030204" pitchFamily="49" charset="0"/>
              </a:rPr>
              <a:t> </a:t>
            </a:r>
            <a:r>
              <a:rPr lang="en-US" smtClean="0">
                <a:latin typeface="Consolas" panose="020B0609020204030204" pitchFamily="49" charset="0"/>
              </a:rPr>
              <a:t>rotate(FwIt </a:t>
            </a:r>
            <a:r>
              <a:rPr lang="en-US">
                <a:latin typeface="Consolas" panose="020B0609020204030204" pitchFamily="49" charset="0"/>
              </a:rPr>
              <a:t>first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FwIt </a:t>
            </a:r>
            <a:r>
              <a:rPr lang="en-US">
                <a:latin typeface="Consolas" panose="020B0609020204030204" pitchFamily="49" charset="0"/>
              </a:rPr>
              <a:t>n_first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FwIt </a:t>
            </a:r>
            <a:r>
              <a:rPr lang="en-US">
                <a:latin typeface="Consolas" panose="020B0609020204030204" pitchFamily="49" charset="0"/>
              </a:rPr>
              <a:t>last</a:t>
            </a:r>
            <a:r>
              <a:rPr lang="en-US">
                <a:latin typeface="Consolas" panose="020B0609020204030204" pitchFamily="49" charset="0"/>
              </a:rPr>
              <a:t> 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Но что</a:t>
            </a:r>
            <a:r>
              <a:rPr lang="en-US" smtClean="0"/>
              <a:t>,</a:t>
            </a:r>
            <a:r>
              <a:rPr lang="ru-RU" smtClean="0"/>
              <a:t> если позиция куда нужно переместить лежит выше </a:t>
            </a:r>
            <a:r>
              <a:rPr lang="en-US" smtClean="0"/>
              <a:t>f?</a:t>
            </a:r>
          </a:p>
          <a:p>
            <a:r>
              <a:rPr lang="ru-RU" smtClean="0"/>
              <a:t>Тогда </a:t>
            </a:r>
            <a:r>
              <a:rPr lang="en-US" smtClean="0">
                <a:latin typeface="Consolas" panose="020B0609020204030204" pitchFamily="49" charset="0"/>
              </a:rPr>
              <a:t>rotate(f, l, p')</a:t>
            </a:r>
            <a:r>
              <a:rPr lang="en-US" smtClean="0"/>
              <a:t> </a:t>
            </a:r>
            <a:r>
              <a:rPr lang="ru-RU" smtClean="0"/>
              <a:t>не будет работать, так как </a:t>
            </a:r>
            <a:r>
              <a:rPr lang="en-US" smtClean="0">
                <a:latin typeface="Consolas" panose="020B0609020204030204" pitchFamily="49" charset="0"/>
              </a:rPr>
              <a:t>[f, p')</a:t>
            </a:r>
            <a:r>
              <a:rPr lang="en-US" smtClean="0"/>
              <a:t> </a:t>
            </a:r>
            <a:r>
              <a:rPr lang="ru-RU" smtClean="0"/>
              <a:t>не образует диапазон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8774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0390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2006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3028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4050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05666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7282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48898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20514" y="4955056"/>
            <a:ext cx="471616" cy="3954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24284" y="5696459"/>
            <a:ext cx="471615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f</a:t>
            </a:r>
          </a:p>
        </p:txBody>
      </p:sp>
      <p:cxnSp>
        <p:nvCxnSpPr>
          <p:cNvPr id="15" name="Straight Arrow Connector 14"/>
          <p:cNvCxnSpPr>
            <a:stCxn id="13" idx="0"/>
            <a:endCxn id="6" idx="2"/>
          </p:cNvCxnSpPr>
          <p:nvPr/>
        </p:nvCxnSpPr>
        <p:spPr>
          <a:xfrm flipV="1">
            <a:off x="1960092" y="5350474"/>
            <a:ext cx="7722" cy="345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18539" y="5696459"/>
            <a:ext cx="451022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l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/>
          <p:cNvCxnSpPr>
            <a:stCxn id="18" idx="0"/>
            <a:endCxn id="9" idx="2"/>
          </p:cNvCxnSpPr>
          <p:nvPr/>
        </p:nvCxnSpPr>
        <p:spPr>
          <a:xfrm flipH="1" flipV="1">
            <a:off x="3341474" y="5350474"/>
            <a:ext cx="2576" cy="345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52669" y="5696459"/>
            <a:ext cx="471616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p'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1488477" y="5346351"/>
            <a:ext cx="0" cy="350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13146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8422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184760" y="495093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635782" y="495093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86804" y="495093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030037" y="4955057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501653" y="4955056"/>
            <a:ext cx="471616" cy="3954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973270" y="4955058"/>
            <a:ext cx="471616" cy="3954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444886" y="4955056"/>
            <a:ext cx="471616" cy="3954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403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rotate </a:t>
            </a:r>
            <a:r>
              <a:rPr lang="ru-RU" smtClean="0"/>
              <a:t>работает следующим образом: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</a:t>
            </a:r>
            <a:r>
              <a:rPr lang="en-US">
                <a:latin typeface="Consolas" panose="020B0609020204030204" pitchFamily="49" charset="0"/>
              </a:rPr>
              <a:t> </a:t>
            </a:r>
            <a:r>
              <a:rPr lang="en-US" smtClean="0">
                <a:latin typeface="Consolas" panose="020B0609020204030204" pitchFamily="49" charset="0"/>
              </a:rPr>
              <a:t>rotate(FwIt </a:t>
            </a:r>
            <a:r>
              <a:rPr lang="en-US">
                <a:latin typeface="Consolas" panose="020B0609020204030204" pitchFamily="49" charset="0"/>
              </a:rPr>
              <a:t>first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FwIt </a:t>
            </a:r>
            <a:r>
              <a:rPr lang="en-US">
                <a:latin typeface="Consolas" panose="020B0609020204030204" pitchFamily="49" charset="0"/>
              </a:rPr>
              <a:t>n_first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FwIt </a:t>
            </a:r>
            <a:r>
              <a:rPr lang="en-US">
                <a:latin typeface="Consolas" panose="020B0609020204030204" pitchFamily="49" charset="0"/>
              </a:rPr>
              <a:t>last</a:t>
            </a:r>
            <a:r>
              <a:rPr lang="en-US">
                <a:latin typeface="Consolas" panose="020B0609020204030204" pitchFamily="49" charset="0"/>
              </a:rPr>
              <a:t> 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Но что</a:t>
            </a:r>
            <a:r>
              <a:rPr lang="en-US" smtClean="0"/>
              <a:t>,</a:t>
            </a:r>
            <a:r>
              <a:rPr lang="ru-RU" smtClean="0"/>
              <a:t> если позиция куда нужно переместить лежит выше </a:t>
            </a:r>
            <a:r>
              <a:rPr lang="en-US" smtClean="0"/>
              <a:t>f?</a:t>
            </a:r>
          </a:p>
          <a:p>
            <a:r>
              <a:rPr lang="ru-RU" smtClean="0"/>
              <a:t>Тогда </a:t>
            </a:r>
            <a:r>
              <a:rPr lang="en-US" smtClean="0">
                <a:latin typeface="Consolas" panose="020B0609020204030204" pitchFamily="49" charset="0"/>
              </a:rPr>
              <a:t>rotate(f, l, p')</a:t>
            </a:r>
            <a:r>
              <a:rPr lang="en-US" smtClean="0"/>
              <a:t> </a:t>
            </a:r>
            <a:r>
              <a:rPr lang="ru-RU" smtClean="0"/>
              <a:t>не будет работать, так как </a:t>
            </a:r>
            <a:r>
              <a:rPr lang="en-US" smtClean="0">
                <a:latin typeface="Consolas" panose="020B0609020204030204" pitchFamily="49" charset="0"/>
              </a:rPr>
              <a:t>[f, p')</a:t>
            </a:r>
            <a:r>
              <a:rPr lang="en-US" smtClean="0"/>
              <a:t> </a:t>
            </a:r>
            <a:r>
              <a:rPr lang="ru-RU" smtClean="0"/>
              <a:t>не образует диапазон</a:t>
            </a:r>
            <a:endParaRPr lang="en-US" smtClean="0"/>
          </a:p>
          <a:p>
            <a:r>
              <a:rPr lang="ru-RU" smtClean="0"/>
              <a:t>Зато будет работать </a:t>
            </a:r>
            <a:r>
              <a:rPr lang="en-US" smtClean="0">
                <a:latin typeface="Consolas" panose="020B0609020204030204" pitchFamily="49" charset="0"/>
              </a:rPr>
              <a:t>rotate(p', f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l)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8774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0390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2006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3028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4050" y="4955058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05666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7282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48898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20514" y="4955056"/>
            <a:ext cx="471616" cy="3954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24284" y="5696459"/>
            <a:ext cx="471615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f</a:t>
            </a:r>
          </a:p>
        </p:txBody>
      </p:sp>
      <p:cxnSp>
        <p:nvCxnSpPr>
          <p:cNvPr id="15" name="Straight Arrow Connector 14"/>
          <p:cNvCxnSpPr>
            <a:stCxn id="13" idx="0"/>
            <a:endCxn id="6" idx="2"/>
          </p:cNvCxnSpPr>
          <p:nvPr/>
        </p:nvCxnSpPr>
        <p:spPr>
          <a:xfrm flipV="1">
            <a:off x="1960092" y="5350474"/>
            <a:ext cx="7722" cy="345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18539" y="5696459"/>
            <a:ext cx="451022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l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/>
          <p:cNvCxnSpPr>
            <a:stCxn id="18" idx="0"/>
            <a:endCxn id="9" idx="2"/>
          </p:cNvCxnSpPr>
          <p:nvPr/>
        </p:nvCxnSpPr>
        <p:spPr>
          <a:xfrm flipH="1" flipV="1">
            <a:off x="3341474" y="5350474"/>
            <a:ext cx="2576" cy="345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52669" y="5696459"/>
            <a:ext cx="471616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p'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1488477" y="5346351"/>
            <a:ext cx="0" cy="350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13146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8422" y="4955058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184760" y="495093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635782" y="495093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86804" y="4950935"/>
            <a:ext cx="471616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030037" y="4955057"/>
            <a:ext cx="471616" cy="3954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501653" y="4955056"/>
            <a:ext cx="471616" cy="3954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973270" y="4955058"/>
            <a:ext cx="471616" cy="3954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444886" y="4955056"/>
            <a:ext cx="471616" cy="3954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58000" y="5684106"/>
            <a:ext cx="1130132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n_first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367881" y="5684106"/>
            <a:ext cx="744157" cy="39541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last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>
            <a:stCxn id="33" idx="0"/>
          </p:cNvCxnSpPr>
          <p:nvPr/>
        </p:nvCxnSpPr>
        <p:spPr>
          <a:xfrm flipV="1">
            <a:off x="9739960" y="5338119"/>
            <a:ext cx="0" cy="345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0"/>
          </p:cNvCxnSpPr>
          <p:nvPr/>
        </p:nvCxnSpPr>
        <p:spPr>
          <a:xfrm flipV="1">
            <a:off x="7423066" y="5338120"/>
            <a:ext cx="1" cy="345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8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Групповое перемещение элементов</a:t>
            </a:r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5667632" y="2057400"/>
            <a:ext cx="5348239" cy="4005649"/>
          </a:xfrm>
        </p:spPr>
        <p:txBody>
          <a:bodyPr/>
          <a:lstStyle/>
          <a:p>
            <a:r>
              <a:rPr lang="ru-RU" smtClean="0"/>
              <a:t>Три параметра: </a:t>
            </a:r>
          </a:p>
          <a:p>
            <a:pPr lvl="1"/>
            <a:r>
              <a:rPr lang="ru-RU"/>
              <a:t>начало </a:t>
            </a:r>
            <a:r>
              <a:rPr lang="ru-RU"/>
              <a:t>группы</a:t>
            </a:r>
            <a:r>
              <a:rPr lang="en-US"/>
              <a:t> </a:t>
            </a:r>
            <a:r>
              <a:rPr lang="en-US" b="1" smtClean="0">
                <a:latin typeface="Consolas" panose="020B0609020204030204" pitchFamily="49" charset="0"/>
              </a:rPr>
              <a:t>f</a:t>
            </a:r>
            <a:r>
              <a:rPr lang="en-US" b="1" smtClean="0"/>
              <a:t>, </a:t>
            </a:r>
            <a:r>
              <a:rPr lang="ru-RU" b="1" smtClean="0"/>
              <a:t>где угодно</a:t>
            </a:r>
            <a:endParaRPr lang="ru-RU" b="1">
              <a:latin typeface="Consolas" panose="020B0609020204030204" pitchFamily="49" charset="0"/>
            </a:endParaRPr>
          </a:p>
          <a:p>
            <a:pPr lvl="1"/>
            <a:r>
              <a:rPr lang="ru-RU"/>
              <a:t>конец </a:t>
            </a:r>
            <a:r>
              <a:rPr lang="ru-RU"/>
              <a:t>группы </a:t>
            </a:r>
            <a:r>
              <a:rPr lang="en-US" b="1" smtClean="0">
                <a:latin typeface="Consolas" panose="020B0609020204030204" pitchFamily="49" charset="0"/>
              </a:rPr>
              <a:t>l</a:t>
            </a:r>
            <a:r>
              <a:rPr lang="en-US" b="1"/>
              <a:t> , </a:t>
            </a:r>
            <a:r>
              <a:rPr lang="ru-RU" b="1"/>
              <a:t>где угодно</a:t>
            </a:r>
            <a:endParaRPr lang="ru-RU" b="1">
              <a:latin typeface="Consolas" panose="020B0609020204030204" pitchFamily="49" charset="0"/>
            </a:endParaRPr>
          </a:p>
          <a:p>
            <a:pPr lvl="1"/>
            <a:r>
              <a:rPr lang="ru-RU"/>
              <a:t>позиция</a:t>
            </a:r>
            <a:r>
              <a:rPr lang="en-US"/>
              <a:t> </a:t>
            </a:r>
            <a:r>
              <a:rPr lang="en-US" b="1">
                <a:latin typeface="Consolas" panose="020B0609020204030204" pitchFamily="49" charset="0"/>
              </a:rPr>
              <a:t>p</a:t>
            </a:r>
            <a:r>
              <a:rPr lang="ru-RU"/>
              <a:t> куда группа должна </a:t>
            </a:r>
            <a:r>
              <a:rPr lang="ru-RU"/>
              <a:t>быть </a:t>
            </a:r>
            <a:r>
              <a:rPr lang="ru-RU" smtClean="0"/>
              <a:t>перемещена</a:t>
            </a:r>
            <a:r>
              <a:rPr lang="en-US" b="1" smtClean="0"/>
              <a:t>, </a:t>
            </a:r>
            <a:r>
              <a:rPr lang="ru-RU" b="1"/>
              <a:t>где угодно</a:t>
            </a:r>
            <a:endParaRPr lang="en-US" b="1" smtClean="0">
              <a:latin typeface="Consolas" panose="020B0609020204030204" pitchFamily="49" charset="0"/>
            </a:endParaRPr>
          </a:p>
          <a:p>
            <a:r>
              <a:rPr lang="ru-RU" smtClean="0"/>
              <a:t>Самое лучшее </a:t>
            </a:r>
            <a:r>
              <a:rPr lang="ru-RU" smtClean="0">
                <a:latin typeface="Corbel" panose="020B0503020204020204" pitchFamily="34" charset="0"/>
              </a:rPr>
              <a:t>– использовать стандартный алгоритм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 (p &lt; f) rotate(p, f, l);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if </a:t>
            </a:r>
            <a:r>
              <a:rPr lang="en-US" smtClean="0">
                <a:latin typeface="Consolas" panose="020B0609020204030204" pitchFamily="49" charset="0"/>
              </a:rPr>
              <a:t>(l </a:t>
            </a:r>
            <a:r>
              <a:rPr lang="en-US">
                <a:latin typeface="Consolas" panose="020B0609020204030204" pitchFamily="49" charset="0"/>
              </a:rPr>
              <a:t>&lt; </a:t>
            </a:r>
            <a:r>
              <a:rPr lang="en-US" smtClean="0">
                <a:latin typeface="Consolas" panose="020B0609020204030204" pitchFamily="49" charset="0"/>
              </a:rPr>
              <a:t>p) </a:t>
            </a:r>
            <a:r>
              <a:rPr lang="en-US">
                <a:latin typeface="Consolas" panose="020B0609020204030204" pitchFamily="49" charset="0"/>
              </a:rPr>
              <a:t>rotate(f, l, p);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2339546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2726724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3113902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3509318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2999" y="3904734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2999" y="4308388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2999" y="4695566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2999" y="5082744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2999" y="5469922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13888" y="2339546"/>
            <a:ext cx="1328348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13888" y="2726724"/>
            <a:ext cx="1328348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13885" y="3890727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13885" y="4286143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13884" y="4681559"/>
            <a:ext cx="1328351" cy="395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13884" y="3116372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6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13884" y="3503550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7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13884" y="5060499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8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13884" y="5447677"/>
            <a:ext cx="1328351" cy="387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9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883243" y="3552976"/>
            <a:ext cx="889687" cy="67550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Аналог </a:t>
            </a:r>
            <a:r>
              <a:rPr lang="en-US" smtClean="0"/>
              <a:t>splice </a:t>
            </a:r>
            <a:r>
              <a:rPr lang="ru-RU" smtClean="0"/>
              <a:t>у списков это...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итоге мы имеем новый алгоритм</a:t>
            </a:r>
            <a:r>
              <a:rPr lang="en-US" baseline="30000" smtClean="0"/>
              <a:t>*</a:t>
            </a:r>
            <a:endParaRPr lang="ru-RU" baseline="30000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RandomIter&gt;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slide (RandomIter f, RandomIter l, RandomIter p)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(p &lt; f) return { p, rotate(p, f, l)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(l </a:t>
            </a:r>
            <a:r>
              <a:rPr lang="en-US">
                <a:latin typeface="Consolas" panose="020B0609020204030204" pitchFamily="49" charset="0"/>
              </a:rPr>
              <a:t>&lt; </a:t>
            </a:r>
            <a:r>
              <a:rPr lang="en-US" smtClean="0">
                <a:latin typeface="Consolas" panose="020B0609020204030204" pitchFamily="49" charset="0"/>
              </a:rPr>
              <a:t>p)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latin typeface="Consolas" panose="020B0609020204030204" pitchFamily="49" charset="0"/>
              </a:rPr>
              <a:t>{ rotate(f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l, p), p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{ f, l 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Он работает для </a:t>
            </a:r>
            <a:r>
              <a:rPr lang="en-US" smtClean="0"/>
              <a:t>random access </a:t>
            </a:r>
            <a:r>
              <a:rPr lang="ru-RU" smtClean="0"/>
              <a:t>итераторов как сплайс для списков</a:t>
            </a:r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2726723" y="6096000"/>
            <a:ext cx="946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*</a:t>
            </a:r>
            <a:r>
              <a:rPr lang="ru-RU" smtClean="0"/>
              <a:t> </a:t>
            </a:r>
            <a:r>
              <a:rPr lang="en-US" smtClean="0"/>
              <a:t>Sean Parent, C++ seasoing talk, </a:t>
            </a:r>
            <a:r>
              <a:rPr lang="ru-RU" smtClean="0"/>
              <a:t>см. список литературы. Следующий пример взят оттуда же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6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Одна простая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Необходимо применить функцию </a:t>
            </a:r>
            <a:r>
              <a:rPr lang="en-US" smtClean="0"/>
              <a:t>func </a:t>
            </a:r>
            <a:r>
              <a:rPr lang="ru-RU" smtClean="0"/>
              <a:t>к каждому элементу контейнера </a:t>
            </a:r>
            <a:r>
              <a:rPr lang="en-US" smtClean="0"/>
              <a:t>cont</a:t>
            </a:r>
          </a:p>
          <a:p>
            <a:r>
              <a:rPr lang="ru-RU" smtClean="0"/>
              <a:t>Ваши варианты?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72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Лучшее, что вы можете сделать для своего кода это </a:t>
            </a:r>
            <a:r>
              <a:rPr lang="ru-RU" smtClean="0">
                <a:solidFill>
                  <a:srgbClr val="FF0000"/>
                </a:solidFill>
              </a:rPr>
              <a:t>убрать вспомогательные циклы</a:t>
            </a:r>
          </a:p>
          <a:p>
            <a:r>
              <a:rPr lang="ru-RU" smtClean="0"/>
              <a:t>Вспомогательный цикл внутри функции это любой цикл, который делает нечто, не полностью совпадающее с основным предназначением функции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64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smtClean="0"/>
              <a:t>Следующий фрагмент кода это часть реального кода </a:t>
            </a:r>
            <a:r>
              <a:rPr lang="en-US" sz="1600" smtClean="0"/>
              <a:t>Chrome OS</a:t>
            </a:r>
            <a:endParaRPr lang="ru-RU" sz="1600" smtClean="0"/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// check if panel has moved to the other side or another panel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for (size_t i = 0; i &lt; expanded_panels_.size(); ++i) 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</a:t>
            </a:r>
            <a:r>
              <a:rPr lang="en-US" sz="1600" smtClean="0">
                <a:latin typeface="Consolas" panose="020B0609020204030204" pitchFamily="49" charset="0"/>
              </a:rPr>
              <a:t>Panel *panel =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_[i].get();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if (center_x &lt;= panel-&gt;cur_panel_center() ||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i == </a:t>
            </a:r>
            <a:r>
              <a:rPr lang="en-US" sz="1600">
                <a:latin typeface="Consolas" panose="020B0609020204030204" pitchFamily="49" charset="0"/>
              </a:rPr>
              <a:t>expanded_panels_.</a:t>
            </a:r>
            <a:r>
              <a:rPr lang="en-US" sz="1600">
                <a:latin typeface="Consolas" panose="020B0609020204030204" pitchFamily="49" charset="0"/>
              </a:rPr>
              <a:t>size</a:t>
            </a:r>
            <a:r>
              <a:rPr lang="en-US" sz="1600" smtClean="0">
                <a:latin typeface="Consolas" panose="020B0609020204030204" pitchFamily="49" charset="0"/>
              </a:rPr>
              <a:t>() - 1)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if (panel != fixed_panel)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ref_ptr&lt;Panel&gt; ref =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_[fixed_index];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_.erase(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_.begin() + fixed_index);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if (i &lt; </a:t>
            </a:r>
            <a:r>
              <a:rPr lang="en-US" sz="1600">
                <a:latin typeface="Consolas" panose="020B0609020204030204" pitchFamily="49" charset="0"/>
              </a:rPr>
              <a:t>expanded_panels_.</a:t>
            </a:r>
            <a:r>
              <a:rPr lang="en-US" sz="1600">
                <a:latin typeface="Consolas" panose="020B0609020204030204" pitchFamily="49" charset="0"/>
              </a:rPr>
              <a:t>size</a:t>
            </a:r>
            <a:r>
              <a:rPr lang="en-US" sz="1600" smtClean="0">
                <a:latin typeface="Consolas" panose="020B0609020204030204" pitchFamily="49" charset="0"/>
              </a:rPr>
              <a:t>())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_.insert(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_.begin() + i, ref);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} else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expanded_panels_.push_back(ref)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 break;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 // 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11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smtClean="0"/>
              <a:t>Он содержит </a:t>
            </a:r>
            <a:r>
              <a:rPr lang="ru-RU" sz="1600" smtClean="0">
                <a:solidFill>
                  <a:srgbClr val="00B050"/>
                </a:solidFill>
              </a:rPr>
              <a:t>бессмысленный комментарий</a:t>
            </a:r>
            <a:r>
              <a:rPr lang="ru-RU" sz="1600" smtClean="0"/>
              <a:t>, </a:t>
            </a:r>
            <a:r>
              <a:rPr lang="ru-RU" sz="1600" smtClean="0">
                <a:solidFill>
                  <a:srgbClr val="0000FF"/>
                </a:solidFill>
              </a:rPr>
              <a:t>странные проверки </a:t>
            </a:r>
            <a:r>
              <a:rPr lang="ru-RU" sz="1600" smtClean="0"/>
              <a:t>и он </a:t>
            </a:r>
            <a:r>
              <a:rPr lang="ru-RU" sz="1600" smtClean="0">
                <a:solidFill>
                  <a:srgbClr val="FF0000"/>
                </a:solidFill>
              </a:rPr>
              <a:t>похоже квадратичный</a:t>
            </a:r>
            <a:r>
              <a:rPr lang="ru-RU" sz="1600" smtClean="0"/>
              <a:t>.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// check if panel has moved to the other side or another panel</a:t>
            </a:r>
            <a:b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for (size_t i = 0; i &lt; expanded_panels_.size(); ++i) 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</a:t>
            </a:r>
            <a:r>
              <a:rPr lang="en-US" sz="1600" smtClean="0">
                <a:latin typeface="Consolas" panose="020B0609020204030204" pitchFamily="49" charset="0"/>
              </a:rPr>
              <a:t>Panel *panel =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_[i].get();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if (center_x &lt;= panel-&gt;cur_panel_center() ||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i ==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expanded_panels_.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size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() - 1</a:t>
            </a:r>
            <a:r>
              <a:rPr lang="en-US" sz="1600" smtClean="0">
                <a:latin typeface="Consolas" panose="020B0609020204030204" pitchFamily="49" charset="0"/>
              </a:rPr>
              <a:t>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if (panel != fixed_panel)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ref_ptr&lt;Panel&gt; ref =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_[fixed_index];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_.erase(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_.begin() + fixed_index);</a:t>
            </a:r>
            <a:b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if (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i &lt;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expanded_panels_.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size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n-US" sz="1600" smtClean="0">
                <a:latin typeface="Consolas" panose="020B0609020204030204" pitchFamily="49" charset="0"/>
              </a:rPr>
              <a:t>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_.insert(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_.begin() + i, ref);</a:t>
            </a:r>
            <a:b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      } else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expanded_panels_.push_back(ref)</a:t>
            </a:r>
            <a:b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}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  </a:t>
            </a:r>
            <a:r>
              <a:rPr lang="en-US" sz="1600" smtClean="0">
                <a:latin typeface="Consolas" panose="020B0609020204030204" pitchFamily="49" charset="0"/>
              </a:rPr>
              <a:t>} break;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 // 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19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smtClean="0"/>
              <a:t>Первый шаг упрощения: </a:t>
            </a:r>
            <a:r>
              <a:rPr lang="en-US" sz="1600" smtClean="0"/>
              <a:t>push_back </a:t>
            </a:r>
            <a:r>
              <a:rPr lang="ru-RU" sz="1600" smtClean="0"/>
              <a:t>не лучше чем </a:t>
            </a:r>
            <a:r>
              <a:rPr lang="en-US" sz="1600" smtClean="0"/>
              <a:t>insert </a:t>
            </a:r>
            <a:r>
              <a:rPr lang="ru-RU" sz="1600" smtClean="0"/>
              <a:t>в конец контейнера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// check if panel has moved to the other side or another panel</a:t>
            </a:r>
            <a:b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for (size_t i = 0; i &lt; expanded_panels_.size(); ++i) 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</a:t>
            </a:r>
            <a:r>
              <a:rPr lang="en-US" sz="1600" smtClean="0">
                <a:latin typeface="Consolas" panose="020B0609020204030204" pitchFamily="49" charset="0"/>
              </a:rPr>
              <a:t>Panel *panel =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_[i].get();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if (center_x &lt;= panel-&gt;cur_panel_center() ||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i ==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expanded_panels_.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size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() - 1</a:t>
            </a:r>
            <a:r>
              <a:rPr lang="en-US" sz="1600" smtClean="0">
                <a:latin typeface="Consolas" panose="020B0609020204030204" pitchFamily="49" charset="0"/>
              </a:rPr>
              <a:t>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if (panel </a:t>
            </a:r>
            <a:r>
              <a:rPr lang="ru-RU" sz="1600" smtClean="0">
                <a:latin typeface="Consolas" panose="020B0609020204030204" pitchFamily="49" charset="0"/>
              </a:rPr>
              <a:t>!</a:t>
            </a:r>
            <a:r>
              <a:rPr lang="en-US" sz="1600" smtClean="0">
                <a:latin typeface="Consolas" panose="020B0609020204030204" pitchFamily="49" charset="0"/>
              </a:rPr>
              <a:t>= fixed_panel)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</a:t>
            </a: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 ref_ptr&lt;Panel&gt; ref =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_[fixed_index];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_.erase(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_.begin() + fixed_index);</a:t>
            </a:r>
            <a:b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expanded_panels_.insert(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_.begin() + i, ref);</a:t>
            </a: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smtClean="0">
                <a:latin typeface="Consolas" panose="020B0609020204030204" pitchFamily="49" charset="0"/>
              </a:rPr>
              <a:t>break</a:t>
            </a:r>
            <a:r>
              <a:rPr lang="en-US" sz="1600">
                <a:latin typeface="Consolas" panose="020B0609020204030204" pitchFamily="49" charset="0"/>
              </a:rPr>
              <a:t>;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11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smtClean="0"/>
              <a:t>Второй шаг упрощения: условие которое выполняется единожды можно вынести вниз из цикла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for (size_t i = 0; i &lt; expanded_panels_.size(); ++i) 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</a:t>
            </a:r>
            <a:r>
              <a:rPr lang="en-US" sz="1600" smtClean="0">
                <a:latin typeface="Consolas" panose="020B0609020204030204" pitchFamily="49" charset="0"/>
              </a:rPr>
              <a:t>Panel *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panel</a:t>
            </a:r>
            <a:r>
              <a:rPr lang="en-US" sz="1600" smtClean="0">
                <a:latin typeface="Consolas" panose="020B0609020204030204" pitchFamily="49" charset="0"/>
              </a:rPr>
              <a:t> =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_[i].get();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if (center_x &lt;= panel-&gt;cur_panel_center() ||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   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i ==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expanded_panels_.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size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() - 1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  </a:t>
            </a:r>
            <a:r>
              <a:rPr lang="en-US" sz="1600" smtClean="0">
                <a:latin typeface="Consolas" panose="020B0609020204030204" pitchFamily="49" charset="0"/>
              </a:rPr>
              <a:t>break;</a:t>
            </a: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// Fix this code: panel is panel found above</a:t>
            </a: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</a:rPr>
              <a:t>panel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1600">
                <a:latin typeface="Consolas" panose="020B0609020204030204" pitchFamily="49" charset="0"/>
              </a:rPr>
              <a:t>!</a:t>
            </a:r>
            <a:r>
              <a:rPr lang="en-US" sz="1600">
                <a:latin typeface="Consolas" panose="020B0609020204030204" pitchFamily="49" charset="0"/>
              </a:rPr>
              <a:t>= fixed_panel) {</a:t>
            </a:r>
            <a:r>
              <a:rPr lang="en-US" sz="1600">
                <a:latin typeface="Consolas" panose="020B0609020204030204" pitchFamily="49" charset="0"/>
              </a:rPr>
              <a:t/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ref_ptr&lt;Panel&gt; ref = expanded_panels_[fixed_index];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expanded_panels_.erase(expanded_panels_.begin() + fixed_index);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expanded_panels_.insert(expanded_panels_.begin() + i, ref);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180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u-RU" sz="1600" smtClean="0"/>
              <a:t>Третий шаг: убираем бессмысленную проверку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for (size_t i = 0; i &lt; expanded_panels_.size(); ++i) {</a:t>
            </a:r>
            <a:r>
              <a:rPr lang="ru-RU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/>
            </a:r>
            <a:br>
              <a:rPr lang="ru-RU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ru-RU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US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Panel *panel = </a:t>
            </a:r>
            <a:r>
              <a:rPr lang="en-US" sz="160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_[i].get();</a:t>
            </a:r>
            <a:br>
              <a:rPr lang="en-US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if (center_x &lt;= panel-&gt;cur_panel_center())</a:t>
            </a:r>
            <a:r>
              <a:rPr lang="ru-RU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break;</a:t>
            </a:r>
            <a:r>
              <a:rPr lang="ru-RU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</a:t>
            </a:r>
            <a:r>
              <a:rPr lang="en-US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/>
            </a:r>
            <a:br>
              <a:rPr lang="en-US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sz="160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}</a:t>
            </a:r>
            <a:endParaRPr lang="ru-RU" sz="1600" smtClean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// Fix this code: panel is panel found above</a:t>
            </a: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</a:rPr>
              <a:t>panel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1600">
                <a:latin typeface="Consolas" panose="020B0609020204030204" pitchFamily="49" charset="0"/>
              </a:rPr>
              <a:t>!</a:t>
            </a:r>
            <a:r>
              <a:rPr lang="en-US" sz="1600">
                <a:latin typeface="Consolas" panose="020B0609020204030204" pitchFamily="49" charset="0"/>
              </a:rPr>
              <a:t>= fixed_panel) {</a:t>
            </a:r>
            <a:r>
              <a:rPr lang="en-US" sz="1600">
                <a:latin typeface="Consolas" panose="020B0609020204030204" pitchFamily="49" charset="0"/>
              </a:rPr>
              <a:t/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ref_ptr&lt;Panel&gt; ref = expanded_panels_[fixed_index];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expanded_panels_.erase(expanded_panels_.begin() + fixed_index);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expanded_panels_.insert(expanded_panels_.begin() + i, ref);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</a:p>
          <a:p>
            <a:r>
              <a:rPr lang="ru-RU" sz="1600" smtClean="0"/>
              <a:t>Теперь посвеченное это стандартный алгоритм. Кто узнает какой?</a:t>
            </a:r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192899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u-RU" sz="1600" smtClean="0"/>
              <a:t>Разумеется это </a:t>
            </a:r>
            <a:r>
              <a:rPr lang="en-US" sz="1600" smtClean="0"/>
              <a:t>find_if (</a:t>
            </a:r>
            <a:r>
              <a:rPr lang="ru-RU" sz="1600" smtClean="0"/>
              <a:t>что делает четвёртый шаг)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const int center_x = fixed_panel-&gt;cur_panel_center();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auto p = find_if(begin(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_), end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(expanded_panels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_),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 [&amp;](const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ref_ptr&lt;Panel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&gt; &amp;e) { return center_x &lt;= e-&gt;cur_panel_center(); });</a:t>
            </a:r>
            <a:endParaRPr lang="ru-RU" sz="160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// Fix this code: panel is panel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found 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above</a:t>
            </a: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if </a:t>
            </a:r>
            <a:r>
              <a:rPr lang="en-US" sz="1600">
                <a:latin typeface="Consolas" panose="020B0609020204030204" pitchFamily="49" charset="0"/>
              </a:rPr>
              <a:t>(panel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1600">
                <a:latin typeface="Consolas" panose="020B0609020204030204" pitchFamily="49" charset="0"/>
              </a:rPr>
              <a:t>!</a:t>
            </a:r>
            <a:r>
              <a:rPr lang="en-US" sz="1600">
                <a:latin typeface="Consolas" panose="020B0609020204030204" pitchFamily="49" charset="0"/>
              </a:rPr>
              <a:t>= fixed_panel) {</a:t>
            </a:r>
            <a:r>
              <a:rPr lang="en-US" sz="1600">
                <a:latin typeface="Consolas" panose="020B0609020204030204" pitchFamily="49" charset="0"/>
              </a:rPr>
              <a:t/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ref_ptr&lt;Panel&gt; ref = expanded_panels_[fixed_index];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expanded_panels_.erase(expanded_panels_.begin() + fixed_index);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>
                <a:latin typeface="Consolas" panose="020B0609020204030204" pitchFamily="49" charset="0"/>
              </a:rPr>
              <a:t>  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expanded_panels_.insert(expanded_panels_.begin() + i, ref);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 smtClean="0">
              <a:latin typeface="Consolas" panose="020B0609020204030204" pitchFamily="49" charset="0"/>
            </a:endParaRPr>
          </a:p>
          <a:p>
            <a:r>
              <a:rPr lang="ru-RU" sz="1600" smtClean="0"/>
              <a:t>Код уже выглядит гораздо лучше, но мешанина с </a:t>
            </a:r>
            <a:r>
              <a:rPr lang="en-US" sz="1600" smtClean="0"/>
              <a:t>erase </a:t>
            </a:r>
            <a:r>
              <a:rPr lang="ru-RU" sz="1600" smtClean="0"/>
              <a:t>и </a:t>
            </a:r>
            <a:r>
              <a:rPr lang="en-US" sz="1600" smtClean="0"/>
              <a:t>insert </a:t>
            </a:r>
            <a:r>
              <a:rPr lang="ru-RU" sz="1600" smtClean="0"/>
              <a:t>внизу всё ещё цепляет глаз. Кто-нибудь предложит исправление?</a:t>
            </a:r>
          </a:p>
        </p:txBody>
      </p:sp>
    </p:spTree>
    <p:extLst>
      <p:ext uri="{BB962C8B-B14F-4D97-AF65-F5344CB8AC3E}">
        <p14:creationId xmlns:p14="http://schemas.microsoft.com/office/powerpoint/2010/main" val="3591308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u-RU" sz="1600" smtClean="0"/>
              <a:t>Шаг пятый: </a:t>
            </a:r>
            <a:r>
              <a:rPr lang="en-US" sz="1600" smtClean="0"/>
              <a:t>rotate (</a:t>
            </a:r>
            <a:r>
              <a:rPr lang="ru-RU" sz="1600" smtClean="0"/>
              <a:t>не зря же он рассматривался выше)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  // </a:t>
            </a: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>здесь мы уверены, что 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fixed_index</a:t>
            </a: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> это индекс для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fixed_panel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const int center_x = fixed_panel-&gt;cur_panel_center();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auto p = find_if(begin(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_), end</a:t>
            </a:r>
            <a:r>
              <a:rPr lang="en-US" sz="1600">
                <a:latin typeface="Consolas" panose="020B0609020204030204" pitchFamily="49" charset="0"/>
              </a:rPr>
              <a:t>(expanded_panels</a:t>
            </a:r>
            <a:r>
              <a:rPr lang="en-US" sz="1600" smtClean="0">
                <a:latin typeface="Consolas" panose="020B0609020204030204" pitchFamily="49" charset="0"/>
              </a:rPr>
              <a:t>_),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[&amp;](const </a:t>
            </a:r>
            <a:r>
              <a:rPr lang="en-US" sz="1600">
                <a:latin typeface="Consolas" panose="020B0609020204030204" pitchFamily="49" charset="0"/>
              </a:rPr>
              <a:t>ref_ptr&lt;Panel</a:t>
            </a:r>
            <a:r>
              <a:rPr lang="en-US" sz="1600" smtClean="0">
                <a:latin typeface="Consolas" panose="020B0609020204030204" pitchFamily="49" charset="0"/>
              </a:rPr>
              <a:t>&gt; &amp;e) { return center_x &lt;= e-&gt;cur_panel_center(); });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Fix this code: panel is panel found above</a:t>
            </a:r>
            <a:r>
              <a:rPr lang="ru-RU" sz="160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ru-RU" sz="160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if </a:t>
            </a:r>
            <a:r>
              <a:rPr lang="en-US" sz="1600">
                <a:latin typeface="Consolas" panose="020B0609020204030204" pitchFamily="49" charset="0"/>
              </a:rPr>
              <a:t>(panel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1600">
                <a:latin typeface="Consolas" panose="020B0609020204030204" pitchFamily="49" charset="0"/>
              </a:rPr>
              <a:t>!</a:t>
            </a:r>
            <a:r>
              <a:rPr lang="en-US" sz="1600">
                <a:latin typeface="Consolas" panose="020B0609020204030204" pitchFamily="49" charset="0"/>
              </a:rPr>
              <a:t>= fixed_panel</a:t>
            </a:r>
            <a:r>
              <a:rPr lang="en-US" sz="1600">
                <a:latin typeface="Consolas" panose="020B0609020204030204" pitchFamily="49" charset="0"/>
              </a:rPr>
              <a:t>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</a:t>
            </a:r>
            <a:r>
              <a:rPr lang="en-US" sz="1600" smtClean="0">
                <a:latin typeface="Consolas" panose="020B0609020204030204" pitchFamily="49" charset="0"/>
              </a:rPr>
              <a:t>auto f = begin</a:t>
            </a:r>
            <a:r>
              <a:rPr lang="en-US" sz="1600">
                <a:latin typeface="Consolas" panose="020B0609020204030204" pitchFamily="49" charset="0"/>
              </a:rPr>
              <a:t>(expanded_panels</a:t>
            </a:r>
            <a:r>
              <a:rPr lang="en-US" sz="1600" smtClean="0">
                <a:latin typeface="Consolas" panose="020B0609020204030204" pitchFamily="49" charset="0"/>
              </a:rPr>
              <a:t>_) + fixed_index;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rotate(p, f, f + 1);</a:t>
            </a:r>
            <a:r>
              <a:rPr lang="en-US" sz="1600">
                <a:latin typeface="Consolas" panose="020B0609020204030204" pitchFamily="49" charset="0"/>
              </a:rPr>
              <a:t/>
            </a:r>
            <a:br>
              <a:rPr lang="en-US" sz="160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 smtClean="0">
              <a:latin typeface="Consolas" panose="020B0609020204030204" pitchFamily="49" charset="0"/>
            </a:endParaRPr>
          </a:p>
          <a:p>
            <a:r>
              <a:rPr lang="ru-RU" sz="1600" smtClean="0"/>
              <a:t>Ещё идеи? Может наконец сделаем код рабочим заменил </a:t>
            </a:r>
            <a:r>
              <a:rPr lang="en-US" sz="1600" smtClean="0">
                <a:latin typeface="Consolas" panose="020B0609020204030204" pitchFamily="49" charset="0"/>
              </a:rPr>
              <a:t>panel</a:t>
            </a:r>
            <a:r>
              <a:rPr lang="en-US" sz="1600" smtClean="0"/>
              <a:t> </a:t>
            </a:r>
            <a:r>
              <a:rPr lang="ru-RU" sz="1600" smtClean="0"/>
              <a:t>на </a:t>
            </a:r>
            <a:r>
              <a:rPr lang="en-US" sz="1600" smtClean="0">
                <a:latin typeface="Consolas" panose="020B0609020204030204" pitchFamily="49" charset="0"/>
              </a:rPr>
              <a:t>*p</a:t>
            </a:r>
            <a:r>
              <a:rPr lang="en-US" sz="1600" smtClean="0"/>
              <a:t>?</a:t>
            </a:r>
            <a:endParaRPr lang="ru-RU" sz="1600" smtClean="0"/>
          </a:p>
        </p:txBody>
      </p:sp>
    </p:spTree>
    <p:extLst>
      <p:ext uri="{BB962C8B-B14F-4D97-AF65-F5344CB8AC3E}">
        <p14:creationId xmlns:p14="http://schemas.microsoft.com/office/powerpoint/2010/main" val="444463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вспомогательных циклов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u-RU" sz="1600" smtClean="0"/>
              <a:t>Шаг шестой: проверка вообще не нужна, </a:t>
            </a:r>
            <a:r>
              <a:rPr lang="en-US" sz="1600" smtClean="0"/>
              <a:t>rotate </a:t>
            </a:r>
            <a:r>
              <a:rPr lang="ru-RU" sz="1600" smtClean="0"/>
              <a:t>изумительно хорошо отрабатывает на пустом диапазоне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  // </a:t>
            </a: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>здесь мы уверены, что 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fixed_index</a:t>
            </a: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> это индекс для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fixed_panel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const int center_x = fixed_panel-&gt;cur_panel_center();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auto p = find_if(begin(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_), end</a:t>
            </a:r>
            <a:r>
              <a:rPr lang="en-US" sz="1600">
                <a:latin typeface="Consolas" panose="020B0609020204030204" pitchFamily="49" charset="0"/>
              </a:rPr>
              <a:t>(expanded_panels</a:t>
            </a:r>
            <a:r>
              <a:rPr lang="en-US" sz="1600" smtClean="0">
                <a:latin typeface="Consolas" panose="020B0609020204030204" pitchFamily="49" charset="0"/>
              </a:rPr>
              <a:t>_),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[&amp;](const </a:t>
            </a:r>
            <a:r>
              <a:rPr lang="en-US" sz="1600">
                <a:latin typeface="Consolas" panose="020B0609020204030204" pitchFamily="49" charset="0"/>
              </a:rPr>
              <a:t>ref_ptr&lt;Panel</a:t>
            </a:r>
            <a:r>
              <a:rPr lang="en-US" sz="1600" smtClean="0">
                <a:latin typeface="Consolas" panose="020B0609020204030204" pitchFamily="49" charset="0"/>
              </a:rPr>
              <a:t>&gt; &amp;e) { return center_x &lt;= e-&gt;cur_panel_center(); });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auto f = begin</a:t>
            </a:r>
            <a:r>
              <a:rPr lang="en-US" sz="1600">
                <a:latin typeface="Consolas" panose="020B0609020204030204" pitchFamily="49" charset="0"/>
              </a:rPr>
              <a:t>(expanded_panels</a:t>
            </a:r>
            <a:r>
              <a:rPr lang="en-US" sz="1600" smtClean="0">
                <a:latin typeface="Consolas" panose="020B0609020204030204" pitchFamily="49" charset="0"/>
              </a:rPr>
              <a:t>_) + fixed_index;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rotate(p, f, f + 1);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 smtClean="0">
              <a:latin typeface="Consolas" panose="020B0609020204030204" pitchFamily="49" charset="0"/>
            </a:endParaRPr>
          </a:p>
          <a:p>
            <a:r>
              <a:rPr lang="ru-RU" sz="1600" smtClean="0"/>
              <a:t>Это невероятно лучше, чем то, что было. И это эффективнее. Но это может стать ещё эффективнее, если мы уверены, что исходные панели отсортированы по индексу.</a:t>
            </a:r>
          </a:p>
          <a:p>
            <a:r>
              <a:rPr lang="ru-RU" sz="1600" smtClean="0"/>
              <a:t>Мы вернёмся к этому примеру</a:t>
            </a:r>
          </a:p>
        </p:txBody>
      </p:sp>
    </p:spTree>
    <p:extLst>
      <p:ext uri="{BB962C8B-B14F-4D97-AF65-F5344CB8AC3E}">
        <p14:creationId xmlns:p14="http://schemas.microsoft.com/office/powerpoint/2010/main" val="2873903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Промежуточный итог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Удаление из кода вспомогательных циклов это интеллектуально полезная процедура, позволяющая взглянуть на код с точки зрения поиска в нём переиспользуемых абстракций</a:t>
            </a:r>
          </a:p>
          <a:p>
            <a:r>
              <a:rPr lang="ru-RU" smtClean="0"/>
              <a:t>Кроме того полученный код может оказаться намного эффективнее.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6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Одна простая 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Необходимо применить функцию </a:t>
            </a:r>
            <a:r>
              <a:rPr lang="en-US" smtClean="0"/>
              <a:t>func </a:t>
            </a:r>
            <a:r>
              <a:rPr lang="ru-RU" smtClean="0"/>
              <a:t>к каждому элементу контейнера </a:t>
            </a:r>
            <a:r>
              <a:rPr lang="en-US" smtClean="0"/>
              <a:t>cont</a:t>
            </a:r>
          </a:p>
          <a:p>
            <a:r>
              <a:rPr lang="ru-RU" smtClean="0"/>
              <a:t>Явный цикл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cont.begin(); it != cont.end(); ++it)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func </a:t>
            </a:r>
            <a:r>
              <a:rPr lang="en-US">
                <a:latin typeface="Consolas" panose="020B0609020204030204" pitchFamily="49" charset="0"/>
              </a:rPr>
              <a:t>(*it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Явный цикл с синтаксисом диапазона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elt : </a:t>
            </a:r>
            <a:r>
              <a:rPr lang="en-US" smtClean="0">
                <a:latin typeface="Consolas" panose="020B0609020204030204" pitchFamily="49" charset="0"/>
              </a:rPr>
              <a:t>cont)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func </a:t>
            </a:r>
            <a:r>
              <a:rPr lang="en-US">
                <a:latin typeface="Consolas" panose="020B0609020204030204" pitchFamily="49" charset="0"/>
              </a:rPr>
              <a:t>(elt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Алгоритм стандартной библиотеки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</a:t>
            </a:r>
            <a:r>
              <a:rPr lang="ru-RU">
                <a:latin typeface="Consolas" panose="020B0609020204030204" pitchFamily="49" charset="0"/>
              </a:rPr>
              <a:t>_</a:t>
            </a:r>
            <a:r>
              <a:rPr lang="en-US">
                <a:latin typeface="Consolas" panose="020B0609020204030204" pitchFamily="49" charset="0"/>
              </a:rPr>
              <a:t>each (cont.begin(), cont.end(), func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Все эти способы эффективно эквивалентны. Какой бы вы выбрали?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32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 smtClean="0"/>
              <a:t>Введение в алгоритмы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 smtClean="0"/>
              <a:t>Абстракция циклов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</a:t>
            </a:r>
            <a:r>
              <a:rPr lang="ru-RU" sz="4800" smtClean="0"/>
              <a:t>Трансформации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Варианты бинарного поиска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34645543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Ложные паттерны для </a:t>
            </a:r>
            <a:r>
              <a:rPr lang="en-US" smtClean="0"/>
              <a:t>for_each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Задана последовательность символов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= {2, 3, 5, 7, 11, 13};</a:t>
            </a:r>
          </a:p>
          <a:p>
            <a:r>
              <a:rPr lang="ru-RU" smtClean="0"/>
              <a:t>Необходимо сделать из неё </a:t>
            </a:r>
            <a:r>
              <a:rPr lang="en-US" smtClean="0">
                <a:latin typeface="Consolas" panose="020B0609020204030204" pitchFamily="49" charset="0"/>
              </a:rPr>
              <a:t>{-2, -3, -5, -7, -11, -13}</a:t>
            </a:r>
          </a:p>
          <a:p>
            <a:r>
              <a:rPr lang="ru-RU" smtClean="0"/>
              <a:t>Неопытный программист вполне может написать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for_each(v.begin(), v.end(), </a:t>
            </a:r>
            <a:r>
              <a:rPr lang="en-US" smtClean="0">
                <a:latin typeface="Consolas" panose="020B0609020204030204" pitchFamily="49" charset="0"/>
              </a:rPr>
              <a:t>[] (auto i) { return -i; } );</a:t>
            </a:r>
          </a:p>
          <a:p>
            <a:r>
              <a:rPr lang="ru-RU" smtClean="0">
                <a:solidFill>
                  <a:srgbClr val="FF0000"/>
                </a:solidFill>
              </a:rPr>
              <a:t>Почему это неверно?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397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for_each vs transform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77475" cy="4315968"/>
          </a:xfrm>
        </p:spPr>
        <p:txBody>
          <a:bodyPr/>
          <a:lstStyle/>
          <a:p>
            <a:r>
              <a:rPr lang="ru-RU" smtClean="0"/>
              <a:t>Паттерн для </a:t>
            </a:r>
            <a:r>
              <a:rPr lang="en-US" smtClean="0"/>
              <a:t>for_each: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for (auto it = v.begin(); it != v.end(); ++it)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func(*it);</a:t>
            </a:r>
          </a:p>
          <a:p>
            <a:r>
              <a:rPr lang="ru-RU"/>
              <a:t>Паттерн для </a:t>
            </a:r>
            <a:r>
              <a:rPr lang="en-US" smtClean="0"/>
              <a:t>transform:</a:t>
            </a:r>
            <a:endParaRPr lang="en-US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for (auto it = v.begin(); it != v.end(); ++it)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*outit++ = func</a:t>
            </a:r>
            <a:r>
              <a:rPr lang="en-US" sz="2000">
                <a:latin typeface="Consolas" panose="020B0609020204030204" pitchFamily="49" charset="0"/>
              </a:rPr>
              <a:t>(*it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При этом в отличии от </a:t>
            </a:r>
            <a:r>
              <a:rPr lang="en-US" smtClean="0"/>
              <a:t>for_each, transform </a:t>
            </a:r>
            <a:r>
              <a:rPr lang="ru-RU" smtClean="0"/>
              <a:t>не гарантирует порядка выполнения!</a:t>
            </a:r>
            <a:endParaRPr lang="en-US"/>
          </a:p>
          <a:p>
            <a:r>
              <a:rPr lang="ru-RU" smtClean="0"/>
              <a:t>Правильное решение</a:t>
            </a:r>
            <a:endParaRPr lang="en-US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transform (v.begin</a:t>
            </a:r>
            <a:r>
              <a:rPr lang="en-US" sz="2000">
                <a:latin typeface="Consolas" panose="020B0609020204030204" pitchFamily="49" charset="0"/>
              </a:rPr>
              <a:t>(), v.end</a:t>
            </a:r>
            <a:r>
              <a:rPr lang="en-US" sz="2000" smtClean="0">
                <a:latin typeface="Consolas" panose="020B0609020204030204" pitchFamily="49" charset="0"/>
              </a:rPr>
              <a:t>(), v.begin(), </a:t>
            </a:r>
            <a:r>
              <a:rPr lang="en-US" sz="2000">
                <a:latin typeface="Consolas" panose="020B0609020204030204" pitchFamily="49" charset="0"/>
              </a:rPr>
              <a:t>[] (auto i) { return -i; } );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 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0980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Интермедия: старое доброе зло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10587681" cy="4038600"/>
              </a:xfrm>
            </p:spPr>
            <p:txBody>
              <a:bodyPr/>
              <a:lstStyle/>
              <a:p>
                <a:r>
                  <a:rPr lang="ru-RU" smtClean="0"/>
                  <a:t>Как в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1998 </m:t>
                    </m:r>
                  </m:oMath>
                </a14:m>
                <a:r>
                  <a:rPr lang="ru-RU" smtClean="0"/>
                  <a:t>году люди писали такие функции</a:t>
                </a:r>
                <a:r>
                  <a:rPr lang="en-US" smtClean="0"/>
                  <a:t>?</a:t>
                </a:r>
                <a:endParaRPr lang="ru-RU" smtClean="0"/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transform(v.begin(), v.end</a:t>
                </a:r>
                <a:r>
                  <a:rPr lang="en-US" smtClean="0">
                    <a:latin typeface="Consolas" panose="020B0609020204030204" pitchFamily="49" charset="0"/>
                  </a:rPr>
                  <a:t>(), v.begin(), </a:t>
                </a:r>
                <a:r>
                  <a:rPr lang="en-US">
                    <a:latin typeface="Consolas" panose="020B0609020204030204" pitchFamily="49" charset="0"/>
                  </a:rPr>
                  <a:t>[](int i) { return -i; });</a:t>
                </a:r>
              </a:p>
              <a:p>
                <a:r>
                  <a:rPr lang="ru-RU" smtClean="0"/>
                  <a:t>Конечно, можно написать отдельную функцию</a:t>
                </a: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int negate1 (int i) { return -i;}</a:t>
                </a:r>
              </a:p>
              <a:p>
                <a:pPr marL="45720" indent="0">
                  <a:buNone/>
                </a:pPr>
                <a:r>
                  <a:rPr lang="en-US" smtClean="0"/>
                  <a:t>..... </a:t>
                </a:r>
                <a:r>
                  <a:rPr lang="ru-RU" smtClean="0"/>
                  <a:t>и где-то дальше </a:t>
                </a:r>
                <a:r>
                  <a:rPr lang="en-US" smtClean="0"/>
                  <a:t>.....</a:t>
                </a:r>
                <a:endParaRPr lang="ru-RU" smtClean="0"/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transform(v.begin(), v.end(), v.begin</a:t>
                </a:r>
                <a:r>
                  <a:rPr lang="en-US" smtClean="0">
                    <a:latin typeface="Consolas" panose="020B0609020204030204" pitchFamily="49" charset="0"/>
                  </a:rPr>
                  <a:t>(),</a:t>
                </a:r>
                <a:r>
                  <a:rPr lang="ru-RU" smtClean="0">
                    <a:latin typeface="Consolas" panose="020B0609020204030204" pitchFamily="49" charset="0"/>
                  </a:rPr>
                  <a:t> </a:t>
                </a:r>
                <a:r>
                  <a:rPr lang="en-US" smtClean="0">
                    <a:latin typeface="Consolas" panose="020B0609020204030204" pitchFamily="49" charset="0"/>
                  </a:rPr>
                  <a:t>negate1);</a:t>
                </a:r>
              </a:p>
              <a:p>
                <a:pPr marL="45720" indent="0">
                  <a:buNone/>
                </a:pPr>
                <a:r>
                  <a:rPr lang="ru-RU" smtClean="0"/>
                  <a:t>Но это как-то очень накладно.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10587681" cy="4038600"/>
              </a:xfrm>
              <a:blipFill rotWithShape="0">
                <a:blip r:embed="rId2"/>
                <a:stretch>
                  <a:fillRect l="-288" t="-1813" r="-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2959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Интермедия: старое доброе зло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10670059" cy="4038600"/>
              </a:xfrm>
            </p:spPr>
            <p:txBody>
              <a:bodyPr/>
              <a:lstStyle/>
              <a:p>
                <a:r>
                  <a:rPr lang="ru-RU" smtClean="0"/>
                  <a:t>Как в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1998 </m:t>
                    </m:r>
                  </m:oMath>
                </a14:m>
                <a:r>
                  <a:rPr lang="ru-RU" smtClean="0"/>
                  <a:t>году люди писали такие функции</a:t>
                </a:r>
                <a:r>
                  <a:rPr lang="en-US" smtClean="0"/>
                  <a:t>?</a:t>
                </a:r>
                <a:endParaRPr lang="ru-RU" smtClean="0"/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transform(v.begin(), v.end</a:t>
                </a:r>
                <a:r>
                  <a:rPr lang="en-US" smtClean="0">
                    <a:latin typeface="Consolas" panose="020B0609020204030204" pitchFamily="49" charset="0"/>
                  </a:rPr>
                  <a:t>(), v.begin(), </a:t>
                </a:r>
                <a:r>
                  <a:rPr lang="en-US">
                    <a:latin typeface="Consolas" panose="020B0609020204030204" pitchFamily="49" charset="0"/>
                  </a:rPr>
                  <a:t>[](int i) { return -i; });</a:t>
                </a:r>
              </a:p>
              <a:p>
                <a:r>
                  <a:rPr lang="ru-RU" smtClean="0"/>
                  <a:t>На самом деле не сильно сложнее</a:t>
                </a: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transform(v.begin</a:t>
                </a:r>
                <a:r>
                  <a:rPr lang="en-US">
                    <a:latin typeface="Consolas" panose="020B0609020204030204" pitchFamily="49" charset="0"/>
                  </a:rPr>
                  <a:t>(), v.end(), v.begin</a:t>
                </a:r>
                <a:r>
                  <a:rPr lang="en-US" smtClean="0">
                    <a:latin typeface="Consolas" panose="020B0609020204030204" pitchFamily="49" charset="0"/>
                  </a:rPr>
                  <a:t>(),</a:t>
                </a:r>
                <a:r>
                  <a:rPr lang="ru-RU" smtClean="0">
                    <a:latin typeface="Consolas" panose="020B0609020204030204" pitchFamily="49" charset="0"/>
                  </a:rPr>
                  <a:t> </a:t>
                </a:r>
                <a:r>
                  <a:rPr lang="en-US" smtClean="0">
                    <a:latin typeface="Consolas" panose="020B0609020204030204" pitchFamily="49" charset="0"/>
                  </a:rPr>
                  <a:t>std::negate&lt;int&gt;());</a:t>
                </a:r>
              </a:p>
              <a:p>
                <a:r>
                  <a:rPr lang="ru-RU" smtClean="0"/>
                  <a:t>Как мог бы быть устроен этот механизм в </a:t>
                </a:r>
                <a:r>
                  <a:rPr lang="en-US" smtClean="0"/>
                  <a:t>C++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98</m:t>
                    </m:r>
                  </m:oMath>
                </a14:m>
                <a:r>
                  <a:rPr lang="en-US" smtClean="0"/>
                  <a:t>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10670059" cy="4038600"/>
              </a:xfrm>
              <a:blipFill rotWithShape="0">
                <a:blip r:embed="rId2"/>
                <a:stretch>
                  <a:fillRect l="-286"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995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Интермедия: старое доброе зло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70059" cy="4038600"/>
          </a:xfrm>
        </p:spPr>
        <p:txBody>
          <a:bodyPr/>
          <a:lstStyle/>
          <a:p>
            <a:r>
              <a:rPr lang="ru-RU" smtClean="0"/>
              <a:t>Сначала </a:t>
            </a:r>
            <a:r>
              <a:rPr lang="en-US" smtClean="0"/>
              <a:t>unary_function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Arg, class Result&gt; struct unary_function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Arg argument_type;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Result result_type;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Теперь можно унаследовать </a:t>
            </a:r>
            <a:r>
              <a:rPr lang="en-US" smtClean="0"/>
              <a:t>negate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T&gt; struct negate : unary_function&lt;T,T&gt;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operator()(const T&amp; x) const { return -x;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5575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Интермедия: старое доброе зло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70059" cy="4351638"/>
          </a:xfrm>
        </p:spPr>
        <p:txBody>
          <a:bodyPr/>
          <a:lstStyle/>
          <a:p>
            <a:r>
              <a:rPr lang="ru-RU" smtClean="0"/>
              <a:t>Сначала </a:t>
            </a:r>
            <a:r>
              <a:rPr lang="en-US" smtClean="0"/>
              <a:t>unary_function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Arg, class Result&gt; struct unary_function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Arg argument_type;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typedef Result result_type;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А можно и </a:t>
            </a:r>
            <a:r>
              <a:rPr lang="en-US" smtClean="0"/>
              <a:t>unary_negate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&lt;class </a:t>
            </a:r>
            <a:r>
              <a:rPr lang="en-US" sz="2000" smtClean="0">
                <a:latin typeface="Consolas" panose="020B0609020204030204" pitchFamily="49" charset="0"/>
              </a:rPr>
              <a:t>Predicate&gt; struct unary_negate :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public </a:t>
            </a:r>
            <a:r>
              <a:rPr lang="en-US" sz="2000">
                <a:latin typeface="Consolas" panose="020B0609020204030204" pitchFamily="49" charset="0"/>
              </a:rPr>
              <a:t>unary_function&lt;typename Predicate::argument_type</a:t>
            </a:r>
            <a:r>
              <a:rPr lang="en-US" sz="2000" smtClean="0">
                <a:latin typeface="Consolas" panose="020B0609020204030204" pitchFamily="49" charset="0"/>
              </a:rPr>
              <a:t>, bool</a:t>
            </a:r>
            <a:r>
              <a:rPr lang="en-US" sz="2000">
                <a:latin typeface="Consolas" panose="020B0609020204030204" pitchFamily="49" charset="0"/>
              </a:rPr>
              <a:t>&gt;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explicit </a:t>
            </a:r>
            <a:r>
              <a:rPr lang="en-US" sz="2000">
                <a:latin typeface="Consolas" panose="020B0609020204030204" pitchFamily="49" charset="0"/>
              </a:rPr>
              <a:t>unary_negate(const Predicate&amp; pred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bool </a:t>
            </a:r>
            <a:r>
              <a:rPr lang="en-US" sz="2000">
                <a:latin typeface="Consolas" panose="020B0609020204030204" pitchFamily="49" charset="0"/>
              </a:rPr>
              <a:t>operator()(const typename Predicate::argument_type&amp; x) </a:t>
            </a:r>
            <a:r>
              <a:rPr lang="en-US" sz="2000" smtClean="0">
                <a:latin typeface="Consolas" panose="020B0609020204030204" pitchFamily="49" charset="0"/>
              </a:rPr>
              <a:t>const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return !pred(x);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8320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10274643" cy="4351638"/>
              </a:xfrm>
            </p:spPr>
            <p:txBody>
              <a:bodyPr/>
              <a:lstStyle/>
              <a:p>
                <a:r>
                  <a:rPr lang="ru-RU" smtClean="0"/>
                  <a:t> К сожалению, это оставили и в новом стандарте. В итоге почти всегда есть по два варианта для формирования предикатов</a:t>
                </a:r>
              </a:p>
              <a:p>
                <a:r>
                  <a:rPr lang="ru-RU" smtClean="0"/>
                  <a:t>Вариант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mtClean="0"/>
                  <a:t>. </a:t>
                </a:r>
                <a:r>
                  <a:rPr lang="en-US" smtClean="0"/>
                  <a:t>Bind</a:t>
                </a: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auto betweenB = </a:t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  bind (std::logical_and&lt;&gt;(), </a:t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        bind (std::less_equal&lt;&gt;(), lowVal, _1), </a:t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        bind (std::less_equal&lt;&gt;(), _1, highVal));</a:t>
                </a:r>
              </a:p>
              <a:p>
                <a:r>
                  <a:rPr lang="ru-RU" smtClean="0">
                    <a:solidFill>
                      <a:srgbClr val="055CE9"/>
                    </a:solidFill>
                  </a:rPr>
                  <a:t>Вариант 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rgbClr val="055CE9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smtClean="0">
                    <a:solidFill>
                      <a:srgbClr val="055CE9"/>
                    </a:solidFill>
                  </a:rPr>
                  <a:t>. </a:t>
                </a:r>
                <a:r>
                  <a:rPr lang="en-US" smtClean="0">
                    <a:solidFill>
                      <a:srgbClr val="055CE9"/>
                    </a:solidFill>
                  </a:rPr>
                  <a:t>Lambda</a:t>
                </a:r>
                <a:r>
                  <a:rPr lang="ru-RU" smtClean="0">
                    <a:solidFill>
                      <a:srgbClr val="055CE9"/>
                    </a:solidFill>
                  </a:rPr>
                  <a:t> (предпочтителен)</a:t>
                </a:r>
                <a:endParaRPr lang="en-US" smtClean="0">
                  <a:solidFill>
                    <a:srgbClr val="055CE9"/>
                  </a:solidFill>
                </a:endParaRP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auto betweenL = [lowVal, highVal](const auto&amp; val) {</a:t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  return lowVal &lt;= val &amp;&amp; val &lt;= highVal;</a:t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10274643" cy="4351638"/>
              </a:xfrm>
              <a:blipFill rotWithShape="0">
                <a:blip r:embed="rId2"/>
                <a:stretch>
                  <a:fillRect l="-297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5871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</a:t>
            </a:r>
            <a:r>
              <a:rPr lang="ru-RU" smtClean="0"/>
              <a:t>роблема: </a:t>
            </a:r>
            <a:r>
              <a:rPr lang="en-US" smtClean="0"/>
              <a:t>toupper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s="hello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transform(s.begin</a:t>
            </a:r>
            <a:r>
              <a:rPr lang="en-US">
                <a:latin typeface="Consolas" panose="020B0609020204030204" pitchFamily="49" charset="0"/>
              </a:rPr>
              <a:t>(), s.end(), s.begin(), std::toupper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ru-RU" smtClean="0"/>
              <a:t>Это не работает, так как у </a:t>
            </a:r>
            <a:r>
              <a:rPr lang="en-US" smtClean="0"/>
              <a:t>toupper </a:t>
            </a:r>
            <a:r>
              <a:rPr lang="ru-RU" smtClean="0"/>
              <a:t>две перегрузки</a:t>
            </a:r>
            <a:r>
              <a:rPr lang="en-US" smtClean="0"/>
              <a:t>: </a:t>
            </a:r>
            <a:r>
              <a:rPr lang="ru-RU" smtClean="0"/>
              <a:t>для символов и для строк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charT toupper(charT) </a:t>
            </a:r>
            <a:r>
              <a:rPr lang="en-US" smtClean="0">
                <a:latin typeface="Consolas" panose="020B0609020204030204" pitchFamily="49" charset="0"/>
              </a:rPr>
              <a:t>const;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charT* toupper(charT* low, const charT* high) const; </a:t>
            </a:r>
            <a:endParaRPr lang="ru-RU" smtClean="0"/>
          </a:p>
          <a:p>
            <a:pPr marL="45720" indent="0">
              <a:buNone/>
            </a:pPr>
            <a:r>
              <a:rPr lang="ru-RU" smtClean="0"/>
              <a:t>Очевидно, что в записи </a:t>
            </a:r>
            <a:r>
              <a:rPr lang="en-US" smtClean="0"/>
              <a:t>transform </a:t>
            </a:r>
            <a:r>
              <a:rPr lang="ru-RU" smtClean="0"/>
              <a:t>имелись в виду символы. Но как это понять компилятору?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894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</a:t>
            </a:r>
            <a:r>
              <a:rPr lang="en-US" smtClean="0"/>
              <a:t> </a:t>
            </a:r>
            <a:r>
              <a:rPr lang="ru-RU" smtClean="0"/>
              <a:t>опять два варианта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s="hello</a:t>
            </a:r>
            <a:r>
              <a:rPr lang="en-US" smtClean="0">
                <a:latin typeface="Consolas" panose="020B0609020204030204" pitchFamily="49" charset="0"/>
              </a:rPr>
              <a:t>";</a:t>
            </a:r>
          </a:p>
          <a:p>
            <a:r>
              <a:rPr lang="ru-RU" smtClean="0"/>
              <a:t>Сомнительное решение: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typecast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transform(s.begin</a:t>
            </a:r>
            <a:r>
              <a:rPr lang="en-US">
                <a:latin typeface="Consolas" panose="020B0609020204030204" pitchFamily="49" charset="0"/>
              </a:rPr>
              <a:t>(), s.end(), s.begin</a:t>
            </a:r>
            <a:r>
              <a:rPr lang="en-US" smtClean="0">
                <a:latin typeface="Consolas" panose="020B0609020204030204" pitchFamily="49" charset="0"/>
              </a:rPr>
              <a:t>(),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static_cast&lt;int</a:t>
            </a:r>
            <a:r>
              <a:rPr lang="en-US">
                <a:latin typeface="Consolas" panose="020B0609020204030204" pitchFamily="49" charset="0"/>
              </a:rPr>
              <a:t>(*)(int</a:t>
            </a:r>
            <a:r>
              <a:rPr lang="en-US" smtClean="0">
                <a:latin typeface="Consolas" panose="020B0609020204030204" pitchFamily="49" charset="0"/>
              </a:rPr>
              <a:t>)&gt;(std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 smtClean="0">
                <a:latin typeface="Consolas" panose="020B0609020204030204" pitchFamily="49" charset="0"/>
              </a:rPr>
              <a:t>toupper));</a:t>
            </a:r>
          </a:p>
          <a:p>
            <a:r>
              <a:rPr lang="ru-RU" smtClean="0"/>
              <a:t>Лучшее решение через прокси-лямбду, которая разрешает перегрузку.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transform(s.begin(), s.end(), s.begin(),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[](auto x){ return std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 smtClean="0">
                <a:latin typeface="Consolas" panose="020B0609020204030204" pitchFamily="49" charset="0"/>
              </a:rPr>
              <a:t>toupper(x); });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mtClean="0"/>
                  <a:t>Выбирать всегда следует алгоритм стандартной библиотеки</a:t>
                </a:r>
              </a:p>
              <a:p>
                <a:r>
                  <a:rPr lang="ru-RU" smtClean="0"/>
                  <a:t>Аргумент от тела цикла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for (auto elt : cont)</a:t>
                </a:r>
                <a:r>
                  <a:rPr lang="ru-RU">
                    <a:latin typeface="Consolas" panose="020B0609020204030204" pitchFamily="49" charset="0"/>
                  </a:rPr>
                  <a:t> </a:t>
                </a:r>
                <a:r>
                  <a:rPr lang="en-US" smtClean="0">
                    <a:latin typeface="Consolas" panose="020B0609020204030204" pitchFamily="49" charset="0"/>
                  </a:rPr>
                  <a:t>{</a:t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  // </a:t>
                </a:r>
                <a:r>
                  <a:rPr lang="ru-RU" smtClean="0">
                    <a:latin typeface="Consolas" panose="020B0609020204030204" pitchFamily="49" charset="0"/>
                  </a:rPr>
                  <a:t>позволяет неконтролируемо вставить массу кода</a:t>
                </a:r>
                <a:r>
                  <a:rPr lang="en-US" smtClean="0">
                    <a:latin typeface="Consolas" panose="020B0609020204030204" pitchFamily="49" charset="0"/>
                  </a:rPr>
                  <a:t/>
                </a:r>
                <a:br>
                  <a:rPr lang="en-US" smtClean="0">
                    <a:latin typeface="Consolas" panose="020B0609020204030204" pitchFamily="49" charset="0"/>
                  </a:rPr>
                </a:br>
                <a:r>
                  <a:rPr lang="en-US" smtClean="0">
                    <a:latin typeface="Consolas" panose="020B0609020204030204" pitchFamily="49" charset="0"/>
                  </a:rPr>
                  <a:t>}</a:t>
                </a:r>
                <a:endParaRPr lang="ru-RU" smtClean="0"/>
              </a:p>
              <a:p>
                <a:r>
                  <a:rPr lang="ru-RU" smtClean="0"/>
                  <a:t>Аргумент от распараллеливания (</a:t>
                </a:r>
                <a:r>
                  <a:rPr lang="en-US" smtClean="0"/>
                  <a:t>C++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17</m:t>
                    </m:r>
                  </m:oMath>
                </a14:m>
                <a:r>
                  <a:rPr lang="ru-RU" smtClean="0"/>
                  <a:t>)</a:t>
                </a:r>
                <a:endParaRPr lang="en-US" smtClean="0"/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for</a:t>
                </a:r>
                <a:r>
                  <a:rPr lang="ru-RU">
                    <a:latin typeface="Consolas" panose="020B0609020204030204" pitchFamily="49" charset="0"/>
                  </a:rPr>
                  <a:t>_</a:t>
                </a:r>
                <a:r>
                  <a:rPr lang="en-US" smtClean="0">
                    <a:latin typeface="Consolas" panose="020B0609020204030204" pitchFamily="49" charset="0"/>
                  </a:rPr>
                  <a:t>each(</a:t>
                </a:r>
                <a:r>
                  <a:rPr lang="en-US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::execution::par</a:t>
                </a:r>
                <a:r>
                  <a:rPr lang="en-US">
                    <a:latin typeface="Consolas" panose="020B0609020204030204" pitchFamily="49" charset="0"/>
                  </a:rPr>
                  <a:t>, cont.begin(), cont.end(), func);</a:t>
                </a:r>
                <a:endParaRPr lang="en-US"/>
              </a:p>
              <a:p>
                <a:r>
                  <a:rPr lang="ru-RU" smtClean="0"/>
                  <a:t>В общем случае абстракция </a:t>
                </a:r>
                <a:r>
                  <a:rPr lang="ru-RU"/>
                  <a:t>циклов повышает и читаемость и эффективность</a:t>
                </a:r>
              </a:p>
              <a:p>
                <a:r>
                  <a:rPr lang="ru-RU"/>
                  <a:t>Такие абстракции называются </a:t>
                </a:r>
                <a:r>
                  <a:rPr lang="ru-RU">
                    <a:solidFill>
                      <a:srgbClr val="0000FF"/>
                    </a:solidFill>
                  </a:rPr>
                  <a:t>абстракциями с отрицательной стоимостью</a:t>
                </a:r>
                <a:endParaRPr lang="en-US">
                  <a:solidFill>
                    <a:srgbClr val="0000FF"/>
                  </a:solidFill>
                </a:endParaRPr>
              </a:p>
              <a:p>
                <a:endParaRPr lang="ru-RU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5905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Transform: </a:t>
            </a:r>
            <a:r>
              <a:rPr lang="ru-RU" smtClean="0"/>
              <a:t>задача с подвохом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vector&lt;boost::filesystem::directory_entry&gt; buffer;</a:t>
            </a:r>
          </a:p>
          <a:p>
            <a:pPr marL="45720" indent="0">
              <a:buNone/>
            </a:pPr>
            <a:r>
              <a:rPr lang="en-US"/>
              <a:t>// </a:t>
            </a:r>
            <a:r>
              <a:rPr lang="ru-RU"/>
              <a:t>..... тут буфер заполняется директориями .....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vector&lt;string&gt; </a:t>
            </a:r>
            <a:r>
              <a:rPr lang="en-US" smtClean="0">
                <a:latin typeface="Consolas" panose="020B0609020204030204" pitchFamily="49" charset="0"/>
              </a:rPr>
              <a:t>result(buffer.size</a:t>
            </a:r>
            <a:r>
              <a:rPr lang="en-US">
                <a:latin typeface="Consolas" panose="020B0609020204030204" pitchFamily="49" charset="0"/>
              </a:rPr>
              <a:t>());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/>
              <a:t>Задача: написать </a:t>
            </a:r>
            <a:r>
              <a:rPr lang="ru-RU" smtClean="0"/>
              <a:t>заполнение </a:t>
            </a:r>
            <a:r>
              <a:rPr lang="en-US" smtClean="0"/>
              <a:t>result</a:t>
            </a:r>
            <a:r>
              <a:rPr lang="ru-RU" smtClean="0"/>
              <a:t> </a:t>
            </a:r>
            <a:r>
              <a:rPr lang="ru-RU"/>
              <a:t>именами директорий вида </a:t>
            </a:r>
            <a:r>
              <a:rPr lang="en-US"/>
              <a:t>de.path().string()</a:t>
            </a:r>
            <a:r>
              <a:rPr lang="ru-RU"/>
              <a:t> при этом добавить к каждой перенос строки</a:t>
            </a:r>
            <a:r>
              <a:rPr lang="ru-RU" smtClean="0"/>
              <a:t>.</a:t>
            </a:r>
            <a:r>
              <a:rPr lang="en-US" smtClean="0"/>
              <a:t> </a:t>
            </a:r>
            <a:r>
              <a:rPr lang="ru-RU" smtClean="0"/>
              <a:t>После этого очистить </a:t>
            </a:r>
            <a:r>
              <a:rPr lang="en-US" smtClean="0"/>
              <a:t>buffer.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467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</a:t>
            </a:r>
            <a:r>
              <a:rPr lang="en-US" smtClean="0"/>
              <a:t>:</a:t>
            </a:r>
            <a:r>
              <a:rPr lang="ru-RU" smtClean="0"/>
              <a:t> возможное 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07595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transform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(buffer.begin(),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buffer.end(),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result.begin</a:t>
            </a:r>
            <a:r>
              <a:rPr lang="en-US">
                <a:latin typeface="Consolas" panose="020B0609020204030204" pitchFamily="49" charset="0"/>
              </a:rPr>
              <a:t>(),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         </a:t>
            </a:r>
            <a:r>
              <a:rPr lang="en-US" smtClean="0">
                <a:latin typeface="Consolas" panose="020B0609020204030204" pitchFamily="49" charset="0"/>
              </a:rPr>
              <a:t>[](</a:t>
            </a:r>
            <a:r>
              <a:rPr lang="en-US">
                <a:latin typeface="Consolas" panose="020B0609020204030204" pitchFamily="49" charset="0"/>
              </a:rPr>
              <a:t>boost::filesystem::directory_entry de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       string </a:t>
            </a:r>
            <a:r>
              <a:rPr lang="en-US">
                <a:latin typeface="Consolas" panose="020B0609020204030204" pitchFamily="49" charset="0"/>
              </a:rPr>
              <a:t>temp=de.path().string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</a:t>
            </a:r>
            <a:r>
              <a:rPr lang="en-US" smtClean="0">
                <a:latin typeface="Consolas" panose="020B0609020204030204" pitchFamily="49" charset="0"/>
              </a:rPr>
              <a:t>temp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+=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"\</a:t>
            </a:r>
            <a:r>
              <a:rPr lang="en-US">
                <a:latin typeface="Consolas" panose="020B0609020204030204" pitchFamily="49" charset="0"/>
              </a:rPr>
              <a:t>n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temp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</a:t>
            </a:r>
            <a:r>
              <a:rPr lang="en-US" smtClean="0">
                <a:latin typeface="Consolas" panose="020B0609020204030204" pitchFamily="49" charset="0"/>
              </a:rPr>
              <a:t>    }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buffer.clear();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Покритикуйте это решение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296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Transform: move </a:t>
            </a:r>
            <a:r>
              <a:rPr lang="ru-RU" smtClean="0"/>
              <a:t>семантика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07595" cy="4038600"/>
          </a:xfrm>
        </p:spPr>
        <p:txBody>
          <a:bodyPr/>
          <a:lstStyle/>
          <a:p>
            <a:r>
              <a:rPr lang="ru-RU" smtClean="0"/>
              <a:t>Очевидная проблема: лишние копирования </a:t>
            </a:r>
            <a:r>
              <a:rPr lang="en-US" smtClean="0"/>
              <a:t>directory_entry</a:t>
            </a:r>
            <a:r>
              <a:rPr lang="ru-RU" smtClean="0"/>
              <a:t>.</a:t>
            </a:r>
          </a:p>
          <a:p>
            <a:r>
              <a:rPr lang="ru-RU" smtClean="0"/>
              <a:t>Решение: </a:t>
            </a:r>
            <a:r>
              <a:rPr lang="en-US" smtClean="0"/>
              <a:t>move </a:t>
            </a:r>
            <a:r>
              <a:rPr lang="ru-RU" smtClean="0"/>
              <a:t>семантика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transform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(make_move_iterator(buffer.begin</a:t>
            </a:r>
            <a:r>
              <a:rPr lang="en-US" smtClean="0">
                <a:latin typeface="Consolas" panose="020B0609020204030204" pitchFamily="49" charset="0"/>
              </a:rPr>
              <a:t>()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</a:t>
            </a:r>
            <a:r>
              <a:rPr lang="en-US" smtClean="0">
                <a:latin typeface="Consolas" panose="020B0609020204030204" pitchFamily="49" charset="0"/>
              </a:rPr>
              <a:t>make_move_iterator(buffer.end()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</a:t>
            </a:r>
            <a:r>
              <a:rPr lang="en-US" smtClean="0">
                <a:latin typeface="Consolas" panose="020B0609020204030204" pitchFamily="49" charset="0"/>
              </a:rPr>
              <a:t>result.begin</a:t>
            </a:r>
            <a:r>
              <a:rPr lang="en-US">
                <a:latin typeface="Consolas" panose="020B0609020204030204" pitchFamily="49" charset="0"/>
              </a:rPr>
              <a:t>(),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         </a:t>
            </a:r>
            <a:r>
              <a:rPr lang="en-US" smtClean="0">
                <a:latin typeface="Consolas" panose="020B0609020204030204" pitchFamily="49" charset="0"/>
              </a:rPr>
              <a:t>[](</a:t>
            </a:r>
            <a:r>
              <a:rPr lang="en-US">
                <a:latin typeface="Consolas" panose="020B0609020204030204" pitchFamily="49" charset="0"/>
              </a:rPr>
              <a:t>boost::filesystem::directory_entry </a:t>
            </a:r>
            <a:r>
              <a:rPr lang="en-US" smtClean="0">
                <a:latin typeface="Consolas" panose="020B0609020204030204" pitchFamily="49" charset="0"/>
              </a:rPr>
              <a:t>&amp;&amp;de)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       string </a:t>
            </a:r>
            <a:r>
              <a:rPr lang="en-US">
                <a:latin typeface="Consolas" panose="020B0609020204030204" pitchFamily="49" charset="0"/>
              </a:rPr>
              <a:t>temp=de.path().string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</a:t>
            </a:r>
            <a:r>
              <a:rPr lang="en-US" smtClean="0">
                <a:latin typeface="Consolas" panose="020B0609020204030204" pitchFamily="49" charset="0"/>
              </a:rPr>
              <a:t>temp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+=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"\</a:t>
            </a:r>
            <a:r>
              <a:rPr lang="en-US">
                <a:latin typeface="Consolas" panose="020B0609020204030204" pitchFamily="49" charset="0"/>
              </a:rPr>
              <a:t>n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temp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</a:t>
            </a:r>
            <a:r>
              <a:rPr lang="en-US" smtClean="0">
                <a:latin typeface="Consolas" panose="020B0609020204030204" pitchFamily="49" charset="0"/>
              </a:rPr>
              <a:t>    }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buffer.clear();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879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Бинарный </a:t>
            </a:r>
            <a:r>
              <a:rPr lang="en-US" smtClean="0"/>
              <a:t>transform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 трансформа также есть другой паттерн: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(auto it = v.begin(); it != v.end(); ++it)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*outit++ = func(*</a:t>
            </a:r>
            <a:r>
              <a:rPr lang="en-US" smtClean="0">
                <a:latin typeface="Consolas" panose="020B0609020204030204" pitchFamily="49" charset="0"/>
              </a:rPr>
              <a:t>it, *it2++);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В этом случае он берёт также итератор </a:t>
            </a:r>
            <a:r>
              <a:rPr lang="en-US" smtClean="0"/>
              <a:t>it2 </a:t>
            </a:r>
            <a:r>
              <a:rPr lang="ru-RU" smtClean="0"/>
              <a:t>на вторую последовательность.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vector&lt;string&gt; first_part, second_part;</a:t>
            </a:r>
          </a:p>
          <a:p>
            <a:pPr marL="45720" indent="0">
              <a:buNone/>
            </a:pPr>
            <a:r>
              <a:rPr lang="en-US" smtClean="0"/>
              <a:t>// .... </a:t>
            </a:r>
            <a:r>
              <a:rPr lang="ru-RU" smtClean="0"/>
              <a:t>тут он</a:t>
            </a:r>
            <a:r>
              <a:rPr lang="ru-RU"/>
              <a:t>и</a:t>
            </a:r>
            <a:r>
              <a:rPr lang="ru-RU" smtClean="0"/>
              <a:t> синхронно заполняются ....</a:t>
            </a:r>
            <a:endParaRPr lang="en-US" smtClean="0"/>
          </a:p>
          <a:p>
            <a:pPr marL="45720" indent="0">
              <a:buNone/>
            </a:pPr>
            <a:r>
              <a:rPr lang="ru-RU" smtClean="0"/>
              <a:t>Задача</a:t>
            </a:r>
            <a:r>
              <a:rPr lang="ru-RU"/>
              <a:t>: написать заполнение </a:t>
            </a:r>
            <a:r>
              <a:rPr lang="en-US" smtClean="0"/>
              <a:t>result</a:t>
            </a:r>
            <a:r>
              <a:rPr lang="ru-RU" smtClean="0"/>
              <a:t> </a:t>
            </a:r>
            <a:r>
              <a:rPr lang="ru-RU"/>
              <a:t>именами </a:t>
            </a:r>
            <a:r>
              <a:rPr lang="ru-RU" smtClean="0"/>
              <a:t>из суммы двух частей: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result[i] = first_part[i] + second_part[i]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После этого очистить обе части.</a:t>
            </a:r>
          </a:p>
        </p:txBody>
      </p:sp>
    </p:spTree>
    <p:extLst>
      <p:ext uri="{BB962C8B-B14F-4D97-AF65-F5344CB8AC3E}">
        <p14:creationId xmlns:p14="http://schemas.microsoft.com/office/powerpoint/2010/main" val="15814475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Бинарный </a:t>
            </a:r>
            <a:r>
              <a:rPr lang="en-US" smtClean="0"/>
              <a:t>transform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36308"/>
          </a:xfrm>
        </p:spPr>
        <p:txBody>
          <a:bodyPr/>
          <a:lstStyle/>
          <a:p>
            <a:r>
              <a:rPr lang="ru-RU" smtClean="0"/>
              <a:t>Не забываем про </a:t>
            </a:r>
            <a:r>
              <a:rPr lang="en-US" smtClean="0"/>
              <a:t>move-</a:t>
            </a:r>
            <a:r>
              <a:rPr lang="ru-RU" smtClean="0"/>
              <a:t>семантику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transform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(make_move_iterator(first_part.begin()),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make_move_iterator(first_part.end()),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make_move_iterator(second_part.begin()),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result.begin(),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[] (string &amp;&amp;a, string &amp;&amp;b) { return a + b; });</a:t>
            </a:r>
            <a:endParaRPr lang="ru-RU" smtClean="0"/>
          </a:p>
          <a:p>
            <a:r>
              <a:rPr lang="ru-RU" smtClean="0"/>
              <a:t>Обсуждение: возможно вы предпочли бы явный цикл</a:t>
            </a:r>
            <a:r>
              <a:rPr lang="en-US" smtClean="0"/>
              <a:t>?</a:t>
            </a:r>
            <a:r>
              <a:rPr lang="ru-RU" smtClean="0"/>
              <a:t> Как его записать?</a:t>
            </a:r>
          </a:p>
        </p:txBody>
      </p:sp>
    </p:spTree>
    <p:extLst>
      <p:ext uri="{BB962C8B-B14F-4D97-AF65-F5344CB8AC3E}">
        <p14:creationId xmlns:p14="http://schemas.microsoft.com/office/powerpoint/2010/main" val="3439832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 сути </a:t>
            </a:r>
            <a:r>
              <a:rPr lang="en-US" smtClean="0"/>
              <a:t>transform </a:t>
            </a:r>
            <a:r>
              <a:rPr lang="ru-RU" smtClean="0"/>
              <a:t>в </a:t>
            </a:r>
            <a:r>
              <a:rPr lang="en-US" smtClean="0"/>
              <a:t>C++ </a:t>
            </a:r>
            <a:r>
              <a:rPr lang="ru-RU" smtClean="0"/>
              <a:t>это </a:t>
            </a:r>
            <a:r>
              <a:rPr lang="en-US" smtClean="0"/>
              <a:t>map </a:t>
            </a:r>
            <a:r>
              <a:rPr lang="ru-RU" smtClean="0"/>
              <a:t>в </a:t>
            </a:r>
            <a:r>
              <a:rPr lang="ru-RU" smtClean="0"/>
              <a:t>функциональном </a:t>
            </a:r>
            <a:r>
              <a:rPr lang="ru-RU" smtClean="0"/>
              <a:t>программировании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422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 smtClean="0"/>
              <a:t>Введение в алгоритмы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 smtClean="0"/>
              <a:t>Абстракция циклов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ru-RU" sz="4800" smtClean="0"/>
              <a:t>Трансформации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Варианты бинарного поиска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9751627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Бинарный поиск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Неявное ограничение всего семейства таких алгоритмов: они работают только на сортированных интервалах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= {</a:t>
            </a:r>
            <a:r>
              <a:rPr lang="ru-RU" smtClean="0">
                <a:latin typeface="Consolas" panose="020B0609020204030204" pitchFamily="49" charset="0"/>
              </a:rPr>
              <a:t>81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ru-RU" smtClean="0">
                <a:latin typeface="Consolas" panose="020B0609020204030204" pitchFamily="49" charset="0"/>
              </a:rPr>
              <a:t>9</a:t>
            </a:r>
            <a:r>
              <a:rPr lang="en-US" smtClean="0">
                <a:latin typeface="Consolas" panose="020B0609020204030204" pitchFamily="49" charset="0"/>
              </a:rPr>
              <a:t>, 54, 36, 2</a:t>
            </a:r>
            <a:r>
              <a:rPr lang="ru-RU" smtClean="0">
                <a:latin typeface="Consolas" panose="020B0609020204030204" pitchFamily="49" charset="0"/>
              </a:rPr>
              <a:t>7</a:t>
            </a:r>
            <a:r>
              <a:rPr lang="en-US" smtClean="0">
                <a:latin typeface="Consolas" panose="020B0609020204030204" pitchFamily="49" charset="0"/>
              </a:rPr>
              <a:t>, 63</a:t>
            </a:r>
            <a:r>
              <a:rPr lang="ru-RU" smtClean="0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18, 72, </a:t>
            </a:r>
            <a:r>
              <a:rPr lang="ru-RU" smtClean="0">
                <a:latin typeface="Consolas" panose="020B0609020204030204" pitchFamily="49" charset="0"/>
              </a:rPr>
              <a:t>45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sort (v.begin(), v.end());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 (binary_search (v.begin(), v.end(), 37) {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 </a:t>
            </a: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впрочем, сюда мы не попадём ....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135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Имена поисковых алгоритмов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011680"/>
          </a:xfrm>
        </p:spPr>
        <p:txBody>
          <a:bodyPr/>
          <a:lstStyle/>
          <a:p>
            <a:r>
              <a:rPr lang="en-US" smtClean="0"/>
              <a:t>binary_search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есть элемент или его нет</a:t>
            </a:r>
          </a:p>
          <a:p>
            <a:r>
              <a:rPr lang="en-US" smtClean="0">
                <a:latin typeface="Corbel" panose="020B0503020204020204" pitchFamily="34" charset="0"/>
              </a:rPr>
              <a:t>lower_bound – </a:t>
            </a:r>
            <a:r>
              <a:rPr lang="ru-RU" smtClean="0">
                <a:latin typeface="Corbel" panose="020B0503020204020204" pitchFamily="34" charset="0"/>
              </a:rPr>
              <a:t>где мог бы быть элемент, если бы он был (слева)</a:t>
            </a:r>
          </a:p>
          <a:p>
            <a:r>
              <a:rPr lang="en-US" smtClean="0">
                <a:latin typeface="Corbel" panose="020B0503020204020204" pitchFamily="34" charset="0"/>
              </a:rPr>
              <a:t>upper_bound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>
                <a:latin typeface="Corbel" panose="020B0503020204020204" pitchFamily="34" charset="0"/>
              </a:rPr>
              <a:t>где мог бы быть элемент, если бы он </a:t>
            </a:r>
            <a:r>
              <a:rPr lang="ru-RU" smtClean="0">
                <a:latin typeface="Corbel" panose="020B0503020204020204" pitchFamily="34" charset="0"/>
              </a:rPr>
              <a:t>был</a:t>
            </a:r>
            <a:r>
              <a:rPr lang="en-US" smtClean="0">
                <a:latin typeface="Corbel" panose="020B0503020204020204" pitchFamily="34" charset="0"/>
              </a:rPr>
              <a:t> (</a:t>
            </a:r>
            <a:r>
              <a:rPr lang="ru-RU" smtClean="0">
                <a:latin typeface="Corbel" panose="020B0503020204020204" pitchFamily="34" charset="0"/>
              </a:rPr>
              <a:t>справа)</a:t>
            </a:r>
          </a:p>
          <a:p>
            <a:r>
              <a:rPr lang="en-US" smtClean="0">
                <a:latin typeface="Corbel" panose="020B0503020204020204" pitchFamily="34" charset="0"/>
              </a:rPr>
              <a:t>equal_range </a:t>
            </a:r>
            <a:r>
              <a:rPr lang="en-US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есть ли элемент и если да, то где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180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поисковых алгоритмов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10430933" cy="2446167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</a:t>
            </a:r>
            <a:r>
              <a:rPr lang="en-US">
                <a:latin typeface="Consolas" panose="020B0609020204030204" pitchFamily="49" charset="0"/>
              </a:rPr>
              <a:t>&gt; v = {1, 2, 3, 4, 5, 6, 42, 42, 42, 91, 92, 93, 94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itl = lower_bound(v.begin(), v.end(), 42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itu = upper_bound(v.begin(), v.end(), 42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itp = equal_range(v.begin(), v.end(), 42);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*itl </a:t>
            </a:r>
            <a:r>
              <a:rPr lang="en-US">
                <a:latin typeface="Consolas" panose="020B0609020204030204" pitchFamily="49" charset="0"/>
              </a:rPr>
              <a:t>&lt;&lt; " " &lt;&lt; *itu &lt;&lt; </a:t>
            </a:r>
            <a:r>
              <a:rPr lang="en-US" smtClean="0">
                <a:latin typeface="Consolas" panose="020B0609020204030204" pitchFamily="49" charset="0"/>
              </a:rPr>
              <a:t>endl;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*itp.first &lt;&lt; " " &lt;&lt; *itp.second &lt;&lt; endl;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551379" y="5304099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13702" y="5695890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begin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243954" y="4819464"/>
            <a:ext cx="533400" cy="456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3893" y="4819465"/>
            <a:ext cx="533400" cy="4559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01610" y="4819464"/>
            <a:ext cx="533400" cy="456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53376" y="4819465"/>
            <a:ext cx="533400" cy="4559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73235" y="4819464"/>
            <a:ext cx="533400" cy="456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85870" y="4819466"/>
            <a:ext cx="533400" cy="4559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30891" y="4819464"/>
            <a:ext cx="533400" cy="456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37293" y="4820194"/>
            <a:ext cx="455459" cy="4551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348171" y="5275567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12374" y="5660766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en</a:t>
            </a:r>
            <a:r>
              <a:rPr lang="en-US" sz="2000"/>
              <a:t>d</a:t>
            </a:r>
            <a:r>
              <a:rPr lang="en-US" sz="2000" smtClean="0"/>
              <a:t>()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359535" y="4819464"/>
            <a:ext cx="533400" cy="456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90493" y="4819464"/>
            <a:ext cx="533400" cy="4535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287020" y="5312142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18566" y="4819465"/>
            <a:ext cx="533400" cy="4533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91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76222" y="4819516"/>
            <a:ext cx="533400" cy="453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93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47847" y="4819465"/>
            <a:ext cx="533400" cy="4533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92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05503" y="4819466"/>
            <a:ext cx="533400" cy="4533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686873" y="5312143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05344" y="5703934"/>
            <a:ext cx="1535900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lower bound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5754877" y="5732466"/>
            <a:ext cx="1535900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upper bound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823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Алгоритмы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Алгоритм стандартной библиотеки это функция, выполняющая действие над интервалами, заданными с помощью итераторов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template&lt;class InputIterator, class OutputIterator&gt; OutputIterator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copy </a:t>
            </a:r>
            <a:r>
              <a:rPr lang="en-US" sz="2000">
                <a:latin typeface="Consolas" panose="020B0609020204030204" pitchFamily="49" charset="0"/>
              </a:rPr>
              <a:t>(InputIterator first, InputIterator last, OutputIterator result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Имя алгоритма может</a:t>
            </a:r>
            <a:r>
              <a:rPr lang="en-US" smtClean="0"/>
              <a:t> </a:t>
            </a:r>
            <a:r>
              <a:rPr lang="ru-RU" smtClean="0"/>
              <a:t>иметь суффиксы</a:t>
            </a:r>
          </a:p>
          <a:p>
            <a:pPr lvl="1"/>
            <a:r>
              <a:rPr lang="en-US" smtClean="0"/>
              <a:t>if (</a:t>
            </a:r>
            <a:r>
              <a:rPr lang="ru-RU" smtClean="0"/>
              <a:t>например </a:t>
            </a:r>
            <a:r>
              <a:rPr lang="en-US" smtClean="0"/>
              <a:t>copy_if</a:t>
            </a:r>
            <a:r>
              <a:rPr lang="ru-RU" smtClean="0"/>
              <a:t>) </a:t>
            </a:r>
            <a:r>
              <a:rPr lang="ru-RU" smtClean="0">
                <a:latin typeface="Corbel" panose="020B0503020204020204" pitchFamily="34" charset="0"/>
              </a:rPr>
              <a:t>– </a:t>
            </a:r>
            <a:r>
              <a:rPr lang="ru-RU" smtClean="0"/>
              <a:t>выполнить действие при выполнении предиката</a:t>
            </a:r>
            <a:endParaRPr lang="en-US" smtClean="0"/>
          </a:p>
          <a:p>
            <a:pPr lvl="1"/>
            <a:r>
              <a:rPr lang="en-US" smtClean="0"/>
              <a:t>n (</a:t>
            </a:r>
            <a:r>
              <a:rPr lang="ru-RU" smtClean="0"/>
              <a:t>например </a:t>
            </a:r>
            <a:r>
              <a:rPr lang="en-US" smtClean="0"/>
              <a:t>copy_n)</a:t>
            </a:r>
            <a:r>
              <a:rPr lang="ru-RU"/>
              <a:t> </a:t>
            </a:r>
            <a:r>
              <a:rPr lang="ru-RU">
                <a:latin typeface="Corbel" panose="020B0503020204020204" pitchFamily="34" charset="0"/>
              </a:rPr>
              <a:t>– </a:t>
            </a:r>
            <a:r>
              <a:rPr lang="ru-RU" smtClean="0"/>
              <a:t>выполнить действие ограниченное количество раз</a:t>
            </a:r>
          </a:p>
          <a:p>
            <a:pPr lvl="1"/>
            <a:r>
              <a:rPr lang="en-US" smtClean="0"/>
              <a:t>copy (</a:t>
            </a:r>
            <a:r>
              <a:rPr lang="ru-RU" smtClean="0"/>
              <a:t>например </a:t>
            </a:r>
            <a:r>
              <a:rPr lang="en-US" smtClean="0"/>
              <a:t>reverse_copy) </a:t>
            </a:r>
            <a:r>
              <a:rPr lang="ru-RU">
                <a:latin typeface="Corbel" panose="020B0503020204020204" pitchFamily="34" charset="0"/>
              </a:rPr>
              <a:t>– </a:t>
            </a:r>
            <a:r>
              <a:rPr lang="ru-RU" smtClean="0"/>
              <a:t>разместить результат в новом контейнере</a:t>
            </a:r>
            <a:endParaRPr lang="ru-RU"/>
          </a:p>
          <a:p>
            <a:r>
              <a:rPr lang="ru-RU" smtClean="0"/>
              <a:t>Также возможны префиксы</a:t>
            </a:r>
          </a:p>
          <a:p>
            <a:pPr lvl="1"/>
            <a:r>
              <a:rPr lang="en-US" smtClean="0"/>
              <a:t>stable (</a:t>
            </a:r>
            <a:r>
              <a:rPr lang="ru-RU" smtClean="0"/>
              <a:t>например </a:t>
            </a:r>
            <a:r>
              <a:rPr lang="en-US" smtClean="0"/>
              <a:t>stable_partition) </a:t>
            </a:r>
            <a:r>
              <a:rPr lang="ru-RU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алгоритм работает стабильно</a:t>
            </a:r>
          </a:p>
          <a:p>
            <a:pPr lvl="1"/>
            <a:r>
              <a:rPr lang="ru-RU" smtClean="0">
                <a:latin typeface="Corbel" panose="020B0503020204020204" pitchFamily="34" charset="0"/>
              </a:rPr>
              <a:t>прочие (</a:t>
            </a:r>
            <a:r>
              <a:rPr lang="en-US" smtClean="0">
                <a:latin typeface="Corbel" panose="020B0503020204020204" pitchFamily="34" charset="0"/>
              </a:rPr>
              <a:t>set, is) </a:t>
            </a:r>
            <a:r>
              <a:rPr lang="ru-RU" smtClean="0">
                <a:latin typeface="Corbel" panose="020B0503020204020204" pitchFamily="34" charset="0"/>
              </a:rPr>
              <a:t>понятны из контекста</a:t>
            </a:r>
            <a:r>
              <a:rPr lang="en-US" smtClean="0">
                <a:latin typeface="Corbel" panose="020B0503020204020204" pitchFamily="34" charset="0"/>
              </a:rPr>
              <a:t> </a:t>
            </a:r>
            <a:endParaRPr lang="ru-RU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484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Вернёмся к старой задаче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smtClean="0"/>
              <a:t>Вам предлагают использовать изначальную сортированность панелей в следующем коде...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// check if panel has moved to the other side or another panel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const int center_x = fixed_panel-&gt;cur_panel_center();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for (size_t i = 0; i &lt; expanded_panels_.size(); ++i) 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</a:t>
            </a:r>
            <a:r>
              <a:rPr lang="en-US" sz="1600" smtClean="0">
                <a:latin typeface="Consolas" panose="020B0609020204030204" pitchFamily="49" charset="0"/>
              </a:rPr>
              <a:t>Panel *panel =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_[i].get();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if (center_x &lt;= panel-&gt;cur_panel_center() ||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i == </a:t>
            </a:r>
            <a:r>
              <a:rPr lang="en-US" sz="1600">
                <a:latin typeface="Consolas" panose="020B0609020204030204" pitchFamily="49" charset="0"/>
              </a:rPr>
              <a:t>expanded_panels_.</a:t>
            </a:r>
            <a:r>
              <a:rPr lang="en-US" sz="1600">
                <a:latin typeface="Consolas" panose="020B0609020204030204" pitchFamily="49" charset="0"/>
              </a:rPr>
              <a:t>size</a:t>
            </a:r>
            <a:r>
              <a:rPr lang="en-US" sz="1600" smtClean="0">
                <a:latin typeface="Consolas" panose="020B0609020204030204" pitchFamily="49" charset="0"/>
              </a:rPr>
              <a:t>() - 1)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if (panel != fixed_panel)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ref_ptr&lt;Panel&gt; ref =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_[fixed_index];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_.erase(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_.begin() + fixed_index);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if (i &lt; </a:t>
            </a:r>
            <a:r>
              <a:rPr lang="en-US" sz="1600">
                <a:latin typeface="Consolas" panose="020B0609020204030204" pitchFamily="49" charset="0"/>
              </a:rPr>
              <a:t>expanded_panels_.</a:t>
            </a:r>
            <a:r>
              <a:rPr lang="en-US" sz="1600">
                <a:latin typeface="Consolas" panose="020B0609020204030204" pitchFamily="49" charset="0"/>
              </a:rPr>
              <a:t>size</a:t>
            </a:r>
            <a:r>
              <a:rPr lang="en-US" sz="1600" smtClean="0">
                <a:latin typeface="Consolas" panose="020B0609020204030204" pitchFamily="49" charset="0"/>
              </a:rPr>
              <a:t>())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_.insert(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_.begin() + i, ref);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} else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expanded_panels_.push_back(ref)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 break;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 // 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3018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Вернёмся к старой задаче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u-RU" sz="1600" smtClean="0"/>
              <a:t>Ну ладно, допустим вот в этом коде (оптимистичней, правда?)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  // </a:t>
            </a: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>здесь мы уверены, что 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fixed_index</a:t>
            </a: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> это индекс для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fixed_panel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const int center_x = fixed_panel-&gt;cur_panel_center();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auto p = find_if(begin(</a:t>
            </a:r>
            <a:r>
              <a:rPr lang="en-US" sz="1600">
                <a:latin typeface="Consolas" panose="020B0609020204030204" pitchFamily="49" charset="0"/>
              </a:rPr>
              <a:t>expanded_panels</a:t>
            </a:r>
            <a:r>
              <a:rPr lang="en-US" sz="1600" smtClean="0">
                <a:latin typeface="Consolas" panose="020B0609020204030204" pitchFamily="49" charset="0"/>
              </a:rPr>
              <a:t>_), end</a:t>
            </a:r>
            <a:r>
              <a:rPr lang="en-US" sz="1600">
                <a:latin typeface="Consolas" panose="020B0609020204030204" pitchFamily="49" charset="0"/>
              </a:rPr>
              <a:t>(expanded_panels</a:t>
            </a:r>
            <a:r>
              <a:rPr lang="en-US" sz="1600" smtClean="0">
                <a:latin typeface="Consolas" panose="020B0609020204030204" pitchFamily="49" charset="0"/>
              </a:rPr>
              <a:t>_),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[&amp;](const </a:t>
            </a:r>
            <a:r>
              <a:rPr lang="en-US" sz="1600">
                <a:latin typeface="Consolas" panose="020B0609020204030204" pitchFamily="49" charset="0"/>
              </a:rPr>
              <a:t>ref_ptr&lt;Panel</a:t>
            </a:r>
            <a:r>
              <a:rPr lang="en-US" sz="1600" smtClean="0">
                <a:latin typeface="Consolas" panose="020B0609020204030204" pitchFamily="49" charset="0"/>
              </a:rPr>
              <a:t>&gt; &amp;e) { return center_x &lt;= e-&gt;cur_panel_center(); });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auto f = begin</a:t>
            </a:r>
            <a:r>
              <a:rPr lang="en-US" sz="1600">
                <a:latin typeface="Consolas" panose="020B0609020204030204" pitchFamily="49" charset="0"/>
              </a:rPr>
              <a:t>(expanded_panels</a:t>
            </a:r>
            <a:r>
              <a:rPr lang="en-US" sz="1600" smtClean="0">
                <a:latin typeface="Consolas" panose="020B0609020204030204" pitchFamily="49" charset="0"/>
              </a:rPr>
              <a:t>_) + fixed_index;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rotate(p, f, f + 1);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 smtClean="0">
              <a:latin typeface="Consolas" panose="020B0609020204030204" pitchFamily="49" charset="0"/>
            </a:endParaRPr>
          </a:p>
          <a:p>
            <a:r>
              <a:rPr lang="ru-RU" sz="1600" smtClean="0"/>
              <a:t>Кажется, если панели изначально сортированы, то </a:t>
            </a:r>
            <a:r>
              <a:rPr lang="en-US" sz="1600" smtClean="0"/>
              <a:t>find_if </a:t>
            </a:r>
            <a:r>
              <a:rPr lang="ru-RU" sz="1600" smtClean="0"/>
              <a:t>делает чересчур много...</a:t>
            </a:r>
          </a:p>
        </p:txBody>
      </p:sp>
    </p:spTree>
    <p:extLst>
      <p:ext uri="{BB962C8B-B14F-4D97-AF65-F5344CB8AC3E}">
        <p14:creationId xmlns:p14="http://schemas.microsoft.com/office/powerpoint/2010/main" val="31241549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Вернёмся к старой задаче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ru-RU" sz="1600" smtClean="0"/>
              <a:t>Ну ладно, допустим вот в этом коде (оптимистичней, правда?)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void PanelBar::RepositionExpandedPanels(Panel* fixed_panel, int fixed_index)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  // </a:t>
            </a: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>здесь мы уверены, что 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fixed_index</a:t>
            </a:r>
            <a:r>
              <a:rPr lang="ru-RU" sz="1600" smtClean="0">
                <a:solidFill>
                  <a:srgbClr val="00B050"/>
                </a:solidFill>
                <a:latin typeface="Consolas" panose="020B0609020204030204" pitchFamily="49" charset="0"/>
              </a:rPr>
              <a:t> это индекс для </a:t>
            </a:r>
            <a:r>
              <a:rPr lang="en-US" sz="1600">
                <a:solidFill>
                  <a:srgbClr val="00B050"/>
                </a:solidFill>
                <a:latin typeface="Consolas" panose="020B0609020204030204" pitchFamily="49" charset="0"/>
              </a:rPr>
              <a:t>fixed_panel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const int center_x = fixed_panel-&gt;cur_panel_center();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auto p =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lower_bound</a:t>
            </a:r>
            <a:r>
              <a:rPr lang="en-US" sz="1600" smtClean="0">
                <a:latin typeface="Consolas" panose="020B0609020204030204" pitchFamily="49" charset="0"/>
              </a:rPr>
              <a:t>(begin(expanded_panels_), f, center_x, 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[&amp;](const </a:t>
            </a:r>
            <a:r>
              <a:rPr lang="en-US" sz="1600">
                <a:latin typeface="Consolas" panose="020B0609020204030204" pitchFamily="49" charset="0"/>
              </a:rPr>
              <a:t>ref_ptr&lt;Panel</a:t>
            </a:r>
            <a:r>
              <a:rPr lang="en-US" sz="1600" smtClean="0">
                <a:latin typeface="Consolas" panose="020B0609020204030204" pitchFamily="49" charset="0"/>
              </a:rPr>
              <a:t>&gt; &amp;e, int x) {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e-&gt;cur_panel_center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&lt; x;</a:t>
            </a:r>
            <a:r>
              <a:rPr lang="en-US" sz="1600" smtClean="0">
                <a:latin typeface="Consolas" panose="020B0609020204030204" pitchFamily="49" charset="0"/>
              </a:rPr>
              <a:t> });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auto f = begin</a:t>
            </a:r>
            <a:r>
              <a:rPr lang="en-US" sz="1600">
                <a:latin typeface="Consolas" panose="020B0609020204030204" pitchFamily="49" charset="0"/>
              </a:rPr>
              <a:t>(expanded_panels</a:t>
            </a:r>
            <a:r>
              <a:rPr lang="en-US" sz="1600" smtClean="0">
                <a:latin typeface="Consolas" panose="020B0609020204030204" pitchFamily="49" charset="0"/>
              </a:rPr>
              <a:t>_) + fixed_index;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rotate(p, f, f + 1);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.... </a:t>
            </a:r>
            <a:r>
              <a:rPr lang="ru-RU" sz="1600" smtClean="0">
                <a:latin typeface="Consolas" panose="020B0609020204030204" pitchFamily="49" charset="0"/>
              </a:rPr>
              <a:t>далее ещё много кода в этой функции ....</a:t>
            </a:r>
            <a:endParaRPr lang="en-US" sz="1600" smtClean="0">
              <a:latin typeface="Consolas" panose="020B0609020204030204" pitchFamily="49" charset="0"/>
            </a:endParaRPr>
          </a:p>
          <a:p>
            <a:r>
              <a:rPr lang="ru-RU" sz="1600" smtClean="0"/>
              <a:t>Это очень важное наблюдение: переход к алгоритмам позволяет делать такие изменения "в одну строчку"</a:t>
            </a:r>
          </a:p>
        </p:txBody>
      </p:sp>
    </p:spTree>
    <p:extLst>
      <p:ext uri="{BB962C8B-B14F-4D97-AF65-F5344CB8AC3E}">
        <p14:creationId xmlns:p14="http://schemas.microsoft.com/office/powerpoint/2010/main" val="18404529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Алгоритм </a:t>
            </a:r>
            <a:r>
              <a:rPr lang="en-US" smtClean="0"/>
              <a:t>find </a:t>
            </a:r>
            <a:r>
              <a:rPr lang="ru-RU" smtClean="0"/>
              <a:t>затрачивает </a:t>
            </a:r>
            <a:r>
              <a:rPr lang="en-US" smtClean="0"/>
              <a:t>O(N)</a:t>
            </a:r>
          </a:p>
          <a:p>
            <a:r>
              <a:rPr lang="ru-RU" smtClean="0"/>
              <a:t>Алгоритм </a:t>
            </a:r>
            <a:r>
              <a:rPr lang="en-US" smtClean="0"/>
              <a:t>equal_range </a:t>
            </a:r>
            <a:r>
              <a:rPr lang="ru-RU" smtClean="0"/>
              <a:t>затрачивает </a:t>
            </a:r>
            <a:r>
              <a:rPr lang="en-US" smtClean="0"/>
              <a:t>O(log(N)) </a:t>
            </a:r>
            <a:r>
              <a:rPr lang="ru-RU" smtClean="0"/>
              <a:t>но требует сортированного интервала</a:t>
            </a:r>
          </a:p>
          <a:p>
            <a:r>
              <a:rPr lang="ru-RU" smtClean="0"/>
              <a:t>Проверка сортированности интервала выполняется через </a:t>
            </a:r>
            <a:r>
              <a:rPr lang="en-US" smtClean="0"/>
              <a:t>is_sorted, </a:t>
            </a:r>
            <a:r>
              <a:rPr lang="ru-RU" smtClean="0"/>
              <a:t>который работает за </a:t>
            </a:r>
            <a:r>
              <a:rPr lang="en-US" smtClean="0"/>
              <a:t>O(N)</a:t>
            </a:r>
          </a:p>
          <a:p>
            <a:r>
              <a:rPr lang="ru-RU" smtClean="0"/>
              <a:t>Есть ли способы как-то гарантировать сортированность?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768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Указание способа сортировки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40546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vector&lt;int&gt; v = {1, 2, 3, 4, 5, 6, 42, 42, 42, 91, 92, 93, 94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v.sort(v.begin(), v.end(), greater&lt;int&gt;());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auto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itl = lower_bound(v.begin(), v.end(), 42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); // FAIL</a:t>
            </a:r>
          </a:p>
          <a:p>
            <a:r>
              <a:rPr lang="ru-RU" smtClean="0"/>
              <a:t>Большинство алгоритмов, требующих сортированного интервала, позволяют также указать способ его сортировки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245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Указание способа сортировки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40546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vector&lt;int&gt; v = {1, 2, 3, 4, 5, 6, 42, 42, 42, 91, 92, 93, 94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v.sort(v.begin(), v.end(), greater&lt;int&gt;());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55CE9"/>
                </a:solidFill>
                <a:latin typeface="Consolas" panose="020B0609020204030204" pitchFamily="49" charset="0"/>
              </a:rPr>
              <a:t>auto </a:t>
            </a:r>
            <a:r>
              <a:rPr lang="en-US">
                <a:solidFill>
                  <a:srgbClr val="055CE9"/>
                </a:solidFill>
                <a:latin typeface="Consolas" panose="020B0609020204030204" pitchFamily="49" charset="0"/>
              </a:rPr>
              <a:t>itl = lower_bound(v.begin(), v.end(), </a:t>
            </a:r>
            <a:r>
              <a:rPr lang="en-US" smtClean="0">
                <a:solidFill>
                  <a:srgbClr val="055CE9"/>
                </a:solidFill>
                <a:latin typeface="Consolas" panose="020B0609020204030204" pitchFamily="49" charset="0"/>
              </a:rPr>
              <a:t>42, greater&lt;int&gt;());</a:t>
            </a:r>
          </a:p>
          <a:p>
            <a:r>
              <a:rPr lang="ru-RU" smtClean="0"/>
              <a:t>Большинство алгоритмов, требующих сортированного интервала, позволяют также указать способ его сортировки</a:t>
            </a:r>
            <a:endParaRPr lang="en-US" smtClean="0"/>
          </a:p>
          <a:p>
            <a:r>
              <a:rPr lang="ru-RU" smtClean="0"/>
              <a:t>Способ сортировки обязан быть идентичен и это опять никак нельзя проконтролировать во время компиляции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951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Программисты на </a:t>
            </a:r>
            <a:r>
              <a:rPr lang="en-US" smtClean="0"/>
              <a:t>C++ </a:t>
            </a:r>
            <a:r>
              <a:rPr lang="ru-RU" smtClean="0"/>
              <a:t>привыкли к контролю времени компиляции. Можно ли устроить контроль времени компиляции на сортированность интервала</a:t>
            </a:r>
            <a:r>
              <a:rPr lang="ru-RU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651895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Программисты на </a:t>
            </a:r>
            <a:r>
              <a:rPr lang="en-US" smtClean="0"/>
              <a:t>C++ </a:t>
            </a:r>
            <a:r>
              <a:rPr lang="ru-RU" smtClean="0"/>
              <a:t>привыкли к контролю времени компиляции. Можно ли устроить контроль времени компиляции на сортированность интервала? </a:t>
            </a:r>
            <a:endParaRPr lang="ru-RU" smtClean="0"/>
          </a:p>
          <a:p>
            <a:r>
              <a:rPr lang="ru-RU" smtClean="0"/>
              <a:t>Тут </a:t>
            </a:r>
            <a:r>
              <a:rPr lang="ru-RU" smtClean="0"/>
              <a:t>надо подумать о том, что сортированность это инвариант и мы </a:t>
            </a:r>
            <a:r>
              <a:rPr lang="ru-RU" b="1" smtClean="0"/>
              <a:t>умеем</a:t>
            </a:r>
            <a:r>
              <a:rPr lang="ru-RU" smtClean="0"/>
              <a:t> поддерживать инварианты.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713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sz="2000" dirty="0"/>
                  <a:t>ISO/IEC, "Information technology -- Programming languages – C++", </a:t>
                </a:r>
                <a:r>
                  <a:rPr lang="en-US" sz="2000"/>
                  <a:t>ISO/IEC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14882:2017</m:t>
                    </m:r>
                  </m:oMath>
                </a14:m>
                <a:endParaRPr lang="en-US" sz="2000" dirty="0"/>
              </a:p>
              <a:p>
                <a:pPr lvl="0"/>
                <a:r>
                  <a:rPr lang="en-US" sz="2000"/>
                  <a:t>Bjarne Stroustrup, The </a:t>
                </a:r>
                <a:r>
                  <a:rPr lang="en-US" sz="2000" dirty="0"/>
                  <a:t>C++ Programming Language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000" dirty="0"/>
                  <a:t>th </a:t>
                </a:r>
                <a:r>
                  <a:rPr lang="en-US" sz="2000"/>
                  <a:t>Edition</a:t>
                </a:r>
                <a:r>
                  <a:rPr lang="en-US" sz="2000" smtClean="0"/>
                  <a:t>)</a:t>
                </a:r>
                <a:endParaRPr lang="ru-RU" sz="2000" smtClean="0"/>
              </a:p>
              <a:p>
                <a:r>
                  <a:rPr lang="en-US" sz="2000"/>
                  <a:t>Nicolai M. Josuttis,  The C++ Standard Library - A Tutorial and Reference,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/>
                  <a:t>nd Edition , Addison-Wesley,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2012</m:t>
                    </m:r>
                  </m:oMath>
                </a14:m>
                <a:endParaRPr lang="en-US" sz="2000"/>
              </a:p>
              <a:p>
                <a:pPr lvl="0"/>
                <a:r>
                  <a:rPr lang="en-US" sz="2000"/>
                  <a:t>Scott Meyers, Effective STL,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2000"/>
                  <a:t> specific ways to improve your use of the standard template library, Addison-Wesley,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2001</m:t>
                    </m:r>
                  </m:oMath>
                </a14:m>
                <a:endParaRPr lang="en-US" sz="2000"/>
              </a:p>
              <a:p>
                <a:pPr lvl="0"/>
                <a:r>
                  <a:rPr lang="en-US" sz="2000"/>
                  <a:t>Scott Meyers, Effective Modern C++: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en-US" sz="2000"/>
                  <a:t> Specific Ways to Improve Your Use of C++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z="2000"/>
                  <a:t> and C++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sz="200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2012</m:t>
                    </m:r>
                  </m:oMath>
                </a14:m>
                <a:endParaRPr lang="ru-RU" sz="2000" smtClean="0"/>
              </a:p>
              <a:p>
                <a:pPr lvl="0"/>
                <a:r>
                  <a:rPr lang="en-US" sz="2000" smtClean="0"/>
                  <a:t>Sean Parent, C++ Seasoning, GoingNative'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2013</m:t>
                    </m:r>
                  </m:oMath>
                </a14:m>
                <a:endParaRPr lang="en-US" sz="2000" smtClean="0"/>
              </a:p>
              <a:p>
                <a:pPr lvl="0"/>
                <a:r>
                  <a:rPr lang="en-US" sz="2000" smtClean="0"/>
                  <a:t>Sean Parent, Better Code: Data Structures, CppCon'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2015</m:t>
                    </m:r>
                  </m:oMath>
                </a14:m>
                <a:endParaRPr lang="en-US" sz="2000"/>
              </a:p>
              <a:p>
                <a:pPr lvl="0"/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Несколько примеров </a:t>
            </a:r>
            <a:r>
              <a:rPr lang="en-US" smtClean="0"/>
              <a:t>copy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801865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</a:t>
            </a:r>
            <a:r>
              <a:rPr lang="en-US" sz="2000">
                <a:latin typeface="Consolas" panose="020B0609020204030204" pitchFamily="49" charset="0"/>
              </a:rPr>
              <a:t>myints</a:t>
            </a:r>
            <a:r>
              <a:rPr lang="en-US" sz="2000" smtClean="0">
                <a:latin typeface="Consolas" panose="020B0609020204030204" pitchFamily="49" charset="0"/>
              </a:rPr>
              <a:t>[] = {2, 3, 5, 7, 11, 13, 17}; 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vector&lt;int</a:t>
            </a:r>
            <a:r>
              <a:rPr lang="en-US" sz="2000">
                <a:latin typeface="Consolas" panose="020B0609020204030204" pitchFamily="49" charset="0"/>
              </a:rPr>
              <a:t>&gt; myvector (7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copy_n </a:t>
            </a:r>
            <a:r>
              <a:rPr lang="en-US" sz="2000">
                <a:latin typeface="Consolas" panose="020B0609020204030204" pitchFamily="49" charset="0"/>
              </a:rPr>
              <a:t>(myints, 7, myvector.begin</a:t>
            </a:r>
            <a:r>
              <a:rPr lang="en-US" sz="2000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copy </a:t>
            </a:r>
            <a:r>
              <a:rPr lang="en-US" sz="2000">
                <a:latin typeface="Consolas" panose="020B0609020204030204" pitchFamily="49" charset="0"/>
              </a:rPr>
              <a:t>(myvector.begin(), myvector.end(),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ostream_iterator&lt;int</a:t>
            </a:r>
            <a:r>
              <a:rPr lang="en-US" sz="2000">
                <a:latin typeface="Consolas" panose="020B0609020204030204" pitchFamily="49" charset="0"/>
              </a:rPr>
              <a:t>&gt;(cout, "\n</a:t>
            </a:r>
            <a:r>
              <a:rPr lang="en-US" sz="2000" smtClean="0">
                <a:latin typeface="Consolas" panose="020B0609020204030204" pitchFamily="49" charset="0"/>
              </a:rPr>
              <a:t>"));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>что на экране?</a:t>
            </a:r>
            <a:endParaRPr lang="en-US" sz="20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fill </a:t>
            </a:r>
            <a:r>
              <a:rPr lang="en-US" sz="2000">
                <a:latin typeface="Consolas" panose="020B0609020204030204" pitchFamily="49" charset="0"/>
              </a:rPr>
              <a:t>(myvector.begin(), myvector.end(), 0);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copy_if </a:t>
            </a:r>
            <a:r>
              <a:rPr lang="en-US" sz="2000">
                <a:latin typeface="Consolas" panose="020B0609020204030204" pitchFamily="49" charset="0"/>
              </a:rPr>
              <a:t>(myints, myints+7, myvector.begin(),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[](</a:t>
            </a:r>
            <a:r>
              <a:rPr lang="en-US" sz="2000">
                <a:latin typeface="Consolas" panose="020B0609020204030204" pitchFamily="49" charset="0"/>
              </a:rPr>
              <a:t>int i){ return (i % 3) == 1; });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copy </a:t>
            </a:r>
            <a:r>
              <a:rPr lang="en-US" sz="2000">
                <a:latin typeface="Consolas" panose="020B0609020204030204" pitchFamily="49" charset="0"/>
              </a:rPr>
              <a:t>(myvector.begin(), myvector.end(),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ostream_iterator&lt;int</a:t>
            </a:r>
            <a:r>
              <a:rPr lang="en-US" sz="2000">
                <a:latin typeface="Consolas" panose="020B0609020204030204" pitchFamily="49" charset="0"/>
              </a:rPr>
              <a:t>&gt;(cout, "\n</a:t>
            </a:r>
            <a:r>
              <a:rPr lang="en-US" sz="2000" smtClean="0">
                <a:latin typeface="Consolas" panose="020B0609020204030204" pitchFamily="49" charset="0"/>
              </a:rPr>
              <a:t>"));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2000">
                <a:solidFill>
                  <a:srgbClr val="FF0000"/>
                </a:solidFill>
                <a:latin typeface="Consolas" panose="020B0609020204030204" pitchFamily="49" charset="0"/>
              </a:rPr>
              <a:t>что на экране?</a:t>
            </a:r>
            <a:endParaRPr lang="en-US" sz="20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7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увидеть паттерн в коде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Существующий код что-то делает в явном цикле. Нужно увидеть паттерн и заменить на вызов алгоритма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(cont.size() &gt;= N);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 = cont.begin();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size_t idx = 0, idx != N; ++idx, ++it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cout &lt;&lt; *it &lt;&lt; endl;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32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тут явное </a:t>
            </a:r>
            <a:r>
              <a:rPr lang="en-US" smtClean="0"/>
              <a:t>copy_n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Код выводит первые </a:t>
            </a:r>
            <a:r>
              <a:rPr lang="en-US" smtClean="0"/>
              <a:t>N </a:t>
            </a:r>
            <a:r>
              <a:rPr lang="ru-RU" smtClean="0"/>
              <a:t>(по порядку) элементов из контейнера </a:t>
            </a:r>
            <a:r>
              <a:rPr lang="en-US" smtClean="0"/>
              <a:t>cont </a:t>
            </a:r>
            <a:r>
              <a:rPr lang="ru-RU" smtClean="0"/>
              <a:t>в поток </a:t>
            </a:r>
            <a:r>
              <a:rPr lang="en-US" smtClean="0"/>
              <a:t>cout</a:t>
            </a:r>
            <a:r>
              <a:rPr lang="ru-RU" smtClean="0"/>
              <a:t>, разделенными через перенос строки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tp_ = decltype(cont)::value_type;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(cont.size() &gt;= </a:t>
            </a:r>
            <a:r>
              <a:rPr lang="en-US" smtClean="0">
                <a:latin typeface="Consolas" panose="020B0609020204030204" pitchFamily="49" charset="0"/>
              </a:rPr>
              <a:t>N);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copy_n (cont.begin(), N, ostream_iterator&lt;tp_&gt;(cout, "\n"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134048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1516</TotalTime>
  <Words>2574</Words>
  <Application>Microsoft Office PowerPoint</Application>
  <PresentationFormat>Widescreen</PresentationFormat>
  <Paragraphs>561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Cambria Math</vt:lpstr>
      <vt:lpstr>Consolas</vt:lpstr>
      <vt:lpstr>Corbel</vt:lpstr>
      <vt:lpstr>Wingdings</vt:lpstr>
      <vt:lpstr>Basis</vt:lpstr>
      <vt:lpstr>АЛГОРИТМЫ</vt:lpstr>
      <vt:lpstr>PowerPoint Presentation</vt:lpstr>
      <vt:lpstr>Одна простая задача</vt:lpstr>
      <vt:lpstr>Одна простая задача</vt:lpstr>
      <vt:lpstr>Обсуждение</vt:lpstr>
      <vt:lpstr>Алгоритмы</vt:lpstr>
      <vt:lpstr>Несколько примеров copy</vt:lpstr>
      <vt:lpstr>Задача: увидеть паттерн в коде</vt:lpstr>
      <vt:lpstr>Решение: тут явное copy_n</vt:lpstr>
      <vt:lpstr>Общий обзор</vt:lpstr>
      <vt:lpstr>Выбор правильного алгоритма*</vt:lpstr>
      <vt:lpstr>Выбор правильного алгоритма</vt:lpstr>
      <vt:lpstr>Выбор правильного алгоритма</vt:lpstr>
      <vt:lpstr>Выбор правильного алгоритма</vt:lpstr>
      <vt:lpstr>Обсуждение</vt:lpstr>
      <vt:lpstr>Обсуждение</vt:lpstr>
      <vt:lpstr>Remove</vt:lpstr>
      <vt:lpstr>Remove</vt:lpstr>
      <vt:lpstr>Обсуждение</vt:lpstr>
      <vt:lpstr>Идиома erase-remove</vt:lpstr>
      <vt:lpstr>Обсуждение: не только remove</vt:lpstr>
      <vt:lpstr>PowerPoint Presentation</vt:lpstr>
      <vt:lpstr>Групповое перемещение элементов</vt:lpstr>
      <vt:lpstr>Групповое перемещение элементов</vt:lpstr>
      <vt:lpstr>Подробнее о rotate</vt:lpstr>
      <vt:lpstr>Внезапная проблема</vt:lpstr>
      <vt:lpstr>Решение</vt:lpstr>
      <vt:lpstr>Групповое перемещение элементов</vt:lpstr>
      <vt:lpstr>Аналог splice у списков это...</vt:lpstr>
      <vt:lpstr>Обсуждение</vt:lpstr>
      <vt:lpstr>Пример вспомогательных циклов</vt:lpstr>
      <vt:lpstr>Пример вспомогательных циклов</vt:lpstr>
      <vt:lpstr>Пример вспомогательных циклов</vt:lpstr>
      <vt:lpstr>Пример вспомогательных циклов</vt:lpstr>
      <vt:lpstr>Пример вспомогательных циклов</vt:lpstr>
      <vt:lpstr>Пример вспомогательных циклов</vt:lpstr>
      <vt:lpstr>Пример вспомогательных циклов</vt:lpstr>
      <vt:lpstr>Пример вспомогательных циклов</vt:lpstr>
      <vt:lpstr>Промежуточный итог</vt:lpstr>
      <vt:lpstr>PowerPoint Presentation</vt:lpstr>
      <vt:lpstr>Ложные паттерны для for_each</vt:lpstr>
      <vt:lpstr>for_each vs transform</vt:lpstr>
      <vt:lpstr>Интермедия: старое доброе зло</vt:lpstr>
      <vt:lpstr>Интермедия: старое доброе зло</vt:lpstr>
      <vt:lpstr>Интермедия: старое доброе зло</vt:lpstr>
      <vt:lpstr>Интермедия: старое доброе зло</vt:lpstr>
      <vt:lpstr>Обсуждение</vt:lpstr>
      <vt:lpstr>Проблема: toupper</vt:lpstr>
      <vt:lpstr>Решение: опять два варианта</vt:lpstr>
      <vt:lpstr>Transform: задача с подвохом</vt:lpstr>
      <vt:lpstr>Transform: возможное решение</vt:lpstr>
      <vt:lpstr>Transform: move семантика</vt:lpstr>
      <vt:lpstr>Бинарный transform</vt:lpstr>
      <vt:lpstr>Бинарный transform</vt:lpstr>
      <vt:lpstr>Обсуждение</vt:lpstr>
      <vt:lpstr>PowerPoint Presentation</vt:lpstr>
      <vt:lpstr>Бинарный поиск</vt:lpstr>
      <vt:lpstr>Имена поисковых алгоритмов</vt:lpstr>
      <vt:lpstr>Примеры поисковых алгоритмов</vt:lpstr>
      <vt:lpstr>Вернёмся к старой задаче</vt:lpstr>
      <vt:lpstr>Вернёмся к старой задаче</vt:lpstr>
      <vt:lpstr>Вернёмся к старой задаче</vt:lpstr>
      <vt:lpstr>Обсуждение</vt:lpstr>
      <vt:lpstr>Указание способа сортировки</vt:lpstr>
      <vt:lpstr>Указание способа сортировки</vt:lpstr>
      <vt:lpstr>Обсуждение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CTPClassification=CTP_PUBLIC:VisualMarkings=, CTPClassification=CTP_NT</cp:keywords>
  <cp:lastModifiedBy>Vladimirov, Konstantin</cp:lastModifiedBy>
  <cp:revision>95</cp:revision>
  <dcterms:created xsi:type="dcterms:W3CDTF">2017-06-26T09:21:48Z</dcterms:created>
  <dcterms:modified xsi:type="dcterms:W3CDTF">2018-04-09T13:40:57Z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e6ce9cce-a62b-4479-81c1-e705c87d60da</vt:lpwstr>
  </property>
  <property fmtid="{D5CDD505-2E9C-101B-9397-08002B2CF9AE}" pid="3" name="CTP_TimeStamp">
    <vt:lpwstr>2018-04-09 13:40:54Z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