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6" r:id="rId29"/>
    <p:sldId id="284" r:id="rId30"/>
    <p:sldId id="285" r:id="rId31"/>
    <p:sldId id="287" r:id="rId32"/>
    <p:sldId id="289" r:id="rId33"/>
    <p:sldId id="295" r:id="rId34"/>
    <p:sldId id="296" r:id="rId35"/>
    <p:sldId id="297" r:id="rId36"/>
    <p:sldId id="343" r:id="rId37"/>
    <p:sldId id="298" r:id="rId38"/>
    <p:sldId id="299" r:id="rId39"/>
    <p:sldId id="301" r:id="rId40"/>
    <p:sldId id="302" r:id="rId41"/>
    <p:sldId id="300" r:id="rId42"/>
    <p:sldId id="303" r:id="rId43"/>
    <p:sldId id="304" r:id="rId44"/>
    <p:sldId id="305" r:id="rId45"/>
    <p:sldId id="306" r:id="rId46"/>
    <p:sldId id="344" r:id="rId47"/>
    <p:sldId id="345" r:id="rId48"/>
    <p:sldId id="307" r:id="rId49"/>
    <p:sldId id="346" r:id="rId50"/>
    <p:sldId id="347" r:id="rId51"/>
    <p:sldId id="308" r:id="rId52"/>
    <p:sldId id="349" r:id="rId53"/>
    <p:sldId id="309" r:id="rId54"/>
    <p:sldId id="310" r:id="rId55"/>
    <p:sldId id="348" r:id="rId56"/>
    <p:sldId id="293" r:id="rId57"/>
    <p:sldId id="290" r:id="rId58"/>
    <p:sldId id="291" r:id="rId59"/>
    <p:sldId id="312" r:id="rId60"/>
    <p:sldId id="315" r:id="rId61"/>
    <p:sldId id="314" r:id="rId62"/>
    <p:sldId id="316" r:id="rId63"/>
    <p:sldId id="319" r:id="rId64"/>
    <p:sldId id="318" r:id="rId65"/>
    <p:sldId id="317" r:id="rId66"/>
    <p:sldId id="320" r:id="rId67"/>
    <p:sldId id="321" r:id="rId68"/>
    <p:sldId id="322" r:id="rId69"/>
    <p:sldId id="323" r:id="rId70"/>
    <p:sldId id="324" r:id="rId71"/>
    <p:sldId id="325" r:id="rId72"/>
    <p:sldId id="294" r:id="rId73"/>
    <p:sldId id="292" r:id="rId74"/>
    <p:sldId id="288" r:id="rId75"/>
    <p:sldId id="326" r:id="rId76"/>
    <p:sldId id="327" r:id="rId77"/>
    <p:sldId id="328" r:id="rId78"/>
    <p:sldId id="329" r:id="rId79"/>
    <p:sldId id="330" r:id="rId80"/>
    <p:sldId id="332" r:id="rId81"/>
    <p:sldId id="258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78086-93F9-4F34-988A-D4E651653E0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8F312-6581-4CFB-A558-3C8064CC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Механизмы работы с пользовательским вводом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Как могло бы выглядеть решение изложенных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Решение в стиле </a:t>
            </a:r>
            <a:r>
              <a:rPr lang="en-US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Тип буфера (файл, строка, консоль) отделен от форматирования ввода</a:t>
            </a:r>
            <a:r>
              <a:rPr lang="en-US"/>
              <a:t>/</a:t>
            </a:r>
            <a:r>
              <a:rPr lang="ru-RU"/>
              <a:t>вывода</a:t>
            </a:r>
          </a:p>
          <a:p>
            <a:r>
              <a:rPr lang="ru-RU"/>
              <a:t>Форматные спецификаторы в виде отдельных классов</a:t>
            </a:r>
          </a:p>
          <a:p>
            <a:r>
              <a:rPr lang="ru-RU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/>
              <a:t>Типизированные аргументы с фиксированным количеством аргументов у каждого оператора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609600"/>
            <a:ext cx="11000232" cy="1356360"/>
          </a:xfrm>
        </p:spPr>
        <p:txBody>
          <a:bodyPr>
            <a:normAutofit/>
          </a:bodyPr>
          <a:lstStyle/>
          <a:p>
            <a:r>
              <a:rPr lang="ru-RU"/>
              <a:t>Все счастливые семьи счастливы одинаково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268347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puts "Kill %x cats" %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Console.Write("Kill {0:x}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print!("Kill {0:x}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fmt.Printf("Kill %x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Форматный вывод в </a:t>
            </a:r>
            <a:r>
              <a:rPr lang="en-US"/>
              <a:t>C++ </a:t>
            </a:r>
            <a:r>
              <a:rPr lang="ru-RU" b="1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974073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200" b="1" baseline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2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puts "Kill %x cats" %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Console.Write("Kill {0:x}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print!("Kill {0:x}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onsolas" panose="020B0609020204030204" pitchFamily="49" charset="0"/>
                        </a:rPr>
                        <a:t>fmt.Printf("Kill %x cats",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и вывод в </a:t>
            </a:r>
            <a:r>
              <a:rPr lang="en-US"/>
              <a:t>C++: </a:t>
            </a:r>
            <a:r>
              <a:rPr lang="ru-RU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456998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stdin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cin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stdout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cout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stderr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cerr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clog</a:t>
                      </a: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Дисковый</a:t>
                      </a:r>
                      <a:r>
                        <a:rPr lang="ru-RU" sz="2000" baseline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FILE* f</a:t>
                      </a: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2000">
                          <a:latin typeface="Consolas" panose="020B0609020204030204" pitchFamily="49" charset="0"/>
                        </a:rPr>
                        <a:t> f</a:t>
                      </a: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aseline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000" baseline="0">
                          <a:latin typeface="Consolas" panose="020B0609020204030204" pitchFamily="49" charset="0"/>
                        </a:rPr>
                        <a:t>[N]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2000">
                          <a:latin typeface="Consolas" panose="020B0609020204030204" pitchFamily="49" charset="0"/>
                        </a:rPr>
                        <a:t> sf</a:t>
                      </a:r>
                    </a:p>
                  </a:txBody>
                  <a:tcPr marL="44036" marR="440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/>
              <a:t>Поток может быть ассоциирован с файлом, но это не файл</a:t>
            </a:r>
          </a:p>
          <a:p>
            <a:r>
              <a:rPr lang="ru-RU"/>
              <a:t>Поток это объект, у него есть методы и состояние</a:t>
            </a:r>
          </a:p>
          <a:p>
            <a:r>
              <a:rPr lang="ru-RU"/>
              <a:t>Не стоит путать </a:t>
            </a:r>
            <a:r>
              <a:rPr lang="en-US"/>
              <a:t>stream </a:t>
            </a:r>
            <a:r>
              <a:rPr lang="ru-RU"/>
              <a:t>и </a:t>
            </a:r>
            <a:r>
              <a:rPr lang="en-US"/>
              <a:t>thread. </a:t>
            </a:r>
            <a:r>
              <a:rPr lang="ru-RU"/>
              <a:t>Традиционно </a:t>
            </a:r>
            <a:r>
              <a:rPr lang="en-US"/>
              <a:t>stream </a:t>
            </a:r>
            <a:r>
              <a:rPr lang="ru-RU"/>
              <a:t>это поток ввода</a:t>
            </a:r>
            <a:r>
              <a:rPr lang="en-US"/>
              <a:t>/</a:t>
            </a:r>
            <a:r>
              <a:rPr lang="ru-RU"/>
              <a:t>вывода, а </a:t>
            </a:r>
            <a:r>
              <a:rPr lang="en-US"/>
              <a:t>thread </a:t>
            </a:r>
            <a:r>
              <a:rPr lang="ru-RU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31083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5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и вывод в </a:t>
            </a:r>
            <a:r>
              <a:rPr lang="en-US"/>
              <a:t>C++: </a:t>
            </a:r>
            <a:r>
              <a:rPr lang="ru-RU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Форматированный вывод через перегрузку сдвига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 &lt;&lt;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/>
              <a:t>Форматные спецификаторы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n = 42;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 &lt;&lt; n &lt;&lt; </a:t>
            </a:r>
            <a:r>
              <a:rPr lang="en-US" err="1">
                <a:latin typeface="Consolas" panose="020B0609020204030204" pitchFamily="49" charset="0"/>
              </a:rPr>
              <a:t>endl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на экране 42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 &lt;&lt; hex &lt;&lt; n &lt;&lt; </a:t>
            </a:r>
            <a:r>
              <a:rPr lang="en-US" err="1">
                <a:latin typeface="Consolas" panose="020B0609020204030204" pitchFamily="49" charset="0"/>
              </a:rPr>
              <a:t>endl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на экране </a:t>
            </a:r>
            <a:r>
              <a:rPr lang="en-US">
                <a:latin typeface="Consolas" panose="020B0609020204030204" pitchFamily="49" charset="0"/>
              </a:rPr>
              <a:t>2A</a:t>
            </a:r>
          </a:p>
          <a:p>
            <a:r>
              <a:rPr lang="ru-RU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 &gt;&gt;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>
                <a:latin typeface="Consolas" panose="020B0609020204030204" pitchFamily="49" charset="0"/>
              </a:rPr>
              <a:t>cin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n;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cin &gt;&gt; hex &gt;&gt; n;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/>
              <a:t>На входе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A"</a:t>
            </a:r>
            <a:r>
              <a:rPr lang="en-US"/>
              <a:t>. </a:t>
            </a:r>
            <a:r>
              <a:rPr lang="ru-RU"/>
              <a:t>На экране </a:t>
            </a:r>
            <a:r>
              <a:rPr lang="en-US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/>
              <a:t>На входе </a:t>
            </a:r>
            <a:r>
              <a:rPr lang="en-US">
                <a:latin typeface="Consolas" panose="020B0609020204030204" pitchFamily="49" charset="0"/>
              </a:rPr>
              <a:t>"  2A"</a:t>
            </a:r>
            <a:r>
              <a:rPr lang="en-US"/>
              <a:t>. </a:t>
            </a:r>
            <a:r>
              <a:rPr lang="ru-RU"/>
              <a:t>На экране </a:t>
            </a:r>
            <a:r>
              <a:rPr lang="ru-RU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/>
              <a:t>На входе </a:t>
            </a:r>
            <a:r>
              <a:rPr lang="ru-RU">
                <a:latin typeface="Consolas" panose="020B0609020204030204" pitchFamily="49" charset="0"/>
              </a:rPr>
              <a:t>"2.2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/>
              <a:t>. </a:t>
            </a:r>
            <a:r>
              <a:rPr lang="ru-RU"/>
              <a:t>На экране </a:t>
            </a:r>
            <a:r>
              <a:rPr lang="ru-RU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/>
              <a:t>На входе "</a:t>
            </a:r>
            <a:r>
              <a:rPr lang="en-US"/>
              <a:t>AAAAAAAAAAA</a:t>
            </a:r>
            <a:r>
              <a:rPr lang="ru-RU"/>
              <a:t>"</a:t>
            </a:r>
            <a:r>
              <a:rPr lang="en-US"/>
              <a:t>. </a:t>
            </a:r>
            <a:r>
              <a:rPr lang="ru-RU"/>
              <a:t>На экране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ru-RU">
                <a:latin typeface="Consolas" panose="020B0609020204030204" pitchFamily="49" charset="0"/>
              </a:rPr>
              <a:t>2147483647</a:t>
            </a:r>
            <a:r>
              <a:rPr lang="en-US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/>
              <a:t>На входе "</a:t>
            </a:r>
            <a:r>
              <a:rPr lang="en-US"/>
              <a:t>ZZZ"</a:t>
            </a:r>
            <a:r>
              <a:rPr lang="ru-RU"/>
              <a:t>.</a:t>
            </a:r>
            <a:r>
              <a:rPr lang="en-US"/>
              <a:t> </a:t>
            </a:r>
            <a:r>
              <a:rPr lang="ru-RU"/>
              <a:t>На экране </a:t>
            </a:r>
            <a:r>
              <a:rPr lang="ru-RU">
                <a:latin typeface="Consolas" panose="020B0609020204030204" pitchFamily="49" charset="0"/>
              </a:rPr>
              <a:t>"0"</a:t>
            </a:r>
            <a:r>
              <a:rPr lang="ru-RU"/>
              <a:t>. </a:t>
            </a:r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1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MyClass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 something private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print have access to private data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print (std::ostream&amp; stream) const;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b="1">
                <a:latin typeface="Consolas" panose="020B0609020204030204" pitchFamily="49" charset="0"/>
              </a:rPr>
              <a:t>operator 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rhs.print (stream);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stream;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9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en-US" sz="4800"/>
              <a:t>Hello, world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Ввод и вывод в память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слайдом ранее использован </a:t>
            </a:r>
            <a:r>
              <a:rPr lang="en-US"/>
              <a:t>ostream&amp;. </a:t>
            </a:r>
            <a:r>
              <a:rPr lang="ru-RU"/>
              <a:t>Хорошее ли это решение</a:t>
            </a:r>
            <a:r>
              <a:rPr lang="en-US"/>
              <a:t>? </a:t>
            </a:r>
            <a:r>
              <a:rPr lang="ru-RU"/>
              <a:t>Есть ли лучшие альтернативы?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ios_base&amp;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basic_ios&lt;charT, traits&gt;&amp;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basic_ostream&lt;charT, traits&gt;&amp;</a:t>
            </a:r>
            <a:endParaRPr lang="ru-RU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ru-RU"/>
              <a:t>Оставить </a:t>
            </a:r>
            <a:r>
              <a:rPr lang="en-US"/>
              <a:t>ostream&amp;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ru-RU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MyClass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operator&lt;&lt; (operator&lt;&lt;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operator&lt;&lt;</a:t>
            </a:r>
            <a:r>
              <a:rPr lang="ru-RU">
                <a:latin typeface="Consolas" panose="020B0609020204030204" pitchFamily="49" charset="0"/>
              </a:rPr>
              <a:t> (</a:t>
            </a:r>
            <a:r>
              <a:rPr lang="en-US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endl(cout)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устроен манипулятор</a:t>
            </a:r>
            <a:r>
              <a:rPr lang="en-US"/>
              <a:t> endl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endl(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traits&gt;&amp;</a:t>
            </a:r>
            <a:r>
              <a:rPr lang="en-US">
                <a:latin typeface="Consolas" panose="020B0609020204030204" pitchFamily="49" charset="0"/>
              </a:rPr>
              <a:t> strm)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strm.put(strm.widen(’\n’));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strm.flush();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strm;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put </a:t>
            </a:r>
            <a:r>
              <a:rPr lang="ru-RU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>
                <a:latin typeface="Consolas" panose="020B0609020204030204" pitchFamily="49" charset="0"/>
              </a:rPr>
              <a:t>flush </a:t>
            </a:r>
            <a:r>
              <a:rPr lang="ru-RU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>
                <a:latin typeface="Consolas" panose="020B0609020204030204" pitchFamily="49" charset="0"/>
              </a:rPr>
              <a:t>метод </a:t>
            </a:r>
            <a:r>
              <a:rPr lang="en-US">
                <a:latin typeface="Consolas" panose="020B0609020204030204" pitchFamily="49" charset="0"/>
              </a:rPr>
              <a:t>widen </a:t>
            </a:r>
            <a:r>
              <a:rPr lang="ru-RU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4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/>
              <a:t>Основные средства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</a:rPr>
              <a:t>get, peek, </a:t>
            </a:r>
            <a:r>
              <a:rPr lang="en-US" err="1">
                <a:latin typeface="Consolas" panose="020B0609020204030204" pitchFamily="49" charset="0"/>
              </a:rPr>
              <a:t>putback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char c = </a:t>
            </a:r>
            <a:r>
              <a:rPr lang="en-US" err="1">
                <a:latin typeface="Consolas" panose="020B0609020204030204" pitchFamily="49" charset="0"/>
              </a:rPr>
              <a:t>cin.get</a:t>
            </a:r>
            <a:r>
              <a:rPr lang="en-US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можно </a:t>
            </a:r>
            <a:r>
              <a:rPr lang="en-US" err="1">
                <a:latin typeface="Consolas" panose="020B0609020204030204" pitchFamily="49" charset="0"/>
              </a:rPr>
              <a:t>cin.peek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ru-RU">
                <a:latin typeface="Consolas" panose="020B0609020204030204" pitchFamily="49" charset="0"/>
              </a:rPr>
              <a:t>тогда </a:t>
            </a:r>
            <a:r>
              <a:rPr lang="en-US" err="1">
                <a:latin typeface="Consolas" panose="020B0609020204030204" pitchFamily="49" charset="0"/>
              </a:rPr>
              <a:t>putback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не нужен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 (c &gt;= '0') &amp;&amp; (c &lt;= '9') ) 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обработка числа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cin.putback (c);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кладём обратно подсмотренный символ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getline 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cin.getline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char *,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обработка строки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6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a number: " &lt;&lt; "\n";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 &gt;&gt; num;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your name: \n";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getline (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mystr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); 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упс... тут что-то пошло не так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8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Внезапная проблема</a:t>
            </a:r>
            <a:r>
              <a:rPr lang="en-US"/>
              <a:t>: </a:t>
            </a:r>
            <a:r>
              <a:rPr lang="ru-RU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a number: " &lt;&lt; "\n";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 &gt;&gt;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здесь был нажат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Enter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и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EOL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остался в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your name: \n";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cin.ignore(); 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здесь лишний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EOL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был забыт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getline (cin, mystr); // </a:t>
            </a:r>
            <a:r>
              <a:rPr lang="ru-RU">
                <a:latin typeface="Consolas" panose="020B0609020204030204" pitchFamily="49" charset="0"/>
              </a:rPr>
              <a:t>теперь всё хорошо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Ещё про игнорирование символов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int n;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while (cin &gt;&gt; n)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n &lt;&lt; endl;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cin.ignore(); // eating Enter hit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/>
          </a:p>
          <a:p>
            <a:pPr marL="45720" indent="0">
              <a:lnSpc>
                <a:spcPct val="100000"/>
              </a:lnSpc>
              <a:buNone/>
            </a:pPr>
            <a:r>
              <a:rPr lang="ru-RU"/>
              <a:t>Что будет на экране, если ввод </a:t>
            </a:r>
            <a:r>
              <a:rPr lang="en-US"/>
              <a:t>"</a:t>
            </a:r>
            <a:r>
              <a:rPr lang="ru-RU">
                <a:latin typeface="Consolas" panose="020B0609020204030204" pitchFamily="49" charset="0"/>
              </a:rPr>
              <a:t>1.1</a:t>
            </a:r>
            <a:r>
              <a:rPr lang="en-US"/>
              <a:t>"?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4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9296" cy="4038600"/>
          </a:xfrm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std::ios_base::eofbit </a:t>
            </a:r>
            <a:r>
              <a:rPr lang="en-US"/>
              <a:t>– </a:t>
            </a:r>
            <a:r>
              <a:rPr lang="ru-RU"/>
              <a:t>считан конец файла</a:t>
            </a:r>
            <a:endParaRPr lang="en-US"/>
          </a:p>
          <a:p>
            <a:r>
              <a:rPr lang="en-US">
                <a:latin typeface="Consolas" panose="020B0609020204030204" pitchFamily="49" charset="0"/>
              </a:rPr>
              <a:t>std::ios_base::failbit</a:t>
            </a:r>
            <a:r>
              <a:rPr lang="ru-RU"/>
              <a:t> </a:t>
            </a:r>
            <a:r>
              <a:rPr lang="en-US"/>
              <a:t>–</a:t>
            </a:r>
            <a:r>
              <a:rPr lang="ru-RU"/>
              <a:t> восстановимая ошибка (например ошибка форматирования)</a:t>
            </a:r>
            <a:endParaRPr lang="en-US"/>
          </a:p>
          <a:p>
            <a:r>
              <a:rPr lang="en-US">
                <a:latin typeface="Consolas" panose="020B0609020204030204" pitchFamily="49" charset="0"/>
              </a:rPr>
              <a:t>std::ios_base::badbit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/>
              <a:t>–</a:t>
            </a:r>
            <a:r>
              <a:rPr lang="ru-RU"/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/>
              <a:t>Работа в основном возложена на функции:</a:t>
            </a:r>
          </a:p>
          <a:p>
            <a:r>
              <a:rPr lang="en-US">
                <a:latin typeface="Consolas" panose="020B0609020204030204" pitchFamily="49" charset="0"/>
              </a:rPr>
              <a:t>rdstate/clear</a:t>
            </a:r>
            <a:r>
              <a:rPr lang="en-US">
                <a:latin typeface="Corbel" panose="020B0503020204020204" pitchFamily="34" charset="0"/>
              </a:rPr>
              <a:t> </a:t>
            </a:r>
            <a:r>
              <a:rPr lang="en-US"/>
              <a:t>– </a:t>
            </a:r>
            <a:r>
              <a:rPr lang="ru-RU"/>
              <a:t>прочитать</a:t>
            </a:r>
            <a:r>
              <a:rPr lang="en-US"/>
              <a:t>/c</a:t>
            </a:r>
            <a:r>
              <a:rPr lang="ru-RU"/>
              <a:t>бросить флаги</a:t>
            </a:r>
            <a:endParaRPr lang="en-US"/>
          </a:p>
          <a:p>
            <a:r>
              <a:rPr lang="en-US">
                <a:latin typeface="Consolas" panose="020B0609020204030204" pitchFamily="49" charset="0"/>
              </a:rPr>
              <a:t>fail</a:t>
            </a:r>
            <a:r>
              <a:rPr lang="ru-RU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operator</a:t>
            </a:r>
            <a:r>
              <a:rPr lang="en-US"/>
              <a:t>!() –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 </a:t>
            </a:r>
            <a:r>
              <a:rPr lang="ru-RU"/>
              <a:t>если </a:t>
            </a:r>
            <a:r>
              <a:rPr lang="en-US">
                <a:latin typeface="Consolas" panose="020B0609020204030204" pitchFamily="49" charset="0"/>
              </a:rPr>
              <a:t>failbit || badbit</a:t>
            </a:r>
          </a:p>
          <a:p>
            <a:r>
              <a:rPr lang="en-US">
                <a:latin typeface="Corbel" panose="020B0503020204020204" pitchFamily="34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bool()</a:t>
            </a:r>
            <a:r>
              <a:rPr lang="en-US"/>
              <a:t> –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 </a:t>
            </a:r>
            <a:r>
              <a:rPr lang="ru-RU"/>
              <a:t>если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!fail()</a:t>
            </a:r>
          </a:p>
        </p:txBody>
      </p:sp>
    </p:spTree>
    <p:extLst>
      <p:ext uri="{BB962C8B-B14F-4D97-AF65-F5344CB8AC3E}">
        <p14:creationId xmlns:p14="http://schemas.microsoft.com/office/powerpoint/2010/main" val="288331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Тонкости обработки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(!cin &gt;&gt; n){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process errors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Что плохо в таком подходе?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Вывод чаще нужен форматированный, а ввод 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40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и вывод в </a:t>
            </a:r>
            <a:r>
              <a:rPr lang="en-US"/>
              <a:t>C: </a:t>
            </a:r>
            <a:r>
              <a:rPr lang="ru-RU"/>
              <a:t>всё есть </a:t>
            </a:r>
            <a:r>
              <a:rPr lang="en-US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FILE</a:t>
            </a:r>
            <a:r>
              <a:rPr lang="en-US"/>
              <a:t> </a:t>
            </a:r>
            <a:r>
              <a:rPr lang="ru-RU"/>
              <a:t>это </a:t>
            </a:r>
            <a:r>
              <a:rPr lang="en-US"/>
              <a:t>implementation-defined </a:t>
            </a:r>
            <a:r>
              <a:rPr lang="ru-RU"/>
              <a:t>структура, поэтому обычно оперируют </a:t>
            </a:r>
            <a:r>
              <a:rPr lang="en-US">
                <a:latin typeface="Consolas" panose="020B0609020204030204" pitchFamily="49" charset="0"/>
              </a:rPr>
              <a:t>FILE*</a:t>
            </a:r>
          </a:p>
          <a:p>
            <a:r>
              <a:rPr lang="ru-RU"/>
              <a:t>Всего файлов можно открыть не меньше </a:t>
            </a:r>
            <a:r>
              <a:rPr lang="en-US">
                <a:latin typeface="Consolas" panose="020B0609020204030204" pitchFamily="49" charset="0"/>
              </a:rPr>
              <a:t>FOPEN_MAX</a:t>
            </a:r>
            <a:r>
              <a:rPr lang="en-US"/>
              <a:t> (</a:t>
            </a:r>
            <a:r>
              <a:rPr lang="ru-RU"/>
              <a:t>не меньше 8</a:t>
            </a:r>
            <a:r>
              <a:rPr lang="en-US"/>
              <a:t>)</a:t>
            </a:r>
            <a:endParaRPr lang="ru-RU"/>
          </a:p>
          <a:p>
            <a:r>
              <a:rPr lang="ru-RU"/>
              <a:t>Весь ввод</a:t>
            </a:r>
            <a:r>
              <a:rPr lang="en-US"/>
              <a:t>/</a:t>
            </a:r>
            <a:r>
              <a:rPr lang="ru-RU"/>
              <a:t>вывод работает только с «файлами»</a:t>
            </a:r>
          </a:p>
          <a:p>
            <a:r>
              <a:rPr lang="ru-RU"/>
              <a:t>«Файлы» можно открывать и закрывать (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иногда).</a:t>
            </a:r>
          </a:p>
          <a:p>
            <a:r>
              <a:rPr lang="ru-RU"/>
              <a:t>Три стандартных файла не требуется специально открывать: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stdin</a:t>
            </a:r>
            <a:r>
              <a:rPr lang="en-US"/>
              <a:t> – </a:t>
            </a:r>
            <a:r>
              <a:rPr lang="ru-RU"/>
              <a:t>стандартный поток ввода (обычно смотрит на консоль)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/>
              <a:t> – </a:t>
            </a:r>
            <a:r>
              <a:rPr lang="ru-RU"/>
              <a:t>стандартный поток вывода (обычно тоже консоль)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stderr</a:t>
            </a:r>
            <a:r>
              <a:rPr lang="en-US"/>
              <a:t> – </a:t>
            </a:r>
            <a:r>
              <a:rPr lang="ru-RU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412988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en-US" sz="4800"/>
              <a:t>Hello, world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Ввод и вывод в память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3685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basic_ifstream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basic_ofstream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8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Старый добрый вывод логов в стиле С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FILE *charfl = fopen(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"rw");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</a:t>
            </a:r>
            <a:r>
              <a:rPr lang="en-US">
                <a:latin typeface="Consolas" panose="020B0609020204030204" pitchFamily="49" charset="0"/>
              </a:rPr>
              <a:t> } 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 = 32; i != 256; ++i)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fprintf(charfl, "value: %3d char: %c",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i, static_cast&lt;char&gt;(i));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fclose(charfl);</a:t>
            </a:r>
          </a:p>
          <a:p>
            <a:r>
              <a:rPr lang="ru-RU"/>
              <a:t>Кто видит проблемы в таком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iostreams </a:t>
            </a:r>
            <a:r>
              <a:rPr lang="ru-RU"/>
              <a:t>на самом деле не сильно сложнее</a:t>
            </a:r>
            <a:r>
              <a:rPr lang="en-US"/>
              <a:t> </a:t>
            </a:r>
            <a:r>
              <a:rPr lang="ru-RU"/>
              <a:t>зато </a:t>
            </a:r>
            <a:r>
              <a:rPr lang="en-US"/>
              <a:t>exception-safe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 = 32; i != 256; ++i)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charfl &lt;&lt; 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&lt;&lt; "char: " &lt;&lt; static_cast&lt;char&gt;(i) &lt;&lt; 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charfl.close(); // dtor </a:t>
            </a:r>
            <a:r>
              <a:rPr lang="ru-RU">
                <a:latin typeface="Consolas" panose="020B0609020204030204" pitchFamily="49" charset="0"/>
              </a:rPr>
              <a:t>тоже работает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Что более</a:t>
            </a:r>
            <a:r>
              <a:rPr lang="en-US"/>
              <a:t> </a:t>
            </a:r>
            <a:r>
              <a:rPr lang="ru-RU"/>
              <a:t>всего смущает из написанного выше?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/>
          </a:p>
          <a:p>
            <a:r>
              <a:rPr lang="ru-RU"/>
              <a:t>Почему не бросаются исключения при открытии файла в неверном состоянии?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ofstream::out </a:t>
            </a:r>
            <a:r>
              <a:rPr lang="en-US">
                <a:latin typeface="Consolas" panose="020B0609020204030204" pitchFamily="49" charset="0"/>
              </a:rPr>
              <a:t>| ofstream::in);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/>
          </a:p>
          <a:p>
            <a:r>
              <a:rPr lang="ru-RU"/>
              <a:t>Почему не бросаются исключения при открытии файла в неверном состоянии?</a:t>
            </a:r>
          </a:p>
          <a:p>
            <a:r>
              <a:rPr lang="ru-RU"/>
              <a:t>Ну и кроме того, указывать </a:t>
            </a:r>
            <a:r>
              <a:rPr lang="en-US"/>
              <a:t>out </a:t>
            </a:r>
            <a:r>
              <a:rPr lang="ru-RU"/>
              <a:t>для </a:t>
            </a:r>
            <a:r>
              <a:rPr lang="en-US"/>
              <a:t>ofstream </a:t>
            </a:r>
            <a:r>
              <a:rPr lang="ru-RU"/>
              <a:t>не нужно, он всегда </a:t>
            </a:r>
            <a:r>
              <a:rPr lang="en-US"/>
              <a:t>out.</a:t>
            </a:r>
          </a:p>
        </p:txBody>
      </p:sp>
    </p:spTree>
    <p:extLst>
      <p:ext uri="{BB962C8B-B14F-4D97-AF65-F5344CB8AC3E}">
        <p14:creationId xmlns:p14="http://schemas.microsoft.com/office/powerpoint/2010/main" val="177289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Ответ внезапный: можно и так и так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charfl.exceptions(ofstream::failbit || ofstream::badbit);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charfl.open(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ofstream::in); // </a:t>
            </a:r>
            <a:r>
              <a:rPr lang="ru-RU">
                <a:latin typeface="Consolas" panose="020B0609020204030204" pitchFamily="49" charset="0"/>
              </a:rPr>
              <a:t>бросит исключение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 = 32; i != 256; ++i)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file &lt;&lt; 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&lt;&lt; "char: " &lt;&lt; static_cast&lt;char&gt;(i) &lt;&lt; 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do_other_job(charfl);</a:t>
            </a:r>
          </a:p>
          <a:p>
            <a:r>
              <a:rPr lang="ru-RU"/>
              <a:t>Осталось понять как обработать исключение и узнать причину ошибки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ошибок открытия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Для ловли ошибок и выдачи информации начиная с </a:t>
                </a:r>
                <a:r>
                  <a:rPr lang="en-US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используется уже знакомый нам класс </a:t>
                </a:r>
                <a:r>
                  <a:rPr lang="en-US"/>
                  <a:t>system_error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try {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f.open(fileName);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// </a:t>
                </a:r>
                <a:r>
                  <a:rPr lang="ru-RU">
                    <a:latin typeface="Consolas" panose="020B0609020204030204" pitchFamily="49" charset="0"/>
                  </a:rPr>
                  <a:t>тут ещё много всего</a:t>
                </a:r>
                <a:endParaRPr lang="en-US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} catch(system_error&amp; e) {</a:t>
                </a:r>
                <a:endParaRPr lang="ru-RU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ru-RU">
                    <a:latin typeface="Consolas" panose="020B0609020204030204" pitchFamily="49" charset="0"/>
                  </a:rPr>
                  <a:t>  </a:t>
                </a:r>
                <a:r>
                  <a:rPr lang="en-US">
                    <a:latin typeface="Consolas" panose="020B0609020204030204" pitchFamily="49" charset="0"/>
                  </a:rPr>
                  <a:t>cerr &lt;&lt; e.code().message() &lt;&lt; endl;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ru-RU"/>
                  <a:t>Аналогично можно обработать закрытие и запись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86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Имеет ли смысл копирование для потоков?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ofstream charfl;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 secondcharfl = charfl</a:t>
            </a:r>
            <a:r>
              <a:rPr lang="en-US">
                <a:latin typeface="Consolas" panose="020B0609020204030204" pitchFamily="49" charset="0"/>
              </a:rPr>
              <a:t>; //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и вывод в </a:t>
            </a:r>
            <a:r>
              <a:rPr lang="en-US"/>
              <a:t>C: </a:t>
            </a:r>
            <a:r>
              <a:rPr lang="ru-RU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fputs("Hello, world\n", 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char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>
                <a:latin typeface="Consolas" panose="020B0609020204030204" pitchFamily="49" charset="0"/>
              </a:rPr>
              <a:t>[80];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fgets(str, 80, </a:t>
            </a:r>
            <a:r>
              <a:rPr lang="en-US" err="1">
                <a:latin typeface="Consolas" panose="020B0609020204030204" pitchFamily="49" charset="0"/>
              </a:rPr>
              <a:t>stdin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ru-RU"/>
              <a:t>Форматированный ввод и вывод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fprintf(stdout, "%s\n", "Hello, world");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char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>
                <a:latin typeface="Consolas" panose="020B0609020204030204" pitchFamily="49" charset="0"/>
              </a:rPr>
              <a:t>[81];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fscanf (</a:t>
            </a:r>
            <a:r>
              <a:rPr lang="en-US" err="1">
                <a:latin typeface="Consolas" panose="020B0609020204030204" pitchFamily="49" charset="0"/>
              </a:rPr>
              <a:t>stdin</a:t>
            </a:r>
            <a:r>
              <a:rPr lang="en-US">
                <a:latin typeface="Consolas" panose="020B0609020204030204" pitchFamily="49" charset="0"/>
              </a:rPr>
              <a:t>, "%80s",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52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Копирование бессмысленно и запрещено, зато работает перемещение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ofstream</a:t>
            </a:r>
            <a:r>
              <a:rPr lang="en-US" sz="2000">
                <a:latin typeface="Consolas" panose="020B0609020204030204" pitchFamily="49" charset="0"/>
              </a:rPr>
              <a:t> openFile (const std::string&amp; filename){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std::ofstream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2000">
                <a:latin typeface="Consolas" panose="020B0609020204030204" pitchFamily="49" charset="0"/>
              </a:rPr>
              <a:t>(filename);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file &lt;&lt; "hello, ";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file;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ofstream file;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= openFile("xyz.tmp");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move-constructed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47587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текстовый файл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Disclaimer: </a:t>
            </a:r>
            <a:r>
              <a:rPr lang="ru-RU"/>
              <a:t>этот способ не оптимален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ifstream file(filename);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while (file.get(c))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cout.put(c);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// </a:t>
            </a:r>
            <a:r>
              <a:rPr lang="ru-RU">
                <a:latin typeface="Consolas" panose="020B0609020204030204" pitchFamily="49" charset="0"/>
              </a:rPr>
              <a:t>здесь файл будет закрыт</a:t>
            </a:r>
          </a:p>
          <a:p>
            <a:r>
              <a:rPr lang="ru-RU"/>
              <a:t>Если оставить в стороне, что он не оптимален, можно также заметить, что открытие и закрытие файла регулируется скобками, это не слишком красиво</a:t>
            </a:r>
          </a:p>
          <a:p>
            <a:r>
              <a:rPr lang="ru-RU"/>
              <a:t>Для многоразового использования можно использовать </a:t>
            </a:r>
            <a:r>
              <a:rPr lang="en-US"/>
              <a:t>open/close</a:t>
            </a:r>
          </a:p>
        </p:txBody>
      </p:sp>
    </p:spTree>
    <p:extLst>
      <p:ext uri="{BB962C8B-B14F-4D97-AF65-F5344CB8AC3E}">
        <p14:creationId xmlns:p14="http://schemas.microsoft.com/office/powerpoint/2010/main" val="406675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"testfile2.txt"};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idx = 0; idx &lt;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; ++idx)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file.open</a:t>
            </a:r>
            <a:r>
              <a:rPr lang="en-US">
                <a:latin typeface="Consolas" panose="020B0609020204030204" pitchFamily="49" charset="0"/>
              </a:rPr>
              <a:t>(filenames[idx],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тут можно указать режим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c;  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(file.get(c))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cout.put(c);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file.close</a:t>
            </a:r>
            <a:r>
              <a:rPr lang="en-US">
                <a:latin typeface="Consolas" panose="020B0609020204030204" pitchFamily="49" charset="0"/>
              </a:rPr>
              <a:t>();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/>
              <a:t>У такого подхода есть минус: нарушение принципа </a:t>
            </a:r>
            <a:r>
              <a:rPr lang="en-US"/>
              <a:t>RAII. </a:t>
            </a:r>
            <a:r>
              <a:rPr lang="ru-RU"/>
              <a:t>Все ли понимают чем это чревато?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1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задача стоит так: считать файл (скажем </a:t>
            </a:r>
            <a:r>
              <a:rPr lang="en-US"/>
              <a:t>gif) </a:t>
            </a:r>
            <a:r>
              <a:rPr lang="ru-RU"/>
              <a:t>в память</a:t>
            </a:r>
          </a:p>
          <a:p>
            <a:r>
              <a:rPr lang="ru-RU"/>
              <a:t>Первый вопрос: во что считываем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5653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задача стоит так: считать файл (скажем </a:t>
            </a:r>
            <a:r>
              <a:rPr lang="en-US"/>
              <a:t>gif) </a:t>
            </a:r>
            <a:r>
              <a:rPr lang="ru-RU"/>
              <a:t>в память</a:t>
            </a:r>
          </a:p>
          <a:p>
            <a:r>
              <a:rPr lang="ru-RU"/>
              <a:t>Первый вопрос: во что считываем</a:t>
            </a:r>
            <a:r>
              <a:rPr lang="en-US"/>
              <a:t>?</a:t>
            </a:r>
          </a:p>
          <a:p>
            <a:r>
              <a:rPr lang="ru-RU"/>
              <a:t>Допустим решено считывать в </a:t>
            </a:r>
            <a:r>
              <a:rPr lang="en-US">
                <a:latin typeface="Consolas" panose="020B0609020204030204" pitchFamily="49" charset="0"/>
              </a:rPr>
              <a:t>vector&lt;unsigned char&gt;</a:t>
            </a:r>
            <a:r>
              <a:rPr lang="en-US"/>
              <a:t>, </a:t>
            </a:r>
            <a:r>
              <a:rPr lang="ru-RU"/>
              <a:t>тогда предлагается следующий метод</a:t>
            </a:r>
            <a:r>
              <a:rPr lang="en-US"/>
              <a:t>. </a:t>
            </a:r>
            <a:r>
              <a:rPr lang="ru-RU"/>
              <a:t>Хорош ли он?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f("data.gif");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while(f)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&gt;&gt;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buf.push_back(next);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431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задача стоит так: считать файл (скажем </a:t>
            </a:r>
            <a:r>
              <a:rPr lang="en-US"/>
              <a:t>gif) </a:t>
            </a:r>
            <a:r>
              <a:rPr lang="ru-RU"/>
              <a:t>в память</a:t>
            </a:r>
          </a:p>
          <a:p>
            <a:r>
              <a:rPr lang="ru-RU"/>
              <a:t>Первый вопрос: во что считываем</a:t>
            </a:r>
            <a:r>
              <a:rPr lang="en-US"/>
              <a:t>?</a:t>
            </a:r>
          </a:p>
          <a:p>
            <a:r>
              <a:rPr lang="ru-RU"/>
              <a:t>Допустим решено считывать в </a:t>
            </a:r>
            <a:r>
              <a:rPr lang="en-US">
                <a:latin typeface="Consolas" panose="020B0609020204030204" pitchFamily="49" charset="0"/>
              </a:rPr>
              <a:t>vector&lt;unsigned char&gt;</a:t>
            </a:r>
            <a:r>
              <a:rPr lang="en-US"/>
              <a:t>, </a:t>
            </a:r>
            <a:r>
              <a:rPr lang="ru-RU"/>
              <a:t>тогда предлагается следующий метод</a:t>
            </a:r>
            <a:r>
              <a:rPr lang="en-US"/>
              <a:t>. </a:t>
            </a:r>
            <a:r>
              <a:rPr lang="ru-RU"/>
              <a:t>Хорош ли он?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f("data.gif");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while(f)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&gt;&gt; next;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он плох.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Подумайте о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cin &gt;&gt; x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для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"   2A"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buf.push_back(next);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30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задача стоит так: считать файл (скажем </a:t>
            </a:r>
            <a:r>
              <a:rPr lang="en-US"/>
              <a:t>gif) </a:t>
            </a:r>
            <a:r>
              <a:rPr lang="ru-RU"/>
              <a:t>в память</a:t>
            </a:r>
          </a:p>
          <a:p>
            <a:r>
              <a:rPr lang="ru-RU"/>
              <a:t>Первый вопрос: во что считываем</a:t>
            </a:r>
            <a:r>
              <a:rPr lang="en-US"/>
              <a:t>?</a:t>
            </a:r>
          </a:p>
          <a:p>
            <a:r>
              <a:rPr lang="ru-RU"/>
              <a:t>Допустим решено считывать в </a:t>
            </a:r>
            <a:r>
              <a:rPr lang="en-US">
                <a:latin typeface="Consolas" panose="020B0609020204030204" pitchFamily="49" charset="0"/>
              </a:rPr>
              <a:t>vector&lt;unsigned char&gt;</a:t>
            </a:r>
            <a:r>
              <a:rPr lang="en-US"/>
              <a:t>, </a:t>
            </a:r>
            <a:r>
              <a:rPr lang="ru-RU"/>
              <a:t>тогда предлагается следующий метод</a:t>
            </a:r>
            <a:r>
              <a:rPr lang="en-US"/>
              <a:t>. </a:t>
            </a:r>
            <a:r>
              <a:rPr lang="ru-RU"/>
              <a:t>Хорош ли он?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f("data.gif",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while(f)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 &gt;&gt; noskipws &gt;&gt; next;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buf.push_back(next);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1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задача стоит так: считать файл (скажем </a:t>
            </a:r>
            <a:r>
              <a:rPr lang="en-US"/>
              <a:t>gif) </a:t>
            </a:r>
            <a:r>
              <a:rPr lang="ru-RU"/>
              <a:t>в память</a:t>
            </a:r>
          </a:p>
          <a:p>
            <a:r>
              <a:rPr lang="ru-RU"/>
              <a:t>Первый вопрос: во что считываем</a:t>
            </a:r>
            <a:r>
              <a:rPr lang="en-US"/>
              <a:t>?</a:t>
            </a:r>
          </a:p>
          <a:p>
            <a:r>
              <a:rPr lang="ru-RU"/>
              <a:t>Допустим решено считывать в </a:t>
            </a:r>
            <a:r>
              <a:rPr lang="en-US">
                <a:latin typeface="Consolas" panose="020B0609020204030204" pitchFamily="49" charset="0"/>
              </a:rPr>
              <a:t>vector&lt;unsigned char&gt;</a:t>
            </a:r>
            <a:r>
              <a:rPr lang="en-US"/>
              <a:t>, </a:t>
            </a:r>
            <a:r>
              <a:rPr lang="ru-RU"/>
              <a:t>тогда предлагается следующий метод</a:t>
            </a:r>
            <a:r>
              <a:rPr lang="en-US"/>
              <a:t>. </a:t>
            </a:r>
            <a:r>
              <a:rPr lang="ru-RU"/>
              <a:t>Хорош ли он?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f("data.gif",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while(f)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 &gt;&gt; noskipws &gt;&gt; next;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не совсем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ok.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Реаллокации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90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файла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r>
              <a:rPr lang="ru-RU"/>
              <a:t>Обычная идея (рождённая опытом </a:t>
            </a:r>
            <a:r>
              <a:rPr lang="en-US"/>
              <a:t>fseek / ftell</a:t>
            </a:r>
            <a:r>
              <a:rPr lang="ru-RU"/>
              <a:t>) узнать размер это спозиционировать на самый конец и вызвать </a:t>
            </a:r>
            <a:r>
              <a:rPr lang="en-US"/>
              <a:t>tellp</a:t>
            </a:r>
            <a:r>
              <a:rPr lang="ru-RU"/>
              <a:t> или </a:t>
            </a:r>
            <a:r>
              <a:rPr lang="en-US"/>
              <a:t>tellg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2728" y="2487168"/>
            <a:ext cx="3099816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2543" y="2487168"/>
            <a:ext cx="666332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74152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239" y="3899053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ios::beg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6622" y="3896775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ios::cur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51438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884719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8798" y="3889909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ios::end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3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Продолжаем улучшения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f("data.gif", ifstream::binary);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f.seekg(0, ifstream::end);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sz = f.tellg();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vector&lt;char&gt; buf;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buf.reserve(sz);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f.seekg(0, ifstream::beg); // </a:t>
            </a:r>
            <a:r>
              <a:rPr lang="ru-RU">
                <a:latin typeface="Consolas" panose="020B0609020204030204" pitchFamily="49" charset="0"/>
              </a:rPr>
              <a:t>перематываем обратно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while(f)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&gt;&gt; noskipws &gt;&gt; next;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реаллокаций нет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2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и вывод в </a:t>
            </a:r>
            <a:r>
              <a:rPr lang="en-US"/>
              <a:t>C: </a:t>
            </a:r>
            <a:r>
              <a:rPr lang="ru-RU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/>
              <a:t>Буферизованные</a:t>
            </a:r>
            <a:endParaRPr lang="en-US"/>
          </a:p>
          <a:p>
            <a:pPr lvl="1"/>
            <a:r>
              <a:rPr lang="ru-RU" sz="2200"/>
              <a:t>Построчная буферизация</a:t>
            </a:r>
          </a:p>
          <a:p>
            <a:pPr lvl="2"/>
            <a:r>
              <a:rPr lang="en-US" sz="2200" err="1"/>
              <a:t>stdout</a:t>
            </a:r>
            <a:endParaRPr lang="en-US" sz="2200"/>
          </a:p>
          <a:p>
            <a:pPr lvl="2"/>
            <a:r>
              <a:rPr lang="en-US" sz="2200" err="1"/>
              <a:t>stdin</a:t>
            </a:r>
            <a:endParaRPr lang="ru-RU" sz="2200"/>
          </a:p>
          <a:p>
            <a:pPr lvl="1"/>
            <a:r>
              <a:rPr lang="ru-RU" sz="2200"/>
              <a:t>Полная буферизация</a:t>
            </a:r>
          </a:p>
          <a:p>
            <a:r>
              <a:rPr lang="ru-RU"/>
              <a:t>Не буферизованные</a:t>
            </a:r>
            <a:endParaRPr lang="en-US"/>
          </a:p>
          <a:p>
            <a:pPr lvl="2"/>
            <a:r>
              <a:rPr lang="en-US" sz="2200" err="1"/>
              <a:t>stderr</a:t>
            </a:r>
            <a:endParaRPr lang="en-US" sz="2200"/>
          </a:p>
          <a:p>
            <a:pPr lvl="1"/>
            <a:endParaRPr lang="en-US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/>
              <a:t>Работа с буфером</a:t>
            </a:r>
          </a:p>
          <a:p>
            <a:pPr lvl="1"/>
            <a:r>
              <a:rPr lang="en-US" sz="2200" err="1"/>
              <a:t>setvbuf</a:t>
            </a:r>
            <a:endParaRPr lang="en-US" sz="2200"/>
          </a:p>
          <a:p>
            <a:pPr lvl="1"/>
            <a:r>
              <a:rPr lang="en-US" sz="2200" err="1"/>
              <a:t>fflush</a:t>
            </a:r>
            <a:endParaRPr lang="en-US" sz="220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FILE *fp;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setbuf(stdout, NULL);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setvbuf(fp, NULL, _IOFBF, BSIZE);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fprintf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"Hello ");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fprintf (</a:t>
            </a:r>
            <a:r>
              <a:rPr lang="en-US" err="1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, "Hello ");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fflush (</a:t>
            </a:r>
            <a:r>
              <a:rPr lang="en-US" err="1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); // </a:t>
            </a:r>
            <a:r>
              <a:rPr lang="ru-RU">
                <a:latin typeface="Consolas" panose="020B0609020204030204" pitchFamily="49" charset="0"/>
              </a:rPr>
              <a:t>запись в файл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Этот метод не слишком надёжен</a:t>
            </a:r>
          </a:p>
          <a:p>
            <a:r>
              <a:rPr lang="ru-RU"/>
              <a:t>На </a:t>
            </a:r>
            <a:r>
              <a:rPr lang="en-US"/>
              <a:t>stackoverflow </a:t>
            </a:r>
            <a:r>
              <a:rPr lang="ru-RU"/>
              <a:t>предлагают также хитроумный метод через </a:t>
            </a:r>
            <a:r>
              <a:rPr lang="en-US"/>
              <a:t>ignore/gcount/clear*</a:t>
            </a:r>
          </a:p>
          <a:p>
            <a:r>
              <a:rPr lang="ru-RU"/>
              <a:t>Я бы предложил с учётом вышедшего </a:t>
            </a:r>
            <a:r>
              <a:rPr lang="en-US">
                <a:latin typeface="Consolas" panose="020B0609020204030204" pitchFamily="49" charset="0"/>
              </a:rPr>
              <a:t>C++17</a:t>
            </a:r>
            <a:r>
              <a:rPr lang="en-US"/>
              <a:t>,</a:t>
            </a:r>
            <a:r>
              <a:rPr lang="ru-RU"/>
              <a:t> библиотеку </a:t>
            </a:r>
            <a:r>
              <a:rPr lang="en-US"/>
              <a:t>&lt;filesystem&gt; (</a:t>
            </a:r>
            <a:r>
              <a:rPr lang="ru-RU"/>
              <a:t>пример взят с </a:t>
            </a:r>
            <a:r>
              <a:rPr lang="en-US"/>
              <a:t>cppref) **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fs = std::filesystem;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fs::path p = fs::current_path() / "example.bin";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ofstream(p).put('a');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"File size = " &lt;&lt; fs::file_size(p) &lt;&lt; '\n';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fs::remove(p);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2888" y="5815584"/>
            <a:ext cx="9411977" cy="80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/>
              <a:t>*https://stackoverflow.com/questions/22984956/tellg-function-give-wrong-size-of-file</a:t>
            </a:r>
            <a:br>
              <a:rPr lang="en-US" sz="1800"/>
            </a:br>
            <a:r>
              <a:rPr lang="en-US" sz="1800"/>
              <a:t>**http://en.cppreference.com/w/cpp/filesystem/file_size</a:t>
            </a:r>
          </a:p>
        </p:txBody>
      </p:sp>
    </p:spTree>
    <p:extLst>
      <p:ext uri="{BB962C8B-B14F-4D97-AF65-F5344CB8AC3E}">
        <p14:creationId xmlns:p14="http://schemas.microsoft.com/office/powerpoint/2010/main" val="8595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Позиционирование также работает для текстовых файлов</a:t>
            </a:r>
            <a:r>
              <a:rPr lang="en-US"/>
              <a:t>*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long pos = outfile.tellp(); // </a:t>
            </a:r>
            <a:r>
              <a:rPr lang="ru-RU">
                <a:latin typeface="Consolas" panose="020B0609020204030204" pitchFamily="49" charset="0"/>
              </a:rPr>
              <a:t>текущая позиция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(pos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-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7);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перейти к </a:t>
            </a:r>
            <a:r>
              <a:rPr lang="en-US">
                <a:latin typeface="Consolas" panose="020B0609020204030204" pitchFamily="49" charset="0"/>
              </a:rPr>
              <a:t>pos-7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2888" y="6187440"/>
            <a:ext cx="9411977" cy="42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/>
              <a:t>*</a:t>
            </a:r>
            <a:r>
              <a:rPr lang="ru-RU" sz="1800"/>
              <a:t>пример взят с: </a:t>
            </a:r>
            <a:r>
              <a:rPr lang="en-US" sz="1800"/>
              <a:t>http://www.cplusplus.com/reference/ostream/ostream/tellp</a:t>
            </a:r>
          </a:p>
        </p:txBody>
      </p:sp>
    </p:spTree>
    <p:extLst>
      <p:ext uri="{BB962C8B-B14F-4D97-AF65-F5344CB8AC3E}">
        <p14:creationId xmlns:p14="http://schemas.microsoft.com/office/powerpoint/2010/main" val="4066925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latin typeface="Consolas" panose="020B0609020204030204" pitchFamily="49" charset="0"/>
              </a:rPr>
              <a:t> pos = outfile.tellp(); // </a:t>
            </a:r>
            <a:r>
              <a:rPr lang="ru-RU">
                <a:latin typeface="Consolas" panose="020B0609020204030204" pitchFamily="49" charset="0"/>
              </a:rPr>
              <a:t>текущая позиция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(pos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-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7);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перейти к </a:t>
            </a:r>
            <a:r>
              <a:rPr lang="en-US">
                <a:latin typeface="Consolas" panose="020B0609020204030204" pitchFamily="49" charset="0"/>
              </a:rPr>
              <a:t>pos-7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sam";</a:t>
            </a:r>
          </a:p>
          <a:p>
            <a:r>
              <a:rPr lang="ru-RU"/>
              <a:t>К сожалению, </a:t>
            </a:r>
            <a:r>
              <a:rPr lang="en-US"/>
              <a:t>tellp </a:t>
            </a:r>
            <a:r>
              <a:rPr lang="ru-RU"/>
              <a:t>возвращает не </a:t>
            </a:r>
            <a:r>
              <a:rPr lang="en-US"/>
              <a:t>long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streampos tellp();</a:t>
            </a:r>
          </a:p>
        </p:txBody>
      </p:sp>
    </p:spTree>
    <p:extLst>
      <p:ext uri="{BB962C8B-B14F-4D97-AF65-F5344CB8AC3E}">
        <p14:creationId xmlns:p14="http://schemas.microsoft.com/office/powerpoint/2010/main" val="156716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pos = outfile.tellp();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(pos -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static_cast&lt;decltype(pos)&gt;(7)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sam";</a:t>
            </a:r>
          </a:p>
          <a:p>
            <a:r>
              <a:rPr lang="ru-RU"/>
              <a:t>По крайней мере типы соблюдены. Но можно ли ещё лучше?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8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outfile.seekp (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-7,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std::ios::cur);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sam";</a:t>
            </a:r>
          </a:p>
        </p:txBody>
      </p:sp>
    </p:spTree>
    <p:extLst>
      <p:ext uri="{BB962C8B-B14F-4D97-AF65-F5344CB8AC3E}">
        <p14:creationId xmlns:p14="http://schemas.microsoft.com/office/powerpoint/2010/main" val="2808196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Спойлер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Уже очень скоро считать файл в вектор станет куда проще</a:t>
            </a:r>
          </a:p>
          <a:p>
            <a:r>
              <a:rPr lang="ru-RU"/>
              <a:t>Но для этого надо дождаться лекции про итераторы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istreambuf_iterator&lt;char&gt; first(file);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istreambuf_iterator&lt;char&gt; last();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vector&lt;unsigned char&gt; v(first, last);</a:t>
            </a:r>
          </a:p>
        </p:txBody>
      </p:sp>
    </p:spTree>
    <p:extLst>
      <p:ext uri="{BB962C8B-B14F-4D97-AF65-F5344CB8AC3E}">
        <p14:creationId xmlns:p14="http://schemas.microsoft.com/office/powerpoint/2010/main" val="1490755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en-US" sz="4800"/>
              <a:t>Hello, world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Ввод и вывод в память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4258397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basic_ifstream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basic_ofstream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68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basic_ifstream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basic_ofstream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basic_istringstream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basic_ostringstream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0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fst &lt;&lt; 42.2442;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s1 = fst.str();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поток в строку через </a:t>
            </a:r>
            <a:r>
              <a:rPr lang="en-US">
                <a:latin typeface="Consolas" panose="020B0609020204030204" pitchFamily="49" charset="0"/>
              </a:rPr>
              <a:t>.str()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istringstream iss(s1);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iss &gt;&gt; n &gt;&gt; 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s2("value: 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b="1">
                <a:latin typeface="Consolas" panose="020B0609020204030204" pitchFamily="49" charset="0"/>
              </a:rPr>
              <a:t>ate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означает "</a:t>
            </a:r>
            <a:r>
              <a:rPr lang="en-US">
                <a:latin typeface="Consolas" panose="020B0609020204030204" pitchFamily="49" charset="0"/>
              </a:rPr>
              <a:t>at the end</a:t>
            </a:r>
            <a:r>
              <a:rPr lang="ru-RU">
                <a:latin typeface="Consolas" panose="020B0609020204030204" pitchFamily="49" charset="0"/>
              </a:rPr>
              <a:t>"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ostringstream snd(s2, std::ios::out|std::ios::ate);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snd &lt;&lt; hex &lt;&lt; n &lt;&lt; " " &lt;&lt; 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snd.str() &lt;&lt; endl;</a:t>
            </a:r>
          </a:p>
          <a:p>
            <a:pPr marL="45720" indent="0">
              <a:buNone/>
            </a:pP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80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fprintf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delay(5); // </a:t>
            </a:r>
            <a:r>
              <a:rPr lang="ru-RU">
                <a:latin typeface="Consolas" panose="020B0609020204030204" pitchFamily="49" charset="0"/>
              </a:rPr>
              <a:t>допустим эта функция делает 5 секунд задержку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fprintf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"world");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02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fst &lt;&lt; 42.2442;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s1 = fst.str();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поток в строку через </a:t>
            </a:r>
            <a:r>
              <a:rPr lang="en-US">
                <a:latin typeface="Consolas" panose="020B0609020204030204" pitchFamily="49" charset="0"/>
              </a:rPr>
              <a:t>.str()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istringstream iss(s1);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iss &gt;&gt; n &gt;&gt; 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s2("value: 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b="1">
                <a:latin typeface="Consolas" panose="020B0609020204030204" pitchFamily="49" charset="0"/>
              </a:rPr>
              <a:t>ate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означает "</a:t>
            </a:r>
            <a:r>
              <a:rPr lang="en-US">
                <a:latin typeface="Consolas" panose="020B0609020204030204" pitchFamily="49" charset="0"/>
              </a:rPr>
              <a:t>at the end</a:t>
            </a:r>
            <a:r>
              <a:rPr lang="ru-RU">
                <a:latin typeface="Consolas" panose="020B0609020204030204" pitchFamily="49" charset="0"/>
              </a:rPr>
              <a:t>"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ostringstream snd(s2, std::ios::out|std::ios::ate);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snd &lt;&lt; hex &lt;&lt; n &lt;&lt; " " &lt;&lt; 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snd.str() &lt;&lt; endl;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&gt;&gt; value: 2A 0.2442</a:t>
            </a:r>
          </a:p>
        </p:txBody>
      </p:sp>
    </p:spTree>
    <p:extLst>
      <p:ext uri="{BB962C8B-B14F-4D97-AF65-F5344CB8AC3E}">
        <p14:creationId xmlns:p14="http://schemas.microsoft.com/office/powerpoint/2010/main" val="3249201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Неименованные потоки (</a:t>
            </a:r>
            <a:r>
              <a:rPr lang="en-US"/>
              <a:t>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s1, s2, s3;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istringstream(name) &gt;&gt; s1 &gt;&gt; s2 &gt;&gt; s3;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</a:p>
          <a:p>
            <a:r>
              <a:rPr lang="ru-RU"/>
              <a:t>Неименованный поток живет до конца полного выражения</a:t>
            </a:r>
          </a:p>
          <a:p>
            <a:r>
              <a:rPr lang="ru-RU"/>
              <a:t>Строка будет побита по </a:t>
            </a:r>
            <a:r>
              <a:rPr lang="ru-RU" b="1"/>
              <a:t>разделителям</a:t>
            </a:r>
            <a:endParaRPr lang="en-US" b="1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istringstream input("Ann Bob Carl Debora");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input &gt;&gt; s1 &gt;&gt; s2 &gt;&gt; s3 &gt;&gt; s4; // ok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бы вы сделали расширение количества разделителей?</a:t>
            </a:r>
          </a:p>
          <a:p>
            <a:r>
              <a:rPr lang="ru-RU"/>
              <a:t>Для конкретности. Допустим хочется заставить работать следующее: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std::istringstream input("Ann-Bob Carl:Debora");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некая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input &gt;&gt; s1 &gt;&gt; s2 &gt;&gt; s3 &gt;&gt; s4;</a:t>
            </a:r>
          </a:p>
        </p:txBody>
      </p:sp>
    </p:spTree>
    <p:extLst>
      <p:ext uri="{BB962C8B-B14F-4D97-AF65-F5344CB8AC3E}">
        <p14:creationId xmlns:p14="http://schemas.microsoft.com/office/powerpoint/2010/main" val="1590260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Назначенные</a:t>
            </a:r>
            <a:r>
              <a:rPr lang="en-US"/>
              <a:t> (imbued)</a:t>
            </a:r>
            <a:r>
              <a:rPr lang="ru-RU"/>
              <a:t>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</a:t>
            </a:r>
            <a:r>
              <a:rPr lang="ru-RU"/>
              <a:t> форматом ввода и вывода (языком, разделителями и т.д.) управляют локали</a:t>
            </a:r>
            <a:r>
              <a:rPr lang="en-US"/>
              <a:t> </a:t>
            </a:r>
            <a:endParaRPr lang="ru-RU"/>
          </a:p>
          <a:p>
            <a:r>
              <a:rPr lang="ru-RU"/>
              <a:t>Локаль можно </a:t>
            </a:r>
            <a:r>
              <a:rPr lang="ru-RU">
                <a:solidFill>
                  <a:srgbClr val="0000FF"/>
                </a:solidFill>
              </a:rPr>
              <a:t>назначить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cin.imbue(locale(""));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cout.imbue(locale("ru_RU")); //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Windows "rus_RUS"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double value;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/>
              <a:t>Ввод: 47.11</a:t>
            </a:r>
          </a:p>
          <a:p>
            <a:pPr marL="45720" indent="0">
              <a:buNone/>
            </a:pPr>
            <a:r>
              <a:rPr lang="ru-RU"/>
              <a:t>Вывод: 47</a:t>
            </a:r>
            <a:r>
              <a:rPr lang="en-US"/>
              <a:t>,11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05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Общий базовый класс </a:t>
            </a:r>
            <a:r>
              <a:rPr lang="en-US" sz="2000">
                <a:latin typeface="Consolas" panose="020B0609020204030204" pitchFamily="49" charset="0"/>
              </a:rPr>
              <a:t>std::locale::facet</a:t>
            </a:r>
            <a:endParaRPr lang="ru-RU" sz="2000">
              <a:latin typeface="Consolas" panose="020B0609020204030204" pitchFamily="49" charset="0"/>
            </a:endParaRPr>
          </a:p>
          <a:p>
            <a:pPr lvl="1"/>
            <a:r>
              <a:rPr lang="ru-RU"/>
              <a:t>Запрещает конструктор копирования</a:t>
            </a:r>
          </a:p>
          <a:p>
            <a:r>
              <a:rPr lang="ru-RU"/>
              <a:t>Локаль это контейнер из объектов вида </a:t>
            </a:r>
            <a:r>
              <a:rPr lang="en-US" sz="2000">
                <a:latin typeface="Consolas" panose="020B0609020204030204" pitchFamily="49" charset="0"/>
              </a:rPr>
              <a:t>facet*</a:t>
            </a:r>
            <a:r>
              <a:rPr lang="ru-RU"/>
              <a:t> и, таким образом, один из немногих </a:t>
            </a:r>
            <a:r>
              <a:rPr lang="ru-RU" b="1"/>
              <a:t>интрузивных</a:t>
            </a:r>
            <a:r>
              <a:rPr lang="ru-RU"/>
              <a:t> контейнеров в </a:t>
            </a:r>
            <a:r>
              <a:rPr lang="en-US"/>
              <a:t>C++</a:t>
            </a:r>
            <a:endParaRPr lang="ru-RU"/>
          </a:p>
          <a:p>
            <a:r>
              <a:rPr lang="ru-RU"/>
              <a:t>Интрузивные контейнеры обычны в </a:t>
            </a:r>
            <a:r>
              <a:rPr lang="en-US"/>
              <a:t>Java/C# </a:t>
            </a:r>
            <a:r>
              <a:rPr lang="ru-RU"/>
              <a:t>но в </a:t>
            </a:r>
            <a:r>
              <a:rPr lang="en-US"/>
              <a:t>STL </a:t>
            </a:r>
            <a:r>
              <a:rPr lang="ru-RU"/>
              <a:t>они редкость</a:t>
            </a:r>
          </a:p>
          <a:p>
            <a:r>
              <a:rPr lang="ru-RU"/>
              <a:t>Типичный фасет</a:t>
            </a:r>
            <a:r>
              <a:rPr lang="en-US"/>
              <a:t> ctype&lt;&gt;()</a:t>
            </a:r>
            <a:r>
              <a:rPr lang="ru-RU"/>
              <a:t>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charT&gt;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/>
              <a:t>Фасеты индексированы</a:t>
            </a:r>
            <a:r>
              <a:rPr lang="en-US"/>
              <a:t> </a:t>
            </a:r>
            <a:r>
              <a:rPr lang="ru-RU"/>
              <a:t>производными типами. В локали только один фасет</a:t>
            </a:r>
            <a:r>
              <a:rPr lang="en-US"/>
              <a:t>, </a:t>
            </a:r>
            <a:r>
              <a:rPr lang="ru-RU"/>
              <a:t>производный от каждого из них (например от </a:t>
            </a:r>
            <a:r>
              <a:rPr lang="en-US"/>
              <a:t>ctype</a:t>
            </a:r>
            <a:r>
              <a:rPr lang="ru-RU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7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разделитель для </a:t>
            </a:r>
            <a:r>
              <a:rPr lang="en-US"/>
              <a:t>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ctype&lt;char&gt; {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mask my_table[table_size];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my_ctype(size_t refs = 0) :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ctype&lt;char&gt;</a:t>
            </a:r>
            <a:r>
              <a:rPr lang="en-US" sz="1800">
                <a:latin typeface="Consolas" panose="020B0609020204030204" pitchFamily="49" charset="0"/>
              </a:rPr>
              <a:t>(&amp;my_table[0], false, refs) {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copy_n(classic_table(), table_size, my_table);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my_table['-'] = (mask)space;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my_table[':'] = (mask)space;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}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string s1, s2, s3, s4;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istringstream input("Ann-Bob Carl:Debora");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locale x(locale::classic(),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>
                <a:latin typeface="Consolas" panose="020B0609020204030204" pitchFamily="49" charset="0"/>
              </a:rPr>
              <a:t>); // </a:t>
            </a:r>
            <a:r>
              <a:rPr lang="ru-RU" sz="1800">
                <a:latin typeface="Consolas" panose="020B0609020204030204" pitchFamily="49" charset="0"/>
              </a:rPr>
              <a:t>замена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ctype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input.imbue(x);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input &gt;&gt; s1 &gt;&gt; s2 &gt;&gt; s3 &gt;&gt; s4;</a:t>
            </a:r>
          </a:p>
        </p:txBody>
      </p:sp>
    </p:spTree>
    <p:extLst>
      <p:ext uri="{BB962C8B-B14F-4D97-AF65-F5344CB8AC3E}">
        <p14:creationId xmlns:p14="http://schemas.microsoft.com/office/powerpoint/2010/main" val="1282068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может быть устроен конструктор</a:t>
            </a:r>
            <a:r>
              <a:rPr lang="en-US"/>
              <a:t>, </a:t>
            </a:r>
            <a:r>
              <a:rPr lang="ru-RU"/>
              <a:t>чтобы это работало</a:t>
            </a:r>
            <a:r>
              <a:rPr lang="en-US"/>
              <a:t>?</a:t>
            </a:r>
            <a:endParaRPr lang="ru-RU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locale x(locale::classic(), new my_ctype);</a:t>
            </a:r>
            <a:endParaRPr lang="ru-RU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74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может быть устроен конструктор</a:t>
            </a:r>
            <a:r>
              <a:rPr lang="en-US"/>
              <a:t>, </a:t>
            </a:r>
            <a:r>
              <a:rPr lang="ru-RU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locale x(locale::classic(), new my_ctype);</a:t>
            </a:r>
            <a:endParaRPr lang="ru-RU" sz="2000">
              <a:latin typeface="Consolas" panose="020B0609020204030204" pitchFamily="49" charset="0"/>
            </a:endParaRPr>
          </a:p>
          <a:p>
            <a:r>
              <a:rPr lang="ru-RU"/>
              <a:t>Идея </a:t>
            </a:r>
            <a:r>
              <a:rPr lang="en-US" sz="2000">
                <a:latin typeface="Consolas" panose="020B0609020204030204" pitchFamily="49" charset="0"/>
              </a:rPr>
              <a:t>locale::locale (locale, facet*)</a:t>
            </a:r>
            <a:r>
              <a:rPr lang="en-US"/>
              <a:t> </a:t>
            </a:r>
            <a:r>
              <a:rPr lang="ru-RU"/>
              <a:t>плоха, потому что теряется информация об индексирующем типе</a:t>
            </a:r>
          </a:p>
          <a:p>
            <a:r>
              <a:rPr lang="ru-RU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&lt;class Facet&gt;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locale::locale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locale&amp; other, Facet* f);</a:t>
            </a:r>
          </a:p>
        </p:txBody>
      </p:sp>
    </p:spTree>
    <p:extLst>
      <p:ext uri="{BB962C8B-B14F-4D97-AF65-F5344CB8AC3E}">
        <p14:creationId xmlns:p14="http://schemas.microsoft.com/office/powerpoint/2010/main" val="1003119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Аналог</a:t>
                      </a:r>
                      <a:r>
                        <a:rPr lang="ru-RU" baseline="0"/>
                        <a:t> в </a:t>
                      </a:r>
                      <a:r>
                        <a:rPr lang="en-US" baseline="0"/>
                        <a:t>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num_get&lt;&gt;()</a:t>
                      </a:r>
                    </a:p>
                    <a:p>
                      <a:r>
                        <a:rPr lang="en-US"/>
                        <a:t>num_put&lt;&gt;()</a:t>
                      </a:r>
                    </a:p>
                    <a:p>
                      <a:r>
                        <a:rPr lang="en-US"/>
                        <a:t>numpunct&lt;&gt;()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Ввод</a:t>
                      </a:r>
                      <a:r>
                        <a:rPr lang="ru-RU" baseline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Информация о символах (например </a:t>
                      </a:r>
                      <a:r>
                        <a:rPr lang="en-US"/>
                        <a:t>isupper())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LC_CTYPE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codecvt&lt;&gt;()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Преобразования</a:t>
                      </a:r>
                      <a:r>
                        <a:rPr lang="ru-RU" baseline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LC_CTYPE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collate&lt;&gt;()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LC_COLLATE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messages&lt;&gt;()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money_get&lt;&gt;()</a:t>
                      </a:r>
                    </a:p>
                    <a:p>
                      <a:r>
                        <a:rPr lang="en-US"/>
                        <a:t>money_put&lt;&gt;()</a:t>
                      </a:r>
                    </a:p>
                    <a:p>
                      <a:r>
                        <a:rPr lang="en-US"/>
                        <a:t>moneypunct&lt;&gt;()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Ввод</a:t>
                      </a:r>
                      <a:r>
                        <a:rPr lang="ru-RU" baseline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LC_MONETARY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time_get&lt;&gt;()</a:t>
                      </a:r>
                    </a:p>
                    <a:p>
                      <a:r>
                        <a:rPr lang="en-US"/>
                        <a:t>time_put&lt;&gt;()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Ввод</a:t>
                      </a:r>
                      <a:r>
                        <a:rPr lang="ru-RU" baseline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LC_TIME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63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Хотелось бы чтобы некоторые форматы </a:t>
            </a:r>
            <a:r>
              <a:rPr lang="en-US"/>
              <a:t>"</a:t>
            </a:r>
            <a:r>
              <a:rPr lang="ru-RU"/>
              <a:t>залипали</a:t>
            </a:r>
            <a:r>
              <a:rPr lang="en-US"/>
              <a:t>" </a:t>
            </a:r>
            <a:r>
              <a:rPr lang="ru-RU"/>
              <a:t>например для всех целых чисел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os &lt;&lt; add_one &lt;&lt; 10 &lt;&lt; " " &lt;&lt; 11 &lt;&lt; endl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&lt;&lt; add_none &lt;&lt; 10 &lt;&lt; " " &lt;&lt; 11 &lt;&lt; endl;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11 12 10 11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Если бы вы писали потоки, как бы вы синженерили такую магию?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Простая задача</a:t>
            </a:r>
            <a:r>
              <a:rPr lang="en-US"/>
              <a:t>: </a:t>
            </a:r>
            <a:r>
              <a:rPr lang="ru-RU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setbuf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NULL);</a:t>
            </a:r>
          </a:p>
          <a:p>
            <a:pPr marL="45720" indent="0">
              <a:buNone/>
            </a:pPr>
            <a:r>
              <a:rPr lang="ru-RU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setvbuf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NULL, _IOFBF, 1024);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не обязательно 1024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fprintf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delay(5);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fprintf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"world");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1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</a:t>
            </a:r>
            <a:r>
              <a:rPr lang="en-US"/>
              <a:t>iword/xalloc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std::ios_base::iword</a:t>
            </a:r>
            <a:r>
              <a:rPr lang="ru-RU" sz="2000" b="1"/>
              <a:t> (</a:t>
            </a:r>
            <a:r>
              <a:rPr lang="en-US" sz="2000" b="1"/>
              <a:t>long)</a:t>
            </a:r>
            <a:r>
              <a:rPr lang="ru-RU" sz="2000" b="1"/>
              <a:t> </a:t>
            </a:r>
            <a:r>
              <a:rPr lang="ru-RU" sz="2000"/>
              <a:t>это функция, которая позволяет хранить внутри потока-наследника массив целых (</a:t>
            </a:r>
            <a:r>
              <a:rPr lang="en-US" sz="2000"/>
              <a:t>long)</a:t>
            </a:r>
            <a:r>
              <a:rPr lang="ru-RU" sz="2000"/>
              <a:t> чисел</a:t>
            </a:r>
          </a:p>
          <a:p>
            <a:r>
              <a:rPr lang="ru-RU" sz="2000"/>
              <a:t>Уникальный элемент из </a:t>
            </a:r>
            <a:r>
              <a:rPr lang="en-US" sz="2000"/>
              <a:t>iword </a:t>
            </a:r>
            <a:r>
              <a:rPr lang="ru-RU" sz="2000"/>
              <a:t>массива возвращает функция </a:t>
            </a:r>
            <a:r>
              <a:rPr lang="en-US" sz="2000" b="1"/>
              <a:t>std::ios_base::xalloc(). </a:t>
            </a:r>
            <a:r>
              <a:rPr lang="ru-RU" sz="200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struct ReversedString { static int is_rev; string data 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int ReversedString::is_rev = ios_base::xalloc();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ios_base&amp; rev(ios_base&amp; os)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os.iword (ReversedString::is_rev) = !os.iword (ReversedString::is_rev);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os;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ostream&amp; operator&lt;&lt;(ostream&amp; os, ReversedString&amp; f)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if(os.iword(ReversedString::is_rev) == 1)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return os &lt;&lt; string(f.data.rbegin(), f.data.rend());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os &lt;&lt; f.data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/>
              <a:t>Модификатор </a:t>
            </a:r>
            <a:r>
              <a:rPr lang="en-US" sz="1800"/>
              <a:t>rev </a:t>
            </a:r>
            <a:r>
              <a:rPr lang="ru-RU" sz="1800"/>
              <a:t>не слишком полезен, так как действует только на </a:t>
            </a:r>
            <a:r>
              <a:rPr lang="en-US" sz="1800">
                <a:latin typeface="Consolas" panose="020B0609020204030204" pitchFamily="49" charset="0"/>
              </a:rPr>
              <a:t>ReversedString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100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Добавляем фасеты: </a:t>
            </a:r>
            <a:r>
              <a:rPr lang="en-US"/>
              <a:t>add_one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{ static int i = ios_base::xalloc();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return i;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ostream&amp; add_one(ostream&amp; os) { os.iword(geti()) = 1; return os; } 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ostream&amp; add_none(ostream&amp; os) { os.iword(geti()) = 0; return os; 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struct my_num_put : num_put&lt;char&gt; {    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iter_type do_put(iter_type s, ios_base&amp; f, char_type fill, long v) const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   {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f.iword(geti()));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iter_type do_put(iter_type s, ios_base&amp; f, char_type fill, unsigned long v) const 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{ return num_put&lt;char&gt;::do_put(s, f, fill, v + f.iword(geti())); }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int main()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cout.imbue(locale(locale(), new my_num_put));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cout &lt;&lt; add_one &lt;&lt; 10 &lt;&lt; " " &lt;&lt; 11 &lt;&lt; "\n" &lt;&lt; add_none &lt;&lt; 10 &lt;&lt; " " &lt;&lt; 11 &lt;&lt; endl;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961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en-US" sz="4800"/>
              <a:t>Hello, world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Ввод и вывод в память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051695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basic_ifstream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basic_ofstream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basic_istringstream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basic_ostringstream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120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basic_iostream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basic_ifstream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basic_ofstream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basic_fstream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basic_istringstream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basic_ostringstream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basic_stringstream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8137" y="4929255"/>
            <a:ext cx="222475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FF"/>
                </a:solidFill>
              </a:rPr>
              <a:t>basic_streambuf</a:t>
            </a:r>
            <a:r>
              <a:rPr lang="en-US" sz="2000">
                <a:solidFill>
                  <a:srgbClr val="0000FF"/>
                </a:solidFill>
              </a:rPr>
              <a:t>&lt;&gt;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8137" y="5557331"/>
            <a:ext cx="2224758" cy="3893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streambuf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42061" y="4301179"/>
            <a:ext cx="2045733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basic_filebuf</a:t>
            </a:r>
            <a:r>
              <a:rPr lang="en-US" sz="2000">
                <a:solidFill>
                  <a:srgbClr val="FF0000"/>
                </a:solidFill>
              </a:rPr>
              <a:t>&lt;&gt;</a:t>
            </a:r>
          </a:p>
        </p:txBody>
      </p:sp>
      <p:cxnSp>
        <p:nvCxnSpPr>
          <p:cNvPr id="62" name="Straight Arrow Connector 61"/>
          <p:cNvCxnSpPr>
            <a:stCxn id="59" idx="1"/>
            <a:endCxn id="57" idx="3"/>
          </p:cNvCxnSpPr>
          <p:nvPr/>
        </p:nvCxnSpPr>
        <p:spPr>
          <a:xfrm flipH="1">
            <a:off x="2892895" y="4620513"/>
            <a:ext cx="649166" cy="62807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42062" y="4934244"/>
            <a:ext cx="2045732" cy="31434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filebuf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9523" y="5482441"/>
            <a:ext cx="2288271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A50021"/>
                </a:solidFill>
              </a:rPr>
              <a:t>basic_stringbuf</a:t>
            </a:r>
            <a:r>
              <a:rPr lang="en-US" sz="2000">
                <a:solidFill>
                  <a:srgbClr val="A50021"/>
                </a:solidFill>
              </a:rPr>
              <a:t>&lt;&gt;</a:t>
            </a:r>
          </a:p>
        </p:txBody>
      </p:sp>
      <p:cxnSp>
        <p:nvCxnSpPr>
          <p:cNvPr id="65" name="Straight Arrow Connector 64"/>
          <p:cNvCxnSpPr>
            <a:stCxn id="64" idx="1"/>
            <a:endCxn id="57" idx="3"/>
          </p:cNvCxnSpPr>
          <p:nvPr/>
        </p:nvCxnSpPr>
        <p:spPr>
          <a:xfrm flipH="1" flipV="1">
            <a:off x="2892895" y="5248589"/>
            <a:ext cx="406628" cy="55318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99522" y="6115505"/>
            <a:ext cx="2288271" cy="2743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stringbuf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Выдача файла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Следующий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c;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while (file.get(c))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cout.put(c);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Может быть переписан с использованием явного обращения к буферу: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file.rdbuf()</a:t>
            </a:r>
          </a:p>
          <a:p>
            <a:r>
              <a:rPr lang="ru-RU"/>
              <a:t>Метод </a:t>
            </a:r>
            <a:r>
              <a:rPr lang="en-US"/>
              <a:t>rdbuf </a:t>
            </a:r>
            <a:r>
              <a:rPr lang="ru-RU"/>
              <a:t>в зависимости от аргумента может считывать и устанавливать буфер потока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94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Сцепление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Сцепленный (</a:t>
            </a:r>
            <a:r>
              <a:rPr lang="en-US"/>
              <a:t>tied)</a:t>
            </a:r>
            <a:r>
              <a:rPr lang="ru-RU"/>
              <a:t> в данным</a:t>
            </a:r>
            <a:r>
              <a:rPr lang="en-US"/>
              <a:t> </a:t>
            </a:r>
            <a:r>
              <a:rPr lang="ru-RU"/>
              <a:t>поток это выходной поток, который сбрасывается (</a:t>
            </a:r>
            <a:r>
              <a:rPr lang="en-US"/>
              <a:t>flushed) </a:t>
            </a:r>
            <a:r>
              <a:rPr lang="ru-RU"/>
              <a:t>при каждой операции ввода вывода на данном потоке</a:t>
            </a:r>
            <a:endParaRPr lang="en-US"/>
          </a:p>
          <a:p>
            <a:r>
              <a:rPr lang="ru-RU"/>
              <a:t>Например </a:t>
            </a:r>
            <a:r>
              <a:rPr lang="en-US"/>
              <a:t>cout </a:t>
            </a:r>
            <a:r>
              <a:rPr lang="ru-RU"/>
              <a:t>сцеплен (</a:t>
            </a:r>
            <a:r>
              <a:rPr lang="en-US"/>
              <a:t>tied) </a:t>
            </a:r>
            <a:r>
              <a:rPr lang="ru-RU"/>
              <a:t>с потоком </a:t>
            </a:r>
            <a:r>
              <a:rPr lang="en-US"/>
              <a:t>cin</a:t>
            </a:r>
          </a:p>
        </p:txBody>
      </p:sp>
    </p:spTree>
    <p:extLst>
      <p:ext uri="{BB962C8B-B14F-4D97-AF65-F5344CB8AC3E}">
        <p14:creationId xmlns:p14="http://schemas.microsoft.com/office/powerpoint/2010/main" val="317241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Странности </a:t>
            </a:r>
            <a:r>
              <a:rPr lang="en-US"/>
              <a:t>stdio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cin.tie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x: 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 &gt;&gt; x;</a:t>
            </a:r>
          </a:p>
          <a:p>
            <a:r>
              <a:rPr lang="ru-RU"/>
              <a:t>Казалось бы этот код ничего не должен печатать прежде чем выдать запрос?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5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Странности </a:t>
            </a:r>
            <a:r>
              <a:rPr lang="en-US"/>
              <a:t>stdio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cin.tie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cout.sync_with_stdio(false); 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развязать со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stdio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"Please enter x: 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cin &gt;&gt; x;</a:t>
            </a:r>
          </a:p>
          <a:p>
            <a:r>
              <a:rPr lang="ru-RU"/>
              <a:t>Казалось бы этот код ничего не должен печатать прежде чем выдать запрос?</a:t>
            </a:r>
          </a:p>
          <a:p>
            <a:r>
              <a:rPr lang="ru-RU"/>
              <a:t>Причина того, что он что-то печатает это уникальная для </a:t>
            </a:r>
            <a:r>
              <a:rPr lang="en-US"/>
              <a:t>cin/cout </a:t>
            </a:r>
            <a:r>
              <a:rPr lang="ru-RU"/>
              <a:t>синхронизированность с </a:t>
            </a:r>
            <a:r>
              <a:rPr lang="en-US"/>
              <a:t>stdio</a:t>
            </a:r>
          </a:p>
          <a:p>
            <a:r>
              <a:rPr lang="ru-RU"/>
              <a:t>Как это исправить показано выше. На практике такая синхронизированность почти всегда полезна и её редко отменяют.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сцепленности по побочным эффектам, ещё более сильная связь это связь по буферу</a:t>
            </a:r>
          </a:p>
          <a:p>
            <a:r>
              <a:rPr lang="ru-RU"/>
              <a:t>Ниже два потока шарят один буфер, но выводят в него в разных форматах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ostream hexout(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std::cout.rdbuf()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hexout.setf (std::ios::hex, std::ios::basefield);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std::cout &lt;&lt; 42 &lt;&lt; " 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hexout &lt;&lt; 42 &lt;&lt; std::endl;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На экране: </a:t>
            </a:r>
            <a:r>
              <a:rPr lang="en-US">
                <a:latin typeface="Consolas" panose="020B0609020204030204" pitchFamily="49" charset="0"/>
              </a:rPr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Вопрос: какие проблемы создаёт </a:t>
            </a:r>
            <a:r>
              <a:rPr lang="en-US"/>
              <a:t>C-style IO?</a:t>
            </a:r>
          </a:p>
        </p:txBody>
      </p:sp>
    </p:spTree>
    <p:extLst>
      <p:ext uri="{BB962C8B-B14F-4D97-AF65-F5344CB8AC3E}">
        <p14:creationId xmlns:p14="http://schemas.microsoft.com/office/powerpoint/2010/main" val="33027903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ofstream filestr;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filestr.open ("test.txt");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backup = std::cout.rdbuf();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psbuf = filestr.rdbuf();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cout.rdbuf(psbuf); 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перенаправление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 &lt;&lt; "This is written to the file" &lt;&lt; 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cout.rdbuf(backup); </a:t>
            </a:r>
          </a:p>
        </p:txBody>
      </p:sp>
    </p:spTree>
    <p:extLst>
      <p:ext uri="{BB962C8B-B14F-4D97-AF65-F5344CB8AC3E}">
        <p14:creationId xmlns:p14="http://schemas.microsoft.com/office/powerpoint/2010/main" val="3705026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(4th </a:t>
                </a:r>
                <a:r>
                  <a:rPr lang="en-US"/>
                  <a:t>Edition)</a:t>
                </a:r>
                <a:endParaRPr lang="ru-RU"/>
              </a:p>
              <a:p>
                <a:r>
                  <a:rPr lang="en-US"/>
                  <a:t> Steve Teale, C++ Iostreams Handbook, 1993</a:t>
                </a:r>
              </a:p>
              <a:p>
                <a:r>
                  <a:rPr lang="en-US"/>
                  <a:t>A. Langer, K. Kreft, Standard C++ IOStreams and locales, 2000</a:t>
                </a:r>
              </a:p>
              <a:p>
                <a:r>
                  <a:rPr lang="en-US"/>
                  <a:t>Scott Meyers, Effective STL, 50 specific ways to improve your use of the standard template library, Addison-Wesley, 2001</a:t>
                </a:r>
                <a:endParaRPr lang="ru-RU"/>
              </a:p>
              <a:p>
                <a:pPr lvl="0"/>
                <a:r>
                  <a:rPr lang="en-US"/>
                  <a:t>Nicolai M. Josuttis,  The C++ Standard Library - A Tutorial and Reference, 2nd Edition , Addison-Wesley, 2012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Преобразования строк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98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Кто догадается, что означает </a:t>
            </a:r>
            <a:r>
              <a:rPr lang="en-US"/>
              <a:t>"</a:t>
            </a:r>
            <a:r>
              <a:rPr lang="en-US">
                <a:latin typeface="Consolas" panose="020B0609020204030204" pitchFamily="49" charset="0"/>
              </a:rPr>
              <a:t>i18n</a:t>
            </a:r>
            <a:r>
              <a:rPr lang="en-US"/>
              <a:t>"?</a:t>
            </a:r>
            <a:endParaRPr lang="ru-RU"/>
          </a:p>
          <a:p>
            <a:r>
              <a:rPr lang="ru-RU"/>
              <a:t>Подсказка: бывает ещё </a:t>
            </a:r>
            <a:r>
              <a:rPr lang="en-US"/>
              <a:t>"</a:t>
            </a:r>
            <a:r>
              <a:rPr lang="en-US">
                <a:latin typeface="Consolas" panose="020B0609020204030204" pitchFamily="49" charset="0"/>
              </a:rPr>
              <a:t>l10n</a:t>
            </a:r>
            <a:r>
              <a:rPr lang="en-US"/>
              <a:t>" (</a:t>
            </a:r>
            <a:r>
              <a:rPr lang="ru-RU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1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/>
              <a:t>Кратко о структуре </a:t>
            </a:r>
            <a:r>
              <a:rPr lang="en-US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ANSI (7 bit) 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ASCII</a:t>
            </a:r>
            <a:r>
              <a:rPr lang="ru-RU">
                <a:latin typeface="Consolas" panose="020B0609020204030204" pitchFamily="49" charset="0"/>
              </a:rPr>
              <a:t> (8 </a:t>
            </a:r>
            <a:r>
              <a:rPr lang="en-US">
                <a:latin typeface="Consolas" panose="020B0609020204030204" pitchFamily="49" charset="0"/>
              </a:rPr>
              <a:t>bit) = ANSI + </a:t>
            </a:r>
            <a:r>
              <a:rPr lang="en-US" err="1">
                <a:latin typeface="Consolas" panose="020B0609020204030204" pitchFamily="49" charset="0"/>
              </a:rPr>
              <a:t>codepage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ru-RU">
                <a:latin typeface="Consolas" panose="020B0609020204030204" pitchFamily="49" charset="0"/>
              </a:rPr>
              <a:t>например 1251 и </a:t>
            </a:r>
            <a:r>
              <a:rPr lang="en-US">
                <a:latin typeface="Consolas" panose="020B0609020204030204" pitchFamily="49" charset="0"/>
              </a:rPr>
              <a:t>866)</a:t>
            </a:r>
          </a:p>
          <a:p>
            <a:r>
              <a:rPr lang="ru-RU">
                <a:latin typeface="Consolas" panose="020B0609020204030204" pitchFamily="49" charset="0"/>
              </a:rPr>
              <a:t>Юникодные системы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UCS-2 (</a:t>
            </a:r>
            <a:r>
              <a:rPr lang="ru-RU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UCS-4 (</a:t>
            </a:r>
            <a:r>
              <a:rPr lang="ru-RU">
                <a:latin typeface="Consolas" panose="020B0609020204030204" pitchFamily="49" charset="0"/>
              </a:rPr>
              <a:t>число </a:t>
            </a:r>
            <a:r>
              <a:rPr lang="en-US">
                <a:latin typeface="Consolas" panose="020B0609020204030204" pitchFamily="49" charset="0"/>
              </a:rPr>
              <a:t>U+0041 </a:t>
            </a:r>
            <a:r>
              <a:rPr lang="ru-RU">
                <a:latin typeface="Consolas" panose="020B0609020204030204" pitchFamily="49" charset="0"/>
              </a:rPr>
              <a:t>это английское </a:t>
            </a:r>
            <a:r>
              <a:rPr lang="en-US">
                <a:latin typeface="Consolas" panose="020B0609020204030204" pitchFamily="49" charset="0"/>
              </a:rPr>
              <a:t>A, </a:t>
            </a:r>
            <a:r>
              <a:rPr lang="ru-RU">
                <a:latin typeface="Consolas" panose="020B0609020204030204" pitchFamily="49" charset="0"/>
              </a:rPr>
              <a:t>а число </a:t>
            </a:r>
            <a:r>
              <a:rPr lang="en-US">
                <a:latin typeface="Consolas" panose="020B0609020204030204" pitchFamily="49" charset="0"/>
              </a:rPr>
              <a:t>U+0410 </a:t>
            </a:r>
            <a:r>
              <a:rPr lang="ru-RU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UTF-8 (</a:t>
            </a:r>
            <a:r>
              <a:rPr lang="ru-RU">
                <a:latin typeface="Consolas" panose="020B0609020204030204" pitchFamily="49" charset="0"/>
              </a:rPr>
              <a:t>от 1 до 6 байт на символ) 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ru-RU">
                <a:latin typeface="Consolas" panose="020B0609020204030204" pitchFamily="49" charset="0"/>
              </a:rPr>
              <a:t>в ней </a:t>
            </a:r>
            <a:r>
              <a:rPr lang="en-US">
                <a:latin typeface="Consolas" panose="020B0609020204030204" pitchFamily="49" charset="0"/>
              </a:rPr>
              <a:t>U+0410 </a:t>
            </a:r>
            <a:r>
              <a:rPr lang="ru-RU">
                <a:latin typeface="Consolas" panose="020B0609020204030204" pitchFamily="49" charset="0"/>
              </a:rPr>
              <a:t>это </a:t>
            </a:r>
            <a:r>
              <a:rPr lang="en-US">
                <a:latin typeface="Consolas" panose="020B0609020204030204" pitchFamily="49" charset="0"/>
              </a:rPr>
              <a:t>{0xD0, 0x90}, </a:t>
            </a:r>
            <a:r>
              <a:rPr lang="ru-RU">
                <a:latin typeface="Consolas" panose="020B0609020204030204" pitchFamily="49" charset="0"/>
              </a:rPr>
              <a:t>зато </a:t>
            </a:r>
            <a:r>
              <a:rPr lang="en-US">
                <a:latin typeface="Consolas" panose="020B0609020204030204" pitchFamily="49" charset="0"/>
              </a:rPr>
              <a:t>U+0041 </a:t>
            </a:r>
            <a:r>
              <a:rPr lang="ru-RU">
                <a:latin typeface="Consolas" panose="020B0609020204030204" pitchFamily="49" charset="0"/>
              </a:rPr>
              <a:t>это </a:t>
            </a:r>
            <a:r>
              <a:rPr lang="en-US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UTF-16 (</a:t>
            </a:r>
            <a:r>
              <a:rPr lang="ru-RU">
                <a:latin typeface="Consolas" panose="020B0609020204030204" pitchFamily="49" charset="0"/>
              </a:rPr>
              <a:t>покрывает </a:t>
            </a:r>
            <a:r>
              <a:rPr lang="en-US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>
                <a:latin typeface="Consolas" panose="020B0609020204030204" pitchFamily="49" charset="0"/>
              </a:rPr>
              <a:t>в </a:t>
            </a:r>
            <a:r>
              <a:rPr lang="en-US">
                <a:latin typeface="Consolas" panose="020B0609020204030204" pitchFamily="49" charset="0"/>
              </a:rPr>
              <a:t>UTF16-LE U+0410 </a:t>
            </a:r>
            <a:r>
              <a:rPr lang="ru-RU">
                <a:latin typeface="Consolas" panose="020B0609020204030204" pitchFamily="49" charset="0"/>
              </a:rPr>
              <a:t>это </a:t>
            </a:r>
            <a:r>
              <a:rPr lang="en-US">
                <a:latin typeface="Consolas" panose="020B0609020204030204" pitchFamily="49" charset="0"/>
              </a:rPr>
              <a:t>{0x10, 0x04} </a:t>
            </a:r>
            <a:r>
              <a:rPr lang="ru-RU">
                <a:latin typeface="Consolas" panose="020B0609020204030204" pitchFamily="49" charset="0"/>
              </a:rPr>
              <a:t>но и </a:t>
            </a:r>
            <a:r>
              <a:rPr lang="en-US">
                <a:latin typeface="Consolas" panose="020B0609020204030204" pitchFamily="49" charset="0"/>
              </a:rPr>
              <a:t>U+0041</a:t>
            </a:r>
            <a:r>
              <a:rPr lang="ru-RU">
                <a:latin typeface="Consolas" panose="020B0609020204030204" pitchFamily="49" charset="0"/>
              </a:rPr>
              <a:t> это </a:t>
            </a:r>
            <a:r>
              <a:rPr lang="en-US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UTF-32 (</a:t>
            </a:r>
            <a:r>
              <a:rPr lang="ru-RU">
                <a:latin typeface="Consolas" panose="020B0609020204030204" pitchFamily="49" charset="0"/>
              </a:rPr>
              <a:t>покрывает </a:t>
            </a:r>
            <a:r>
              <a:rPr lang="en-US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9514095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char</a:t>
            </a:r>
            <a:r>
              <a:rPr lang="ru-RU"/>
              <a:t> – наименьший тип (</a:t>
            </a:r>
            <a:r>
              <a:rPr lang="en-US" err="1"/>
              <a:t>sizeof</a:t>
            </a:r>
            <a:r>
              <a:rPr lang="en-US"/>
              <a:t>(char) == 1)</a:t>
            </a:r>
          </a:p>
          <a:p>
            <a:r>
              <a:rPr lang="en-US" b="1"/>
              <a:t>char16_t</a:t>
            </a:r>
            <a:r>
              <a:rPr lang="en-US"/>
              <a:t> – </a:t>
            </a:r>
            <a:r>
              <a:rPr lang="ru-RU"/>
              <a:t>символ из набора </a:t>
            </a:r>
            <a:r>
              <a:rPr lang="en-US"/>
              <a:t>UCS-2</a:t>
            </a:r>
          </a:p>
          <a:p>
            <a:r>
              <a:rPr lang="en-US" b="1"/>
              <a:t>char32_t</a:t>
            </a:r>
            <a:r>
              <a:rPr lang="en-US"/>
              <a:t> – </a:t>
            </a:r>
            <a:r>
              <a:rPr lang="ru-RU"/>
              <a:t>символ из набора </a:t>
            </a:r>
            <a:r>
              <a:rPr lang="en-US"/>
              <a:t>UCS-4</a:t>
            </a:r>
          </a:p>
          <a:p>
            <a:r>
              <a:rPr lang="en-US" b="1" err="1"/>
              <a:t>wchar_t</a:t>
            </a:r>
            <a:r>
              <a:rPr lang="en-US"/>
              <a:t> – </a:t>
            </a:r>
            <a:r>
              <a:rPr lang="ru-RU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charT</a:t>
            </a:r>
            <a:r>
              <a:rPr lang="en-US" sz="2000">
                <a:latin typeface="Consolas" panose="020B0609020204030204" pitchFamily="49" charset="0"/>
              </a:rPr>
              <a:t>, typename traits = char_traits&lt;charT&gt;&gt;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>
                <a:latin typeface="Consolas" panose="020B0609020204030204" pitchFamily="49" charset="0"/>
              </a:rPr>
              <a:t>&gt; wistream;</a:t>
            </a:r>
          </a:p>
        </p:txBody>
      </p:sp>
    </p:spTree>
    <p:extLst>
      <p:ext uri="{BB962C8B-B14F-4D97-AF65-F5344CB8AC3E}">
        <p14:creationId xmlns:p14="http://schemas.microsoft.com/office/powerpoint/2010/main" val="14659894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codecvt_utf8 </a:t>
            </a:r>
            <a:r>
              <a:rPr lang="ru-RU"/>
              <a:t>-- конвертирует </a:t>
            </a:r>
            <a:r>
              <a:rPr lang="en-US"/>
              <a:t>UTF8 -&gt; UCS2/UCS4</a:t>
            </a:r>
          </a:p>
          <a:p>
            <a:r>
              <a:rPr lang="en-US"/>
              <a:t>codecvt_utf16 </a:t>
            </a:r>
            <a:r>
              <a:rPr lang="ru-RU"/>
              <a:t>-- конвертирует </a:t>
            </a:r>
            <a:r>
              <a:rPr lang="en-US"/>
              <a:t>UTF16 -&gt; UCS2/UCS4</a:t>
            </a:r>
          </a:p>
          <a:p>
            <a:r>
              <a:rPr lang="en-US"/>
              <a:t>codecvt_utf8_utf16</a:t>
            </a:r>
            <a:r>
              <a:rPr lang="ru-RU"/>
              <a:t> -- конвертирует </a:t>
            </a:r>
            <a:r>
              <a:rPr lang="en-US"/>
              <a:t>UTF8 -&gt; UTF16</a:t>
            </a:r>
          </a:p>
          <a:p>
            <a:pPr marL="45720" indent="0">
              <a:buNone/>
            </a:pPr>
            <a:r>
              <a:rPr lang="ru-RU"/>
              <a:t>Строковые представления</a:t>
            </a:r>
          </a:p>
          <a:p>
            <a:r>
              <a:rPr lang="en-US"/>
              <a:t>u8"Text" – </a:t>
            </a:r>
            <a:r>
              <a:rPr lang="ru-RU"/>
              <a:t>строковый литерал в </a:t>
            </a:r>
            <a:r>
              <a:rPr lang="en-US"/>
              <a:t>UTF8, </a:t>
            </a:r>
            <a:r>
              <a:rPr lang="ru-RU"/>
              <a:t>тип </a:t>
            </a:r>
            <a:r>
              <a:rPr lang="en-US"/>
              <a:t>char[]</a:t>
            </a:r>
          </a:p>
          <a:p>
            <a:r>
              <a:rPr lang="en-US"/>
              <a:t>u"Text" – </a:t>
            </a:r>
            <a:r>
              <a:rPr lang="ru-RU"/>
              <a:t>строковый литерал в </a:t>
            </a:r>
            <a:r>
              <a:rPr lang="en-US"/>
              <a:t>UTF16, </a:t>
            </a:r>
            <a:r>
              <a:rPr lang="ru-RU"/>
              <a:t>тип </a:t>
            </a:r>
            <a:r>
              <a:rPr lang="en-US"/>
              <a:t>char16_t[]</a:t>
            </a:r>
          </a:p>
          <a:p>
            <a:r>
              <a:rPr lang="en-US"/>
              <a:t>U"Text" – </a:t>
            </a:r>
            <a:r>
              <a:rPr lang="ru-RU"/>
              <a:t>строковый литерал в </a:t>
            </a:r>
            <a:r>
              <a:rPr lang="en-US"/>
              <a:t>UTF16, </a:t>
            </a:r>
            <a:r>
              <a:rPr lang="ru-RU"/>
              <a:t>тип </a:t>
            </a:r>
            <a:r>
              <a:rPr lang="en-US"/>
              <a:t>char32_t[]</a:t>
            </a:r>
          </a:p>
          <a:p>
            <a:r>
              <a:rPr lang="en-US"/>
              <a:t>L"Text" – </a:t>
            </a:r>
            <a:r>
              <a:rPr lang="ru-RU"/>
              <a:t>строковый литерал</a:t>
            </a:r>
            <a:r>
              <a:rPr lang="en-US"/>
              <a:t> </a:t>
            </a:r>
            <a:r>
              <a:rPr lang="ru-RU"/>
              <a:t>тип </a:t>
            </a:r>
            <a:r>
              <a:rPr lang="en-US"/>
              <a:t>wchar_t[]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6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wstring_convert</a:t>
            </a:r>
            <a:r>
              <a:rPr lang="en-US"/>
              <a:t> – </a:t>
            </a:r>
            <a:r>
              <a:rPr lang="ru-RU"/>
              <a:t>преобразование</a:t>
            </a:r>
            <a:r>
              <a:rPr lang="en-US"/>
              <a:t> </a:t>
            </a:r>
            <a:r>
              <a:rPr lang="ru-RU"/>
              <a:t>из </a:t>
            </a:r>
            <a:r>
              <a:rPr lang="en-US"/>
              <a:t>char-string </a:t>
            </a:r>
            <a:r>
              <a:rPr lang="ru-RU"/>
              <a:t>в </a:t>
            </a:r>
            <a:r>
              <a:rPr lang="en-US"/>
              <a:t>wchar_t-string</a:t>
            </a:r>
            <a:r>
              <a:rPr lang="ru-RU"/>
              <a:t>, которое умеет использовать фасеты</a:t>
            </a:r>
            <a:endParaRPr lang="en-US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std::wstring_convert&lt;std::codecvt_utf8&lt;char16_t&gt;, char16_t&gt; ucs2conv;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std::u16string str_ucs2 = ucs2conv.from_bytes(str_u8);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088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/>
              <a:t>Преобразовать </a:t>
            </a:r>
            <a:r>
              <a:rPr lang="en-US" sz="1800"/>
              <a:t>UTF32/UCS4 </a:t>
            </a:r>
            <a:r>
              <a:rPr lang="ru-RU" sz="1800"/>
              <a:t>в </a:t>
            </a:r>
            <a:r>
              <a:rPr lang="en-US" sz="1800"/>
              <a:t>char/multibyte </a:t>
            </a:r>
            <a:r>
              <a:rPr lang="ru-RU" sz="180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/>
              <a:t>Первый шаг: перенос в </a:t>
            </a:r>
            <a:r>
              <a:rPr lang="en-US" sz="1800"/>
              <a:t>vector&lt;char&gt;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wstring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ws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err="1">
                <a:latin typeface="Consolas" panose="020B0609020204030204" pitchFamily="49" charset="0"/>
              </a:rPr>
              <a:t>L"ħëłlö</a:t>
            </a:r>
            <a:r>
              <a:rPr lang="en-US" sz="1800">
                <a:latin typeface="Consolas" panose="020B0609020204030204" pitchFamily="49" charset="0"/>
              </a:rPr>
              <a:t>";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err="1">
                <a:latin typeface="Consolas" panose="020B0609020204030204" pitchFamily="49" charset="0"/>
              </a:rPr>
              <a:t>const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locale {};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800">
                <a:latin typeface="Consolas" panose="020B0609020204030204" pitchFamily="49" charset="0"/>
              </a:rPr>
              <a:t>converter_type;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&amp; converter =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use_facet</a:t>
            </a: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&gt;(locale);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std::vector&lt;char&gt; to(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 * </a:t>
            </a:r>
            <a:r>
              <a:rPr lang="en-US" sz="1800" err="1">
                <a:latin typeface="Consolas" panose="020B0609020204030204" pitchFamily="49" charset="0"/>
              </a:rPr>
              <a:t>converter.max_length</a:t>
            </a:r>
            <a:r>
              <a:rPr lang="en-US" sz="1800">
                <a:latin typeface="Consolas" panose="020B0609020204030204" pitchFamily="49" charset="0"/>
              </a:rPr>
              <a:t>());</a:t>
            </a:r>
            <a:endParaRPr lang="ru-RU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145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/>
              <a:t>Преобразовать </a:t>
            </a:r>
            <a:r>
              <a:rPr lang="en-US" sz="1800"/>
              <a:t>UTF32/UCS4 </a:t>
            </a:r>
            <a:r>
              <a:rPr lang="ru-RU" sz="1800"/>
              <a:t>в </a:t>
            </a:r>
            <a:r>
              <a:rPr lang="en-US" sz="1800"/>
              <a:t>char/multibyte </a:t>
            </a:r>
            <a:r>
              <a:rPr lang="ru-RU" sz="180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/>
              <a:t>Первый шаг: перенос в </a:t>
            </a:r>
            <a:r>
              <a:rPr lang="en-US" sz="180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/>
              <a:t>Второй шаг</a:t>
            </a:r>
            <a:r>
              <a:rPr lang="en-US" sz="1800"/>
              <a:t>: </a:t>
            </a:r>
            <a:r>
              <a:rPr lang="ru-RU" sz="1800"/>
              <a:t>конвертирование</a:t>
            </a:r>
            <a:endParaRPr lang="en-US" sz="180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std::</a:t>
            </a:r>
            <a:r>
              <a:rPr lang="en-US" sz="1800" err="1">
                <a:latin typeface="Consolas" panose="020B0609020204030204" pitchFamily="49" charset="0"/>
              </a:rPr>
              <a:t>mbstate_t</a:t>
            </a:r>
            <a:r>
              <a:rPr lang="en-US" sz="1800">
                <a:latin typeface="Consolas" panose="020B0609020204030204" pitchFamily="49" charset="0"/>
              </a:rPr>
              <a:t> state;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с</a:t>
            </a:r>
            <a:r>
              <a:rPr lang="en-US" sz="1800">
                <a:latin typeface="Consolas" panose="020B0609020204030204" pitchFamily="49" charset="0"/>
              </a:rPr>
              <a:t>onst </a:t>
            </a:r>
            <a:r>
              <a:rPr lang="en-US" sz="1800" err="1">
                <a:latin typeface="Consolas" panose="020B0609020204030204" pitchFamily="49" charset="0"/>
              </a:rPr>
              <a:t>wchar_t</a:t>
            </a:r>
            <a:r>
              <a:rPr lang="en-US" sz="1800">
                <a:latin typeface="Consolas" panose="020B0609020204030204" pitchFamily="49" charset="0"/>
              </a:rPr>
              <a:t>* from_next;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с</a:t>
            </a:r>
            <a:r>
              <a:rPr lang="en-US" sz="1800">
                <a:latin typeface="Consolas" panose="020B0609020204030204" pitchFamily="49" charset="0"/>
              </a:rPr>
              <a:t>har* to_next;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::result </a:t>
            </a:r>
            <a:r>
              <a:rPr lang="en-US" sz="1800" err="1">
                <a:latin typeface="Consolas" panose="020B0609020204030204" pitchFamily="49" charset="0"/>
              </a:rPr>
              <a:t>result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converter.out(state,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 + 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        from_next, &amp;to[0], &amp;to[0] + </a:t>
            </a:r>
            <a:r>
              <a:rPr lang="en-US" sz="1800" err="1">
                <a:latin typeface="Consolas" panose="020B0609020204030204" pitchFamily="49" charset="0"/>
              </a:rPr>
              <a:t>to.size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endParaRPr lang="ru-RU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9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/>
              <a:t>Нерасширяемость. Например как определить новый форматный спецификатор</a:t>
            </a:r>
            <a:r>
              <a:rPr lang="en-US"/>
              <a:t>?</a:t>
            </a:r>
            <a:endParaRPr lang="ru-RU"/>
          </a:p>
          <a:p>
            <a:r>
              <a:rPr lang="ru-RU"/>
              <a:t>Неочевидность: выбор спецификатора определяется размером, который может не быть известен.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int64_t x = 2; </a:t>
            </a:r>
            <a:r>
              <a:rPr lang="en-US" err="1">
                <a:latin typeface="Consolas" panose="020B0609020204030204" pitchFamily="49" charset="0"/>
              </a:rPr>
              <a:t>printf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"x = %"PRIu64"d", x);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Небезопасность относительно типов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printf("%s\n", x);</a:t>
            </a:r>
          </a:p>
          <a:p>
            <a:r>
              <a:rPr lang="ru-RU"/>
              <a:t>Небезопасность относительно количества аргументов</a:t>
            </a:r>
            <a:endParaRPr lang="en-US"/>
          </a:p>
          <a:p>
            <a:r>
              <a:rPr lang="ru-RU"/>
              <a:t>Нерасширяемость самого механизма </a:t>
            </a:r>
            <a:r>
              <a:rPr lang="en-US">
                <a:latin typeface="Consolas" panose="020B0609020204030204" pitchFamily="49" charset="0"/>
              </a:rPr>
              <a:t>FILE*</a:t>
            </a:r>
            <a:r>
              <a:rPr lang="en-US"/>
              <a:t> </a:t>
            </a:r>
            <a:r>
              <a:rPr lang="ru-RU"/>
              <a:t>на строки, память, </a:t>
            </a:r>
            <a:r>
              <a:rPr lang="en-US" err="1"/>
              <a:t>etc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495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/>
              <a:t>Преобразовать </a:t>
            </a:r>
            <a:r>
              <a:rPr lang="en-US" sz="1800"/>
              <a:t>UTF32/UCS4 </a:t>
            </a:r>
            <a:r>
              <a:rPr lang="ru-RU" sz="1800"/>
              <a:t>в </a:t>
            </a:r>
            <a:r>
              <a:rPr lang="en-US" sz="1800"/>
              <a:t>char/multibyte </a:t>
            </a:r>
            <a:r>
              <a:rPr lang="ru-RU" sz="180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/>
              <a:t>Первый шаг: перенос в </a:t>
            </a:r>
            <a:r>
              <a:rPr lang="en-US" sz="180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/>
              <a:t>Второй шаг</a:t>
            </a:r>
            <a:r>
              <a:rPr lang="en-US" sz="1800"/>
              <a:t>: </a:t>
            </a:r>
            <a:r>
              <a:rPr lang="ru-RU" sz="180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800"/>
              <a:t>Третий шаг: проверка результата и сброс в строку</a:t>
            </a:r>
            <a:endParaRPr lang="en-US" sz="180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if (result 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::ok &amp;&amp; result 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noconv</a:t>
            </a:r>
            <a:r>
              <a:rPr lang="en-US" sz="1800">
                <a:latin typeface="Consolas" panose="020B0609020204030204" pitchFamily="49" charset="0"/>
              </a:rPr>
              <a:t>)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return false;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::string s(&amp;to[0],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1247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67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542</TotalTime>
  <Words>4002</Words>
  <Application>Microsoft Office PowerPoint</Application>
  <PresentationFormat>Widescreen</PresentationFormat>
  <Paragraphs>690</Paragraphs>
  <Slides>91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Calibri</vt:lpstr>
      <vt:lpstr>Cambria Math</vt:lpstr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Все счастливые семьи счастливы одинаково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Ещё про игнорирование символов</vt:lpstr>
      <vt:lpstr>Состояния потоков и обработка ошибок</vt:lpstr>
      <vt:lpstr>Тонкости обработки ошибок</vt:lpstr>
      <vt:lpstr>Обсуждение</vt:lpstr>
      <vt:lpstr>PowerPoint Presentation</vt:lpstr>
      <vt:lpstr>Иерархия потоков</vt:lpstr>
      <vt:lpstr>Иерархия потоков</vt:lpstr>
      <vt:lpstr>Работа с текстовыми файлами</vt:lpstr>
      <vt:lpstr>Работа с текстовыми файлами</vt:lpstr>
      <vt:lpstr>Обсуждение</vt:lpstr>
      <vt:lpstr>Обсуждение</vt:lpstr>
      <vt:lpstr>Работа с текстовыми файлами</vt:lpstr>
      <vt:lpstr>Обработка ошибок открытия</vt:lpstr>
      <vt:lpstr>Обсуждение</vt:lpstr>
      <vt:lpstr>Перемещение</vt:lpstr>
      <vt:lpstr>Пример: текстовый файл на экран</vt:lpstr>
      <vt:lpstr>Многоразовое использование</vt:lpstr>
      <vt:lpstr>Бинарные файлы</vt:lpstr>
      <vt:lpstr>Бинарные файлы</vt:lpstr>
      <vt:lpstr>Бинарные файлы</vt:lpstr>
      <vt:lpstr>Бинарные файлы</vt:lpstr>
      <vt:lpstr>Бинарные файлы</vt:lpstr>
      <vt:lpstr>Структура файла</vt:lpstr>
      <vt:lpstr>Бинарные файлы</vt:lpstr>
      <vt:lpstr>Обсуждение</vt:lpstr>
      <vt:lpstr>Пример позиционирования</vt:lpstr>
      <vt:lpstr>Пример позиционирования</vt:lpstr>
      <vt:lpstr>Пример позиционирования</vt:lpstr>
      <vt:lpstr>Пример позиционирования</vt:lpstr>
      <vt:lpstr>Спойлер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Обсуждение</vt:lpstr>
      <vt:lpstr>Назначенные (imbued) локали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Обсуждение</vt:lpstr>
      <vt:lpstr>Механизм iword/xalloc</vt:lpstr>
      <vt:lpstr>Добавляем фасеты: add_one</vt:lpstr>
      <vt:lpstr>PowerPoint Presentation</vt:lpstr>
      <vt:lpstr>Иерархия потоков</vt:lpstr>
      <vt:lpstr>Иерархия потоков</vt:lpstr>
      <vt:lpstr>Выдача файла на экран</vt:lpstr>
      <vt:lpstr>Сцепление потоков</vt:lpstr>
      <vt:lpstr>Странности stdio</vt:lpstr>
      <vt:lpstr>Странности stdio</vt:lpstr>
      <vt:lpstr>Связанность потоков</vt:lpstr>
      <vt:lpstr>Перенаправление потоков</vt:lpstr>
      <vt:lpstr>Литература</vt:lpstr>
      <vt:lpstr>секретный уровень</vt:lpstr>
      <vt:lpstr>Обсуждение: аббревиатуры</vt:lpstr>
      <vt:lpstr>Кратко о структуре Unicode</vt:lpstr>
      <vt:lpstr>Символы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Konstantin Vladimirov</cp:lastModifiedBy>
  <cp:revision>131</cp:revision>
  <dcterms:created xsi:type="dcterms:W3CDTF">2017-06-26T09:21:48Z</dcterms:created>
  <dcterms:modified xsi:type="dcterms:W3CDTF">2019-10-23T03:26:32Z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2018-03-14 13:47:02Z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