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18880" y="-9720"/>
            <a:ext cx="5275800" cy="516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9720" y="-9720"/>
            <a:ext cx="5275800" cy="51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-10440"/>
            <a:ext cx="8228160" cy="516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-10440"/>
            <a:ext cx="8228160" cy="516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880" y="-9720"/>
            <a:ext cx="5275800" cy="516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-9720" y="-9720"/>
            <a:ext cx="5275800" cy="51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8600" y="-10440"/>
            <a:ext cx="8228160" cy="516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-10440"/>
            <a:ext cx="8228160" cy="516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799560" y="697680"/>
            <a:ext cx="195624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CA" sz="12000" spc="-1" strike="noStrike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 b="0" lang="en-CA" sz="120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8600" y="-10440"/>
            <a:ext cx="8228160" cy="516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-10440"/>
            <a:ext cx="8228160" cy="516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18880" y="-9720"/>
            <a:ext cx="5275800" cy="516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-9720" y="-9720"/>
            <a:ext cx="5275800" cy="51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09160" y="-9720"/>
            <a:ext cx="3075840" cy="516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-19440" y="-9720"/>
            <a:ext cx="3075840" cy="51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569160"/>
            <a:ext cx="2582280" cy="39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8861760" y="569160"/>
            <a:ext cx="287640" cy="3997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PlaceHolder 3"/>
          <p:cNvSpPr>
            <a:spLocks noGrp="1"/>
          </p:cNvSpPr>
          <p:nvPr>
            <p:ph type="title"/>
          </p:nvPr>
        </p:nvSpPr>
        <p:spPr>
          <a:xfrm>
            <a:off x="189720" y="842760"/>
            <a:ext cx="2210400" cy="34506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700" spc="-43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2901960" y="648000"/>
            <a:ext cx="5486040" cy="3840120"/>
          </a:xfrm>
          <a:prstGeom prst="rect">
            <a:avLst/>
          </a:prstGeom>
        </p:spPr>
        <p:txBody>
          <a:bodyPr anchor="ctr"/>
          <a:p>
            <a:pPr marL="137160" indent="-136800">
              <a:lnSpc>
                <a:spcPct val="90000"/>
              </a:lnSpc>
              <a:spcBef>
                <a:spcPts val="901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US" sz="1500" spc="-1" strike="noStrike">
                <a:solidFill>
                  <a:srgbClr val="595959"/>
                </a:solidFill>
                <a:latin typeface="Corbel"/>
              </a:rPr>
              <a:t>Edit Master text styles</a:t>
            </a:r>
            <a:endParaRPr b="0" lang="en-US" sz="1500" spc="-1" strike="noStrike">
              <a:solidFill>
                <a:srgbClr val="595959"/>
              </a:solidFill>
              <a:latin typeface="Corbel"/>
            </a:endParaRPr>
          </a:p>
          <a:p>
            <a:pPr lvl="1" marL="514440" indent="-136800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350" spc="-1" strike="noStrike">
                <a:solidFill>
                  <a:srgbClr val="595959"/>
                </a:solidFill>
                <a:latin typeface="Corbel"/>
              </a:rPr>
              <a:t>Second level</a:t>
            </a:r>
            <a:endParaRPr b="0" lang="en-US" sz="1350" spc="-1" strike="noStrike">
              <a:solidFill>
                <a:srgbClr val="595959"/>
              </a:solidFill>
              <a:latin typeface="Corbel"/>
            </a:endParaRPr>
          </a:p>
          <a:p>
            <a:pPr lvl="2" marL="857160" indent="-136800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200" spc="-1" strike="noStrike">
                <a:solidFill>
                  <a:srgbClr val="595959"/>
                </a:solidFill>
                <a:latin typeface="Corbel"/>
              </a:rPr>
              <a:t>Third level</a:t>
            </a:r>
            <a:endParaRPr b="0" lang="en-US" sz="1200" spc="-1" strike="noStrike">
              <a:solidFill>
                <a:srgbClr val="595959"/>
              </a:solidFill>
              <a:latin typeface="Corbel"/>
            </a:endParaRPr>
          </a:p>
          <a:p>
            <a:pPr lvl="3" marL="1200240" indent="-136800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050" spc="-1" strike="noStrike">
                <a:solidFill>
                  <a:srgbClr val="595959"/>
                </a:solidFill>
                <a:latin typeface="Corbel"/>
              </a:rPr>
              <a:t>Fourth level</a:t>
            </a:r>
            <a:endParaRPr b="0" lang="en-US" sz="1050" spc="-1" strike="noStrike">
              <a:solidFill>
                <a:srgbClr val="595959"/>
              </a:solidFill>
              <a:latin typeface="Corbel"/>
            </a:endParaRPr>
          </a:p>
          <a:p>
            <a:pPr lvl="4" marL="1542960" indent="-136800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US" sz="1050" spc="-1" strike="noStrike">
                <a:solidFill>
                  <a:srgbClr val="595959"/>
                </a:solidFill>
                <a:latin typeface="Corbel"/>
              </a:rPr>
              <a:t>Fifth level</a:t>
            </a:r>
            <a:endParaRPr b="0" lang="en-US" sz="105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dt"/>
          </p:nvPr>
        </p:nvSpPr>
        <p:spPr>
          <a:xfrm>
            <a:off x="196920" y="4767120"/>
            <a:ext cx="205704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2925B45-08BE-4E12-BA10-EA2E42C68060}" type="datetime">
              <a:rPr b="0" lang="en-CA" sz="830" spc="-1" strike="noStrike">
                <a:solidFill>
                  <a:srgbClr val="808080"/>
                </a:solidFill>
                <a:latin typeface="Corbel"/>
              </a:rPr>
              <a:t>19-7-17</a:t>
            </a:fld>
            <a:endParaRPr b="0" lang="en-CA" sz="830" spc="-1" strike="noStrike"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ftr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sldNum"/>
          </p:nvPr>
        </p:nvSpPr>
        <p:spPr>
          <a:xfrm>
            <a:off x="7975440" y="4767120"/>
            <a:ext cx="114768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2EE160-F7CB-4D27-A65E-1393BE9390FC}" type="slidenum">
              <a:rPr b="1" lang="en-CA" sz="900" spc="-1" strike="noStrike">
                <a:solidFill>
                  <a:srgbClr val="40bad2"/>
                </a:solidFill>
                <a:latin typeface="Corbel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28600" y="-10440"/>
            <a:ext cx="8228160" cy="516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"/>
          <p:cNvSpPr/>
          <p:nvPr/>
        </p:nvSpPr>
        <p:spPr>
          <a:xfrm>
            <a:off x="0" y="-10440"/>
            <a:ext cx="8228160" cy="5163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mailto:Bw.geospatial@gmail.com" TargetMode="External"/><Relationship Id="rId2" Type="http://schemas.openxmlformats.org/officeDocument/2006/relationships/hyperlink" Target="mailto:Bw.geospatial@gmail.com" TargetMode="External"/><Relationship Id="rId3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RamblingCookieMonster/Git-Presentation" TargetMode="External"/><Relationship Id="rId2" Type="http://schemas.openxmlformats.org/officeDocument/2006/relationships/hyperlink" Target="https://github.com/RamblingCookieMonster/Git-Presentation" TargetMode="External"/><Relationship Id="rId3" Type="http://schemas.openxmlformats.org/officeDocument/2006/relationships/hyperlink" Target="https://stackoverflow.com/questions/1408450/why-should-i-use-version-control" TargetMode="External"/><Relationship Id="rId4" Type="http://schemas.openxmlformats.org/officeDocument/2006/relationships/hyperlink" Target="https://stackoverflow.com/questions/1408450/why-should-i-use-version-control" TargetMode="External"/><Relationship Id="rId5" Type="http://schemas.openxmlformats.org/officeDocument/2006/relationships/hyperlink" Target="https://stackoverflow.com/questions/1408450/why-should-i-use-version-control" TargetMode="External"/><Relationship Id="rId6" Type="http://schemas.openxmlformats.org/officeDocument/2006/relationships/hyperlink" Target="https://www.git-tower.com/learn/git/ebook/en/desktop-gui/basics/why-use-version-control" TargetMode="External"/><Relationship Id="rId7" Type="http://schemas.openxmlformats.org/officeDocument/2006/relationships/hyperlink" Target="https://www.git-tower.com/learn/git/ebook/en/desktop-gui/basics/why-use-version-control" TargetMode="External"/><Relationship Id="rId8" Type="http://schemas.openxmlformats.org/officeDocument/2006/relationships/hyperlink" Target="https://www.git-tower.com/learn/git/ebook/en/desktop-gui/basics/why-use-version-control" TargetMode="External"/><Relationship Id="rId9" Type="http://schemas.openxmlformats.org/officeDocument/2006/relationships/hyperlink" Target="http://hgbook.red-bean.com/read/how-did-we-get-here.html" TargetMode="External"/><Relationship Id="rId10" Type="http://schemas.openxmlformats.org/officeDocument/2006/relationships/hyperlink" Target="http://hgbook.red-bean.com/read/how-did-we-get-here.html" TargetMode="External"/><Relationship Id="rId11" Type="http://schemas.openxmlformats.org/officeDocument/2006/relationships/hyperlink" Target="http://hgbook.red-bean.com/read/how-did-we-get-here.html" TargetMode="External"/><Relationship Id="rId12" Type="http://schemas.openxmlformats.org/officeDocument/2006/relationships/hyperlink" Target="http://marklodato.github.io/visual-git-guide/index-en.html" TargetMode="External"/><Relationship Id="rId13" Type="http://schemas.openxmlformats.org/officeDocument/2006/relationships/hyperlink" Target="http://marklodato.github.io/visual-git-guide/index-en.html" TargetMode="External"/><Relationship Id="rId14" Type="http://schemas.openxmlformats.org/officeDocument/2006/relationships/hyperlink" Target="http://marklodato.github.io/visual-git-guide/index-en.html" TargetMode="External"/><Relationship Id="rId15" Type="http://schemas.openxmlformats.org/officeDocument/2006/relationships/hyperlink" Target="https://www.earthdatascience.org/workshops/intro-version-control-git/" TargetMode="External"/><Relationship Id="rId16" Type="http://schemas.openxmlformats.org/officeDocument/2006/relationships/hyperlink" Target="https://www.earthdatascience.org/workshops/intro-version-control-git/" TargetMode="External"/><Relationship Id="rId17" Type="http://schemas.openxmlformats.org/officeDocument/2006/relationships/hyperlink" Target="https://www.earthdatascience.org/workshops/intro-version-control-git/" TargetMode="External"/><Relationship Id="rId18" Type="http://schemas.openxmlformats.org/officeDocument/2006/relationships/hyperlink" Target="https://rogerdudler.github.io/git-guide/https:/people.irisa.fr/Anthony.Baire/git/git-for-beginners-handout.pdf" TargetMode="External"/><Relationship Id="rId19" Type="http://schemas.openxmlformats.org/officeDocument/2006/relationships/hyperlink" Target="https://rogerdudler.github.io/git-guide/https:/people.irisa.fr/Anthony.Baire/git/git-for-beginners-handout.pdf" TargetMode="External"/><Relationship Id="rId20" Type="http://schemas.openxmlformats.org/officeDocument/2006/relationships/hyperlink" Target="https://rogerdudler.github.io/git-guide/https:/people.irisa.fr/Anthony.Baire/git/git-for-beginners-handout.pdf" TargetMode="External"/><Relationship Id="rId21" Type="http://schemas.openxmlformats.org/officeDocument/2006/relationships/hyperlink" Target="https://rogerdudler.github.io/git-guide/https:/people.irisa.fr/Anthony.Baire/git/git-for-beginners-handout.pdf" TargetMode="External"/><Relationship Id="rId22" Type="http://schemas.openxmlformats.org/officeDocument/2006/relationships/hyperlink" Target="https://rogerdudler.github.io/git-guide/https:/people.irisa.fr/Anthony.Baire/git/git-for-beginners-handout.pdf" TargetMode="External"/><Relationship Id="rId23" Type="http://schemas.openxmlformats.org/officeDocument/2006/relationships/hyperlink" Target="https://rogerdudler.github.io/git-guide/https:/people.irisa.fr/Anthony.Baire/git/git-for-beginners-handout.pdf" TargetMode="External"/><Relationship Id="rId24" Type="http://schemas.openxmlformats.org/officeDocument/2006/relationships/hyperlink" Target="https://courses.cs.washington.edu/courses/cse403/13au/lectures/git.ppt.pdf" TargetMode="External"/><Relationship Id="rId25" Type="http://schemas.openxmlformats.org/officeDocument/2006/relationships/hyperlink" Target="https://courses.cs.washington.edu/courses/cse403/13au/lectures/git.ppt.pdf" TargetMode="External"/><Relationship Id="rId26" Type="http://schemas.openxmlformats.org/officeDocument/2006/relationships/hyperlink" Target="https://courses.cs.washington.edu/courses/cse403/13au/lectures/git.ppt.pdf" TargetMode="External"/><Relationship Id="rId27" Type="http://schemas.openxmlformats.org/officeDocument/2006/relationships/hyperlink" Target="https://bytesclub.github.io/docs/git.pptx" TargetMode="External"/><Relationship Id="rId28" Type="http://schemas.openxmlformats.org/officeDocument/2006/relationships/hyperlink" Target="https://bytesclub.github.io/docs/git.pptx" TargetMode="External"/><Relationship Id="rId29" Type="http://schemas.openxmlformats.org/officeDocument/2006/relationships/hyperlink" Target="https://bytesclub.github.io/docs/git.pptx" TargetMode="External"/><Relationship Id="rId30" Type="http://schemas.openxmlformats.org/officeDocument/2006/relationships/hyperlink" Target="http://deepcs.njit.edu/git.php" TargetMode="External"/><Relationship Id="rId31" Type="http://schemas.openxmlformats.org/officeDocument/2006/relationships/hyperlink" Target="http://deepcs.njit.edu/git.php" TargetMode="External"/><Relationship Id="rId32" Type="http://schemas.openxmlformats.org/officeDocument/2006/relationships/hyperlink" Target="http://deepcs.njit.edu/git.php" TargetMode="External"/><Relationship Id="rId33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c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48360" y="2736000"/>
            <a:ext cx="4228200" cy="16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An Introduction to Git and GitHub for Geomatics Professionals</a:t>
            </a:r>
            <a:endParaRPr b="0" lang="en-CA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838080" y="307440"/>
            <a:ext cx="53229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838080" y="792360"/>
            <a:ext cx="6789960" cy="30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666666"/>
                </a:solidFill>
                <a:latin typeface="Karla"/>
                <a:ea typeface="Karla"/>
              </a:rPr>
              <a:t>Individual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Back-ups of the project</a:t>
            </a:r>
            <a:endParaRPr b="0" lang="en-CA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 “checkpoint” in the project at any stage: Fearlessly modify code</a:t>
            </a:r>
            <a:endParaRPr b="0" lang="en-CA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Tagging: Mark certain point in time</a:t>
            </a:r>
            <a:endParaRPr b="0" lang="en-CA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Branching: Release versions and continue development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392" name="Picture 1" descr=""/>
          <p:cNvPicPr/>
          <p:nvPr/>
        </p:nvPicPr>
        <p:blipFill>
          <a:blip r:embed="rId1"/>
          <a:stretch/>
        </p:blipFill>
        <p:spPr>
          <a:xfrm>
            <a:off x="2251080" y="2815560"/>
            <a:ext cx="3360240" cy="21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838440" y="320400"/>
            <a:ext cx="53229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838440" y="805320"/>
            <a:ext cx="5977080" cy="29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666666"/>
                </a:solidFill>
                <a:latin typeface="Karla"/>
                <a:ea typeface="Karla"/>
              </a:rPr>
              <a:t>Team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 in “Individual”</a:t>
            </a:r>
            <a:endParaRPr b="0" lang="en-CA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Allow multiple developer to work on the same codebase</a:t>
            </a:r>
            <a:endParaRPr b="0" lang="en-CA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Merge changes across same files: handle conflicts</a:t>
            </a:r>
            <a:endParaRPr b="0" lang="en-CA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Karla"/>
              <a:buChar char="▸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Check who made which change: blame/praise</a:t>
            </a:r>
            <a:endParaRPr b="0" lang="en-CA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6316920" y="965880"/>
            <a:ext cx="2211120" cy="34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289800" y="576720"/>
            <a:ext cx="4565160" cy="383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948000" y="2035440"/>
            <a:ext cx="2330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700" spc="-1" strike="noStrike">
                <a:solidFill>
                  <a:srgbClr val="ffffff"/>
                </a:solidFill>
                <a:latin typeface="Corbel"/>
                <a:ea typeface="DejaVu Sans"/>
              </a:rPr>
              <a:t>Distributed VCS</a:t>
            </a:r>
            <a:endParaRPr b="0" lang="en-CA" sz="27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57960" y="1850760"/>
            <a:ext cx="46101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ctr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No single repository is authoritative </a:t>
            </a:r>
            <a:endParaRPr b="0" lang="en-CA" sz="21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Data can be checked in and out from any repository</a:t>
            </a:r>
            <a:endParaRPr b="0" lang="en-CA" sz="21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6316920" y="965880"/>
            <a:ext cx="2211120" cy="34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289800" y="576720"/>
            <a:ext cx="4565160" cy="383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6948000" y="2035440"/>
            <a:ext cx="2330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700" spc="-1" strike="noStrike">
                <a:solidFill>
                  <a:srgbClr val="ffffff"/>
                </a:solidFill>
                <a:latin typeface="Corbel"/>
                <a:ea typeface="DejaVu Sans"/>
              </a:rPr>
              <a:t>Distributed VCS</a:t>
            </a:r>
            <a:endParaRPr b="0" lang="en-CA" sz="27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57960" y="1850760"/>
            <a:ext cx="46101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 </a:t>
            </a:r>
            <a:endParaRPr b="0" lang="en-CA" sz="2100" spc="-1" strike="noStrike">
              <a:latin typeface="Arial"/>
            </a:endParaRPr>
          </a:p>
        </p:txBody>
      </p:sp>
      <p:pic>
        <p:nvPicPr>
          <p:cNvPr id="403" name="Picture 3" descr=""/>
          <p:cNvPicPr/>
          <p:nvPr/>
        </p:nvPicPr>
        <p:blipFill>
          <a:blip r:embed="rId1"/>
          <a:stretch/>
        </p:blipFill>
        <p:spPr>
          <a:xfrm>
            <a:off x="586440" y="1162440"/>
            <a:ext cx="3972240" cy="30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1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48360" y="1354680"/>
            <a:ext cx="352116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7200" spc="-1" strike="noStrike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b="0" lang="en-CA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000" spc="-1" strike="noStrike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6194880" y="3265560"/>
            <a:ext cx="2435040" cy="10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--everything-is-local</a:t>
            </a:r>
            <a:endParaRPr b="0" lang="en-CA" sz="21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73a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73320" y="4116960"/>
            <a:ext cx="25239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Free, open source</a:t>
            </a:r>
            <a:endParaRPr b="0" lang="en-CA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Fully distributed</a:t>
            </a:r>
            <a:endParaRPr b="0" lang="en-CA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Handle small files very effectively</a:t>
            </a:r>
            <a:endParaRPr b="0" lang="en-CA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Tracks contents, not files</a:t>
            </a:r>
            <a:endParaRPr b="0" lang="en-CA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No network</a:t>
            </a:r>
            <a:endParaRPr b="0" lang="en-CA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GUI or CLI</a:t>
            </a:r>
            <a:endParaRPr b="0" lang="en-CA" sz="2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Three stages</a:t>
            </a:r>
            <a:endParaRPr b="0" lang="en-CA" sz="2100" spc="-1" strike="noStrike">
              <a:latin typeface="Arial"/>
            </a:endParaRPr>
          </a:p>
        </p:txBody>
      </p:sp>
      <p:pic>
        <p:nvPicPr>
          <p:cNvPr id="407" name="Picture 1" descr=""/>
          <p:cNvPicPr/>
          <p:nvPr/>
        </p:nvPicPr>
        <p:blipFill>
          <a:blip r:embed="rId1"/>
          <a:stretch/>
        </p:blipFill>
        <p:spPr>
          <a:xfrm>
            <a:off x="3515760" y="1465560"/>
            <a:ext cx="5331600" cy="222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89720" y="842760"/>
            <a:ext cx="2210400" cy="345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700" spc="-43" strike="noStrike">
                <a:solidFill>
                  <a:srgbClr val="ffffff"/>
                </a:solidFill>
                <a:latin typeface="Corbel"/>
              </a:rPr>
              <a:t>Git: Stages</a:t>
            </a:r>
            <a:endParaRPr b="0" lang="en-US" sz="27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901960" y="648000"/>
            <a:ext cx="5486040" cy="384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77280" algn="just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</a:pPr>
            <a:r>
              <a:rPr b="0" lang="en-US" sz="2100" spc="-1" strike="noStrike">
                <a:solidFill>
                  <a:srgbClr val="595959"/>
                </a:solidFill>
                <a:latin typeface="Corbel"/>
              </a:rPr>
              <a:t>Three stages:</a:t>
            </a:r>
            <a:endParaRPr b="0" lang="en-US" sz="2100" spc="-1" strike="noStrike">
              <a:solidFill>
                <a:srgbClr val="595959"/>
              </a:solidFill>
              <a:latin typeface="Corbel"/>
            </a:endParaRPr>
          </a:p>
          <a:p>
            <a:endParaRPr b="0" lang="en-US" sz="21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latin typeface="Corbel"/>
              </a:rPr>
              <a:t>Working directory</a:t>
            </a:r>
            <a:endParaRPr b="0" lang="en-US" sz="21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latin typeface="Corbel"/>
              </a:rPr>
              <a:t>Staging directory</a:t>
            </a:r>
            <a:endParaRPr b="0" lang="en-US" sz="2100" spc="-1" strike="noStrike">
              <a:solidFill>
                <a:srgbClr val="595959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595959"/>
                </a:solidFill>
                <a:latin typeface="Corbel"/>
              </a:rPr>
              <a:t>Git directory (repository)</a:t>
            </a:r>
            <a:endParaRPr b="0" lang="en-US" sz="21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89720" y="842760"/>
            <a:ext cx="2210400" cy="345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400" spc="-43" strike="noStrike">
                <a:solidFill>
                  <a:srgbClr val="ffffff"/>
                </a:solidFill>
                <a:latin typeface="Corbel"/>
              </a:rPr>
              <a:t>Git: Development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2901960" y="648000"/>
            <a:ext cx="5486040" cy="384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77280" algn="just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</a:pPr>
            <a:r>
              <a:rPr b="0" lang="en-US" sz="2100" spc="-1" strike="noStrike">
                <a:solidFill>
                  <a:srgbClr val="595959"/>
                </a:solidFill>
                <a:latin typeface="Corbel"/>
              </a:rPr>
              <a:t> </a:t>
            </a:r>
            <a:endParaRPr b="0" lang="en-US" sz="2100" spc="-1" strike="noStrike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412" name="Picture 2" descr=""/>
          <p:cNvPicPr/>
          <p:nvPr/>
        </p:nvPicPr>
        <p:blipFill>
          <a:blip r:embed="rId1"/>
          <a:stretch/>
        </p:blipFill>
        <p:spPr>
          <a:xfrm>
            <a:off x="3354480" y="401400"/>
            <a:ext cx="4581000" cy="43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1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48360" y="1354680"/>
            <a:ext cx="352116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7200" spc="-1" strike="noStrike">
                <a:solidFill>
                  <a:srgbClr val="ffc107"/>
                </a:solidFill>
                <a:latin typeface="Montserrat"/>
                <a:ea typeface="Montserrat"/>
              </a:rPr>
              <a:t>4.</a:t>
            </a:r>
            <a:endParaRPr b="0" lang="en-CA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000" spc="-1" strike="noStrike">
                <a:solidFill>
                  <a:srgbClr val="999999"/>
                </a:solidFill>
                <a:latin typeface="Montserrat"/>
                <a:ea typeface="Montserrat"/>
              </a:rPr>
              <a:t>Getting started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6194880" y="3265560"/>
            <a:ext cx="2435040" cy="10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The hardest part is choosing.</a:t>
            </a:r>
            <a:endParaRPr b="0" lang="en-CA" sz="21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6316920" y="965880"/>
            <a:ext cx="2211120" cy="34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289800" y="576720"/>
            <a:ext cx="4565160" cy="383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948000" y="2035440"/>
            <a:ext cx="23306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700" spc="-1" strike="noStrike">
                <a:solidFill>
                  <a:srgbClr val="ffffff"/>
                </a:solidFill>
                <a:latin typeface="Corbel"/>
                <a:ea typeface="DejaVu Sans"/>
              </a:rPr>
              <a:t>Tutorials</a:t>
            </a:r>
            <a:endParaRPr b="0" lang="en-CA" sz="27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57960" y="1850760"/>
            <a:ext cx="4610160" cy="23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https://rogerdudler.github.io/git-guide/ </a:t>
            </a: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100" spc="-1" strike="noStrike">
                <a:solidFill>
                  <a:srgbClr val="808080"/>
                </a:solidFill>
                <a:latin typeface="Corbel"/>
                <a:ea typeface="DejaVu Sans"/>
              </a:rPr>
              <a:t>https://www.earthdatascience.org/workshops/intro-version-control-git/</a:t>
            </a:r>
            <a:endParaRPr b="0" lang="en-CA" sz="21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ddc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840960" y="665280"/>
            <a:ext cx="480024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Corbel"/>
                <a:ea typeface="Montserrat"/>
              </a:rPr>
              <a:t>Presented by: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840960" y="1047600"/>
            <a:ext cx="590400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792000" y="1512000"/>
            <a:ext cx="2708640" cy="22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latin typeface="Karla"/>
                <a:ea typeface="Karla"/>
              </a:rPr>
              <a:t>Scott Hatcher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666666"/>
                </a:solidFill>
                <a:latin typeface="Karla"/>
                <a:ea typeface="Karla"/>
              </a:rPr>
              <a:t>BW.geospatial@gmail.com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3888000" y="1465560"/>
            <a:ext cx="2827440" cy="22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865440" y="3744000"/>
            <a:ext cx="67662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2572560" y="1565640"/>
            <a:ext cx="453024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3600" spc="-1" strike="noStrike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2665800" y="3884040"/>
            <a:ext cx="30423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CA" sz="2000" spc="-1" strike="noStrike">
                <a:solidFill>
                  <a:srgbClr val="666666"/>
                </a:solidFill>
                <a:latin typeface="Karla"/>
                <a:ea typeface="DejaVu Sans"/>
              </a:rPr>
              <a:t>Scott Hatcher</a:t>
            </a:r>
            <a:endParaRPr b="0" lang="en-CA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"/>
              </a:rPr>
              <a:t>b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"/>
              </a:rPr>
              <a:t>w.geospatial@gmail.com</a:t>
            </a:r>
            <a:endParaRPr b="0" lang="en-CA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500" spc="-1" strike="noStrike">
                <a:solidFill>
                  <a:srgbClr val="666666"/>
                </a:solidFill>
                <a:latin typeface="Karla"/>
                <a:ea typeface="DejaVu Sans"/>
              </a:rPr>
              <a:t>svHatch.github.io</a:t>
            </a:r>
            <a:endParaRPr b="0" lang="en-CA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0" y="0"/>
            <a:ext cx="453024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3600" spc="-1" strike="noStrike">
                <a:solidFill>
                  <a:srgbClr val="ff5722"/>
                </a:solidFill>
                <a:latin typeface="Montserrat"/>
                <a:ea typeface="Montserrat"/>
              </a:rPr>
              <a:t>References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30400" y="831600"/>
            <a:ext cx="790020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"/>
              </a:rPr>
              <a:t>https://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"/>
              </a:rPr>
              <a:t>github.com/RamblingCookieMonster/Git-Presentation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3"/>
              </a:rPr>
              <a:t>https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4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5"/>
              </a:rPr>
              <a:t>stackoverflow.com/questions/1408450/why-should-i-use-version-control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6"/>
              </a:rPr>
              <a:t>https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7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8"/>
              </a:rPr>
              <a:t>www.git-tower.com/learn/git/ebook/en/desktop-gui/basics/why-use-version-control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9"/>
              </a:rPr>
              <a:t>http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0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1"/>
              </a:rPr>
              <a:t>hgbook.red-bean.com/read/how-did-we-get-here.html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2"/>
              </a:rPr>
              <a:t>http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3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4"/>
              </a:rPr>
              <a:t>marklodato.github.io/visual-git-guide/index-en.html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5"/>
              </a:rPr>
              <a:t>https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6"/>
              </a:rPr>
              <a:t>://www.earthdatascience.org/workshops/intro-version-control-git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7"/>
              </a:rPr>
              <a:t>/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8"/>
              </a:rPr>
              <a:t>https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19"/>
              </a:rPr>
              <a:t>://rogerdudler.github.io/git-guide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0"/>
              </a:rPr>
              <a:t>/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1"/>
              </a:rPr>
              <a:t>https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2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3"/>
              </a:rPr>
              <a:t>people.irisa.fr/Anthony.Baire/git/git-for-beginners-handout.pdf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4"/>
              </a:rPr>
              <a:t>https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5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6"/>
              </a:rPr>
              <a:t>courses.cs.washington.edu/courses/cse403/13au/lectures/git.ppt.pdf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7"/>
              </a:rPr>
              <a:t>https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8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29"/>
              </a:rPr>
              <a:t>bytesclub.github.io/docs/git.pptx</a:t>
            </a:r>
            <a:endParaRPr b="0" lang="en-CA" sz="15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30"/>
              </a:rPr>
              <a:t>http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31"/>
              </a:rPr>
              <a:t>://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Karla"/>
                <a:ea typeface="DejaVu Sans"/>
                <a:hlinkClick r:id="rId32"/>
              </a:rPr>
              <a:t>deepcs.njit.edu/git.php</a:t>
            </a:r>
            <a:endParaRPr b="0" lang="en-CA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5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ddc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40960" y="665280"/>
            <a:ext cx="480024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Corbel"/>
                <a:ea typeface="DejaVu Sans"/>
              </a:rPr>
              <a:t>My goal: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840960" y="1047600"/>
            <a:ext cx="590400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792000" y="1512000"/>
            <a:ext cx="5101920" cy="22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to answer:</a:t>
            </a:r>
            <a:endParaRPr b="0" lang="en-CA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Should I/we use Git/GitHub?</a:t>
            </a:r>
            <a:endParaRPr b="0" lang="en-CA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do I get started?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888000" y="1465560"/>
            <a:ext cx="2827440" cy="22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"/>
          <p:cNvSpPr/>
          <p:nvPr/>
        </p:nvSpPr>
        <p:spPr>
          <a:xfrm>
            <a:off x="865440" y="3744000"/>
            <a:ext cx="67662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1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48360" y="1354680"/>
            <a:ext cx="352116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7200" spc="-1" strike="noStrike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b="0" lang="en-CA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000" spc="-1" strike="noStrike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724800" y="3265560"/>
            <a:ext cx="2172240" cy="10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latin typeface="Karla"/>
                <a:ea typeface="Karla"/>
              </a:rPr>
              <a:t>What is Git/Github anyway, and do I/we need to use it?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Picture 6" descr=""/>
          <p:cNvPicPr/>
          <p:nvPr/>
        </p:nvPicPr>
        <p:blipFill>
          <a:blip r:embed="rId1"/>
          <a:stretch/>
        </p:blipFill>
        <p:spPr>
          <a:xfrm>
            <a:off x="3290040" y="2124720"/>
            <a:ext cx="4399920" cy="2756160"/>
          </a:xfrm>
          <a:prstGeom prst="rect">
            <a:avLst/>
          </a:prstGeom>
          <a:ln>
            <a:noFill/>
          </a:ln>
        </p:spPr>
      </p:pic>
      <p:sp>
        <p:nvSpPr>
          <p:cNvPr id="379" name="CustomShape 1"/>
          <p:cNvSpPr/>
          <p:nvPr/>
        </p:nvSpPr>
        <p:spPr>
          <a:xfrm>
            <a:off x="1693080" y="1051560"/>
            <a:ext cx="6325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is a version control system.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 is a collaborative hosting service for Git repositories.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2" descr=""/>
          <p:cNvPicPr/>
          <p:nvPr/>
        </p:nvPicPr>
        <p:blipFill>
          <a:blip r:embed="rId1"/>
          <a:stretch/>
        </p:blipFill>
        <p:spPr>
          <a:xfrm>
            <a:off x="0" y="102240"/>
            <a:ext cx="6403320" cy="1443240"/>
          </a:xfrm>
          <a:prstGeom prst="rect">
            <a:avLst/>
          </a:prstGeom>
          <a:ln>
            <a:noFill/>
          </a:ln>
        </p:spPr>
      </p:pic>
      <p:pic>
        <p:nvPicPr>
          <p:cNvPr id="381" name="Picture 3" descr=""/>
          <p:cNvPicPr/>
          <p:nvPr/>
        </p:nvPicPr>
        <p:blipFill>
          <a:blip r:embed="rId2"/>
          <a:stretch/>
        </p:blipFill>
        <p:spPr>
          <a:xfrm>
            <a:off x="0" y="1802880"/>
            <a:ext cx="6696360" cy="3340440"/>
          </a:xfrm>
          <a:prstGeom prst="rect">
            <a:avLst/>
          </a:prstGeom>
          <a:ln>
            <a:noFill/>
          </a:ln>
        </p:spPr>
      </p:pic>
      <p:sp>
        <p:nvSpPr>
          <p:cNvPr id="382" name="CustomShape 1"/>
          <p:cNvSpPr/>
          <p:nvPr/>
        </p:nvSpPr>
        <p:spPr>
          <a:xfrm>
            <a:off x="2802240" y="1545840"/>
            <a:ext cx="387720" cy="407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262440" y="1532520"/>
            <a:ext cx="4488120" cy="34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666666"/>
                </a:solidFill>
                <a:latin typeface="Montserrat"/>
                <a:ea typeface="DejaVu Sans"/>
              </a:rPr>
              <a:t>You may be on a software development team as a GIS or geospatial developer.</a:t>
            </a:r>
            <a:endParaRPr b="0" lang="en-CA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666666"/>
                </a:solidFill>
                <a:latin typeface="Montserrat"/>
                <a:ea typeface="DejaVu Sans"/>
              </a:rPr>
              <a:t>You may be a computer savvy person looking to formalize documentation versioning and maintenance across your organization.</a:t>
            </a:r>
            <a:endParaRPr b="0" lang="en-CA" sz="2000" spc="-1" strike="noStrike">
              <a:latin typeface="Arial"/>
            </a:endParaRPr>
          </a:p>
        </p:txBody>
      </p:sp>
      <p:pic>
        <p:nvPicPr>
          <p:cNvPr id="384" name="Picture 2" descr=""/>
          <p:cNvPicPr/>
          <p:nvPr/>
        </p:nvPicPr>
        <p:blipFill>
          <a:blip r:embed="rId1"/>
          <a:stretch/>
        </p:blipFill>
        <p:spPr>
          <a:xfrm>
            <a:off x="4453560" y="3820320"/>
            <a:ext cx="3462840" cy="120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1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48360" y="1354680"/>
            <a:ext cx="3521160" cy="29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CA" sz="7200" spc="-1" strike="noStrike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b="0" lang="en-CA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3000" spc="-1" strike="noStrike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6724800" y="3265560"/>
            <a:ext cx="1905120" cy="10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57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66640" y="204840"/>
            <a:ext cx="4436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200" spc="-1" strike="noStrike">
                <a:solidFill>
                  <a:srgbClr val="000000"/>
                </a:solidFill>
                <a:latin typeface="Karla"/>
                <a:ea typeface="DejaVu Sans"/>
              </a:rPr>
              <a:t>Version Control: What is it?</a:t>
            </a:r>
            <a:endParaRPr b="0" lang="en-CA" sz="2200" spc="-1" strike="noStrike">
              <a:latin typeface="Arial"/>
            </a:endParaRPr>
          </a:p>
        </p:txBody>
      </p:sp>
      <p:pic>
        <p:nvPicPr>
          <p:cNvPr id="388" name="Picture 1" descr=""/>
          <p:cNvPicPr/>
          <p:nvPr/>
        </p:nvPicPr>
        <p:blipFill>
          <a:blip r:embed="rId1"/>
          <a:stretch/>
        </p:blipFill>
        <p:spPr>
          <a:xfrm>
            <a:off x="4039200" y="803880"/>
            <a:ext cx="2676960" cy="4156920"/>
          </a:xfrm>
          <a:prstGeom prst="rect">
            <a:avLst/>
          </a:prstGeom>
          <a:ln>
            <a:noFill/>
          </a:ln>
        </p:spPr>
      </p:pic>
      <p:pic>
        <p:nvPicPr>
          <p:cNvPr id="389" name="Picture 4" descr=""/>
          <p:cNvPicPr/>
          <p:nvPr/>
        </p:nvPicPr>
        <p:blipFill>
          <a:blip r:embed="rId2"/>
          <a:stretch/>
        </p:blipFill>
        <p:spPr>
          <a:xfrm>
            <a:off x="1235160" y="1305720"/>
            <a:ext cx="1777680" cy="337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Application>LibreOffice/6.0.7.3$Linux_X86_64 LibreOffice_project/00m0$Build-3</Application>
  <Words>304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Arka Prava Basu</dc:creator>
  <dc:description/>
  <dc:language>en-CA</dc:language>
  <cp:lastModifiedBy/>
  <dcterms:modified xsi:type="dcterms:W3CDTF">2019-07-17T13:27:06Z</dcterms:modified>
  <cp:revision>142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