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dedbe523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dedbe523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dedbe523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dedbe523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dedbe523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dedbe523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dedbe523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dedbe523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dedbe52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dedbe52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dedbe523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dedbe523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dedbe523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dedbe523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dedbe523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dedbe523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dedbe523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dedbe523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dedbe523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dedbe523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dedbe523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dedbe523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dedbe523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dedbe523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696" y="1810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100"/>
              <a:t>VISUAL ANALYTICS ITCS 5122</a:t>
            </a:r>
            <a:endParaRPr sz="3100"/>
          </a:p>
        </p:txBody>
      </p:sp>
      <p:sp>
        <p:nvSpPr>
          <p:cNvPr id="55" name="Google Shape;55;p13"/>
          <p:cNvSpPr txBox="1"/>
          <p:nvPr>
            <p:ph idx="1" type="subTitle"/>
          </p:nvPr>
        </p:nvSpPr>
        <p:spPr>
          <a:xfrm>
            <a:off x="311700" y="3909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Individual Project Presentation by Rohith Vadapalli</a:t>
            </a:r>
            <a:endParaRPr sz="1800"/>
          </a:p>
          <a:p>
            <a:pPr indent="0" lvl="0" marL="0" rtl="0" algn="ctr">
              <a:spcBef>
                <a:spcPts val="0"/>
              </a:spcBef>
              <a:spcAft>
                <a:spcPts val="0"/>
              </a:spcAft>
              <a:buNone/>
            </a:pPr>
            <a:r>
              <a:rPr lang="en" sz="1800"/>
              <a:t>Topic: World Test Championship </a:t>
            </a:r>
            <a:endParaRPr sz="1800"/>
          </a:p>
        </p:txBody>
      </p:sp>
      <p:pic>
        <p:nvPicPr>
          <p:cNvPr id="56" name="Google Shape;56;p13"/>
          <p:cNvPicPr preferRelativeResize="0"/>
          <p:nvPr/>
        </p:nvPicPr>
        <p:blipFill>
          <a:blip r:embed="rId3">
            <a:alphaModFix/>
          </a:blip>
          <a:stretch>
            <a:fillRect/>
          </a:stretch>
        </p:blipFill>
        <p:spPr>
          <a:xfrm>
            <a:off x="2273650" y="796475"/>
            <a:ext cx="4596700" cy="211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52475"/>
            <a:ext cx="8520600" cy="3416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Cons: </a:t>
            </a:r>
            <a:endParaRPr b="1">
              <a:solidFill>
                <a:schemeClr val="lt1"/>
              </a:solidFill>
            </a:endParaRPr>
          </a:p>
          <a:p>
            <a:pPr indent="0" lvl="0" marL="0" rtl="0" algn="l">
              <a:spcBef>
                <a:spcPts val="1200"/>
              </a:spcBef>
              <a:spcAft>
                <a:spcPts val="0"/>
              </a:spcAft>
              <a:buNone/>
            </a:pPr>
            <a:r>
              <a:rPr b="1" lang="en" sz="1100">
                <a:solidFill>
                  <a:srgbClr val="000000"/>
                </a:solidFill>
              </a:rPr>
              <a:t> </a:t>
            </a:r>
            <a:r>
              <a:rPr b="1" lang="en" sz="1100">
                <a:solidFill>
                  <a:srgbClr val="000000"/>
                </a:solidFill>
              </a:rPr>
              <a:t>1. </a:t>
            </a:r>
            <a:r>
              <a:rPr b="1" lang="en" sz="1200">
                <a:solidFill>
                  <a:srgbClr val="000000"/>
                </a:solidFill>
              </a:rPr>
              <a:t>Missing Context</a:t>
            </a:r>
            <a:r>
              <a:rPr lang="en" sz="1200">
                <a:solidFill>
                  <a:srgbClr val="000000"/>
                </a:solidFill>
              </a:rPr>
              <a:t>: While detailed, the datasets may lack contextual information, such as weather conditions or player    injuries, which could affect performance.</a:t>
            </a:r>
            <a:endParaRPr sz="1200">
              <a:solidFill>
                <a:srgbClr val="000000"/>
              </a:solidFill>
            </a:endParaRPr>
          </a:p>
          <a:p>
            <a:pPr indent="0" lvl="0" marL="0" rtl="0" algn="l">
              <a:spcBef>
                <a:spcPts val="1200"/>
              </a:spcBef>
              <a:spcAft>
                <a:spcPts val="0"/>
              </a:spcAft>
              <a:buNone/>
            </a:pPr>
            <a:r>
              <a:rPr b="1" lang="en" sz="1200">
                <a:solidFill>
                  <a:srgbClr val="000000"/>
                </a:solidFill>
              </a:rPr>
              <a:t> 2. Data Size</a:t>
            </a:r>
            <a:r>
              <a:rPr lang="en" sz="1200">
                <a:solidFill>
                  <a:srgbClr val="000000"/>
                </a:solidFill>
              </a:rPr>
              <a:t>: Due to the volume of granular data (especially in the deliveries dataset), processing and visualizing the data may require significant computational resources.</a:t>
            </a:r>
            <a:endParaRPr sz="1200">
              <a:solidFill>
                <a:srgbClr val="000000"/>
              </a:solidFill>
            </a:endParaRPr>
          </a:p>
          <a:p>
            <a:pPr indent="0" lvl="0" marL="0" rtl="0" algn="l">
              <a:spcBef>
                <a:spcPts val="1200"/>
              </a:spcBef>
              <a:spcAft>
                <a:spcPts val="0"/>
              </a:spcAft>
              <a:buNone/>
            </a:pPr>
            <a:r>
              <a:rPr b="1" lang="en" sz="1200">
                <a:solidFill>
                  <a:srgbClr val="000000"/>
                </a:solidFill>
              </a:rPr>
              <a:t> 3. Inconsistent Formats</a:t>
            </a:r>
            <a:r>
              <a:rPr lang="en" sz="1200">
                <a:solidFill>
                  <a:srgbClr val="000000"/>
                </a:solidFill>
              </a:rPr>
              <a:t>: If not carefully cleaned, the datasets could have inconsistencies (e.g., variations in team names or missing values), which may cause issues in analysis or visualization.</a:t>
            </a:r>
            <a:endParaRPr sz="1200">
              <a:solidFill>
                <a:srgbClr val="000000"/>
              </a:solidFill>
            </a:endParaRPr>
          </a:p>
          <a:p>
            <a:pPr indent="0" lvl="0" marL="0" rtl="0" algn="l">
              <a:spcBef>
                <a:spcPts val="1200"/>
              </a:spcBef>
              <a:spcAft>
                <a:spcPts val="0"/>
              </a:spcAft>
              <a:buNone/>
            </a:pPr>
            <a:r>
              <a:rPr b="1" lang="en" sz="1200">
                <a:solidFill>
                  <a:srgbClr val="000000"/>
                </a:solidFill>
              </a:rPr>
              <a:t>4. No Predictive Analytics</a:t>
            </a:r>
            <a:r>
              <a:rPr lang="en" sz="1200">
                <a:solidFill>
                  <a:srgbClr val="000000"/>
                </a:solidFill>
              </a:rPr>
              <a:t>: The datasets are historical in nature, focusing on past performance, but they do not inherently support predictive or forward-looking analyses without additional modeling.</a:t>
            </a:r>
            <a:endParaRPr sz="1200">
              <a:solidFill>
                <a:srgbClr val="000000"/>
              </a:solidFill>
            </a:endParaRPr>
          </a:p>
          <a:p>
            <a:pPr indent="0" lvl="0" marL="0" rtl="0" algn="l">
              <a:spcBef>
                <a:spcPts val="1200"/>
              </a:spcBef>
              <a:spcAft>
                <a:spcPts val="1200"/>
              </a:spcAft>
              <a:buNone/>
            </a:pPr>
            <a:r>
              <a:t/>
            </a:r>
            <a:endParaRPr b="1" sz="19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Updations:</a:t>
            </a:r>
            <a:endParaRPr/>
          </a:p>
        </p:txBody>
      </p:sp>
      <p:sp>
        <p:nvSpPr>
          <p:cNvPr id="119" name="Google Shape;119;p23"/>
          <p:cNvSpPr txBox="1"/>
          <p:nvPr>
            <p:ph idx="1" type="body"/>
          </p:nvPr>
        </p:nvSpPr>
        <p:spPr>
          <a:xfrm>
            <a:off x="311700" y="1152475"/>
            <a:ext cx="8520600" cy="3416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AutoNum type="arabicPeriod"/>
            </a:pPr>
            <a:r>
              <a:rPr lang="en" sz="1400">
                <a:solidFill>
                  <a:srgbClr val="000000"/>
                </a:solidFill>
              </a:rPr>
              <a:t>Future updates to these dashboards could include incorporating predictive analytics to forecast match outcomes or player performance based on historical data trends. Additionally, integrating external data sources, such as weather conditions or player fitness, could provide deeper context for analysis.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Enhancing real-time data capabilities would allow users to track live match statistics and update dashboards dynamically. Improved customization options for users to create personalized reports or drill deeper into specific aspects of team and player performances would also increase engagement. Lastly, optimizing the visual layout for mobile devices could make the dashboards more accessible on the go.</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72400" y="51725"/>
            <a:ext cx="9009525" cy="5037474"/>
          </a:xfrm>
          <a:prstGeom prst="rect">
            <a:avLst/>
          </a:prstGeom>
          <a:noFill/>
          <a:ln>
            <a:noFill/>
          </a:ln>
        </p:spPr>
      </p:pic>
      <p:sp>
        <p:nvSpPr>
          <p:cNvPr id="125" name="Google Shape;125;p24"/>
          <p:cNvSpPr txBox="1"/>
          <p:nvPr/>
        </p:nvSpPr>
        <p:spPr>
          <a:xfrm>
            <a:off x="703350" y="186175"/>
            <a:ext cx="7737300" cy="2031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rPr>
              <a:t>In conclusion, these dashboards provide a powerful tool for analyzing team and player performances in the World Test Championship, offering detailed insights through interactive visualizations and filters. While they are highly informative and visually appealing, there are opportunities for future enhancements, such as incorporating predictive analytics, real-time updates, and deeper contextual data. By addressing some of the current limitations, these dashboards can evolve into an even more comprehensive and user-friendly platform, empowering both cricket enthusiasts and analysts to make data-driven insights more efficiently.</a:t>
            </a:r>
            <a:endParaRPr sz="15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2152650" y="152400"/>
            <a:ext cx="4838700" cy="4838700"/>
          </a:xfrm>
          <a:prstGeom prst="rect">
            <a:avLst/>
          </a:prstGeom>
          <a:noFill/>
          <a:ln>
            <a:noFill/>
          </a:ln>
        </p:spPr>
      </p:pic>
      <p:sp>
        <p:nvSpPr>
          <p:cNvPr id="131" name="Google Shape;131;p25"/>
          <p:cNvSpPr txBox="1"/>
          <p:nvPr/>
        </p:nvSpPr>
        <p:spPr>
          <a:xfrm>
            <a:off x="2679075" y="775800"/>
            <a:ext cx="3486000" cy="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1"/>
                </a:solidFill>
              </a:rPr>
              <a:t>        </a:t>
            </a:r>
            <a:r>
              <a:rPr b="1" i="1" lang="en" sz="3200">
                <a:solidFill>
                  <a:schemeClr val="lt1"/>
                </a:solidFill>
              </a:rPr>
              <a:t>THANK YOU</a:t>
            </a:r>
            <a:endParaRPr b="1" i="1" sz="3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Introduction</a:t>
            </a:r>
            <a:endParaRPr sz="26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4807"/>
          </a:p>
          <a:p>
            <a:pPr indent="0" lvl="0" marL="0" rtl="0" algn="l">
              <a:spcBef>
                <a:spcPts val="1200"/>
              </a:spcBef>
              <a:spcAft>
                <a:spcPts val="0"/>
              </a:spcAft>
              <a:buNone/>
            </a:pPr>
            <a:r>
              <a:rPr lang="en" sz="4807"/>
              <a:t>The ICC World Test Championship (WTC) is a global competition for Test cricket,introduced to provide context and significance to bilateral Test series. Over a two-year cycle, the top nine Test-playing nations compete by playing a series of matches, with points awarded for wins, draws, or ties. The top two teams at the end of the cycle qualify for a final to determine the world champion. The competition promotes the importance of Test cricket, ensuring that each match carries weight in the race for the championship.</a:t>
            </a:r>
            <a:endParaRPr sz="4807"/>
          </a:p>
          <a:p>
            <a:pPr indent="0" lvl="0" marL="0" rtl="0" algn="l">
              <a:spcBef>
                <a:spcPts val="1200"/>
              </a:spcBef>
              <a:spcAft>
                <a:spcPts val="0"/>
              </a:spcAft>
              <a:buNone/>
            </a:pPr>
            <a:r>
              <a:rPr lang="en" sz="4807"/>
              <a:t>The first WTC cycle took place from 2019 to 2021, with New Zealand winning the inaugural title by defeating India. The ongoing 2023-2025 cycle continues to pit the best Test teams against each other, creating excitement for fans and players alike. By providing a clear championship pathway, the WTC enhances the relevance of Test cricket in the modern game, which is dominated by shorter formats like T20.</a:t>
            </a:r>
            <a:endParaRPr sz="4807"/>
          </a:p>
          <a:p>
            <a:pPr indent="0" lvl="0" marL="0" rtl="0" algn="l">
              <a:spcBef>
                <a:spcPts val="1200"/>
              </a:spcBef>
              <a:spcAft>
                <a:spcPts val="1200"/>
              </a:spcAft>
              <a:buNone/>
            </a:pPr>
            <a:r>
              <a:t/>
            </a:r>
            <a:endParaRPr/>
          </a:p>
        </p:txBody>
      </p:sp>
      <p:pic>
        <p:nvPicPr>
          <p:cNvPr id="63" name="Google Shape;63;p14"/>
          <p:cNvPicPr preferRelativeResize="0"/>
          <p:nvPr/>
        </p:nvPicPr>
        <p:blipFill rotWithShape="1">
          <a:blip r:embed="rId3">
            <a:alphaModFix/>
          </a:blip>
          <a:srcRect b="0" l="0" r="0" t="0"/>
          <a:stretch/>
        </p:blipFill>
        <p:spPr>
          <a:xfrm>
            <a:off x="3258325" y="310300"/>
            <a:ext cx="3428924" cy="155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t/>
            </a:r>
            <a:endParaRPr sz="1360"/>
          </a:p>
          <a:p>
            <a:pPr indent="0" lvl="0" marL="0" rtl="0" algn="l">
              <a:lnSpc>
                <a:spcPct val="105000"/>
              </a:lnSpc>
              <a:spcBef>
                <a:spcPts val="1200"/>
              </a:spcBef>
              <a:spcAft>
                <a:spcPts val="0"/>
              </a:spcAft>
              <a:buSzPts val="770"/>
              <a:buNone/>
            </a:pPr>
            <a:r>
              <a:rPr lang="en" sz="1360"/>
              <a:t>T</a:t>
            </a:r>
            <a:r>
              <a:rPr lang="en" sz="1200"/>
              <a:t>he provided datasets focus on three key aspects of cricket:</a:t>
            </a:r>
            <a:endParaRPr sz="1200"/>
          </a:p>
          <a:p>
            <a:pPr indent="0" lvl="0" marL="0" rtl="0" algn="l">
              <a:lnSpc>
                <a:spcPct val="105000"/>
              </a:lnSpc>
              <a:spcBef>
                <a:spcPts val="1200"/>
              </a:spcBef>
              <a:spcAft>
                <a:spcPts val="0"/>
              </a:spcAft>
              <a:buSzPts val="770"/>
              <a:buNone/>
            </a:pPr>
            <a:r>
              <a:t/>
            </a:r>
            <a:endParaRPr sz="1200"/>
          </a:p>
          <a:p>
            <a:pPr indent="0" lvl="0" marL="0" rtl="0" algn="l">
              <a:lnSpc>
                <a:spcPct val="105000"/>
              </a:lnSpc>
              <a:spcBef>
                <a:spcPts val="1200"/>
              </a:spcBef>
              <a:spcAft>
                <a:spcPts val="0"/>
              </a:spcAft>
              <a:buSzPts val="770"/>
              <a:buNone/>
            </a:pPr>
            <a:r>
              <a:rPr lang="en" sz="1200"/>
              <a:t>1. Points Table: This dataset contains team rankings, match outcomes, points, and upcoming fixtures for teams in a competition. It includes information like matches won, lost, tied, drawn, points earned, and team form.</a:t>
            </a:r>
            <a:endParaRPr sz="1200"/>
          </a:p>
          <a:p>
            <a:pPr indent="0" lvl="0" marL="0" rtl="0" algn="l">
              <a:lnSpc>
                <a:spcPct val="105000"/>
              </a:lnSpc>
              <a:spcBef>
                <a:spcPts val="1200"/>
              </a:spcBef>
              <a:spcAft>
                <a:spcPts val="0"/>
              </a:spcAft>
              <a:buSzPts val="770"/>
              <a:buNone/>
            </a:pPr>
            <a:r>
              <a:rPr lang="en" sz="1200"/>
              <a:t>2. Matches: This file provides details of individual matches, including teams, match dates, venues, toss outcomes, player of the match, and match results (winning team, runs/wickets margins).</a:t>
            </a:r>
            <a:endParaRPr sz="1200"/>
          </a:p>
          <a:p>
            <a:pPr indent="0" lvl="0" marL="0" rtl="0" algn="l">
              <a:lnSpc>
                <a:spcPct val="105000"/>
              </a:lnSpc>
              <a:spcBef>
                <a:spcPts val="1200"/>
              </a:spcBef>
              <a:spcAft>
                <a:spcPts val="0"/>
              </a:spcAft>
              <a:buSzPts val="770"/>
              <a:buNone/>
            </a:pPr>
            <a:r>
              <a:rPr lang="en" sz="1200"/>
              <a:t>3. Deliveries: This dataset offers ball-by-ball data for each match, detailing every delivery, including the batting and bowling teams, players involved, runs scored, extras, and wickets taken.</a:t>
            </a:r>
            <a:endParaRPr sz="1200"/>
          </a:p>
          <a:p>
            <a:pPr indent="0" lvl="0" marL="0" rtl="0" algn="l">
              <a:lnSpc>
                <a:spcPct val="105000"/>
              </a:lnSpc>
              <a:spcBef>
                <a:spcPts val="1200"/>
              </a:spcBef>
              <a:spcAft>
                <a:spcPts val="0"/>
              </a:spcAft>
              <a:buSzPts val="770"/>
              <a:buNone/>
            </a:pPr>
            <a:r>
              <a:rPr lang="en" sz="1200"/>
              <a:t>These datasets combined allow for comprehensive analysis of team performance, match outcomes, and player statistics.</a:t>
            </a:r>
            <a:endParaRPr sz="1200"/>
          </a:p>
          <a:p>
            <a:pPr indent="0" lvl="0" marL="0" rtl="0" algn="l">
              <a:lnSpc>
                <a:spcPct val="105000"/>
              </a:lnSpc>
              <a:spcBef>
                <a:spcPts val="1200"/>
              </a:spcBef>
              <a:spcAft>
                <a:spcPts val="1200"/>
              </a:spcAft>
              <a:buSzPts val="770"/>
              <a:buNone/>
            </a:pPr>
            <a:r>
              <a:t/>
            </a:r>
            <a:endParaRPr sz="1260"/>
          </a:p>
        </p:txBody>
      </p:sp>
      <p:pic>
        <p:nvPicPr>
          <p:cNvPr id="70" name="Google Shape;70;p15"/>
          <p:cNvPicPr preferRelativeResize="0"/>
          <p:nvPr/>
        </p:nvPicPr>
        <p:blipFill>
          <a:blip r:embed="rId3">
            <a:alphaModFix/>
          </a:blip>
          <a:stretch>
            <a:fillRect/>
          </a:stretch>
        </p:blipFill>
        <p:spPr>
          <a:xfrm>
            <a:off x="5089200" y="196525"/>
            <a:ext cx="3289350" cy="182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265500" y="641325"/>
            <a:ext cx="4045200" cy="3777900"/>
          </a:xfrm>
          <a:prstGeom prst="rect">
            <a:avLst/>
          </a:prstGeom>
          <a:solidFill>
            <a:schemeClr val="dk2"/>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155"/>
              <a:t>This dashboard provides an insightful overview of the World Test Championship (WTC) Team Performance. </a:t>
            </a:r>
            <a:endParaRPr sz="1155"/>
          </a:p>
          <a:p>
            <a:pPr indent="0" lvl="0" marL="0" rtl="0" algn="ctr">
              <a:lnSpc>
                <a:spcPct val="80000"/>
              </a:lnSpc>
              <a:spcBef>
                <a:spcPts val="0"/>
              </a:spcBef>
              <a:spcAft>
                <a:spcPts val="0"/>
              </a:spcAft>
              <a:buSzPts val="605"/>
              <a:buNone/>
            </a:pPr>
            <a:r>
              <a:t/>
            </a:r>
            <a:endParaRPr sz="1155"/>
          </a:p>
          <a:p>
            <a:pPr indent="0" lvl="0" marL="0" rtl="0" algn="ctr">
              <a:lnSpc>
                <a:spcPct val="80000"/>
              </a:lnSpc>
              <a:spcBef>
                <a:spcPts val="0"/>
              </a:spcBef>
              <a:spcAft>
                <a:spcPts val="0"/>
              </a:spcAft>
              <a:buSzPts val="605"/>
              <a:buNone/>
            </a:pPr>
            <a:r>
              <a:rPr lang="en" sz="1155"/>
              <a:t>1. Team Performance Table: It highlights key metrics such as the number of matches played, points earned, rankings, runs scored, and other critical stats for each team in the WTC.</a:t>
            </a:r>
            <a:endParaRPr sz="1155"/>
          </a:p>
          <a:p>
            <a:pPr indent="0" lvl="0" marL="0" rtl="0" algn="ctr">
              <a:lnSpc>
                <a:spcPct val="80000"/>
              </a:lnSpc>
              <a:spcBef>
                <a:spcPts val="0"/>
              </a:spcBef>
              <a:spcAft>
                <a:spcPts val="0"/>
              </a:spcAft>
              <a:buSzPts val="605"/>
              <a:buNone/>
            </a:pPr>
            <a:r>
              <a:t/>
            </a:r>
            <a:endParaRPr sz="1155"/>
          </a:p>
          <a:p>
            <a:pPr indent="0" lvl="0" marL="0" rtl="0" algn="ctr">
              <a:lnSpc>
                <a:spcPct val="80000"/>
              </a:lnSpc>
              <a:spcBef>
                <a:spcPts val="0"/>
              </a:spcBef>
              <a:spcAft>
                <a:spcPts val="0"/>
              </a:spcAft>
              <a:buSzPts val="605"/>
              <a:buNone/>
            </a:pPr>
            <a:r>
              <a:rPr lang="en" sz="1155"/>
              <a:t>2. Geographical Map: Displays the location of each team with a color-coded legend, allowing easy identification of teams based on their points percentage.</a:t>
            </a:r>
            <a:endParaRPr sz="1155"/>
          </a:p>
          <a:p>
            <a:pPr indent="0" lvl="0" marL="0" rtl="0" algn="ctr">
              <a:lnSpc>
                <a:spcPct val="80000"/>
              </a:lnSpc>
              <a:spcBef>
                <a:spcPts val="0"/>
              </a:spcBef>
              <a:spcAft>
                <a:spcPts val="0"/>
              </a:spcAft>
              <a:buSzPts val="605"/>
              <a:buNone/>
            </a:pPr>
            <a:r>
              <a:t/>
            </a:r>
            <a:endParaRPr sz="1155"/>
          </a:p>
          <a:p>
            <a:pPr indent="0" lvl="0" marL="0" rtl="0" algn="ctr">
              <a:lnSpc>
                <a:spcPct val="80000"/>
              </a:lnSpc>
              <a:spcBef>
                <a:spcPts val="0"/>
              </a:spcBef>
              <a:spcAft>
                <a:spcPts val="0"/>
              </a:spcAft>
              <a:buSzPts val="605"/>
              <a:buNone/>
            </a:pPr>
            <a:r>
              <a:rPr lang="en" sz="1155"/>
              <a:t>3. Win Percentage Bar Chart: Visualizes the win percentage for each team, comparing their overall performance in the WTC.</a:t>
            </a:r>
            <a:endParaRPr sz="1155"/>
          </a:p>
          <a:p>
            <a:pPr indent="0" lvl="0" marL="0" rtl="0" algn="ctr">
              <a:lnSpc>
                <a:spcPct val="80000"/>
              </a:lnSpc>
              <a:spcBef>
                <a:spcPts val="0"/>
              </a:spcBef>
              <a:spcAft>
                <a:spcPts val="0"/>
              </a:spcAft>
              <a:buSzPts val="605"/>
              <a:buNone/>
            </a:pPr>
            <a:r>
              <a:t/>
            </a:r>
            <a:endParaRPr sz="1155"/>
          </a:p>
          <a:p>
            <a:pPr indent="0" lvl="0" marL="0" rtl="0" algn="ctr">
              <a:lnSpc>
                <a:spcPct val="80000"/>
              </a:lnSpc>
              <a:spcBef>
                <a:spcPts val="0"/>
              </a:spcBef>
              <a:spcAft>
                <a:spcPts val="0"/>
              </a:spcAft>
              <a:buSzPts val="605"/>
              <a:buNone/>
            </a:pPr>
            <a:r>
              <a:rPr lang="en" sz="1155"/>
              <a:t>4. Team’s Fixtures Table: Lists upcoming fixtures for each team, showing the next opponent, venue, and recent form in a compact format.</a:t>
            </a:r>
            <a:endParaRPr sz="1155"/>
          </a:p>
          <a:p>
            <a:pPr indent="0" lvl="0" marL="0" rtl="0" algn="ctr">
              <a:lnSpc>
                <a:spcPct val="80000"/>
              </a:lnSpc>
              <a:spcBef>
                <a:spcPts val="0"/>
              </a:spcBef>
              <a:spcAft>
                <a:spcPts val="0"/>
              </a:spcAft>
              <a:buSzPts val="605"/>
              <a:buNone/>
            </a:pPr>
            <a:r>
              <a:t/>
            </a:r>
            <a:endParaRPr sz="1155"/>
          </a:p>
          <a:p>
            <a:pPr indent="0" lvl="0" marL="0" rtl="0" algn="ctr">
              <a:lnSpc>
                <a:spcPct val="80000"/>
              </a:lnSpc>
              <a:spcBef>
                <a:spcPts val="0"/>
              </a:spcBef>
              <a:spcAft>
                <a:spcPts val="0"/>
              </a:spcAft>
              <a:buSzPts val="605"/>
              <a:buNone/>
            </a:pPr>
            <a:r>
              <a:rPr lang="en" sz="1155"/>
              <a:t>This dashboard allows for quick comparisons and detailed insights into team performances and schedules within the WTC, providing an all-in-one view for analysts and cricket enthusiasts.</a:t>
            </a:r>
            <a:endParaRPr sz="1155"/>
          </a:p>
          <a:p>
            <a:pPr indent="0" lvl="0" marL="0" rtl="0" algn="ctr">
              <a:lnSpc>
                <a:spcPct val="80000"/>
              </a:lnSpc>
              <a:spcBef>
                <a:spcPts val="0"/>
              </a:spcBef>
              <a:spcAft>
                <a:spcPts val="0"/>
              </a:spcAft>
              <a:buSzPts val="605"/>
              <a:buNone/>
            </a:pPr>
            <a:r>
              <a:t/>
            </a:r>
            <a:endParaRPr sz="1155"/>
          </a:p>
        </p:txBody>
      </p:sp>
      <p:sp>
        <p:nvSpPr>
          <p:cNvPr id="76" name="Google Shape;7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649575" y="299975"/>
            <a:ext cx="4416850" cy="4209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subTitle"/>
          </p:nvPr>
        </p:nvSpPr>
        <p:spPr>
          <a:xfrm>
            <a:off x="255175" y="409950"/>
            <a:ext cx="4045200" cy="4323600"/>
          </a:xfrm>
          <a:prstGeom prst="rect">
            <a:avLst/>
          </a:prstGeom>
          <a:solidFill>
            <a:schemeClr val="dk2"/>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197"/>
              <a:t>This dashboard provides an in-depth look at Match and Team Playing Location Information for the World Test Championship. </a:t>
            </a:r>
            <a:endParaRPr sz="1197"/>
          </a:p>
          <a:p>
            <a:pPr indent="0" lvl="0" marL="0" rtl="0" algn="ctr">
              <a:lnSpc>
                <a:spcPct val="80000"/>
              </a:lnSpc>
              <a:spcBef>
                <a:spcPts val="0"/>
              </a:spcBef>
              <a:spcAft>
                <a:spcPts val="0"/>
              </a:spcAft>
              <a:buSzPts val="523"/>
              <a:buNone/>
            </a:pPr>
            <a:r>
              <a:t/>
            </a:r>
            <a:endParaRPr sz="1197"/>
          </a:p>
          <a:p>
            <a:pPr indent="0" lvl="0" marL="0" rtl="0" algn="ctr">
              <a:lnSpc>
                <a:spcPct val="80000"/>
              </a:lnSpc>
              <a:spcBef>
                <a:spcPts val="0"/>
              </a:spcBef>
              <a:spcAft>
                <a:spcPts val="0"/>
              </a:spcAft>
              <a:buSzPts val="523"/>
              <a:buNone/>
            </a:pPr>
            <a:r>
              <a:rPr lang="en" sz="1197"/>
              <a:t>1. Match Insights and Information Table: The table at the top lists det</a:t>
            </a:r>
            <a:r>
              <a:rPr lang="en" sz="1197"/>
              <a:t>a</a:t>
            </a:r>
            <a:r>
              <a:rPr lang="en" sz="1197"/>
              <a:t>iled information about individual </a:t>
            </a:r>
            <a:r>
              <a:rPr lang="en" sz="1197"/>
              <a:t>matches</a:t>
            </a:r>
            <a:r>
              <a:rPr lang="en" sz="1197"/>
              <a:t>, including participating teams, venues, player of the match, toss winner and decision, the match winner, and the year of the match. This allows users to filter and explore specific match results.</a:t>
            </a:r>
            <a:endParaRPr sz="1197"/>
          </a:p>
          <a:p>
            <a:pPr indent="0" lvl="0" marL="0" rtl="0" algn="ctr">
              <a:lnSpc>
                <a:spcPct val="80000"/>
              </a:lnSpc>
              <a:spcBef>
                <a:spcPts val="0"/>
              </a:spcBef>
              <a:spcAft>
                <a:spcPts val="0"/>
              </a:spcAft>
              <a:buSzPts val="523"/>
              <a:buNone/>
            </a:pPr>
            <a:r>
              <a:t/>
            </a:r>
            <a:endParaRPr sz="1197"/>
          </a:p>
          <a:p>
            <a:pPr indent="0" lvl="0" marL="0" rtl="0" algn="ctr">
              <a:lnSpc>
                <a:spcPct val="80000"/>
              </a:lnSpc>
              <a:spcBef>
                <a:spcPts val="0"/>
              </a:spcBef>
              <a:spcAft>
                <a:spcPts val="0"/>
              </a:spcAft>
              <a:buSzPts val="523"/>
              <a:buNone/>
            </a:pPr>
            <a:r>
              <a:rPr lang="en" sz="1197"/>
              <a:t>2. Scatter Plot Visualization: The lower section displays a scatter plot that illustrates each team's performance (rankings, wins, losses, and ties) across various venues. Different colored dots represent teams, and the x-axis shows the venues while the y-axis tracks rankings, providing a clear view of how teams perform at different locations.</a:t>
            </a:r>
            <a:endParaRPr sz="1197"/>
          </a:p>
          <a:p>
            <a:pPr indent="0" lvl="0" marL="0" rtl="0" algn="ctr">
              <a:lnSpc>
                <a:spcPct val="80000"/>
              </a:lnSpc>
              <a:spcBef>
                <a:spcPts val="0"/>
              </a:spcBef>
              <a:spcAft>
                <a:spcPts val="0"/>
              </a:spcAft>
              <a:buSzPts val="523"/>
              <a:buNone/>
            </a:pPr>
            <a:r>
              <a:t/>
            </a:r>
            <a:endParaRPr sz="1197"/>
          </a:p>
          <a:p>
            <a:pPr indent="0" lvl="0" marL="0" rtl="0" algn="ctr">
              <a:lnSpc>
                <a:spcPct val="80000"/>
              </a:lnSpc>
              <a:spcBef>
                <a:spcPts val="0"/>
              </a:spcBef>
              <a:spcAft>
                <a:spcPts val="0"/>
              </a:spcAft>
              <a:buSzPts val="523"/>
              <a:buNone/>
            </a:pPr>
            <a:r>
              <a:rPr lang="en" sz="1197"/>
              <a:t>3. Filters: On the right-hand side, filters allow users to narrow down the data by selecting specific teams or venues, making it easier to analyze performances in particular contexts.</a:t>
            </a:r>
            <a:endParaRPr sz="1197"/>
          </a:p>
          <a:p>
            <a:pPr indent="0" lvl="0" marL="0" rtl="0" algn="ctr">
              <a:lnSpc>
                <a:spcPct val="80000"/>
              </a:lnSpc>
              <a:spcBef>
                <a:spcPts val="0"/>
              </a:spcBef>
              <a:spcAft>
                <a:spcPts val="0"/>
              </a:spcAft>
              <a:buSzPts val="523"/>
              <a:buNone/>
            </a:pPr>
            <a:r>
              <a:t/>
            </a:r>
            <a:endParaRPr sz="1197"/>
          </a:p>
          <a:p>
            <a:pPr indent="0" lvl="0" marL="0" rtl="0" algn="ctr">
              <a:lnSpc>
                <a:spcPct val="80000"/>
              </a:lnSpc>
              <a:spcBef>
                <a:spcPts val="0"/>
              </a:spcBef>
              <a:spcAft>
                <a:spcPts val="0"/>
              </a:spcAft>
              <a:buSzPts val="523"/>
              <a:buNone/>
            </a:pPr>
            <a:r>
              <a:rPr lang="en" sz="1197"/>
              <a:t>Overall, this dashboard enables users to explore match outcomes, venue-specific performance, and team rankings across various venues, offering a comprehensive tool for cricket analysts and fans.</a:t>
            </a:r>
            <a:endParaRPr sz="1197"/>
          </a:p>
          <a:p>
            <a:pPr indent="0" lvl="0" marL="0" rtl="0" algn="ctr">
              <a:lnSpc>
                <a:spcPct val="80000"/>
              </a:lnSpc>
              <a:spcBef>
                <a:spcPts val="0"/>
              </a:spcBef>
              <a:spcAft>
                <a:spcPts val="0"/>
              </a:spcAft>
              <a:buSzPts val="523"/>
              <a:buNone/>
            </a:pPr>
            <a:r>
              <a:t/>
            </a:r>
            <a:endParaRPr sz="1097"/>
          </a:p>
        </p:txBody>
      </p:sp>
      <p:sp>
        <p:nvSpPr>
          <p:cNvPr id="83" name="Google Shape;8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701300" y="600013"/>
            <a:ext cx="4313400" cy="3943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subTitle"/>
          </p:nvPr>
        </p:nvSpPr>
        <p:spPr>
          <a:xfrm>
            <a:off x="265500" y="237900"/>
            <a:ext cx="4045200" cy="47814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SzPts val="523"/>
              <a:buNone/>
            </a:pPr>
            <a:r>
              <a:rPr lang="en" sz="1197"/>
              <a:t>This Player Statistics Dashboard provides an overview of both batting and bowling performances in the World Test Championship.</a:t>
            </a:r>
            <a:endParaRPr sz="1197"/>
          </a:p>
          <a:p>
            <a:pPr indent="0" lvl="0" marL="0" rtl="0" algn="ctr">
              <a:spcBef>
                <a:spcPts val="0"/>
              </a:spcBef>
              <a:spcAft>
                <a:spcPts val="0"/>
              </a:spcAft>
              <a:buSzPts val="523"/>
              <a:buNone/>
            </a:pPr>
            <a:r>
              <a:t/>
            </a:r>
            <a:endParaRPr sz="1197"/>
          </a:p>
          <a:p>
            <a:pPr indent="0" lvl="0" marL="0" rtl="0" algn="ctr">
              <a:spcBef>
                <a:spcPts val="0"/>
              </a:spcBef>
              <a:spcAft>
                <a:spcPts val="0"/>
              </a:spcAft>
              <a:buSzPts val="523"/>
              <a:buNone/>
            </a:pPr>
            <a:r>
              <a:rPr lang="en" sz="1197"/>
              <a:t>1. Batsman Stats: The top-left section displays a box plot comparing the runs scored by batsmen from various teams. It highlights the spread of runs, averages, and any outliers, offering insights into batting performance across teams.</a:t>
            </a:r>
            <a:endParaRPr sz="1197"/>
          </a:p>
          <a:p>
            <a:pPr indent="0" lvl="0" marL="0" rtl="0" algn="ctr">
              <a:spcBef>
                <a:spcPts val="0"/>
              </a:spcBef>
              <a:spcAft>
                <a:spcPts val="0"/>
              </a:spcAft>
              <a:buSzPts val="523"/>
              <a:buNone/>
            </a:pPr>
            <a:r>
              <a:t/>
            </a:r>
            <a:endParaRPr sz="1197"/>
          </a:p>
          <a:p>
            <a:pPr indent="0" lvl="0" marL="0" rtl="0" algn="ctr">
              <a:spcBef>
                <a:spcPts val="0"/>
              </a:spcBef>
              <a:spcAft>
                <a:spcPts val="0"/>
              </a:spcAft>
              <a:buSzPts val="523"/>
              <a:buNone/>
            </a:pPr>
            <a:r>
              <a:rPr lang="en" sz="1197"/>
              <a:t>2. Map Visualization: The map to the right visually locates the participating teams geographically, with color-coded markers indicating each team's region, providing a quick glance at team distribution.</a:t>
            </a:r>
            <a:endParaRPr sz="1197"/>
          </a:p>
          <a:p>
            <a:pPr indent="0" lvl="0" marL="0" rtl="0" algn="ctr">
              <a:spcBef>
                <a:spcPts val="0"/>
              </a:spcBef>
              <a:spcAft>
                <a:spcPts val="0"/>
              </a:spcAft>
              <a:buSzPts val="523"/>
              <a:buNone/>
            </a:pPr>
            <a:r>
              <a:t/>
            </a:r>
            <a:endParaRPr sz="1197"/>
          </a:p>
          <a:p>
            <a:pPr indent="0" lvl="0" marL="0" rtl="0" algn="ctr">
              <a:spcBef>
                <a:spcPts val="0"/>
              </a:spcBef>
              <a:spcAft>
                <a:spcPts val="0"/>
              </a:spcAft>
              <a:buSzPts val="523"/>
              <a:buNone/>
            </a:pPr>
            <a:r>
              <a:rPr lang="en" sz="1197"/>
              <a:t>3.Bowler Stats: The bottom section uses a tree map to represent the performance of individual bowlers. The size  and color intensity of the boxes reflect metrics such as the number of wickets taken and extras conceded making it easy to identify top performers and their contributions.</a:t>
            </a:r>
            <a:endParaRPr sz="1197"/>
          </a:p>
          <a:p>
            <a:pPr indent="0" lvl="0" marL="0" rtl="0" algn="ctr">
              <a:spcBef>
                <a:spcPts val="0"/>
              </a:spcBef>
              <a:spcAft>
                <a:spcPts val="0"/>
              </a:spcAft>
              <a:buSzPts val="523"/>
              <a:buNone/>
            </a:pPr>
            <a:r>
              <a:t/>
            </a:r>
            <a:endParaRPr sz="997"/>
          </a:p>
          <a:p>
            <a:pPr indent="0" lvl="0" marL="0" rtl="0" algn="l">
              <a:spcBef>
                <a:spcPts val="0"/>
              </a:spcBef>
              <a:spcAft>
                <a:spcPts val="0"/>
              </a:spcAft>
              <a:buSzPts val="523"/>
              <a:buNone/>
            </a:pPr>
            <a:r>
              <a:rPr lang="en" sz="1197"/>
              <a:t>This dashboard offers a clear view of key statistics for batsmen and bowlers, enabling users to analyze individual and team performances throughout the tournament efficiently.</a:t>
            </a:r>
            <a:endParaRPr sz="1197"/>
          </a:p>
        </p:txBody>
      </p:sp>
      <p:sp>
        <p:nvSpPr>
          <p:cNvPr id="90" name="Google Shape;9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rotWithShape="1">
          <a:blip r:embed="rId3">
            <a:alphaModFix/>
          </a:blip>
          <a:srcRect b="0" l="3409" r="0" t="-1553"/>
          <a:stretch/>
        </p:blipFill>
        <p:spPr>
          <a:xfrm>
            <a:off x="4768525" y="475800"/>
            <a:ext cx="4199624" cy="4054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Dashboards</a:t>
            </a:r>
            <a:endParaRPr/>
          </a:p>
        </p:txBody>
      </p:sp>
      <p:sp>
        <p:nvSpPr>
          <p:cNvPr id="97" name="Google Shape;97;p19"/>
          <p:cNvSpPr txBox="1"/>
          <p:nvPr>
            <p:ph idx="1" type="body"/>
          </p:nvPr>
        </p:nvSpPr>
        <p:spPr>
          <a:xfrm>
            <a:off x="311700" y="1152475"/>
            <a:ext cx="8520600" cy="3416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Pros:</a:t>
            </a:r>
            <a:r>
              <a:rPr lang="en"/>
              <a:t> </a:t>
            </a:r>
            <a:endParaRPr/>
          </a:p>
          <a:p>
            <a:pPr indent="-304800" lvl="0" marL="457200" rtl="0" algn="l">
              <a:spcBef>
                <a:spcPts val="1200"/>
              </a:spcBef>
              <a:spcAft>
                <a:spcPts val="0"/>
              </a:spcAft>
              <a:buClr>
                <a:srgbClr val="000000"/>
              </a:buClr>
              <a:buSzPts val="1200"/>
              <a:buAutoNum type="arabicPeriod"/>
            </a:pPr>
            <a:r>
              <a:rPr b="1" lang="en" sz="1200">
                <a:solidFill>
                  <a:srgbClr val="000000"/>
                </a:solidFill>
              </a:rPr>
              <a:t>Comprehensive Overview</a:t>
            </a:r>
            <a:r>
              <a:rPr lang="en" sz="1200">
                <a:solidFill>
                  <a:srgbClr val="000000"/>
                </a:solidFill>
              </a:rPr>
              <a:t>: The dashboards provide a detailed and interactive summary of team and player performances, covering key areas like match outcomes, player statistics, and team rankings.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Interactive Filters</a:t>
            </a:r>
            <a:r>
              <a:rPr lang="en" sz="1200">
                <a:solidFill>
                  <a:srgbClr val="000000"/>
                </a:solidFill>
              </a:rPr>
              <a:t>: Users can easily explore specific teams, players, or venues by applying various filters, enabling personalized insights.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Visual Clarity</a:t>
            </a:r>
            <a:r>
              <a:rPr lang="en" sz="1200">
                <a:solidFill>
                  <a:srgbClr val="000000"/>
                </a:solidFill>
              </a:rPr>
              <a:t>: The use of different visual elements like scatter plots, bar charts, tree maps, and geographical maps makes the data easy to understand and compare.</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Multiple Perspectives</a:t>
            </a:r>
            <a:r>
              <a:rPr lang="en" sz="1200">
                <a:solidFill>
                  <a:srgbClr val="000000"/>
                </a:solidFill>
              </a:rPr>
              <a:t>: Different aspects like team performance, player statistics, and match information are covered, offering a well-rounded view of the tournament.</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Data Granularity</a:t>
            </a:r>
            <a:r>
              <a:rPr lang="en" sz="1200">
                <a:solidFill>
                  <a:srgbClr val="000000"/>
                </a:solidFill>
              </a:rPr>
              <a:t>: The dashboards allow for both high-level summaries and in-depth analysis, from overall team rankings to ball-by-ball performance metrics.</a:t>
            </a:r>
            <a:endParaRPr sz="12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8520600" cy="3416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Cons:</a:t>
            </a:r>
            <a:endParaRPr b="1">
              <a:solidFill>
                <a:schemeClr val="lt1"/>
              </a:solidFill>
            </a:endParaRPr>
          </a:p>
          <a:p>
            <a:pPr indent="-304800" lvl="0" marL="457200" rtl="0" algn="l">
              <a:spcBef>
                <a:spcPts val="1200"/>
              </a:spcBef>
              <a:spcAft>
                <a:spcPts val="0"/>
              </a:spcAft>
              <a:buClr>
                <a:srgbClr val="000000"/>
              </a:buClr>
              <a:buSzPts val="1200"/>
              <a:buAutoNum type="arabicPeriod"/>
            </a:pPr>
            <a:r>
              <a:rPr b="1" lang="en" sz="1200">
                <a:solidFill>
                  <a:srgbClr val="000000"/>
                </a:solidFill>
              </a:rPr>
              <a:t>Overcrowded Visuals</a:t>
            </a:r>
            <a:r>
              <a:rPr lang="en" sz="1200">
                <a:solidFill>
                  <a:srgbClr val="000000"/>
                </a:solidFill>
              </a:rPr>
              <a:t>: Some dashboards may feel crowded with too many elements, making it harder for users to focus on a specific insight without navigating multiple visual components.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Limited Deep Customization</a:t>
            </a:r>
            <a:r>
              <a:rPr lang="en" sz="1200">
                <a:solidFill>
                  <a:srgbClr val="000000"/>
                </a:solidFill>
              </a:rPr>
              <a:t>: While filters are present, users may not have complete control over every aspect of customization (e.g., advanced drill-downs in player performances).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Data Overload</a:t>
            </a:r>
            <a:r>
              <a:rPr lang="en" sz="1200">
                <a:solidFill>
                  <a:srgbClr val="000000"/>
                </a:solidFill>
              </a:rPr>
              <a:t>: For casual users, the volume of data visualized might be overwhelming, especially for those unfamiliar with cricket statistics.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Complexity in Interpretation</a:t>
            </a:r>
            <a:r>
              <a:rPr lang="en" sz="1200">
                <a:solidFill>
                  <a:srgbClr val="000000"/>
                </a:solidFill>
              </a:rPr>
              <a:t>: Some visualizations, like scatter plots and tree maps, may require prior knowledge to fully interpret the results and the significance of the data.</a:t>
            </a:r>
            <a:endParaRPr sz="1200">
              <a:solidFill>
                <a:srgbClr val="000000"/>
              </a:solidFill>
            </a:endParaRPr>
          </a:p>
          <a:p>
            <a:pPr indent="0" lvl="0" marL="0" rtl="0" algn="l">
              <a:spcBef>
                <a:spcPts val="1200"/>
              </a:spcBef>
              <a:spcAft>
                <a:spcPts val="1200"/>
              </a:spcAft>
              <a:buNone/>
            </a:pPr>
            <a:r>
              <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the Dataset</a:t>
            </a:r>
            <a:endParaRPr/>
          </a:p>
        </p:txBody>
      </p:sp>
      <p:sp>
        <p:nvSpPr>
          <p:cNvPr id="108" name="Google Shape;108;p21"/>
          <p:cNvSpPr txBox="1"/>
          <p:nvPr>
            <p:ph idx="1" type="body"/>
          </p:nvPr>
        </p:nvSpPr>
        <p:spPr>
          <a:xfrm>
            <a:off x="311700" y="1152475"/>
            <a:ext cx="8520600" cy="3416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Pros:</a:t>
            </a:r>
            <a:endParaRPr b="1">
              <a:solidFill>
                <a:schemeClr val="lt1"/>
              </a:solidFill>
            </a:endParaRPr>
          </a:p>
          <a:p>
            <a:pPr indent="-304800" lvl="0" marL="457200" rtl="0" algn="l">
              <a:spcBef>
                <a:spcPts val="1200"/>
              </a:spcBef>
              <a:spcAft>
                <a:spcPts val="0"/>
              </a:spcAft>
              <a:buClr>
                <a:srgbClr val="000000"/>
              </a:buClr>
              <a:buSzPts val="1200"/>
              <a:buAutoNum type="arabicPeriod"/>
            </a:pPr>
            <a:r>
              <a:rPr b="1" lang="en" sz="1200">
                <a:solidFill>
                  <a:srgbClr val="000000"/>
                </a:solidFill>
              </a:rPr>
              <a:t>Rich Detail</a:t>
            </a:r>
            <a:r>
              <a:rPr lang="en" sz="1200">
                <a:solidFill>
                  <a:srgbClr val="000000"/>
                </a:solidFill>
              </a:rPr>
              <a:t>: The datasets provide detailed, granular information, from team performances to individual ball-by-ball data, enabling in-depth analysis.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Comprehensive Coverage</a:t>
            </a:r>
            <a:r>
              <a:rPr lang="en" sz="1200">
                <a:solidFill>
                  <a:srgbClr val="000000"/>
                </a:solidFill>
              </a:rPr>
              <a:t>: The datasets cover various aspects of the game, including match outcomes, player stats, and match venues, offering a broad range of analysis opportunities.</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Structured Format</a:t>
            </a:r>
            <a:r>
              <a:rPr lang="en" sz="1200">
                <a:solidFill>
                  <a:srgbClr val="000000"/>
                </a:solidFill>
              </a:rPr>
              <a:t>: The data is structured in a way that is conducive to creating dashboards, making it easier to visualize and analyze the information.</a:t>
            </a:r>
            <a:endParaRPr sz="1200">
              <a:solidFill>
                <a:srgbClr val="000000"/>
              </a:solidFill>
            </a:endParaRPr>
          </a:p>
          <a:p>
            <a:pPr indent="-304800" lvl="0" marL="457200" rtl="0" algn="l">
              <a:spcBef>
                <a:spcPts val="0"/>
              </a:spcBef>
              <a:spcAft>
                <a:spcPts val="0"/>
              </a:spcAft>
              <a:buClr>
                <a:srgbClr val="000000"/>
              </a:buClr>
              <a:buSzPts val="1200"/>
              <a:buAutoNum type="arabicPeriod"/>
            </a:pPr>
            <a:r>
              <a:rPr b="1" lang="en" sz="1200">
                <a:solidFill>
                  <a:srgbClr val="000000"/>
                </a:solidFill>
              </a:rPr>
              <a:t>Time-series Capability</a:t>
            </a:r>
            <a:r>
              <a:rPr lang="en" sz="1200">
                <a:solidFill>
                  <a:srgbClr val="000000"/>
                </a:solidFill>
              </a:rPr>
              <a:t>: With match dates and player performances recorded, time-based trends and comparisons are possible.</a:t>
            </a:r>
            <a:endParaRPr sz="1200">
              <a:solidFill>
                <a:srgbClr val="000000"/>
              </a:solidFill>
            </a:endParaRPr>
          </a:p>
          <a:p>
            <a:pPr indent="0" lvl="0" marL="0" rtl="0" algn="l">
              <a:spcBef>
                <a:spcPts val="1200"/>
              </a:spcBef>
              <a:spcAft>
                <a:spcPts val="1200"/>
              </a:spcAft>
              <a:buNone/>
            </a:pPr>
            <a:r>
              <a:t/>
            </a:r>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