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verage" pitchFamily="2" charset="77"/>
      <p:regular r:id="rId17"/>
    </p:embeddedFont>
    <p:embeddedFont>
      <p:font typeface="Oswald" pitchFamily="2" charset="77"/>
      <p:regular r:id="rId18"/>
      <p:bold r:id="rId19"/>
    </p:embeddedFont>
    <p:embeddedFont>
      <p:font typeface="Roboto Mono"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cec78205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cec78205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Sometimes the legend obscured the view of visualizations and key findings, so we found a way to adjust the legend to prevent this issue, not only with loc but also bbox to anchor. </a:t>
            </a:r>
            <a:endParaRPr/>
          </a:p>
          <a:p>
            <a:pPr marL="457200" lvl="0" indent="-298450" algn="l" rtl="0">
              <a:spcBef>
                <a:spcPts val="0"/>
              </a:spcBef>
              <a:spcAft>
                <a:spcPts val="0"/>
              </a:spcAft>
              <a:buSzPts val="1100"/>
              <a:buChar char="-"/>
            </a:pPr>
            <a:r>
              <a:rPr lang="en-GB" sz="1150">
                <a:solidFill>
                  <a:srgbClr val="232629"/>
                </a:solidFill>
                <a:highlight>
                  <a:srgbClr val="FFFFFF"/>
                </a:highlight>
              </a:rPr>
              <a:t>The seaborn library allowed us to draw a lineplot and use ‘hue’, one of its parameters that helps interpret data with different colours. </a:t>
            </a:r>
            <a:endParaRPr sz="1150">
              <a:solidFill>
                <a:srgbClr val="232629"/>
              </a:solidFill>
              <a:highlight>
                <a:srgbClr val="FFFFFF"/>
              </a:highlight>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a:p>
            <a:pPr marL="0" lvl="0" indent="0" algn="l" rtl="0">
              <a:spcBef>
                <a:spcPts val="0"/>
              </a:spcBef>
              <a:spcAft>
                <a:spcPts val="0"/>
              </a:spcAft>
              <a:buNone/>
            </a:pPr>
            <a:r>
              <a:rPr lang="en-GB" sz="1150">
                <a:solidFill>
                  <a:srgbClr val="232629"/>
                </a:solidFill>
                <a:highlight>
                  <a:srgbClr val="FFFFFF"/>
                </a:highlight>
              </a:rPr>
              <a:t>When </a:t>
            </a:r>
            <a:r>
              <a:rPr lang="en-GB">
                <a:solidFill>
                  <a:srgbClr val="232629"/>
                </a:solidFill>
                <a:latin typeface="Roboto Mono"/>
                <a:ea typeface="Roboto Mono"/>
                <a:cs typeface="Roboto Mono"/>
                <a:sym typeface="Roboto Mono"/>
              </a:rPr>
              <a:t>bbox_to_anchor</a:t>
            </a:r>
            <a:r>
              <a:rPr lang="en-GB" sz="1150">
                <a:solidFill>
                  <a:srgbClr val="232629"/>
                </a:solidFill>
                <a:highlight>
                  <a:srgbClr val="FFFFFF"/>
                </a:highlight>
              </a:rPr>
              <a:t> and </a:t>
            </a:r>
            <a:r>
              <a:rPr lang="en-GB">
                <a:solidFill>
                  <a:srgbClr val="232629"/>
                </a:solidFill>
                <a:latin typeface="Roboto Mono"/>
                <a:ea typeface="Roboto Mono"/>
                <a:cs typeface="Roboto Mono"/>
                <a:sym typeface="Roboto Mono"/>
              </a:rPr>
              <a:t>loc</a:t>
            </a:r>
            <a:r>
              <a:rPr lang="en-GB" sz="1150">
                <a:solidFill>
                  <a:srgbClr val="232629"/>
                </a:solidFill>
                <a:highlight>
                  <a:srgbClr val="FFFFFF"/>
                </a:highlight>
              </a:rPr>
              <a:t> are used together, the </a:t>
            </a:r>
            <a:r>
              <a:rPr lang="en-GB">
                <a:solidFill>
                  <a:srgbClr val="232629"/>
                </a:solidFill>
                <a:latin typeface="Roboto Mono"/>
                <a:ea typeface="Roboto Mono"/>
                <a:cs typeface="Roboto Mono"/>
                <a:sym typeface="Roboto Mono"/>
              </a:rPr>
              <a:t>loc</a:t>
            </a:r>
            <a:r>
              <a:rPr lang="en-GB" sz="1150">
                <a:solidFill>
                  <a:srgbClr val="232629"/>
                </a:solidFill>
                <a:highlight>
                  <a:srgbClr val="FFFFFF"/>
                </a:highlight>
              </a:rPr>
              <a:t> argument will inform matplotlib which part of the bounding box of the legend should be placed at the arguments of </a:t>
            </a:r>
            <a:r>
              <a:rPr lang="en-GB">
                <a:solidFill>
                  <a:srgbClr val="232629"/>
                </a:solidFill>
                <a:latin typeface="Roboto Mono"/>
                <a:ea typeface="Roboto Mono"/>
                <a:cs typeface="Roboto Mono"/>
                <a:sym typeface="Roboto Mono"/>
              </a:rPr>
              <a:t>bbox_to_anchor</a:t>
            </a:r>
            <a:r>
              <a:rPr lang="en-GB" sz="1150">
                <a:solidFill>
                  <a:srgbClr val="232629"/>
                </a:solidFill>
                <a:highlight>
                  <a:srgbClr val="FFFFFF"/>
                </a:highlight>
              </a:rPr>
              <a:t>.</a:t>
            </a:r>
            <a:endParaRPr sz="1150">
              <a:solidFill>
                <a:srgbClr val="232629"/>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8259eaa3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18259eaa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Although we may not have a linear regression to show everyone how vaccination doses led to a decrease in the main covid metrics we studied. We can make an inference about these two variables.</a:t>
            </a:r>
            <a:endParaRPr/>
          </a:p>
          <a:p>
            <a:pPr marL="0" lvl="0" indent="0" algn="l" rtl="0">
              <a:spcBef>
                <a:spcPts val="0"/>
              </a:spcBef>
              <a:spcAft>
                <a:spcPts val="0"/>
              </a:spcAft>
              <a:buNone/>
            </a:pPr>
            <a:r>
              <a:rPr lang="en-GB"/>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bd87c8f54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bd87c8f54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bd87c8f54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bd87c8f54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bd87c8f54_7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bd87c8f54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2a76b9596e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2a76b9596e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bf5a945c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bf5a945c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bd87c8f5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bd87c8f5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a76b9596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a76b9596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bd87c8f54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bd87c8f54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The population size of Ontario is among the highest in Canada and this could be one of the reasons. Although the numbers are rising for each province it has plateaued for most provinces, Ontario and  Quebec are leading but even for them it seems to have reached a plateau.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bd87c8f5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bd87c8f5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bd87c8f5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2bd87c8f5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900">
                <a:solidFill>
                  <a:schemeClr val="dk1"/>
                </a:solidFill>
                <a:highlight>
                  <a:srgbClr val="FFFFFF"/>
                </a:highlight>
                <a:latin typeface="Courier New"/>
                <a:ea typeface="Courier New"/>
                <a:cs typeface="Courier New"/>
                <a:sym typeface="Courier New"/>
              </a:rPr>
              <a:t>Based on our findings we can see that Ontario has the highest hospitalization cases across Canada followed by Quebec. This could be because Ontario has one the highest population in Canada, hence more people were seen in hospitals. Furthermore, vaccines became available after the start of the pandemic so there wasn’t much protection at first, coupled with vaccine hesitancy for some time. </a:t>
            </a:r>
            <a:endParaRPr sz="900">
              <a:solidFill>
                <a:schemeClr val="dk1"/>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GB" sz="900">
                <a:solidFill>
                  <a:schemeClr val="dk1"/>
                </a:solidFill>
                <a:highlight>
                  <a:srgbClr val="FFFFFF"/>
                </a:highlight>
                <a:latin typeface="Courier New"/>
                <a:ea typeface="Courier New"/>
                <a:cs typeface="Courier New"/>
                <a:sym typeface="Courier New"/>
              </a:rPr>
              <a:t>The graph above depicts mortality rate (%) in each province. The highest mortality rate was observed in Quebec followed by ON between Jan-2020 and March-2023.</a:t>
            </a:r>
            <a:endParaRPr sz="9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a:t>Even though ON leads in the number of cumulative cases, QC comes first in mortality rate. This could be related to the ease of access to medical support in each province. Population size, availability of hospital beds per capita</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cec7820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cec7820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we were plotting the graphs, we encountered a few interesting codes to make quick changes here and there. Like the first, one is using the ticker library from matplotlib to change exponential numbers to their linear format. It couldn’t be done with just plt.yscale(‘linear’)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150.statcan.gc.ca/n1/tbl/csv/13100809-eng.zip" TargetMode="External"/><Relationship Id="rId7" Type="http://schemas.openxmlformats.org/officeDocument/2006/relationships/hyperlink" Target="https://open.canada.ca/data/dataset/752ce2b7-c15a-4965-a3dc-397bf405e7cc"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open.canada.ca/data/dataset/ab5f4a2b-7219-4dc7-9e4d-aa4036c5bf36" TargetMode="External"/><Relationship Id="rId5" Type="http://schemas.openxmlformats.org/officeDocument/2006/relationships/hyperlink" Target="https://github.com/ccodwg/CovidTimelineCanada" TargetMode="External"/><Relationship Id="rId4" Type="http://schemas.openxmlformats.org/officeDocument/2006/relationships/hyperlink" Target="https://api.opencovid.c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subTitle" idx="1"/>
          </p:nvPr>
        </p:nvSpPr>
        <p:spPr>
          <a:xfrm>
            <a:off x="4898800" y="435200"/>
            <a:ext cx="3987300" cy="5148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852"/>
              <a:buNone/>
            </a:pPr>
            <a:r>
              <a:rPr lang="en-GB" sz="2080">
                <a:solidFill>
                  <a:srgbClr val="E8E7E2"/>
                </a:solidFill>
                <a:latin typeface="Arial"/>
                <a:ea typeface="Arial"/>
                <a:cs typeface="Arial"/>
                <a:sym typeface="Arial"/>
              </a:rPr>
              <a:t>Covid 19 – Analysis for Canada</a:t>
            </a:r>
            <a:endParaRPr sz="1227"/>
          </a:p>
        </p:txBody>
      </p:sp>
      <p:pic>
        <p:nvPicPr>
          <p:cNvPr id="60" name="Google Shape;60;p13"/>
          <p:cNvPicPr preferRelativeResize="0"/>
          <p:nvPr/>
        </p:nvPicPr>
        <p:blipFill rotWithShape="1">
          <a:blip r:embed="rId3">
            <a:alphaModFix/>
          </a:blip>
          <a:srcRect l="823"/>
          <a:stretch/>
        </p:blipFill>
        <p:spPr>
          <a:xfrm>
            <a:off x="0" y="0"/>
            <a:ext cx="4634226" cy="5143500"/>
          </a:xfrm>
          <a:prstGeom prst="rect">
            <a:avLst/>
          </a:prstGeom>
          <a:noFill/>
          <a:ln>
            <a:noFill/>
          </a:ln>
        </p:spPr>
      </p:pic>
      <p:pic>
        <p:nvPicPr>
          <p:cNvPr id="61" name="Google Shape;61;p13"/>
          <p:cNvPicPr preferRelativeResize="0"/>
          <p:nvPr/>
        </p:nvPicPr>
        <p:blipFill>
          <a:blip r:embed="rId4">
            <a:alphaModFix/>
          </a:blip>
          <a:stretch>
            <a:fillRect/>
          </a:stretch>
        </p:blipFill>
        <p:spPr>
          <a:xfrm>
            <a:off x="5517750" y="1133000"/>
            <a:ext cx="2658100" cy="1558550"/>
          </a:xfrm>
          <a:prstGeom prst="rect">
            <a:avLst/>
          </a:prstGeom>
          <a:noFill/>
          <a:ln>
            <a:noFill/>
          </a:ln>
        </p:spPr>
      </p:pic>
      <p:pic>
        <p:nvPicPr>
          <p:cNvPr id="62" name="Google Shape;62;p13"/>
          <p:cNvPicPr preferRelativeResize="0"/>
          <p:nvPr/>
        </p:nvPicPr>
        <p:blipFill>
          <a:blip r:embed="rId5">
            <a:alphaModFix/>
          </a:blip>
          <a:stretch>
            <a:fillRect/>
          </a:stretch>
        </p:blipFill>
        <p:spPr>
          <a:xfrm>
            <a:off x="4921875" y="3320250"/>
            <a:ext cx="4031224" cy="1328200"/>
          </a:xfrm>
          <a:prstGeom prst="rect">
            <a:avLst/>
          </a:prstGeom>
          <a:noFill/>
          <a:ln>
            <a:noFill/>
          </a:ln>
        </p:spPr>
      </p:pic>
      <p:pic>
        <p:nvPicPr>
          <p:cNvPr id="63" name="Google Shape;63;p13"/>
          <p:cNvPicPr preferRelativeResize="0"/>
          <p:nvPr/>
        </p:nvPicPr>
        <p:blipFill>
          <a:blip r:embed="rId6">
            <a:alphaModFix/>
          </a:blip>
          <a:stretch>
            <a:fillRect/>
          </a:stretch>
        </p:blipFill>
        <p:spPr>
          <a:xfrm>
            <a:off x="0" y="4985175"/>
            <a:ext cx="4097525" cy="1583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Interesting findings</a:t>
            </a:r>
            <a:endParaRPr/>
          </a:p>
        </p:txBody>
      </p:sp>
      <p:sp>
        <p:nvSpPr>
          <p:cNvPr id="146" name="Google Shape;146;p22"/>
          <p:cNvSpPr txBox="1">
            <a:spLocks noGrp="1"/>
          </p:cNvSpPr>
          <p:nvPr>
            <p:ph type="body" idx="1"/>
          </p:nvPr>
        </p:nvSpPr>
        <p:spPr>
          <a:xfrm>
            <a:off x="311700" y="1104850"/>
            <a:ext cx="8384700" cy="2863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en-GB" sz="1400">
                <a:solidFill>
                  <a:schemeClr val="dk1"/>
                </a:solidFill>
              </a:rPr>
              <a:t>Legend adjustment: </a:t>
            </a:r>
            <a:endParaRPr sz="1400">
              <a:solidFill>
                <a:schemeClr val="dk1"/>
              </a:solidFill>
            </a:endParaRPr>
          </a:p>
          <a:p>
            <a:pPr marL="457200" lvl="0" indent="-317500" algn="l" rtl="0">
              <a:spcBef>
                <a:spcPts val="0"/>
              </a:spcBef>
              <a:spcAft>
                <a:spcPts val="0"/>
              </a:spcAft>
              <a:buClr>
                <a:schemeClr val="dk1"/>
              </a:buClr>
              <a:buSzPts val="1400"/>
              <a:buChar char="●"/>
            </a:pPr>
            <a:r>
              <a:rPr lang="en-GB" sz="1400">
                <a:solidFill>
                  <a:schemeClr val="dk1"/>
                </a:solidFill>
              </a:rPr>
              <a:t>Seaborn library - distinct colours for each province</a:t>
            </a:r>
            <a:endParaRPr sz="1400">
              <a:solidFill>
                <a:schemeClr val="dk1"/>
              </a:solidFill>
            </a:endParaRPr>
          </a:p>
        </p:txBody>
      </p:sp>
      <p:pic>
        <p:nvPicPr>
          <p:cNvPr id="147" name="Google Shape;147;p22"/>
          <p:cNvPicPr preferRelativeResize="0"/>
          <p:nvPr/>
        </p:nvPicPr>
        <p:blipFill>
          <a:blip r:embed="rId3">
            <a:alphaModFix/>
          </a:blip>
          <a:stretch>
            <a:fillRect/>
          </a:stretch>
        </p:blipFill>
        <p:spPr>
          <a:xfrm>
            <a:off x="4468200" y="1836437"/>
            <a:ext cx="2630146" cy="1957651"/>
          </a:xfrm>
          <a:prstGeom prst="rect">
            <a:avLst/>
          </a:prstGeom>
          <a:noFill/>
          <a:ln>
            <a:noFill/>
          </a:ln>
        </p:spPr>
      </p:pic>
      <p:sp>
        <p:nvSpPr>
          <p:cNvPr id="148" name="Google Shape;148;p22"/>
          <p:cNvSpPr txBox="1"/>
          <p:nvPr/>
        </p:nvSpPr>
        <p:spPr>
          <a:xfrm>
            <a:off x="3762300" y="3900363"/>
            <a:ext cx="4934100" cy="8436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endParaRPr>
              <a:solidFill>
                <a:schemeClr val="dk1"/>
              </a:solidFill>
              <a:latin typeface="Average"/>
              <a:ea typeface="Average"/>
              <a:cs typeface="Average"/>
              <a:sym typeface="Average"/>
            </a:endParaRPr>
          </a:p>
          <a:p>
            <a:pPr marL="0" lvl="0" indent="0" algn="l" rtl="0">
              <a:lnSpc>
                <a:spcPct val="110795"/>
              </a:lnSpc>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pic>
        <p:nvPicPr>
          <p:cNvPr id="149" name="Google Shape;149;p22"/>
          <p:cNvPicPr preferRelativeResize="0"/>
          <p:nvPr/>
        </p:nvPicPr>
        <p:blipFill>
          <a:blip r:embed="rId4">
            <a:alphaModFix/>
          </a:blip>
          <a:stretch>
            <a:fillRect/>
          </a:stretch>
        </p:blipFill>
        <p:spPr>
          <a:xfrm>
            <a:off x="866500" y="1837923"/>
            <a:ext cx="2785776" cy="1922577"/>
          </a:xfrm>
          <a:prstGeom prst="rect">
            <a:avLst/>
          </a:prstGeom>
          <a:noFill/>
          <a:ln>
            <a:noFill/>
          </a:ln>
        </p:spPr>
      </p:pic>
      <p:pic>
        <p:nvPicPr>
          <p:cNvPr id="150" name="Google Shape;150;p22"/>
          <p:cNvPicPr preferRelativeResize="0"/>
          <p:nvPr/>
        </p:nvPicPr>
        <p:blipFill>
          <a:blip r:embed="rId5">
            <a:alphaModFix/>
          </a:blip>
          <a:stretch>
            <a:fillRect/>
          </a:stretch>
        </p:blipFill>
        <p:spPr>
          <a:xfrm>
            <a:off x="2992857" y="4439182"/>
            <a:ext cx="6051400" cy="219300"/>
          </a:xfrm>
          <a:prstGeom prst="rect">
            <a:avLst/>
          </a:prstGeom>
          <a:noFill/>
          <a:ln>
            <a:noFill/>
          </a:ln>
        </p:spPr>
      </p:pic>
      <p:pic>
        <p:nvPicPr>
          <p:cNvPr id="151" name="Google Shape;151;p22"/>
          <p:cNvPicPr preferRelativeResize="0"/>
          <p:nvPr/>
        </p:nvPicPr>
        <p:blipFill>
          <a:blip r:embed="rId6">
            <a:alphaModFix/>
          </a:blip>
          <a:stretch>
            <a:fillRect/>
          </a:stretch>
        </p:blipFill>
        <p:spPr>
          <a:xfrm>
            <a:off x="4786630" y="3981405"/>
            <a:ext cx="1663107" cy="219300"/>
          </a:xfrm>
          <a:prstGeom prst="rect">
            <a:avLst/>
          </a:prstGeom>
          <a:noFill/>
          <a:ln>
            <a:noFill/>
          </a:ln>
        </p:spPr>
      </p:pic>
      <p:pic>
        <p:nvPicPr>
          <p:cNvPr id="152" name="Google Shape;152;p22"/>
          <p:cNvPicPr preferRelativeResize="0"/>
          <p:nvPr/>
        </p:nvPicPr>
        <p:blipFill>
          <a:blip r:embed="rId7">
            <a:alphaModFix/>
          </a:blip>
          <a:stretch>
            <a:fillRect/>
          </a:stretch>
        </p:blipFill>
        <p:spPr>
          <a:xfrm>
            <a:off x="2362200" y="1238250"/>
            <a:ext cx="3169085" cy="14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Implications</a:t>
            </a:r>
            <a:r>
              <a:rPr lang="en-GB">
                <a:latin typeface="Average"/>
                <a:ea typeface="Average"/>
                <a:cs typeface="Average"/>
                <a:sym typeface="Average"/>
              </a:rPr>
              <a:t> </a:t>
            </a:r>
            <a:endParaRPr>
              <a:latin typeface="Average"/>
              <a:ea typeface="Average"/>
              <a:cs typeface="Average"/>
              <a:sym typeface="Average"/>
            </a:endParaRPr>
          </a:p>
        </p:txBody>
      </p:sp>
      <p:sp>
        <p:nvSpPr>
          <p:cNvPr id="158" name="Google Shape;158;p23"/>
          <p:cNvSpPr txBox="1">
            <a:spLocks noGrp="1"/>
          </p:cNvSpPr>
          <p:nvPr>
            <p:ph type="body" idx="1"/>
          </p:nvPr>
        </p:nvSpPr>
        <p:spPr>
          <a:xfrm>
            <a:off x="373050" y="951050"/>
            <a:ext cx="8397900" cy="3582900"/>
          </a:xfrm>
          <a:prstGeom prst="rect">
            <a:avLst/>
          </a:prstGeom>
        </p:spPr>
        <p:txBody>
          <a:bodyPr spcFirstLastPara="1" wrap="square" lIns="91425" tIns="91425" rIns="91425" bIns="91425" anchor="t" anchorCtr="0">
            <a:normAutofit fontScale="25000" lnSpcReduction="20000"/>
          </a:bodyPr>
          <a:lstStyle/>
          <a:p>
            <a:pPr marL="457200" lvl="0" indent="-317500" algn="l" rtl="0">
              <a:spcBef>
                <a:spcPts val="0"/>
              </a:spcBef>
              <a:spcAft>
                <a:spcPts val="0"/>
              </a:spcAft>
              <a:buClr>
                <a:schemeClr val="dk1"/>
              </a:buClr>
              <a:buSzPct val="100000"/>
              <a:buChar char="●"/>
            </a:pPr>
            <a:r>
              <a:rPr lang="en-GB" sz="5600" dirty="0">
                <a:solidFill>
                  <a:schemeClr val="dk1"/>
                </a:solidFill>
              </a:rPr>
              <a:t>Infections of both young and old age groups shows that they are more at risk than others, even with a potentially smaller population in the group.</a:t>
            </a:r>
            <a:endParaRPr sz="5600" dirty="0">
              <a:solidFill>
                <a:schemeClr val="dk1"/>
              </a:solidFill>
            </a:endParaRPr>
          </a:p>
          <a:p>
            <a:pPr marL="457200" lvl="0" indent="-317500" algn="l" rtl="0">
              <a:spcBef>
                <a:spcPts val="0"/>
              </a:spcBef>
              <a:spcAft>
                <a:spcPts val="0"/>
              </a:spcAft>
              <a:buClr>
                <a:schemeClr val="dk1"/>
              </a:buClr>
              <a:buSzPct val="100000"/>
              <a:buChar char="●"/>
            </a:pPr>
            <a:r>
              <a:rPr lang="en-GB" sz="5600" dirty="0">
                <a:solidFill>
                  <a:schemeClr val="dk1"/>
                </a:solidFill>
              </a:rPr>
              <a:t>With such a high percentage of initial vaccinations, we can make the assumption that this has contributed to the decrease of active cases. There has also been a lack of interest as time goes on to get more vaccinations.</a:t>
            </a:r>
            <a:endParaRPr sz="5600" dirty="0">
              <a:solidFill>
                <a:schemeClr val="dk1"/>
              </a:solidFill>
            </a:endParaRPr>
          </a:p>
          <a:p>
            <a:pPr marL="457200" lvl="0" indent="0" algn="l" rtl="0">
              <a:spcBef>
                <a:spcPts val="1200"/>
              </a:spcBef>
              <a:spcAft>
                <a:spcPts val="0"/>
              </a:spcAft>
              <a:buNone/>
            </a:pPr>
            <a:r>
              <a:rPr lang="en-GB" sz="5600" dirty="0">
                <a:solidFill>
                  <a:schemeClr val="dk1"/>
                </a:solidFill>
              </a:rPr>
              <a:t>High hospitalization cases are associated with high mortality rate in Quebec and Ontario </a:t>
            </a:r>
            <a:endParaRPr sz="5600" dirty="0">
              <a:solidFill>
                <a:schemeClr val="dk1"/>
              </a:solidFill>
            </a:endParaRPr>
          </a:p>
          <a:p>
            <a:pPr marL="914400" lvl="1" indent="-317500" algn="l" rtl="0">
              <a:spcBef>
                <a:spcPts val="1200"/>
              </a:spcBef>
              <a:spcAft>
                <a:spcPts val="0"/>
              </a:spcAft>
              <a:buClr>
                <a:schemeClr val="dk1"/>
              </a:buClr>
              <a:buSzPct val="100000"/>
              <a:buChar char="○"/>
            </a:pPr>
            <a:r>
              <a:rPr lang="en-GB" sz="5600" dirty="0">
                <a:solidFill>
                  <a:schemeClr val="dk1"/>
                </a:solidFill>
              </a:rPr>
              <a:t>Population size? </a:t>
            </a:r>
            <a:endParaRPr sz="5600" dirty="0">
              <a:solidFill>
                <a:schemeClr val="dk1"/>
              </a:solidFill>
            </a:endParaRPr>
          </a:p>
          <a:p>
            <a:pPr marL="914400" lvl="1" indent="-317500" algn="l" rtl="0">
              <a:spcBef>
                <a:spcPts val="0"/>
              </a:spcBef>
              <a:spcAft>
                <a:spcPts val="0"/>
              </a:spcAft>
              <a:buClr>
                <a:schemeClr val="dk1"/>
              </a:buClr>
              <a:buSzPct val="100000"/>
              <a:buChar char="○"/>
            </a:pPr>
            <a:r>
              <a:rPr lang="en-GB" sz="5600" dirty="0">
                <a:solidFill>
                  <a:schemeClr val="dk1"/>
                </a:solidFill>
              </a:rPr>
              <a:t>Vaccine controversy?</a:t>
            </a:r>
            <a:endParaRPr sz="5600" dirty="0">
              <a:solidFill>
                <a:schemeClr val="dk1"/>
              </a:solidFill>
            </a:endParaRPr>
          </a:p>
          <a:p>
            <a:pPr marL="914400" lvl="1" indent="-317500" algn="l" rtl="0">
              <a:spcBef>
                <a:spcPts val="0"/>
              </a:spcBef>
              <a:spcAft>
                <a:spcPts val="0"/>
              </a:spcAft>
              <a:buClr>
                <a:schemeClr val="dk1"/>
              </a:buClr>
              <a:buSzPct val="100000"/>
              <a:buChar char="○"/>
            </a:pPr>
            <a:r>
              <a:rPr lang="en-GB" sz="5600" dirty="0">
                <a:solidFill>
                  <a:schemeClr val="dk1"/>
                </a:solidFill>
              </a:rPr>
              <a:t>Risk factors that increase vulnerability? </a:t>
            </a:r>
            <a:endParaRPr sz="5600" dirty="0">
              <a:solidFill>
                <a:schemeClr val="dk1"/>
              </a:solidFill>
            </a:endParaRPr>
          </a:p>
          <a:p>
            <a:pPr marL="914400" lvl="1" indent="-317500" algn="l" rtl="0">
              <a:spcBef>
                <a:spcPts val="0"/>
              </a:spcBef>
              <a:spcAft>
                <a:spcPts val="0"/>
              </a:spcAft>
              <a:buClr>
                <a:schemeClr val="dk1"/>
              </a:buClr>
              <a:buSzPct val="100000"/>
              <a:buChar char="○"/>
            </a:pPr>
            <a:r>
              <a:rPr lang="en-GB" sz="5600" dirty="0">
                <a:solidFill>
                  <a:schemeClr val="dk1"/>
                </a:solidFill>
              </a:rPr>
              <a:t>Access to medical personnel in timely manner  </a:t>
            </a:r>
            <a:endParaRPr sz="5600" dirty="0">
              <a:solidFill>
                <a:schemeClr val="dk1"/>
              </a:solidFill>
            </a:endParaRPr>
          </a:p>
          <a:p>
            <a:pPr marL="457200" lvl="0" indent="0" algn="l" rtl="0">
              <a:spcBef>
                <a:spcPts val="1200"/>
              </a:spcBef>
              <a:spcAft>
                <a:spcPts val="0"/>
              </a:spcAft>
              <a:buNone/>
            </a:pPr>
            <a:r>
              <a:rPr lang="en-GB" sz="5600" dirty="0">
                <a:solidFill>
                  <a:schemeClr val="dk1"/>
                </a:solidFill>
              </a:rPr>
              <a:t>According to the Govt. of Canada website, the first COVID-vaccine was administered on December 14, 2020</a:t>
            </a:r>
            <a:endParaRPr sz="5600" dirty="0">
              <a:solidFill>
                <a:schemeClr val="dk1"/>
              </a:solidFill>
            </a:endParaRPr>
          </a:p>
          <a:p>
            <a:pPr marL="914400" lvl="1" indent="-317500" algn="l" rtl="0">
              <a:spcBef>
                <a:spcPts val="1200"/>
              </a:spcBef>
              <a:spcAft>
                <a:spcPts val="0"/>
              </a:spcAft>
              <a:buClr>
                <a:schemeClr val="dk1"/>
              </a:buClr>
              <a:buSzPct val="100000"/>
              <a:buChar char="○"/>
            </a:pPr>
            <a:r>
              <a:rPr lang="en-GB" sz="5600" dirty="0">
                <a:solidFill>
                  <a:schemeClr val="dk1"/>
                </a:solidFill>
              </a:rPr>
              <a:t>Supports our inference of drop in cases </a:t>
            </a:r>
            <a:endParaRPr sz="5600" dirty="0">
              <a:solidFill>
                <a:schemeClr val="dk1"/>
              </a:solidFill>
            </a:endParaRPr>
          </a:p>
          <a:p>
            <a:pPr marL="0" lvl="0" indent="0" algn="l" rtl="0">
              <a:spcBef>
                <a:spcPts val="1200"/>
              </a:spcBef>
              <a:spcAft>
                <a:spcPts val="0"/>
              </a:spcAft>
              <a:buNone/>
            </a:pPr>
            <a:r>
              <a:rPr lang="en-GB" sz="5500" dirty="0">
                <a:solidFill>
                  <a:schemeClr val="dk1"/>
                </a:solidFill>
              </a:rPr>
              <a:t>Citations </a:t>
            </a:r>
            <a:endParaRPr sz="4300" dirty="0">
              <a:solidFill>
                <a:schemeClr val="dk1"/>
              </a:solidFill>
            </a:endParaRPr>
          </a:p>
          <a:p>
            <a:pPr marL="0" lvl="0" indent="0" algn="l" rtl="0">
              <a:spcBef>
                <a:spcPts val="1200"/>
              </a:spcBef>
              <a:spcAft>
                <a:spcPts val="0"/>
              </a:spcAft>
              <a:buNone/>
            </a:pPr>
            <a:r>
              <a:rPr lang="en-GB" sz="4300" dirty="0">
                <a:solidFill>
                  <a:schemeClr val="dk1"/>
                </a:solidFill>
              </a:rPr>
              <a:t>-</a:t>
            </a:r>
            <a:r>
              <a:rPr lang="en-GB" sz="4300" dirty="0">
                <a:solidFill>
                  <a:schemeClr val="dk1"/>
                </a:solidFill>
                <a:latin typeface="Arial"/>
                <a:ea typeface="Arial"/>
                <a:cs typeface="Arial"/>
                <a:sym typeface="Arial"/>
              </a:rPr>
              <a:t>Canada, P. H. A. of. (2021, April 16). </a:t>
            </a:r>
            <a:r>
              <a:rPr lang="en-GB" sz="4300" i="1" dirty="0">
                <a:solidFill>
                  <a:schemeClr val="dk1"/>
                </a:solidFill>
                <a:latin typeface="Arial"/>
                <a:ea typeface="Arial"/>
                <a:cs typeface="Arial"/>
                <a:sym typeface="Arial"/>
              </a:rPr>
              <a:t>Updates: COVID-19 vaccine doses administered in Canada</a:t>
            </a:r>
            <a:r>
              <a:rPr lang="en-GB" sz="4300" dirty="0">
                <a:solidFill>
                  <a:schemeClr val="dk1"/>
                </a:solidFill>
                <a:latin typeface="Arial"/>
                <a:ea typeface="Arial"/>
                <a:cs typeface="Arial"/>
                <a:sym typeface="Arial"/>
              </a:rPr>
              <a:t>. </a:t>
            </a:r>
            <a:r>
              <a:rPr lang="en-GB" sz="4300" dirty="0" err="1">
                <a:solidFill>
                  <a:schemeClr val="dk1"/>
                </a:solidFill>
                <a:latin typeface="Arial"/>
                <a:ea typeface="Arial"/>
                <a:cs typeface="Arial"/>
                <a:sym typeface="Arial"/>
              </a:rPr>
              <a:t>Canada.ca</a:t>
            </a:r>
            <a:r>
              <a:rPr lang="en-GB" sz="4300" dirty="0">
                <a:solidFill>
                  <a:schemeClr val="dk1"/>
                </a:solidFill>
                <a:latin typeface="Arial"/>
                <a:ea typeface="Arial"/>
                <a:cs typeface="Arial"/>
                <a:sym typeface="Arial"/>
              </a:rPr>
              <a:t>. Retrieved April 12, 2023, from https://health-</a:t>
            </a:r>
            <a:r>
              <a:rPr lang="en-GB" sz="4300" dirty="0" err="1">
                <a:solidFill>
                  <a:schemeClr val="dk1"/>
                </a:solidFill>
                <a:latin typeface="Arial"/>
                <a:ea typeface="Arial"/>
                <a:cs typeface="Arial"/>
                <a:sym typeface="Arial"/>
              </a:rPr>
              <a:t>infobase.canada.ca</a:t>
            </a:r>
            <a:r>
              <a:rPr lang="en-GB" sz="4300" dirty="0">
                <a:solidFill>
                  <a:schemeClr val="dk1"/>
                </a:solidFill>
                <a:latin typeface="Arial"/>
                <a:ea typeface="Arial"/>
                <a:cs typeface="Arial"/>
                <a:sym typeface="Arial"/>
              </a:rPr>
              <a:t>/covid-19/vaccine-administration/ </a:t>
            </a:r>
            <a:endParaRPr sz="4300" dirty="0">
              <a:solidFill>
                <a:schemeClr val="dk1"/>
              </a:solidFill>
              <a:latin typeface="Arial"/>
              <a:ea typeface="Arial"/>
              <a:cs typeface="Arial"/>
              <a:sym typeface="Arial"/>
            </a:endParaRPr>
          </a:p>
          <a:p>
            <a:pPr marL="457200" lvl="0" indent="0" algn="l" rtl="0">
              <a:spcBef>
                <a:spcPts val="1200"/>
              </a:spcBef>
              <a:spcAft>
                <a:spcPts val="0"/>
              </a:spcAft>
              <a:buNone/>
            </a:pPr>
            <a:endParaRPr sz="4300"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endParaRPr sz="5500"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4" name="Google Shape;16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5" name="Google Shape;165;p24"/>
          <p:cNvPicPr preferRelativeResize="0"/>
          <p:nvPr/>
        </p:nvPicPr>
        <p:blipFill>
          <a:blip r:embed="rId3">
            <a:alphaModFix/>
          </a:blip>
          <a:stretch>
            <a:fillRect/>
          </a:stretch>
        </p:blipFill>
        <p:spPr>
          <a:xfrm>
            <a:off x="311695" y="1212325"/>
            <a:ext cx="3443950" cy="282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1" name="Google Shape;17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2" name="Google Shape;172;p25"/>
          <p:cNvPicPr preferRelativeResize="0"/>
          <p:nvPr/>
        </p:nvPicPr>
        <p:blipFill>
          <a:blip r:embed="rId3">
            <a:alphaModFix/>
          </a:blip>
          <a:stretch>
            <a:fillRect/>
          </a:stretch>
        </p:blipFill>
        <p:spPr>
          <a:xfrm>
            <a:off x="428269" y="1545550"/>
            <a:ext cx="2871775" cy="2333615"/>
          </a:xfrm>
          <a:prstGeom prst="rect">
            <a:avLst/>
          </a:prstGeom>
          <a:noFill/>
          <a:ln>
            <a:noFill/>
          </a:ln>
        </p:spPr>
      </p:pic>
      <p:pic>
        <p:nvPicPr>
          <p:cNvPr id="173" name="Google Shape;173;p25"/>
          <p:cNvPicPr preferRelativeResize="0"/>
          <p:nvPr/>
        </p:nvPicPr>
        <p:blipFill>
          <a:blip r:embed="rId4">
            <a:alphaModFix/>
          </a:blip>
          <a:stretch>
            <a:fillRect/>
          </a:stretch>
        </p:blipFill>
        <p:spPr>
          <a:xfrm>
            <a:off x="4571997" y="1243100"/>
            <a:ext cx="4238501" cy="3472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9" name="Google Shape;17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0" name="Google Shape;180;p26"/>
          <p:cNvPicPr preferRelativeResize="0"/>
          <p:nvPr/>
        </p:nvPicPr>
        <p:blipFill>
          <a:blip r:embed="rId3">
            <a:alphaModFix/>
          </a:blip>
          <a:stretch>
            <a:fillRect/>
          </a:stretch>
        </p:blipFill>
        <p:spPr>
          <a:xfrm>
            <a:off x="311700" y="1152475"/>
            <a:ext cx="3883949" cy="3304050"/>
          </a:xfrm>
          <a:prstGeom prst="rect">
            <a:avLst/>
          </a:prstGeom>
          <a:noFill/>
          <a:ln>
            <a:noFill/>
          </a:ln>
        </p:spPr>
      </p:pic>
      <p:pic>
        <p:nvPicPr>
          <p:cNvPr id="181" name="Google Shape;181;p26"/>
          <p:cNvPicPr preferRelativeResize="0"/>
          <p:nvPr/>
        </p:nvPicPr>
        <p:blipFill>
          <a:blip r:embed="rId4">
            <a:alphaModFix/>
          </a:blip>
          <a:stretch>
            <a:fillRect/>
          </a:stretch>
        </p:blipFill>
        <p:spPr>
          <a:xfrm>
            <a:off x="4572012" y="1176001"/>
            <a:ext cx="4054888" cy="304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405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00">
                <a:highlight>
                  <a:schemeClr val="lt1"/>
                </a:highlight>
              </a:rPr>
              <a:t>Methodology/Highlights</a:t>
            </a:r>
            <a:endParaRPr sz="3000">
              <a:highlight>
                <a:schemeClr val="lt1"/>
              </a:highlight>
            </a:endParaRPr>
          </a:p>
        </p:txBody>
      </p:sp>
      <p:sp>
        <p:nvSpPr>
          <p:cNvPr id="69" name="Google Shape;69;p14"/>
          <p:cNvSpPr txBox="1">
            <a:spLocks noGrp="1"/>
          </p:cNvSpPr>
          <p:nvPr>
            <p:ph type="body" idx="1"/>
          </p:nvPr>
        </p:nvSpPr>
        <p:spPr>
          <a:xfrm>
            <a:off x="354850" y="1113525"/>
            <a:ext cx="8260800" cy="3648000"/>
          </a:xfrm>
          <a:prstGeom prst="rect">
            <a:avLst/>
          </a:prstGeom>
        </p:spPr>
        <p:txBody>
          <a:bodyPr spcFirstLastPara="1" wrap="square" lIns="91425" tIns="91425" rIns="91425" bIns="91425" anchor="t" anchorCtr="0">
            <a:normAutofit lnSpcReduction="10000"/>
          </a:bodyPr>
          <a:lstStyle/>
          <a:p>
            <a:pPr marL="457200" lvl="0" indent="-357822" algn="l" rtl="0">
              <a:lnSpc>
                <a:spcPct val="110000"/>
              </a:lnSpc>
              <a:spcBef>
                <a:spcPts val="300"/>
              </a:spcBef>
              <a:spcAft>
                <a:spcPts val="0"/>
              </a:spcAft>
              <a:buClr>
                <a:schemeClr val="dk1"/>
              </a:buClr>
              <a:buSzPct val="100000"/>
              <a:buFont typeface="Arial"/>
              <a:buChar char="❖"/>
            </a:pPr>
            <a:r>
              <a:rPr lang="en-GB" sz="2200" dirty="0">
                <a:solidFill>
                  <a:schemeClr val="dk1"/>
                </a:solidFill>
                <a:latin typeface="Arial"/>
                <a:ea typeface="Arial"/>
                <a:cs typeface="Arial"/>
                <a:sym typeface="Arial"/>
              </a:rPr>
              <a:t>Infection rates by age &amp; gender across all provinces</a:t>
            </a:r>
            <a:endParaRPr sz="2200" dirty="0">
              <a:solidFill>
                <a:schemeClr val="dk1"/>
              </a:solidFill>
              <a:latin typeface="Arial"/>
              <a:ea typeface="Arial"/>
              <a:cs typeface="Arial"/>
              <a:sym typeface="Arial"/>
            </a:endParaRPr>
          </a:p>
          <a:p>
            <a:pPr marL="457200" lvl="0" indent="-357822" algn="l" rtl="0">
              <a:lnSpc>
                <a:spcPct val="110000"/>
              </a:lnSpc>
              <a:spcBef>
                <a:spcPts val="0"/>
              </a:spcBef>
              <a:spcAft>
                <a:spcPts val="0"/>
              </a:spcAft>
              <a:buClr>
                <a:schemeClr val="dk1"/>
              </a:buClr>
              <a:buSzPct val="100000"/>
              <a:buFont typeface="Arial"/>
              <a:buChar char="❖"/>
            </a:pPr>
            <a:r>
              <a:rPr lang="en-GB" sz="2200" dirty="0">
                <a:solidFill>
                  <a:schemeClr val="dk1"/>
                </a:solidFill>
                <a:latin typeface="Arial"/>
                <a:ea typeface="Arial"/>
                <a:cs typeface="Arial"/>
                <a:sym typeface="Arial"/>
              </a:rPr>
              <a:t>Vaccination rates per province &amp; the total population vaccinated</a:t>
            </a:r>
            <a:endParaRPr sz="2200" dirty="0">
              <a:solidFill>
                <a:schemeClr val="dk1"/>
              </a:solidFill>
              <a:latin typeface="Arial"/>
              <a:ea typeface="Arial"/>
              <a:cs typeface="Arial"/>
              <a:sym typeface="Arial"/>
            </a:endParaRPr>
          </a:p>
          <a:p>
            <a:pPr marL="457200" lvl="0" indent="-357822" algn="l" rtl="0">
              <a:lnSpc>
                <a:spcPct val="110000"/>
              </a:lnSpc>
              <a:spcBef>
                <a:spcPts val="0"/>
              </a:spcBef>
              <a:spcAft>
                <a:spcPts val="0"/>
              </a:spcAft>
              <a:buClr>
                <a:schemeClr val="dk1"/>
              </a:buClr>
              <a:buSzPct val="100000"/>
              <a:buFont typeface="Arial"/>
              <a:buChar char="❖"/>
            </a:pPr>
            <a:r>
              <a:rPr lang="en-GB" sz="2200" dirty="0">
                <a:solidFill>
                  <a:schemeClr val="dk1"/>
                </a:solidFill>
                <a:latin typeface="Arial"/>
                <a:ea typeface="Arial"/>
                <a:cs typeface="Arial"/>
                <a:sym typeface="Arial"/>
              </a:rPr>
              <a:t>Covid-19 Confirmed cases per day by province over time</a:t>
            </a:r>
            <a:endParaRPr sz="2200" dirty="0">
              <a:solidFill>
                <a:schemeClr val="dk1"/>
              </a:solidFill>
              <a:latin typeface="Arial"/>
              <a:ea typeface="Arial"/>
              <a:cs typeface="Arial"/>
              <a:sym typeface="Arial"/>
            </a:endParaRPr>
          </a:p>
          <a:p>
            <a:pPr marL="457200" lvl="0" indent="-357822" algn="l" rtl="0">
              <a:lnSpc>
                <a:spcPct val="110000"/>
              </a:lnSpc>
              <a:spcBef>
                <a:spcPts val="0"/>
              </a:spcBef>
              <a:spcAft>
                <a:spcPts val="0"/>
              </a:spcAft>
              <a:buClr>
                <a:schemeClr val="dk1"/>
              </a:buClr>
              <a:buSzPct val="100000"/>
              <a:buFont typeface="Arial"/>
              <a:buChar char="❖"/>
            </a:pPr>
            <a:r>
              <a:rPr lang="en-GB" sz="2200" dirty="0">
                <a:solidFill>
                  <a:schemeClr val="dk1"/>
                </a:solidFill>
                <a:latin typeface="Arial"/>
                <a:ea typeface="Arial"/>
                <a:cs typeface="Arial"/>
                <a:sym typeface="Arial"/>
              </a:rPr>
              <a:t>Covid-19 Cumulative active cases per day by province over time</a:t>
            </a:r>
            <a:endParaRPr sz="2200" dirty="0">
              <a:solidFill>
                <a:schemeClr val="dk1"/>
              </a:solidFill>
              <a:latin typeface="Arial"/>
              <a:ea typeface="Arial"/>
              <a:cs typeface="Arial"/>
              <a:sym typeface="Arial"/>
            </a:endParaRPr>
          </a:p>
          <a:p>
            <a:pPr marL="457200" lvl="0" indent="-357822" algn="l" rtl="0">
              <a:lnSpc>
                <a:spcPct val="110000"/>
              </a:lnSpc>
              <a:spcBef>
                <a:spcPts val="0"/>
              </a:spcBef>
              <a:spcAft>
                <a:spcPts val="0"/>
              </a:spcAft>
              <a:buClr>
                <a:schemeClr val="dk1"/>
              </a:buClr>
              <a:buSzPct val="100000"/>
              <a:buFont typeface="Arial"/>
              <a:buChar char="❖"/>
            </a:pPr>
            <a:r>
              <a:rPr lang="en-GB" sz="2200" dirty="0">
                <a:solidFill>
                  <a:schemeClr val="dk1"/>
                </a:solidFill>
                <a:latin typeface="Arial"/>
                <a:ea typeface="Arial"/>
                <a:cs typeface="Arial"/>
                <a:sym typeface="Arial"/>
              </a:rPr>
              <a:t>Covid-19 Mortality rate per province over time (death)</a:t>
            </a:r>
            <a:endParaRPr sz="2200" dirty="0">
              <a:solidFill>
                <a:schemeClr val="dk1"/>
              </a:solidFill>
              <a:latin typeface="Arial"/>
              <a:ea typeface="Arial"/>
              <a:cs typeface="Arial"/>
              <a:sym typeface="Arial"/>
            </a:endParaRPr>
          </a:p>
          <a:p>
            <a:pPr marL="457200" lvl="0" indent="-357822" algn="l" rtl="0">
              <a:lnSpc>
                <a:spcPct val="110000"/>
              </a:lnSpc>
              <a:spcBef>
                <a:spcPts val="0"/>
              </a:spcBef>
              <a:spcAft>
                <a:spcPts val="0"/>
              </a:spcAft>
              <a:buClr>
                <a:schemeClr val="dk1"/>
              </a:buClr>
              <a:buSzPct val="100000"/>
              <a:buFont typeface="Arial"/>
              <a:buChar char="❖"/>
            </a:pPr>
            <a:r>
              <a:rPr lang="en-GB" sz="2200" dirty="0">
                <a:solidFill>
                  <a:schemeClr val="dk1"/>
                </a:solidFill>
                <a:latin typeface="Arial"/>
                <a:ea typeface="Arial"/>
                <a:cs typeface="Arial"/>
                <a:sym typeface="Arial"/>
              </a:rPr>
              <a:t>Covid-19 Hospitalization rates across all provinces </a:t>
            </a:r>
            <a:r>
              <a:rPr lang="en-GB" sz="1400" dirty="0">
                <a:solidFill>
                  <a:schemeClr val="dk1"/>
                </a:solidFill>
                <a:latin typeface="Arial"/>
                <a:ea typeface="Arial"/>
                <a:cs typeface="Arial"/>
                <a:sym typeface="Arial"/>
              </a:rPr>
              <a:t> </a:t>
            </a:r>
            <a:endParaRPr sz="1400" dirty="0">
              <a:solidFill>
                <a:schemeClr val="dk1"/>
              </a:solidFill>
              <a:latin typeface="Arial"/>
              <a:ea typeface="Arial"/>
              <a:cs typeface="Arial"/>
              <a:sym typeface="Arial"/>
            </a:endParaRPr>
          </a:p>
          <a:p>
            <a:pPr indent="-357822">
              <a:lnSpc>
                <a:spcPct val="110000"/>
              </a:lnSpc>
              <a:buClr>
                <a:schemeClr val="dk1"/>
              </a:buClr>
              <a:buSzPct val="100000"/>
              <a:buFont typeface="Arial"/>
              <a:buChar char="❖"/>
            </a:pPr>
            <a:r>
              <a:rPr lang="en-GB" sz="2200" dirty="0">
                <a:solidFill>
                  <a:schemeClr val="dk1"/>
                </a:solidFill>
                <a:latin typeface="Arial"/>
                <a:cs typeface="Arial"/>
                <a:sym typeface="Arial"/>
              </a:rPr>
              <a:t>Time Frame covered: Start of pandemic in January 2020 up to end of March 2023</a:t>
            </a:r>
            <a:endParaRPr sz="2200" dirty="0">
              <a:solidFill>
                <a:schemeClr val="dk1"/>
              </a:solidFill>
              <a:latin typeface="Arial"/>
              <a:cs typeface="Arial"/>
              <a:sym typeface="Arial"/>
            </a:endParaRPr>
          </a:p>
          <a:p>
            <a:pPr marL="0" lvl="0" indent="0" algn="l" rtl="0">
              <a:lnSpc>
                <a:spcPct val="110000"/>
              </a:lnSpc>
              <a:spcBef>
                <a:spcPts val="600"/>
              </a:spcBef>
              <a:spcAft>
                <a:spcPts val="0"/>
              </a:spcAft>
              <a:buNone/>
            </a:pPr>
            <a:endParaRPr sz="1400" dirty="0">
              <a:solidFill>
                <a:srgbClr val="E8E7E2"/>
              </a:solidFill>
              <a:latin typeface="Arial"/>
              <a:ea typeface="Arial"/>
              <a:cs typeface="Arial"/>
              <a:sym typeface="Arial"/>
            </a:endParaRPr>
          </a:p>
          <a:p>
            <a:pPr marL="0" lvl="0" indent="0" algn="l" rtl="0">
              <a:lnSpc>
                <a:spcPct val="110000"/>
              </a:lnSpc>
              <a:spcBef>
                <a:spcPts val="600"/>
              </a:spcBef>
              <a:spcAft>
                <a:spcPts val="0"/>
              </a:spcAft>
              <a:buNone/>
            </a:pPr>
            <a:endParaRPr sz="1400" dirty="0">
              <a:solidFill>
                <a:srgbClr val="E8E7E2"/>
              </a:solidFill>
              <a:latin typeface="Arial"/>
              <a:ea typeface="Arial"/>
              <a:cs typeface="Arial"/>
              <a:sym typeface="Arial"/>
            </a:endParaRPr>
          </a:p>
          <a:p>
            <a:pPr marL="457200" lvl="0" indent="0" algn="l" rtl="0">
              <a:lnSpc>
                <a:spcPct val="110000"/>
              </a:lnSpc>
              <a:spcBef>
                <a:spcPts val="600"/>
              </a:spcBef>
              <a:spcAft>
                <a:spcPts val="0"/>
              </a:spcAft>
              <a:buNone/>
            </a:pPr>
            <a:endParaRPr sz="1400" dirty="0">
              <a:solidFill>
                <a:srgbClr val="E8E7E2"/>
              </a:solidFill>
              <a:latin typeface="Arial"/>
              <a:ea typeface="Arial"/>
              <a:cs typeface="Arial"/>
              <a:sym typeface="Arial"/>
            </a:endParaRPr>
          </a:p>
          <a:p>
            <a:pPr marL="0" lvl="0" indent="0" algn="l" rtl="0">
              <a:spcBef>
                <a:spcPts val="6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Sources:</a:t>
            </a:r>
            <a:endParaRPr/>
          </a:p>
        </p:txBody>
      </p:sp>
      <p:sp>
        <p:nvSpPr>
          <p:cNvPr id="75" name="Google Shape;75;p15"/>
          <p:cNvSpPr txBox="1">
            <a:spLocks noGrp="1"/>
          </p:cNvSpPr>
          <p:nvPr>
            <p:ph type="body" idx="1"/>
          </p:nvPr>
        </p:nvSpPr>
        <p:spPr>
          <a:xfrm>
            <a:off x="504600" y="1120350"/>
            <a:ext cx="7982100" cy="3416400"/>
          </a:xfrm>
          <a:prstGeom prst="rect">
            <a:avLst/>
          </a:prstGeom>
        </p:spPr>
        <p:txBody>
          <a:bodyPr spcFirstLastPara="1" wrap="square" lIns="91425" tIns="91425" rIns="91425" bIns="91425" anchor="t" anchorCtr="0">
            <a:normAutofit/>
          </a:bodyPr>
          <a:lstStyle/>
          <a:p>
            <a:pPr marL="0" lvl="0" indent="0" algn="l" rtl="0">
              <a:lnSpc>
                <a:spcPct val="110000"/>
              </a:lnSpc>
              <a:spcBef>
                <a:spcPts val="300"/>
              </a:spcBef>
              <a:spcAft>
                <a:spcPts val="0"/>
              </a:spcAft>
              <a:buNone/>
            </a:pPr>
            <a:r>
              <a:rPr lang="en-GB" sz="1600">
                <a:solidFill>
                  <a:srgbClr val="E8E7E2"/>
                </a:solidFill>
                <a:latin typeface="Arial"/>
                <a:ea typeface="Arial"/>
                <a:cs typeface="Arial"/>
                <a:sym typeface="Arial"/>
              </a:rPr>
              <a:t>± URL: </a:t>
            </a:r>
            <a:r>
              <a:rPr lang="en-GB" sz="1600">
                <a:solidFill>
                  <a:srgbClr val="E8E7E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https://www150.statcan.gc.ca/n1/tbl/csv/13100809-eng.zip</a:t>
            </a:r>
            <a:endParaRPr sz="1600">
              <a:solidFill>
                <a:srgbClr val="E8E7E2"/>
              </a:solidFill>
              <a:latin typeface="Arial"/>
              <a:ea typeface="Arial"/>
              <a:cs typeface="Arial"/>
              <a:sym typeface="Arial"/>
            </a:endParaRPr>
          </a:p>
          <a:p>
            <a:pPr marL="0" lvl="0" indent="0" algn="l" rtl="0">
              <a:lnSpc>
                <a:spcPct val="110000"/>
              </a:lnSpc>
              <a:spcBef>
                <a:spcPts val="600"/>
              </a:spcBef>
              <a:spcAft>
                <a:spcPts val="0"/>
              </a:spcAft>
              <a:buNone/>
            </a:pPr>
            <a:r>
              <a:rPr lang="en-GB" sz="1600">
                <a:solidFill>
                  <a:srgbClr val="E8E7E2"/>
                </a:solidFill>
                <a:latin typeface="Arial"/>
                <a:ea typeface="Arial"/>
                <a:cs typeface="Arial"/>
                <a:sym typeface="Arial"/>
              </a:rPr>
              <a:t>± API:  </a:t>
            </a:r>
            <a:r>
              <a:rPr lang="en-GB" sz="1600" u="sng">
                <a:solidFill>
                  <a:schemeClr val="hlink"/>
                </a:solidFill>
                <a:latin typeface="Arial"/>
                <a:ea typeface="Arial"/>
                <a:cs typeface="Arial"/>
                <a:sym typeface="Arial"/>
                <a:hlinkClick r:id="rId4"/>
              </a:rPr>
              <a:t>https://api.opencovid.ca/</a:t>
            </a:r>
            <a:r>
              <a:rPr lang="en-GB" sz="1600">
                <a:solidFill>
                  <a:srgbClr val="E8E7E2"/>
                </a:solidFill>
                <a:latin typeface="Arial"/>
                <a:ea typeface="Arial"/>
                <a:cs typeface="Arial"/>
                <a:sym typeface="Arial"/>
              </a:rPr>
              <a:t> : an open source API</a:t>
            </a:r>
            <a:endParaRPr sz="1600">
              <a:solidFill>
                <a:srgbClr val="E8E7E2"/>
              </a:solidFill>
              <a:latin typeface="Arial"/>
              <a:ea typeface="Arial"/>
              <a:cs typeface="Arial"/>
              <a:sym typeface="Arial"/>
            </a:endParaRPr>
          </a:p>
          <a:p>
            <a:pPr marL="0" lvl="0" indent="0" algn="l" rtl="0">
              <a:spcBef>
                <a:spcPts val="600"/>
              </a:spcBef>
              <a:spcAft>
                <a:spcPts val="0"/>
              </a:spcAft>
              <a:buNone/>
            </a:pPr>
            <a:r>
              <a:rPr lang="en-GB" sz="1600">
                <a:solidFill>
                  <a:srgbClr val="E8E7E2"/>
                </a:solidFill>
                <a:latin typeface="Arial"/>
                <a:ea typeface="Arial"/>
                <a:cs typeface="Arial"/>
                <a:sym typeface="Arial"/>
              </a:rPr>
              <a:t>± </a:t>
            </a:r>
            <a:r>
              <a:rPr lang="en-GB" sz="1600">
                <a:solidFill>
                  <a:srgbClr val="E8E7E2"/>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https://github.com/ccodwg/CovidTimelineCanada</a:t>
            </a:r>
            <a:r>
              <a:rPr lang="en-GB" sz="1600">
                <a:solidFill>
                  <a:srgbClr val="E8E7E2"/>
                </a:solidFill>
                <a:latin typeface="Arial"/>
                <a:ea typeface="Arial"/>
                <a:cs typeface="Arial"/>
                <a:sym typeface="Arial"/>
              </a:rPr>
              <a:t>: Github repository related to API</a:t>
            </a:r>
            <a:endParaRPr sz="1600">
              <a:solidFill>
                <a:srgbClr val="E8E7E2"/>
              </a:solidFill>
              <a:latin typeface="Arial"/>
              <a:ea typeface="Arial"/>
              <a:cs typeface="Arial"/>
              <a:sym typeface="Arial"/>
            </a:endParaRPr>
          </a:p>
          <a:p>
            <a:pPr marL="0" lvl="0" indent="0" algn="l" rtl="0">
              <a:lnSpc>
                <a:spcPct val="110000"/>
              </a:lnSpc>
              <a:spcBef>
                <a:spcPts val="300"/>
              </a:spcBef>
              <a:spcAft>
                <a:spcPts val="0"/>
              </a:spcAft>
              <a:buNone/>
            </a:pPr>
            <a:r>
              <a:rPr lang="en-GB" sz="1600">
                <a:solidFill>
                  <a:srgbClr val="E8E7E2"/>
                </a:solidFill>
                <a:latin typeface="Arial"/>
                <a:ea typeface="Arial"/>
                <a:cs typeface="Arial"/>
                <a:sym typeface="Arial"/>
              </a:rPr>
              <a:t>± </a:t>
            </a:r>
            <a:r>
              <a:rPr lang="en-GB" sz="1600">
                <a:solidFill>
                  <a:srgbClr val="E8E7E2"/>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https://open.canada.ca/data/dataset/ab5f4a2b-7219-4dc7-9e4d-aa4036c5bf36</a:t>
            </a:r>
            <a:r>
              <a:rPr lang="en-GB" sz="1600">
                <a:solidFill>
                  <a:srgbClr val="E8E7E2"/>
                </a:solidFill>
                <a:latin typeface="Arial"/>
                <a:ea typeface="Arial"/>
                <a:cs typeface="Arial"/>
                <a:sym typeface="Arial"/>
              </a:rPr>
              <a:t>  </a:t>
            </a:r>
            <a:endParaRPr sz="1600">
              <a:solidFill>
                <a:srgbClr val="E8E7E2"/>
              </a:solidFill>
              <a:latin typeface="Arial"/>
              <a:ea typeface="Arial"/>
              <a:cs typeface="Arial"/>
              <a:sym typeface="Arial"/>
            </a:endParaRPr>
          </a:p>
          <a:p>
            <a:pPr marL="0" lvl="0" indent="0" algn="l" rtl="0">
              <a:spcBef>
                <a:spcPts val="600"/>
              </a:spcBef>
              <a:spcAft>
                <a:spcPts val="0"/>
              </a:spcAft>
              <a:buNone/>
            </a:pPr>
            <a:r>
              <a:rPr lang="en-GB" sz="1600">
                <a:solidFill>
                  <a:srgbClr val="E8E7E2"/>
                </a:solidFill>
                <a:latin typeface="Arial"/>
                <a:ea typeface="Arial"/>
                <a:cs typeface="Arial"/>
                <a:sym typeface="Arial"/>
              </a:rPr>
              <a:t>± </a:t>
            </a:r>
            <a:r>
              <a:rPr lang="en-GB" sz="1600">
                <a:solidFill>
                  <a:srgbClr val="E8E7E2"/>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https://open.canada.ca/data/dataset/752ce2b7-c15a-4965-a3dc-397bf405e7cc</a:t>
            </a:r>
            <a:r>
              <a:rPr lang="en-GB" sz="1500">
                <a:solidFill>
                  <a:srgbClr val="E8E7E2"/>
                </a:solidFill>
                <a:latin typeface="Arial"/>
                <a:ea typeface="Arial"/>
                <a:cs typeface="Arial"/>
                <a:sym typeface="Arial"/>
              </a:rPr>
              <a:t> </a:t>
            </a:r>
            <a:endParaRPr sz="1500">
              <a:solidFill>
                <a:srgbClr val="E8E7E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288350"/>
            <a:ext cx="8520600" cy="311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480" dirty="0">
                <a:solidFill>
                  <a:srgbClr val="E8E7E2"/>
                </a:solidFill>
              </a:rPr>
              <a:t>Infections by Age &amp; Gender</a:t>
            </a:r>
            <a:br>
              <a:rPr lang="en-GB" sz="1480" dirty="0">
                <a:solidFill>
                  <a:srgbClr val="E8E7E2"/>
                </a:solidFill>
              </a:rPr>
            </a:br>
            <a:endParaRPr sz="680" dirty="0">
              <a:solidFill>
                <a:srgbClr val="E8E7E2"/>
              </a:solidFill>
            </a:endParaRPr>
          </a:p>
          <a:p>
            <a:pPr marL="457200" lvl="0" indent="-271780" algn="l" rtl="0">
              <a:spcBef>
                <a:spcPts val="0"/>
              </a:spcBef>
              <a:spcAft>
                <a:spcPts val="0"/>
              </a:spcAft>
              <a:buClr>
                <a:srgbClr val="E8E7E2"/>
              </a:buClr>
              <a:buSzPts val="680"/>
              <a:buFont typeface="Arial"/>
              <a:buChar char="●"/>
            </a:pPr>
            <a:r>
              <a:rPr lang="en-GB" sz="750" dirty="0">
                <a:solidFill>
                  <a:srgbClr val="E8E7E2"/>
                </a:solidFill>
                <a:latin typeface="Arial"/>
                <a:ea typeface="Arial"/>
                <a:cs typeface="Arial"/>
                <a:sym typeface="Arial"/>
              </a:rPr>
              <a:t>Ontario has the highest number on infection amongst all provinces throughout the entire period.</a:t>
            </a:r>
            <a:endParaRPr sz="750" dirty="0">
              <a:solidFill>
                <a:srgbClr val="E8E7E2"/>
              </a:solidFill>
              <a:latin typeface="Arial"/>
              <a:ea typeface="Arial"/>
              <a:cs typeface="Arial"/>
              <a:sym typeface="Arial"/>
            </a:endParaRPr>
          </a:p>
          <a:p>
            <a:pPr marL="457200" lvl="0" indent="-271780" algn="l" rtl="0">
              <a:spcBef>
                <a:spcPts val="0"/>
              </a:spcBef>
              <a:spcAft>
                <a:spcPts val="0"/>
              </a:spcAft>
              <a:buClr>
                <a:srgbClr val="E8E7E2"/>
              </a:buClr>
              <a:buSzPts val="680"/>
              <a:buFont typeface="Arial"/>
              <a:buChar char="●"/>
            </a:pPr>
            <a:r>
              <a:rPr lang="en-GB" sz="750" dirty="0">
                <a:solidFill>
                  <a:srgbClr val="E8E7E2"/>
                </a:solidFill>
                <a:latin typeface="Arial"/>
                <a:ea typeface="Arial"/>
                <a:cs typeface="Arial"/>
                <a:sym typeface="Arial"/>
              </a:rPr>
              <a:t>Age group 20-29 were the most infected followed by 30-39 and then 40-49 </a:t>
            </a:r>
            <a:endParaRPr sz="750" dirty="0">
              <a:solidFill>
                <a:srgbClr val="E8E7E2"/>
              </a:solidFill>
              <a:latin typeface="Arial"/>
              <a:ea typeface="Arial"/>
              <a:cs typeface="Arial"/>
              <a:sym typeface="Arial"/>
            </a:endParaRPr>
          </a:p>
          <a:p>
            <a:pPr marL="457200" lvl="0" indent="-271780" algn="l" rtl="0">
              <a:spcBef>
                <a:spcPts val="0"/>
              </a:spcBef>
              <a:spcAft>
                <a:spcPts val="0"/>
              </a:spcAft>
              <a:buClr>
                <a:srgbClr val="E8E7E2"/>
              </a:buClr>
              <a:buSzPts val="680"/>
              <a:buFont typeface="Arial"/>
              <a:buChar char="●"/>
            </a:pPr>
            <a:r>
              <a:rPr lang="en-GB" sz="750" dirty="0">
                <a:solidFill>
                  <a:srgbClr val="E8E7E2"/>
                </a:solidFill>
                <a:latin typeface="Arial"/>
                <a:ea typeface="Arial"/>
                <a:cs typeface="Arial"/>
                <a:sym typeface="Arial"/>
              </a:rPr>
              <a:t>Females were most infected across all provinces and again ON containing the highest number of infection</a:t>
            </a:r>
            <a:endParaRPr sz="750" dirty="0">
              <a:solidFill>
                <a:srgbClr val="E8E7E2"/>
              </a:solidFill>
              <a:latin typeface="Arial"/>
              <a:ea typeface="Arial"/>
              <a:cs typeface="Arial"/>
              <a:sym typeface="Arial"/>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2" name="Google Shape;82;p16"/>
          <p:cNvPicPr preferRelativeResize="0"/>
          <p:nvPr/>
        </p:nvPicPr>
        <p:blipFill>
          <a:blip r:embed="rId3">
            <a:alphaModFix/>
          </a:blip>
          <a:stretch>
            <a:fillRect/>
          </a:stretch>
        </p:blipFill>
        <p:spPr>
          <a:xfrm>
            <a:off x="340500" y="1181875"/>
            <a:ext cx="4119925" cy="3361876"/>
          </a:xfrm>
          <a:prstGeom prst="rect">
            <a:avLst/>
          </a:prstGeom>
          <a:noFill/>
          <a:ln>
            <a:noFill/>
          </a:ln>
        </p:spPr>
      </p:pic>
      <p:pic>
        <p:nvPicPr>
          <p:cNvPr id="83" name="Google Shape;83;p16"/>
          <p:cNvPicPr preferRelativeResize="0"/>
          <p:nvPr/>
        </p:nvPicPr>
        <p:blipFill>
          <a:blip r:embed="rId4">
            <a:alphaModFix/>
          </a:blip>
          <a:stretch>
            <a:fillRect/>
          </a:stretch>
        </p:blipFill>
        <p:spPr>
          <a:xfrm>
            <a:off x="4572000" y="1220650"/>
            <a:ext cx="4228049" cy="3323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63700" y="233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GB" sz="2700">
                <a:solidFill>
                  <a:srgbClr val="E8E7E2"/>
                </a:solidFill>
              </a:rPr>
              <a:t>Vaccinations per Province</a:t>
            </a:r>
            <a:endParaRPr sz="2700">
              <a:solidFill>
                <a:srgbClr val="000000"/>
              </a:solidFill>
            </a:endParaRPr>
          </a:p>
          <a:p>
            <a:pPr marL="0" lvl="0" indent="0" algn="l" rtl="0">
              <a:spcBef>
                <a:spcPts val="0"/>
              </a:spcBef>
              <a:spcAft>
                <a:spcPts val="0"/>
              </a:spcAft>
              <a:buNone/>
            </a:pPr>
            <a:endParaRPr/>
          </a:p>
        </p:txBody>
      </p:sp>
      <p:sp>
        <p:nvSpPr>
          <p:cNvPr id="89" name="Google Shape;89;p17"/>
          <p:cNvSpPr txBox="1">
            <a:spLocks noGrp="1"/>
          </p:cNvSpPr>
          <p:nvPr>
            <p:ph type="body" idx="1"/>
          </p:nvPr>
        </p:nvSpPr>
        <p:spPr>
          <a:xfrm>
            <a:off x="280925" y="701888"/>
            <a:ext cx="8520600" cy="3416400"/>
          </a:xfrm>
          <a:prstGeom prst="rect">
            <a:avLst/>
          </a:prstGeom>
        </p:spPr>
        <p:txBody>
          <a:bodyPr spcFirstLastPara="1" wrap="square" lIns="91425" tIns="91425" rIns="91425" bIns="91425" anchor="t" anchorCtr="0">
            <a:normAutofit/>
          </a:bodyPr>
          <a:lstStyle/>
          <a:p>
            <a:pPr marL="457200" lvl="0" indent="-276225" algn="l" rtl="0">
              <a:spcBef>
                <a:spcPts val="0"/>
              </a:spcBef>
              <a:spcAft>
                <a:spcPts val="0"/>
              </a:spcAft>
              <a:buSzPts val="750"/>
              <a:buFont typeface="Arial"/>
              <a:buChar char="●"/>
            </a:pPr>
            <a:r>
              <a:rPr lang="en-GB" sz="750" dirty="0">
                <a:latin typeface="Arial"/>
                <a:ea typeface="Arial"/>
                <a:cs typeface="Arial"/>
                <a:sym typeface="Arial"/>
              </a:rPr>
              <a:t>Clearly a large number of Canadians were vaccinated for the first dose, which slowly gets less and less for each consecutive dose, except for certain provinces which seem to have very little.</a:t>
            </a:r>
            <a:endParaRPr sz="750" dirty="0">
              <a:latin typeface="Arial"/>
              <a:ea typeface="Arial"/>
              <a:cs typeface="Arial"/>
              <a:sym typeface="Arial"/>
            </a:endParaRPr>
          </a:p>
          <a:p>
            <a:pPr marL="457200" lvl="0" indent="-276225" algn="l" rtl="0">
              <a:spcBef>
                <a:spcPts val="0"/>
              </a:spcBef>
              <a:spcAft>
                <a:spcPts val="0"/>
              </a:spcAft>
              <a:buSzPts val="750"/>
              <a:buFont typeface="Arial"/>
              <a:buChar char="●"/>
            </a:pPr>
            <a:r>
              <a:rPr lang="en-GB" sz="750" dirty="0">
                <a:latin typeface="Arial"/>
                <a:ea typeface="Arial"/>
                <a:cs typeface="Arial"/>
                <a:sym typeface="Arial"/>
              </a:rPr>
              <a:t>Some populations are very small to begin with, and when we look at it percentage wise, in fact nearly all provinces have an above 90% vaccination rate for the first dose, which does again, peter out for consecutive doses.</a:t>
            </a:r>
            <a:endParaRPr sz="750" dirty="0">
              <a:latin typeface="Arial"/>
              <a:ea typeface="Arial"/>
              <a:cs typeface="Arial"/>
              <a:sym typeface="Arial"/>
            </a:endParaRPr>
          </a:p>
          <a:p>
            <a:pPr marL="457200" lvl="0" indent="-276225" algn="l" rtl="0">
              <a:spcBef>
                <a:spcPts val="0"/>
              </a:spcBef>
              <a:spcAft>
                <a:spcPts val="0"/>
              </a:spcAft>
              <a:buSzPts val="750"/>
              <a:buFont typeface="Arial"/>
              <a:buChar char="●"/>
            </a:pPr>
            <a:r>
              <a:rPr lang="en-GB" sz="750" dirty="0">
                <a:latin typeface="Arial"/>
                <a:ea typeface="Arial"/>
                <a:cs typeface="Arial"/>
                <a:sym typeface="Arial"/>
              </a:rPr>
              <a:t>In contrast we have ON which has the highest number of citizens vaccination, since ON has the largest and densest population of the provinces.</a:t>
            </a:r>
            <a:endParaRPr sz="750" dirty="0">
              <a:latin typeface="Arial"/>
              <a:ea typeface="Arial"/>
              <a:cs typeface="Arial"/>
              <a:sym typeface="Arial"/>
            </a:endParaRPr>
          </a:p>
        </p:txBody>
      </p:sp>
      <p:pic>
        <p:nvPicPr>
          <p:cNvPr id="90" name="Google Shape;90;p17"/>
          <p:cNvPicPr preferRelativeResize="0"/>
          <p:nvPr/>
        </p:nvPicPr>
        <p:blipFill>
          <a:blip r:embed="rId3">
            <a:alphaModFix/>
          </a:blip>
          <a:stretch>
            <a:fillRect/>
          </a:stretch>
        </p:blipFill>
        <p:spPr>
          <a:xfrm>
            <a:off x="4716899" y="1650224"/>
            <a:ext cx="4084626" cy="3063475"/>
          </a:xfrm>
          <a:prstGeom prst="rect">
            <a:avLst/>
          </a:prstGeom>
          <a:noFill/>
          <a:ln>
            <a:noFill/>
          </a:ln>
        </p:spPr>
      </p:pic>
      <p:pic>
        <p:nvPicPr>
          <p:cNvPr id="91" name="Google Shape;91;p17"/>
          <p:cNvPicPr preferRelativeResize="0"/>
          <p:nvPr/>
        </p:nvPicPr>
        <p:blipFill>
          <a:blip r:embed="rId4">
            <a:alphaModFix/>
          </a:blip>
          <a:stretch>
            <a:fillRect/>
          </a:stretch>
        </p:blipFill>
        <p:spPr>
          <a:xfrm>
            <a:off x="411405" y="1650224"/>
            <a:ext cx="4175015" cy="306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159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COVID-19 trend </a:t>
            </a:r>
            <a:endParaRPr/>
          </a:p>
        </p:txBody>
      </p:sp>
      <p:sp>
        <p:nvSpPr>
          <p:cNvPr id="97" name="Google Shape;97;p18"/>
          <p:cNvSpPr txBox="1"/>
          <p:nvPr/>
        </p:nvSpPr>
        <p:spPr>
          <a:xfrm>
            <a:off x="331800" y="3999915"/>
            <a:ext cx="8632800"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dirty="0">
              <a:solidFill>
                <a:schemeClr val="dk1"/>
              </a:solidFill>
              <a:highlight>
                <a:schemeClr val="lt1"/>
              </a:highlight>
            </a:endParaRPr>
          </a:p>
          <a:p>
            <a:pPr marL="457200" lvl="0" indent="-304800" algn="l" rtl="0">
              <a:spcBef>
                <a:spcPts val="0"/>
              </a:spcBef>
              <a:spcAft>
                <a:spcPts val="0"/>
              </a:spcAft>
              <a:buClr>
                <a:schemeClr val="dk1"/>
              </a:buClr>
              <a:buSzPts val="1200"/>
              <a:buChar char="●"/>
            </a:pPr>
            <a:r>
              <a:rPr lang="en-GB" sz="800" dirty="0">
                <a:solidFill>
                  <a:schemeClr val="dk1"/>
                </a:solidFill>
                <a:highlight>
                  <a:schemeClr val="lt1"/>
                </a:highlight>
              </a:rPr>
              <a:t>Assumptions made to calculate active cases: As recovered data/cured data was not available in the API,  we used the cumulative hospitalizations cases instead of recovered data to calculate the cumulative active cases</a:t>
            </a:r>
            <a:endParaRPr sz="800" dirty="0">
              <a:solidFill>
                <a:schemeClr val="dk1"/>
              </a:solidFill>
              <a:highlight>
                <a:schemeClr val="lt1"/>
              </a:highlight>
            </a:endParaRPr>
          </a:p>
          <a:p>
            <a:pPr marL="457200" lvl="0" indent="-317500" algn="l" rtl="0">
              <a:spcBef>
                <a:spcPts val="0"/>
              </a:spcBef>
              <a:spcAft>
                <a:spcPts val="0"/>
              </a:spcAft>
              <a:buClr>
                <a:schemeClr val="dk1"/>
              </a:buClr>
              <a:buSzPts val="1400"/>
              <a:buChar char="●"/>
            </a:pPr>
            <a:r>
              <a:rPr lang="en-GB" sz="800" dirty="0">
                <a:solidFill>
                  <a:schemeClr val="dk1"/>
                </a:solidFill>
              </a:rPr>
              <a:t>Cumulative cases in Ontario(ON) are the highest and reached a peak on January 2022 in daily cases</a:t>
            </a:r>
            <a:endParaRPr sz="800" dirty="0">
              <a:solidFill>
                <a:schemeClr val="dk1"/>
              </a:solidFill>
            </a:endParaRPr>
          </a:p>
          <a:p>
            <a:pPr marL="457200" lvl="0" indent="-317500" algn="l" rtl="0">
              <a:spcBef>
                <a:spcPts val="0"/>
              </a:spcBef>
              <a:spcAft>
                <a:spcPts val="0"/>
              </a:spcAft>
              <a:buClr>
                <a:schemeClr val="dk1"/>
              </a:buClr>
              <a:buSzPts val="1400"/>
              <a:buChar char="●"/>
            </a:pPr>
            <a:r>
              <a:rPr lang="en-GB" sz="800" dirty="0">
                <a:solidFill>
                  <a:schemeClr val="dk1"/>
                </a:solidFill>
              </a:rPr>
              <a:t>However, after the major peak there is a significant drop in active cases/day for all provinces </a:t>
            </a:r>
            <a:endParaRPr sz="800" dirty="0">
              <a:solidFill>
                <a:schemeClr val="dk1"/>
              </a:solidFill>
              <a:highlight>
                <a:schemeClr val="lt1"/>
              </a:highlight>
            </a:endParaRPr>
          </a:p>
        </p:txBody>
      </p:sp>
      <p:grpSp>
        <p:nvGrpSpPr>
          <p:cNvPr id="98" name="Google Shape;98;p18"/>
          <p:cNvGrpSpPr/>
          <p:nvPr/>
        </p:nvGrpSpPr>
        <p:grpSpPr>
          <a:xfrm>
            <a:off x="688575" y="796734"/>
            <a:ext cx="4092076" cy="3203181"/>
            <a:chOff x="688575" y="796734"/>
            <a:chExt cx="3883426" cy="2558291"/>
          </a:xfrm>
        </p:grpSpPr>
        <p:pic>
          <p:nvPicPr>
            <p:cNvPr id="99" name="Google Shape;99;p18"/>
            <p:cNvPicPr preferRelativeResize="0"/>
            <p:nvPr/>
          </p:nvPicPr>
          <p:blipFill>
            <a:blip r:embed="rId3">
              <a:alphaModFix/>
            </a:blip>
            <a:stretch>
              <a:fillRect/>
            </a:stretch>
          </p:blipFill>
          <p:spPr>
            <a:xfrm>
              <a:off x="688575" y="796734"/>
              <a:ext cx="3883426" cy="2558291"/>
            </a:xfrm>
            <a:prstGeom prst="rect">
              <a:avLst/>
            </a:prstGeom>
            <a:noFill/>
            <a:ln>
              <a:noFill/>
            </a:ln>
          </p:spPr>
        </p:pic>
        <p:sp>
          <p:nvSpPr>
            <p:cNvPr id="100" name="Google Shape;100;p18"/>
            <p:cNvSpPr txBox="1"/>
            <p:nvPr/>
          </p:nvSpPr>
          <p:spPr>
            <a:xfrm>
              <a:off x="2293150" y="934100"/>
              <a:ext cx="46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8B8113"/>
                  </a:solidFill>
                  <a:latin typeface="Average"/>
                  <a:ea typeface="Average"/>
                  <a:cs typeface="Average"/>
                  <a:sym typeface="Average"/>
                </a:rPr>
                <a:t>ON</a:t>
              </a:r>
              <a:endParaRPr b="1">
                <a:solidFill>
                  <a:srgbClr val="8B8113"/>
                </a:solidFill>
                <a:latin typeface="Average"/>
                <a:ea typeface="Average"/>
                <a:cs typeface="Average"/>
                <a:sym typeface="Average"/>
              </a:endParaRPr>
            </a:p>
          </p:txBody>
        </p:sp>
        <p:sp>
          <p:nvSpPr>
            <p:cNvPr id="101" name="Google Shape;101;p18"/>
            <p:cNvSpPr/>
            <p:nvPr/>
          </p:nvSpPr>
          <p:spPr>
            <a:xfrm>
              <a:off x="2734550" y="1086500"/>
              <a:ext cx="248400" cy="11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B8113"/>
                </a:solidFill>
              </a:endParaRPr>
            </a:p>
          </p:txBody>
        </p:sp>
      </p:grpSp>
      <p:grpSp>
        <p:nvGrpSpPr>
          <p:cNvPr id="102" name="Google Shape;102;p18"/>
          <p:cNvGrpSpPr/>
          <p:nvPr/>
        </p:nvGrpSpPr>
        <p:grpSpPr>
          <a:xfrm>
            <a:off x="5014376" y="810211"/>
            <a:ext cx="3716499" cy="3227789"/>
            <a:chOff x="4925576" y="772126"/>
            <a:chExt cx="3571574" cy="2558300"/>
          </a:xfrm>
        </p:grpSpPr>
        <p:pic>
          <p:nvPicPr>
            <p:cNvPr id="103" name="Google Shape;103;p18"/>
            <p:cNvPicPr preferRelativeResize="0"/>
            <p:nvPr/>
          </p:nvPicPr>
          <p:blipFill>
            <a:blip r:embed="rId4">
              <a:alphaModFix/>
            </a:blip>
            <a:stretch>
              <a:fillRect/>
            </a:stretch>
          </p:blipFill>
          <p:spPr>
            <a:xfrm>
              <a:off x="4925576" y="772126"/>
              <a:ext cx="3571574" cy="2558300"/>
            </a:xfrm>
            <a:prstGeom prst="rect">
              <a:avLst/>
            </a:prstGeom>
            <a:noFill/>
            <a:ln>
              <a:noFill/>
            </a:ln>
          </p:spPr>
        </p:pic>
        <p:sp>
          <p:nvSpPr>
            <p:cNvPr id="104" name="Google Shape;104;p18"/>
            <p:cNvSpPr txBox="1"/>
            <p:nvPr/>
          </p:nvSpPr>
          <p:spPr>
            <a:xfrm>
              <a:off x="7274925" y="1026950"/>
              <a:ext cx="46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56C6C6"/>
                  </a:solidFill>
                  <a:latin typeface="Average"/>
                  <a:ea typeface="Average"/>
                  <a:cs typeface="Average"/>
                  <a:sym typeface="Average"/>
                </a:rPr>
                <a:t>ON</a:t>
              </a:r>
              <a:endParaRPr b="1">
                <a:solidFill>
                  <a:srgbClr val="56C6C6"/>
                </a:solidFill>
                <a:latin typeface="Average"/>
                <a:ea typeface="Average"/>
                <a:cs typeface="Average"/>
                <a:sym typeface="Average"/>
              </a:endParaRPr>
            </a:p>
          </p:txBody>
        </p:sp>
        <p:sp>
          <p:nvSpPr>
            <p:cNvPr id="105" name="Google Shape;105;p18"/>
            <p:cNvSpPr txBox="1"/>
            <p:nvPr/>
          </p:nvSpPr>
          <p:spPr>
            <a:xfrm>
              <a:off x="7884525" y="1026950"/>
              <a:ext cx="46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674EA7"/>
                  </a:solidFill>
                  <a:latin typeface="Average"/>
                  <a:ea typeface="Average"/>
                  <a:cs typeface="Average"/>
                  <a:sym typeface="Average"/>
                </a:rPr>
                <a:t>QC</a:t>
              </a:r>
              <a:endParaRPr b="1">
                <a:solidFill>
                  <a:srgbClr val="674EA7"/>
                </a:solidFill>
                <a:latin typeface="Average"/>
                <a:ea typeface="Average"/>
                <a:cs typeface="Average"/>
                <a:sym typeface="Average"/>
              </a:endParaRPr>
            </a:p>
          </p:txBody>
        </p:sp>
        <p:sp>
          <p:nvSpPr>
            <p:cNvPr id="106" name="Google Shape;106;p18"/>
            <p:cNvSpPr txBox="1"/>
            <p:nvPr/>
          </p:nvSpPr>
          <p:spPr>
            <a:xfrm>
              <a:off x="7884525" y="1788950"/>
              <a:ext cx="46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ED47A1"/>
                  </a:solidFill>
                  <a:latin typeface="Average"/>
                  <a:ea typeface="Average"/>
                  <a:cs typeface="Average"/>
                  <a:sym typeface="Average"/>
                </a:rPr>
                <a:t>AB</a:t>
              </a:r>
              <a:endParaRPr b="1">
                <a:solidFill>
                  <a:srgbClr val="ED47A1"/>
                </a:solidFill>
                <a:latin typeface="Average"/>
                <a:ea typeface="Average"/>
                <a:cs typeface="Average"/>
                <a:sym typeface="Average"/>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285425" y="263225"/>
            <a:ext cx="6792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a:solidFill>
                  <a:schemeClr val="dk1"/>
                </a:solidFill>
                <a:latin typeface="Oswald"/>
                <a:ea typeface="Oswald"/>
                <a:cs typeface="Oswald"/>
                <a:sym typeface="Oswald"/>
              </a:rPr>
              <a:t>Hospitalization/Day and Mortality Rate Over Time </a:t>
            </a:r>
            <a:endParaRPr sz="2700">
              <a:solidFill>
                <a:schemeClr val="dk1"/>
              </a:solidFill>
              <a:latin typeface="Oswald"/>
              <a:ea typeface="Oswald"/>
              <a:cs typeface="Oswald"/>
              <a:sym typeface="Oswald"/>
            </a:endParaRPr>
          </a:p>
        </p:txBody>
      </p:sp>
      <p:pic>
        <p:nvPicPr>
          <p:cNvPr id="112" name="Google Shape;112;p19"/>
          <p:cNvPicPr preferRelativeResize="0"/>
          <p:nvPr/>
        </p:nvPicPr>
        <p:blipFill>
          <a:blip r:embed="rId3">
            <a:alphaModFix/>
          </a:blip>
          <a:stretch>
            <a:fillRect/>
          </a:stretch>
        </p:blipFill>
        <p:spPr>
          <a:xfrm>
            <a:off x="4572000" y="1013875"/>
            <a:ext cx="3416013" cy="3128030"/>
          </a:xfrm>
          <a:prstGeom prst="rect">
            <a:avLst/>
          </a:prstGeom>
          <a:noFill/>
          <a:ln>
            <a:noFill/>
          </a:ln>
        </p:spPr>
      </p:pic>
      <p:sp>
        <p:nvSpPr>
          <p:cNvPr id="113" name="Google Shape;113;p19"/>
          <p:cNvSpPr txBox="1"/>
          <p:nvPr/>
        </p:nvSpPr>
        <p:spPr>
          <a:xfrm>
            <a:off x="652729" y="4291219"/>
            <a:ext cx="7571700" cy="646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Average"/>
              <a:buChar char="●"/>
            </a:pPr>
            <a:r>
              <a:rPr lang="en-GB" sz="800" dirty="0">
                <a:solidFill>
                  <a:schemeClr val="dk1"/>
                </a:solidFill>
                <a:highlight>
                  <a:schemeClr val="lt1"/>
                </a:highlight>
                <a:latin typeface="Average"/>
                <a:ea typeface="Average"/>
                <a:cs typeface="Average"/>
                <a:sym typeface="Average"/>
              </a:rPr>
              <a:t>Hospitalizations/day decrease over time for all provinces with occasional smaller spikes </a:t>
            </a:r>
            <a:endParaRPr sz="800" dirty="0">
              <a:solidFill>
                <a:schemeClr val="dk1"/>
              </a:solidFill>
              <a:highlight>
                <a:schemeClr val="lt1"/>
              </a:highlight>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GB" sz="800" dirty="0">
                <a:solidFill>
                  <a:schemeClr val="dk1"/>
                </a:solidFill>
                <a:highlight>
                  <a:schemeClr val="lt1"/>
                </a:highlight>
                <a:latin typeface="Average"/>
                <a:ea typeface="Average"/>
                <a:cs typeface="Average"/>
                <a:sym typeface="Average"/>
              </a:rPr>
              <a:t>Mortality Rate over time also significantly decreased over time for all provinces </a:t>
            </a:r>
            <a:endParaRPr sz="800" dirty="0">
              <a:solidFill>
                <a:schemeClr val="dk1"/>
              </a:solidFill>
              <a:highlight>
                <a:schemeClr val="lt1"/>
              </a:highlight>
              <a:latin typeface="Average"/>
              <a:ea typeface="Average"/>
              <a:cs typeface="Average"/>
              <a:sym typeface="Average"/>
            </a:endParaRPr>
          </a:p>
          <a:p>
            <a:pPr marL="457200" lvl="0" indent="0" algn="l" rtl="0">
              <a:spcBef>
                <a:spcPts val="0"/>
              </a:spcBef>
              <a:spcAft>
                <a:spcPts val="0"/>
              </a:spcAft>
              <a:buNone/>
            </a:pPr>
            <a:endParaRPr dirty="0">
              <a:solidFill>
                <a:schemeClr val="dk1"/>
              </a:solidFill>
              <a:highlight>
                <a:schemeClr val="lt1"/>
              </a:highlight>
              <a:latin typeface="Average"/>
              <a:ea typeface="Average"/>
              <a:cs typeface="Average"/>
              <a:sym typeface="Average"/>
            </a:endParaRPr>
          </a:p>
        </p:txBody>
      </p:sp>
      <p:pic>
        <p:nvPicPr>
          <p:cNvPr id="114" name="Google Shape;114;p19"/>
          <p:cNvPicPr preferRelativeResize="0"/>
          <p:nvPr/>
        </p:nvPicPr>
        <p:blipFill>
          <a:blip r:embed="rId4">
            <a:alphaModFix/>
          </a:blip>
          <a:stretch>
            <a:fillRect/>
          </a:stretch>
        </p:blipFill>
        <p:spPr>
          <a:xfrm>
            <a:off x="652729" y="1029300"/>
            <a:ext cx="3658058" cy="3128030"/>
          </a:xfrm>
          <a:prstGeom prst="rect">
            <a:avLst/>
          </a:prstGeom>
          <a:noFill/>
          <a:ln>
            <a:noFill/>
          </a:ln>
        </p:spPr>
      </p:pic>
      <p:sp>
        <p:nvSpPr>
          <p:cNvPr id="115" name="Google Shape;115;p19"/>
          <p:cNvSpPr/>
          <p:nvPr/>
        </p:nvSpPr>
        <p:spPr>
          <a:xfrm rot="10312781">
            <a:off x="1355936" y="1410776"/>
            <a:ext cx="248491" cy="12999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B8113"/>
              </a:solidFill>
            </a:endParaRPr>
          </a:p>
        </p:txBody>
      </p:sp>
      <p:sp>
        <p:nvSpPr>
          <p:cNvPr id="116" name="Google Shape;116;p19"/>
          <p:cNvSpPr txBox="1"/>
          <p:nvPr/>
        </p:nvSpPr>
        <p:spPr>
          <a:xfrm>
            <a:off x="1612325" y="1275675"/>
            <a:ext cx="62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Average"/>
                <a:ea typeface="Average"/>
                <a:cs typeface="Average"/>
                <a:sym typeface="Average"/>
              </a:rPr>
              <a:t>QC</a:t>
            </a:r>
            <a:endParaRPr b="1">
              <a:latin typeface="Average"/>
              <a:ea typeface="Average"/>
              <a:cs typeface="Average"/>
              <a:sym typeface="Average"/>
            </a:endParaRPr>
          </a:p>
        </p:txBody>
      </p:sp>
      <p:sp>
        <p:nvSpPr>
          <p:cNvPr id="117" name="Google Shape;117;p19"/>
          <p:cNvSpPr/>
          <p:nvPr/>
        </p:nvSpPr>
        <p:spPr>
          <a:xfrm rot="10312781">
            <a:off x="5652104" y="1292334"/>
            <a:ext cx="248491" cy="17937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B8113"/>
              </a:solidFill>
            </a:endParaRPr>
          </a:p>
        </p:txBody>
      </p:sp>
      <p:sp>
        <p:nvSpPr>
          <p:cNvPr id="118" name="Google Shape;118;p19"/>
          <p:cNvSpPr txBox="1"/>
          <p:nvPr/>
        </p:nvSpPr>
        <p:spPr>
          <a:xfrm>
            <a:off x="5911950" y="1181925"/>
            <a:ext cx="47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Average"/>
                <a:ea typeface="Average"/>
                <a:cs typeface="Average"/>
                <a:sym typeface="Average"/>
              </a:rPr>
              <a:t>QC</a:t>
            </a:r>
            <a:endParaRPr b="1">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Hospitalization cases and Mortality Rate</a:t>
            </a:r>
            <a:endParaRPr/>
          </a:p>
        </p:txBody>
      </p:sp>
      <p:pic>
        <p:nvPicPr>
          <p:cNvPr id="124" name="Google Shape;124;p20"/>
          <p:cNvPicPr preferRelativeResize="0"/>
          <p:nvPr/>
        </p:nvPicPr>
        <p:blipFill>
          <a:blip r:embed="rId3">
            <a:alphaModFix/>
          </a:blip>
          <a:stretch>
            <a:fillRect/>
          </a:stretch>
        </p:blipFill>
        <p:spPr>
          <a:xfrm>
            <a:off x="4724401" y="1091300"/>
            <a:ext cx="3728776" cy="3116635"/>
          </a:xfrm>
          <a:prstGeom prst="rect">
            <a:avLst/>
          </a:prstGeom>
          <a:noFill/>
          <a:ln>
            <a:noFill/>
          </a:ln>
        </p:spPr>
      </p:pic>
      <p:pic>
        <p:nvPicPr>
          <p:cNvPr id="125" name="Google Shape;125;p20"/>
          <p:cNvPicPr preferRelativeResize="0"/>
          <p:nvPr/>
        </p:nvPicPr>
        <p:blipFill>
          <a:blip r:embed="rId4">
            <a:alphaModFix/>
          </a:blip>
          <a:stretch>
            <a:fillRect/>
          </a:stretch>
        </p:blipFill>
        <p:spPr>
          <a:xfrm>
            <a:off x="690825" y="1091300"/>
            <a:ext cx="3728776" cy="3108560"/>
          </a:xfrm>
          <a:prstGeom prst="rect">
            <a:avLst/>
          </a:prstGeom>
          <a:noFill/>
          <a:ln>
            <a:noFill/>
          </a:ln>
        </p:spPr>
      </p:pic>
      <p:sp>
        <p:nvSpPr>
          <p:cNvPr id="126" name="Google Shape;126;p20"/>
          <p:cNvSpPr txBox="1"/>
          <p:nvPr/>
        </p:nvSpPr>
        <p:spPr>
          <a:xfrm>
            <a:off x="600220" y="4357678"/>
            <a:ext cx="7284600" cy="986394"/>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Average"/>
              <a:buChar char="●"/>
            </a:pPr>
            <a:r>
              <a:rPr lang="en-GB" sz="800" dirty="0">
                <a:solidFill>
                  <a:schemeClr val="dk1"/>
                </a:solidFill>
                <a:highlight>
                  <a:schemeClr val="lt1"/>
                </a:highlight>
                <a:latin typeface="Average"/>
                <a:ea typeface="Average"/>
                <a:cs typeface="Average"/>
                <a:sym typeface="Average"/>
              </a:rPr>
              <a:t>Ontario has the highest cumulative hospitalization cases across Canada, having second highest mortality rate </a:t>
            </a:r>
            <a:endParaRPr sz="800" dirty="0">
              <a:solidFill>
                <a:schemeClr val="dk1"/>
              </a:solidFill>
              <a:highlight>
                <a:schemeClr val="lt1"/>
              </a:highlight>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GB" sz="800" dirty="0">
                <a:solidFill>
                  <a:schemeClr val="dk1"/>
                </a:solidFill>
                <a:highlight>
                  <a:schemeClr val="lt1"/>
                </a:highlight>
                <a:latin typeface="Average"/>
                <a:ea typeface="Average"/>
                <a:cs typeface="Average"/>
                <a:sym typeface="Average"/>
              </a:rPr>
              <a:t>Quebec presents the highest mortality rate at almost 12% </a:t>
            </a:r>
            <a:endParaRPr sz="800" dirty="0">
              <a:solidFill>
                <a:schemeClr val="dk1"/>
              </a:solidFill>
              <a:highlight>
                <a:schemeClr val="lt1"/>
              </a:highlight>
              <a:latin typeface="Average"/>
              <a:ea typeface="Average"/>
              <a:cs typeface="Average"/>
              <a:sym typeface="Average"/>
            </a:endParaRPr>
          </a:p>
          <a:p>
            <a:pPr marL="457200" lvl="0" indent="0" algn="l" rtl="0">
              <a:lnSpc>
                <a:spcPct val="115000"/>
              </a:lnSpc>
              <a:spcBef>
                <a:spcPts val="1200"/>
              </a:spcBef>
              <a:spcAft>
                <a:spcPts val="1200"/>
              </a:spcAft>
              <a:buNone/>
            </a:pPr>
            <a:endParaRPr dirty="0">
              <a:solidFill>
                <a:schemeClr val="dk1"/>
              </a:solidFill>
              <a:highlight>
                <a:schemeClr val="lt1"/>
              </a:highlight>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87900" y="206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Interesting findings </a:t>
            </a:r>
            <a:endParaRPr/>
          </a:p>
        </p:txBody>
      </p:sp>
      <p:pic>
        <p:nvPicPr>
          <p:cNvPr id="132" name="Google Shape;132;p21"/>
          <p:cNvPicPr preferRelativeResize="0"/>
          <p:nvPr/>
        </p:nvPicPr>
        <p:blipFill>
          <a:blip r:embed="rId3">
            <a:alphaModFix/>
          </a:blip>
          <a:stretch>
            <a:fillRect/>
          </a:stretch>
        </p:blipFill>
        <p:spPr>
          <a:xfrm>
            <a:off x="5314775" y="1147200"/>
            <a:ext cx="2667175" cy="1998225"/>
          </a:xfrm>
          <a:prstGeom prst="rect">
            <a:avLst/>
          </a:prstGeom>
          <a:noFill/>
          <a:ln>
            <a:noFill/>
          </a:ln>
        </p:spPr>
      </p:pic>
      <p:pic>
        <p:nvPicPr>
          <p:cNvPr id="133" name="Google Shape;133;p21"/>
          <p:cNvPicPr preferRelativeResize="0"/>
          <p:nvPr/>
        </p:nvPicPr>
        <p:blipFill>
          <a:blip r:embed="rId4">
            <a:alphaModFix/>
          </a:blip>
          <a:stretch>
            <a:fillRect/>
          </a:stretch>
        </p:blipFill>
        <p:spPr>
          <a:xfrm>
            <a:off x="1457700" y="1147201"/>
            <a:ext cx="2542800" cy="1998225"/>
          </a:xfrm>
          <a:prstGeom prst="rect">
            <a:avLst/>
          </a:prstGeom>
          <a:noFill/>
          <a:ln>
            <a:noFill/>
          </a:ln>
        </p:spPr>
      </p:pic>
      <p:sp>
        <p:nvSpPr>
          <p:cNvPr id="134" name="Google Shape;134;p21"/>
          <p:cNvSpPr txBox="1"/>
          <p:nvPr/>
        </p:nvSpPr>
        <p:spPr>
          <a:xfrm>
            <a:off x="4422725" y="1946213"/>
            <a:ext cx="46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1"/>
                </a:solidFill>
                <a:latin typeface="Average"/>
                <a:ea typeface="Average"/>
                <a:cs typeface="Average"/>
                <a:sym typeface="Average"/>
              </a:rPr>
              <a:t>VS.</a:t>
            </a:r>
            <a:endParaRPr b="1">
              <a:solidFill>
                <a:schemeClr val="dk1"/>
              </a:solidFill>
              <a:latin typeface="Average"/>
              <a:ea typeface="Average"/>
              <a:cs typeface="Average"/>
              <a:sym typeface="Average"/>
            </a:endParaRPr>
          </a:p>
        </p:txBody>
      </p:sp>
      <p:grpSp>
        <p:nvGrpSpPr>
          <p:cNvPr id="135" name="Google Shape;135;p21"/>
          <p:cNvGrpSpPr/>
          <p:nvPr/>
        </p:nvGrpSpPr>
        <p:grpSpPr>
          <a:xfrm>
            <a:off x="464100" y="3360625"/>
            <a:ext cx="7441800" cy="1359125"/>
            <a:chOff x="311700" y="3284425"/>
            <a:chExt cx="7441800" cy="1359125"/>
          </a:xfrm>
        </p:grpSpPr>
        <p:sp>
          <p:nvSpPr>
            <p:cNvPr id="136" name="Google Shape;136;p21"/>
            <p:cNvSpPr txBox="1"/>
            <p:nvPr/>
          </p:nvSpPr>
          <p:spPr>
            <a:xfrm>
              <a:off x="311700" y="3284425"/>
              <a:ext cx="7441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dk1"/>
                  </a:solidFill>
                  <a:latin typeface="Average"/>
                  <a:ea typeface="Average"/>
                  <a:cs typeface="Average"/>
                  <a:sym typeface="Average"/>
                </a:rPr>
                <a:t>In order to fix the exponential values in the </a:t>
              </a:r>
              <a:r>
                <a:rPr lang="en-GB" dirty="0" err="1">
                  <a:solidFill>
                    <a:schemeClr val="dk1"/>
                  </a:solidFill>
                  <a:latin typeface="Average"/>
                  <a:ea typeface="Average"/>
                  <a:cs typeface="Average"/>
                  <a:sym typeface="Average"/>
                </a:rPr>
                <a:t>yscale</a:t>
              </a:r>
              <a:r>
                <a:rPr lang="en-GB" dirty="0">
                  <a:solidFill>
                    <a:schemeClr val="dk1"/>
                  </a:solidFill>
                  <a:latin typeface="Average"/>
                  <a:ea typeface="Average"/>
                  <a:cs typeface="Average"/>
                  <a:sym typeface="Average"/>
                </a:rPr>
                <a:t> performed:      </a:t>
              </a:r>
              <a:endParaRPr dirty="0">
                <a:solidFill>
                  <a:schemeClr val="dk1"/>
                </a:solidFill>
                <a:latin typeface="Average"/>
                <a:ea typeface="Average"/>
                <a:cs typeface="Average"/>
                <a:sym typeface="Average"/>
              </a:endParaRPr>
            </a:p>
            <a:p>
              <a:pPr marL="0" lvl="0" indent="0" algn="l" rtl="0">
                <a:spcBef>
                  <a:spcPts val="0"/>
                </a:spcBef>
                <a:spcAft>
                  <a:spcPts val="0"/>
                </a:spcAft>
                <a:buNone/>
              </a:pPr>
              <a:endParaRPr dirty="0">
                <a:solidFill>
                  <a:schemeClr val="dk1"/>
                </a:solidFill>
                <a:latin typeface="Average"/>
                <a:ea typeface="Average"/>
                <a:cs typeface="Average"/>
                <a:sym typeface="Average"/>
              </a:endParaRPr>
            </a:p>
            <a:p>
              <a:pPr marL="0" lvl="0" indent="0" algn="l" rtl="0">
                <a:spcBef>
                  <a:spcPts val="0"/>
                </a:spcBef>
                <a:spcAft>
                  <a:spcPts val="0"/>
                </a:spcAft>
                <a:buNone/>
              </a:pPr>
              <a:r>
                <a:rPr lang="en-GB" dirty="0">
                  <a:solidFill>
                    <a:schemeClr val="dk1"/>
                  </a:solidFill>
                  <a:latin typeface="Average"/>
                  <a:ea typeface="Average"/>
                  <a:cs typeface="Average"/>
                  <a:sym typeface="Average"/>
                </a:rPr>
                <a:t>To further fix the y-scale, used: </a:t>
              </a:r>
              <a:endParaRPr dirty="0">
                <a:solidFill>
                  <a:schemeClr val="dk1"/>
                </a:solidFill>
                <a:latin typeface="Average"/>
                <a:ea typeface="Average"/>
                <a:cs typeface="Average"/>
                <a:sym typeface="Average"/>
              </a:endParaRPr>
            </a:p>
            <a:p>
              <a:pPr marL="0" lvl="0" indent="0" algn="l" rtl="0">
                <a:spcBef>
                  <a:spcPts val="0"/>
                </a:spcBef>
                <a:spcAft>
                  <a:spcPts val="0"/>
                </a:spcAft>
                <a:buNone/>
              </a:pPr>
              <a:endParaRPr dirty="0">
                <a:latin typeface="Average"/>
                <a:ea typeface="Average"/>
                <a:cs typeface="Average"/>
                <a:sym typeface="Average"/>
              </a:endParaRPr>
            </a:p>
          </p:txBody>
        </p:sp>
        <p:pic>
          <p:nvPicPr>
            <p:cNvPr id="137" name="Google Shape;137;p21"/>
            <p:cNvPicPr preferRelativeResize="0"/>
            <p:nvPr/>
          </p:nvPicPr>
          <p:blipFill>
            <a:blip r:embed="rId5">
              <a:alphaModFix/>
            </a:blip>
            <a:stretch>
              <a:fillRect/>
            </a:stretch>
          </p:blipFill>
          <p:spPr>
            <a:xfrm>
              <a:off x="775050" y="4386325"/>
              <a:ext cx="6589151" cy="257225"/>
            </a:xfrm>
            <a:prstGeom prst="rect">
              <a:avLst/>
            </a:prstGeom>
            <a:noFill/>
            <a:ln>
              <a:noFill/>
            </a:ln>
          </p:spPr>
        </p:pic>
        <p:pic>
          <p:nvPicPr>
            <p:cNvPr id="138" name="Google Shape;138;p21"/>
            <p:cNvPicPr preferRelativeResize="0"/>
            <p:nvPr/>
          </p:nvPicPr>
          <p:blipFill>
            <a:blip r:embed="rId6">
              <a:alphaModFix/>
            </a:blip>
            <a:stretch>
              <a:fillRect/>
            </a:stretch>
          </p:blipFill>
          <p:spPr>
            <a:xfrm>
              <a:off x="771898" y="4133850"/>
              <a:ext cx="2667175" cy="174391"/>
            </a:xfrm>
            <a:prstGeom prst="rect">
              <a:avLst/>
            </a:prstGeom>
            <a:noFill/>
            <a:ln>
              <a:noFill/>
            </a:ln>
          </p:spPr>
        </p:pic>
        <p:pic>
          <p:nvPicPr>
            <p:cNvPr id="139" name="Google Shape;139;p21"/>
            <p:cNvPicPr preferRelativeResize="0"/>
            <p:nvPr/>
          </p:nvPicPr>
          <p:blipFill rotWithShape="1">
            <a:blip r:embed="rId7">
              <a:alphaModFix/>
            </a:blip>
            <a:srcRect l="6230" r="-6230"/>
            <a:stretch/>
          </p:blipFill>
          <p:spPr>
            <a:xfrm>
              <a:off x="750025" y="3638000"/>
              <a:ext cx="1631150" cy="174400"/>
            </a:xfrm>
            <a:prstGeom prst="rect">
              <a:avLst/>
            </a:prstGeom>
            <a:noFill/>
            <a:ln>
              <a:noFill/>
            </a:ln>
          </p:spPr>
        </p:pic>
      </p:grpSp>
      <p:sp>
        <p:nvSpPr>
          <p:cNvPr id="140" name="Google Shape;140;p21"/>
          <p:cNvSpPr txBox="1"/>
          <p:nvPr/>
        </p:nvSpPr>
        <p:spPr>
          <a:xfrm>
            <a:off x="1919075" y="747000"/>
            <a:ext cx="537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latin typeface="Average"/>
                <a:ea typeface="Average"/>
                <a:cs typeface="Average"/>
                <a:sym typeface="Average"/>
              </a:rPr>
              <a:t>Fixing the y-scale exponential values to linear on the line-plot</a:t>
            </a:r>
            <a:endParaRPr>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1077</Words>
  <Application>Microsoft Macintosh PowerPoint</Application>
  <PresentationFormat>On-screen Show (16:9)</PresentationFormat>
  <Paragraphs>79</Paragraphs>
  <Slides>14</Slides>
  <Notes>14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 Mono</vt:lpstr>
      <vt:lpstr>Oswald</vt:lpstr>
      <vt:lpstr>Average</vt:lpstr>
      <vt:lpstr>Courier New</vt:lpstr>
      <vt:lpstr>Slate</vt:lpstr>
      <vt:lpstr>PowerPoint Presentation</vt:lpstr>
      <vt:lpstr>Methodology/Highlights</vt:lpstr>
      <vt:lpstr>Data Sources:</vt:lpstr>
      <vt:lpstr>Infections by Age &amp; Gender  Ontario has the highest number on infection amongst all provinces throughout the entire period. Age group 20-29 were the most infected followed by 30-39 and then 40-49  Females were most infected across all provinces and again ON containing the highest number of infection</vt:lpstr>
      <vt:lpstr>Vaccinations per Province </vt:lpstr>
      <vt:lpstr>COVID-19 trend </vt:lpstr>
      <vt:lpstr>PowerPoint Presentation</vt:lpstr>
      <vt:lpstr>Hospitalization cases and Mortality Rate</vt:lpstr>
      <vt:lpstr>Interesting findings </vt:lpstr>
      <vt:lpstr>Interesting findings</vt:lpstr>
      <vt:lpstr>Implications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Zhibek Abdyramanova</cp:lastModifiedBy>
  <cp:revision>2</cp:revision>
  <dcterms:modified xsi:type="dcterms:W3CDTF">2023-04-13T13:51:49Z</dcterms:modified>
</cp:coreProperties>
</file>