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_rels/.rels" ContentType="application/vnd.openxmlformats-package.relationship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10.xml" ContentType="application/vnd.openxmlformats-officedocument.theme+xml"/>
  <Override PartName="/ppt/theme/theme8.xml" ContentType="application/vnd.openxmlformats-officedocument.theme+xml"/>
  <Override PartName="/ppt/theme/theme11.xml" ContentType="application/vnd.openxmlformats-officedocument.theme+xml"/>
  <Override PartName="/ppt/theme/theme9.xml" ContentType="application/vnd.openxmlformats-officedocument.theme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_rels/slideMaster9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0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</p:sldMasterIdLst>
  <p:notesMasterIdLst>
    <p:notesMasterId r:id="rId12"/>
  </p:notesMasterIdLst>
  <p:sldIdLst>
    <p:sldId id="256" r:id="rId13"/>
    <p:sldId id="257" r:id="rId14"/>
    <p:sldId id="258" r:id="rId15"/>
    <p:sldId id="259" r:id="rId16"/>
    <p:sldId id="260" r:id="rId17"/>
  </p:sldIdLst>
  <p:sldSz cx="14630400" cy="8229600"/>
  <p:notesSz cx="8229600" cy="14630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notesMaster" Target="notesMasters/notesMaster1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11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sldImg"/>
          </p:nvPr>
        </p:nvSpPr>
        <p:spPr>
          <a:xfrm>
            <a:off x="0" y="81252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ru-RU" sz="4400" strike="noStrike" u="none">
                <a:solidFill>
                  <a:srgbClr val="000000"/>
                </a:solidFill>
                <a:uFillTx/>
                <a:latin typeface="Arial"/>
              </a:rPr>
              <a:t>Click to move the slide</a:t>
            </a: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Arial"/>
              </a:rPr>
              <a:t>Click to edit the notes format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buNone/>
            </a:pPr>
            <a:fld id="{B04A44FC-87CB-4876-89A3-6D5C835840DB}" type="slidenum"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1</a:t>
            </a:fld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sldNum" idx="4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A09FDEE-1456-4E43-A924-5A831B8B7D76}" type="slidenum">
              <a:rPr b="0" lang="en-US" sz="1200" strike="noStrike" u="none">
                <a:solidFill>
                  <a:srgbClr val="000000"/>
                </a:solidFill>
                <a:uFillTx/>
                <a:latin typeface="Times New Roman"/>
              </a:rPr>
              <a:t>1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sldNum" idx="5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F2B8262-F260-4B4F-9E1E-C84FEC247979}" type="slidenum">
              <a:rPr b="0" lang="en-US" sz="1200" strike="noStrike" u="none">
                <a:solidFill>
                  <a:srgbClr val="000000"/>
                </a:solidFill>
                <a:uFillTx/>
                <a:latin typeface="Times New Roman"/>
              </a:rPr>
              <a:t>1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sldNum" idx="6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97E2134-33EF-4F92-BD98-624F9C0E4C34}" type="slidenum">
              <a:rPr b="0" lang="en-US" sz="1200" strike="noStrike" u="none">
                <a:solidFill>
                  <a:srgbClr val="000000"/>
                </a:solidFill>
                <a:uFillTx/>
                <a:latin typeface="Times New Roman"/>
              </a:rPr>
              <a:t>&lt;number&gt;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sldNum" idx="7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B30B9E0-66F5-41FD-B871-ECECD2A1E8A8}" type="slidenum">
              <a:rPr b="0" lang="en-US" sz="1200" strike="noStrike" u="none">
                <a:solidFill>
                  <a:srgbClr val="000000"/>
                </a:solidFill>
                <a:uFillTx/>
                <a:latin typeface="Times New Roman"/>
              </a:rPr>
              <a:t>&lt;number&gt;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sldNum" idx="8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49278B4-928A-408C-8E5B-BE7E7302C807}" type="slidenum">
              <a:rPr b="0" lang="en-US" sz="1200" strike="noStrike" u="none">
                <a:solidFill>
                  <a:srgbClr val="000000"/>
                </a:solidFill>
                <a:uFillTx/>
                <a:latin typeface="Times New Roman"/>
              </a:rPr>
              <a:t>&lt;number&gt;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0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0"/>
          <p:cNvSpPr/>
          <p:nvPr/>
        </p:nvSpPr>
        <p:spPr>
          <a:xfrm>
            <a:off x="0" y="0"/>
            <a:ext cx="14629680" cy="8228880"/>
          </a:xfrm>
          <a:prstGeom prst="rect">
            <a:avLst/>
          </a:prstGeom>
          <a:solidFill>
            <a:srgbClr val="d6f5e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5" name="Shape 1"/>
          <p:cNvSpPr/>
          <p:nvPr/>
        </p:nvSpPr>
        <p:spPr>
          <a:xfrm>
            <a:off x="0" y="0"/>
            <a:ext cx="14629680" cy="822888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36" name="Image 0" descr="preencoded.png">
            <a:hlinkClick r:id="rId2"/>
          </p:cNvPr>
          <p:cNvPicPr/>
          <p:nvPr/>
        </p:nvPicPr>
        <p:blipFill>
          <a:blip r:embed="rId3"/>
          <a:stretch/>
        </p:blipFill>
        <p:spPr>
          <a:xfrm>
            <a:off x="12839040" y="7749720"/>
            <a:ext cx="1721880" cy="410760"/>
          </a:xfrm>
          <a:prstGeom prst="rect">
            <a:avLst/>
          </a:prstGeom>
          <a:noFill/>
          <a:ln w="0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hape 0"/>
          <p:cNvSpPr/>
          <p:nvPr/>
        </p:nvSpPr>
        <p:spPr>
          <a:xfrm>
            <a:off x="0" y="0"/>
            <a:ext cx="14629680" cy="8228880"/>
          </a:xfrm>
          <a:prstGeom prst="rect">
            <a:avLst/>
          </a:prstGeom>
          <a:solidFill>
            <a:srgbClr val="d6f5e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" name="Shape 1"/>
          <p:cNvSpPr/>
          <p:nvPr/>
        </p:nvSpPr>
        <p:spPr>
          <a:xfrm>
            <a:off x="0" y="0"/>
            <a:ext cx="14629680" cy="822888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2" name="Image 0" descr="preencoded.png">
            <a:hlinkClick r:id="rId2"/>
          </p:cNvPr>
          <p:cNvPicPr/>
          <p:nvPr/>
        </p:nvPicPr>
        <p:blipFill>
          <a:blip r:embed="rId3"/>
          <a:stretch/>
        </p:blipFill>
        <p:spPr>
          <a:xfrm>
            <a:off x="12839040" y="7749720"/>
            <a:ext cx="1721880" cy="4107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ru-RU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0"/>
          <p:cNvSpPr/>
          <p:nvPr/>
        </p:nvSpPr>
        <p:spPr>
          <a:xfrm>
            <a:off x="0" y="0"/>
            <a:ext cx="14629680" cy="8228880"/>
          </a:xfrm>
          <a:prstGeom prst="rect">
            <a:avLst/>
          </a:prstGeom>
          <a:solidFill>
            <a:srgbClr val="d6f5e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" name="Shape 1"/>
          <p:cNvSpPr/>
          <p:nvPr/>
        </p:nvSpPr>
        <p:spPr>
          <a:xfrm>
            <a:off x="0" y="0"/>
            <a:ext cx="14629680" cy="822888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7" name="Image 0" descr="preencoded.png">
            <a:hlinkClick r:id="rId2"/>
          </p:cNvPr>
          <p:cNvPicPr/>
          <p:nvPr/>
        </p:nvPicPr>
        <p:blipFill>
          <a:blip r:embed="rId3"/>
          <a:stretch/>
        </p:blipFill>
        <p:spPr>
          <a:xfrm>
            <a:off x="12839040" y="7749720"/>
            <a:ext cx="1721880" cy="4107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ru-RU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0"/>
          <p:cNvSpPr/>
          <p:nvPr/>
        </p:nvSpPr>
        <p:spPr>
          <a:xfrm>
            <a:off x="0" y="0"/>
            <a:ext cx="14629680" cy="8228880"/>
          </a:xfrm>
          <a:prstGeom prst="rect">
            <a:avLst/>
          </a:prstGeom>
          <a:solidFill>
            <a:srgbClr val="d6f5e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" name="Shape 1"/>
          <p:cNvSpPr/>
          <p:nvPr/>
        </p:nvSpPr>
        <p:spPr>
          <a:xfrm>
            <a:off x="0" y="0"/>
            <a:ext cx="14629680" cy="822888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2" name="Image 0" descr="preencoded.png">
            <a:hlinkClick r:id="rId2"/>
          </p:cNvPr>
          <p:cNvPicPr/>
          <p:nvPr/>
        </p:nvPicPr>
        <p:blipFill>
          <a:blip r:embed="rId3"/>
          <a:stretch/>
        </p:blipFill>
        <p:spPr>
          <a:xfrm>
            <a:off x="12839040" y="7749720"/>
            <a:ext cx="1721880" cy="410760"/>
          </a:xfrm>
          <a:prstGeom prst="rect">
            <a:avLst/>
          </a:prstGeom>
          <a:noFill/>
          <a:ln w="0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0"/>
          <p:cNvSpPr/>
          <p:nvPr/>
        </p:nvSpPr>
        <p:spPr>
          <a:xfrm>
            <a:off x="0" y="0"/>
            <a:ext cx="14629680" cy="8228880"/>
          </a:xfrm>
          <a:prstGeom prst="rect">
            <a:avLst/>
          </a:prstGeom>
          <a:solidFill>
            <a:srgbClr val="d6f5e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" name="Shape 1"/>
          <p:cNvSpPr/>
          <p:nvPr/>
        </p:nvSpPr>
        <p:spPr>
          <a:xfrm>
            <a:off x="0" y="0"/>
            <a:ext cx="14629680" cy="822888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5" name="Image 0" descr="preencoded.png">
            <a:hlinkClick r:id="rId2"/>
          </p:cNvPr>
          <p:cNvPicPr/>
          <p:nvPr/>
        </p:nvPicPr>
        <p:blipFill>
          <a:blip r:embed="rId3"/>
          <a:stretch/>
        </p:blipFill>
        <p:spPr>
          <a:xfrm>
            <a:off x="12839040" y="7749720"/>
            <a:ext cx="1721880" cy="4107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ru-RU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4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0"/>
          <p:cNvSpPr/>
          <p:nvPr/>
        </p:nvSpPr>
        <p:spPr>
          <a:xfrm>
            <a:off x="0" y="0"/>
            <a:ext cx="14629680" cy="8228880"/>
          </a:xfrm>
          <a:prstGeom prst="rect">
            <a:avLst/>
          </a:prstGeom>
          <a:solidFill>
            <a:srgbClr val="d6f5e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" name="Shape 1"/>
          <p:cNvSpPr/>
          <p:nvPr/>
        </p:nvSpPr>
        <p:spPr>
          <a:xfrm>
            <a:off x="0" y="0"/>
            <a:ext cx="14629680" cy="822888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20" name="Image 0" descr="preencoded.png">
            <a:hlinkClick r:id="rId2"/>
          </p:cNvPr>
          <p:cNvPicPr/>
          <p:nvPr/>
        </p:nvPicPr>
        <p:blipFill>
          <a:blip r:embed="rId3"/>
          <a:stretch/>
        </p:blipFill>
        <p:spPr>
          <a:xfrm>
            <a:off x="12839040" y="7749720"/>
            <a:ext cx="1721880" cy="4107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ru-RU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4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0"/>
          <p:cNvSpPr/>
          <p:nvPr/>
        </p:nvSpPr>
        <p:spPr>
          <a:xfrm>
            <a:off x="0" y="0"/>
            <a:ext cx="14629680" cy="8228880"/>
          </a:xfrm>
          <a:prstGeom prst="rect">
            <a:avLst/>
          </a:prstGeom>
          <a:solidFill>
            <a:srgbClr val="d6f5e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4" name="Shape 1"/>
          <p:cNvSpPr/>
          <p:nvPr/>
        </p:nvSpPr>
        <p:spPr>
          <a:xfrm>
            <a:off x="0" y="0"/>
            <a:ext cx="14629680" cy="822888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25" name="Image 0" descr="preencoded.png">
            <a:hlinkClick r:id="rId2"/>
          </p:cNvPr>
          <p:cNvPicPr/>
          <p:nvPr/>
        </p:nvPicPr>
        <p:blipFill>
          <a:blip r:embed="rId3"/>
          <a:stretch/>
        </p:blipFill>
        <p:spPr>
          <a:xfrm>
            <a:off x="12839040" y="7749720"/>
            <a:ext cx="1721880" cy="4107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ru-RU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4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0"/>
          <p:cNvSpPr/>
          <p:nvPr/>
        </p:nvSpPr>
        <p:spPr>
          <a:xfrm>
            <a:off x="0" y="0"/>
            <a:ext cx="14629680" cy="8228880"/>
          </a:xfrm>
          <a:prstGeom prst="rect">
            <a:avLst/>
          </a:prstGeom>
          <a:solidFill>
            <a:srgbClr val="d6f5e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9" name="Shape 1"/>
          <p:cNvSpPr/>
          <p:nvPr/>
        </p:nvSpPr>
        <p:spPr>
          <a:xfrm>
            <a:off x="0" y="0"/>
            <a:ext cx="14629680" cy="822888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30" name="Image 0" descr="preencoded.png">
            <a:hlinkClick r:id="rId2"/>
          </p:cNvPr>
          <p:cNvPicPr/>
          <p:nvPr/>
        </p:nvPicPr>
        <p:blipFill>
          <a:blip r:embed="rId3"/>
          <a:stretch/>
        </p:blipFill>
        <p:spPr>
          <a:xfrm>
            <a:off x="12839040" y="7749720"/>
            <a:ext cx="1721880" cy="410760"/>
          </a:xfrm>
          <a:prstGeom prst="rect">
            <a:avLst/>
          </a:prstGeom>
          <a:noFill/>
          <a:ln w="0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4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0"/>
          <p:cNvSpPr/>
          <p:nvPr/>
        </p:nvSpPr>
        <p:spPr>
          <a:xfrm>
            <a:off x="0" y="0"/>
            <a:ext cx="14629680" cy="8228880"/>
          </a:xfrm>
          <a:prstGeom prst="rect">
            <a:avLst/>
          </a:prstGeom>
          <a:solidFill>
            <a:srgbClr val="d6f5e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2" name="Shape 1"/>
          <p:cNvSpPr/>
          <p:nvPr/>
        </p:nvSpPr>
        <p:spPr>
          <a:xfrm>
            <a:off x="0" y="0"/>
            <a:ext cx="14629680" cy="822888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33" name="Image 0" descr="preencoded.png">
            <a:hlinkClick r:id="rId2"/>
          </p:cNvPr>
          <p:cNvPicPr/>
          <p:nvPr/>
        </p:nvPicPr>
        <p:blipFill>
          <a:blip r:embed="rId3"/>
          <a:stretch/>
        </p:blipFill>
        <p:spPr>
          <a:xfrm>
            <a:off x="12839040" y="7749720"/>
            <a:ext cx="1721880" cy="410760"/>
          </a:xfrm>
          <a:prstGeom prst="rect">
            <a:avLst/>
          </a:prstGeom>
          <a:noFill/>
          <a:ln w="0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5.xml"/><Relationship Id="rId4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6.xml"/><Relationship Id="rId4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 0"/>
          <p:cNvSpPr/>
          <p:nvPr/>
        </p:nvSpPr>
        <p:spPr>
          <a:xfrm>
            <a:off x="864000" y="2176920"/>
            <a:ext cx="12901680" cy="1542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6049"/>
              </a:lnSpc>
              <a:tabLst>
                <a:tab algn="l" pos="0"/>
              </a:tabLst>
            </a:pPr>
            <a:r>
              <a:rPr b="1" lang="en-US" sz="4850" strike="noStrike" u="none">
                <a:solidFill>
                  <a:srgbClr val="333f70"/>
                </a:solidFill>
                <a:uFillTx/>
                <a:latin typeface="Unbounded"/>
                <a:ea typeface="Unbounded"/>
              </a:rPr>
              <a:t>Доклад по теме: "Исторический портрет Олега Вещего"</a:t>
            </a:r>
            <a:endParaRPr b="0" lang="ru-RU" sz="4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4" name="Text 1"/>
          <p:cNvSpPr/>
          <p:nvPr/>
        </p:nvSpPr>
        <p:spPr>
          <a:xfrm>
            <a:off x="864000" y="4213800"/>
            <a:ext cx="12901680" cy="39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3101"/>
              </a:lnSpc>
              <a:tabLst>
                <a:tab algn="l" pos="0"/>
              </a:tabLst>
            </a:pPr>
            <a:r>
              <a:rPr b="0" lang="en-US" sz="1900" strike="noStrike" u="none">
                <a:solidFill>
                  <a:srgbClr val="333f70"/>
                </a:solidFill>
                <a:uFillTx/>
                <a:latin typeface="Open Sans"/>
                <a:ea typeface="Open Sans"/>
              </a:rPr>
              <a:t>Подготовил слушатель 1 курса ФИБ ИКСИ</a:t>
            </a:r>
            <a:endParaRPr b="0" lang="ru-RU" sz="19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5" name="Text 2"/>
          <p:cNvSpPr/>
          <p:nvPr/>
        </p:nvSpPr>
        <p:spPr>
          <a:xfrm>
            <a:off x="864000" y="4886280"/>
            <a:ext cx="12901680" cy="49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3849"/>
              </a:lnSpc>
              <a:tabLst>
                <a:tab algn="l" pos="0"/>
              </a:tabLst>
            </a:pP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6" name="Text 3"/>
          <p:cNvSpPr/>
          <p:nvPr/>
        </p:nvSpPr>
        <p:spPr>
          <a:xfrm>
            <a:off x="864000" y="5657760"/>
            <a:ext cx="12901680" cy="39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3101"/>
              </a:lnSpc>
              <a:tabLst>
                <a:tab algn="l" pos="0"/>
              </a:tabLst>
            </a:pPr>
            <a:endParaRPr b="0" lang="en-US" sz="19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Image 0" descr="preencoded.png"/>
          <p:cNvPicPr/>
          <p:nvPr/>
        </p:nvPicPr>
        <p:blipFill>
          <a:blip r:embed="rId1"/>
          <a:stretch/>
        </p:blipFill>
        <p:spPr>
          <a:xfrm>
            <a:off x="9144000" y="0"/>
            <a:ext cx="5485680" cy="82288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48" name="Image 1" descr="preencoded.png"/>
          <p:cNvPicPr/>
          <p:nvPr/>
        </p:nvPicPr>
        <p:blipFill>
          <a:blip r:embed="rId2"/>
          <a:stretch/>
        </p:blipFill>
        <p:spPr>
          <a:xfrm>
            <a:off x="9452520" y="868680"/>
            <a:ext cx="4868640" cy="64915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9" name="Text 0"/>
          <p:cNvSpPr/>
          <p:nvPr/>
        </p:nvSpPr>
        <p:spPr>
          <a:xfrm>
            <a:off x="864000" y="1324080"/>
            <a:ext cx="7415280" cy="1542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6049"/>
              </a:lnSpc>
              <a:tabLst>
                <a:tab algn="l" pos="0"/>
              </a:tabLst>
            </a:pPr>
            <a:r>
              <a:rPr b="1" lang="en-US" sz="4850" strike="noStrike" u="none">
                <a:solidFill>
                  <a:srgbClr val="333f70"/>
                </a:solidFill>
                <a:uFillTx/>
                <a:latin typeface="Unbounded"/>
                <a:ea typeface="Unbounded"/>
              </a:rPr>
              <a:t>Внутренняя политика</a:t>
            </a:r>
            <a:endParaRPr b="0" lang="ru-RU" sz="4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0" name="Text 1"/>
          <p:cNvSpPr/>
          <p:nvPr/>
        </p:nvSpPr>
        <p:spPr>
          <a:xfrm>
            <a:off x="864000" y="3237480"/>
            <a:ext cx="7415280" cy="39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3101"/>
              </a:lnSpc>
              <a:tabLst>
                <a:tab algn="l" pos="0"/>
              </a:tabLst>
            </a:pPr>
            <a:r>
              <a:rPr b="0" lang="en-US" sz="1900" strike="noStrike" u="none">
                <a:solidFill>
                  <a:srgbClr val="333f70"/>
                </a:solidFill>
                <a:uFillTx/>
                <a:latin typeface="Open Sans"/>
                <a:ea typeface="Open Sans"/>
              </a:rPr>
              <a:t>Основные положения политических введений Олега</a:t>
            </a:r>
            <a:endParaRPr b="0" lang="ru-RU" sz="19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1" name="Shape 2"/>
          <p:cNvSpPr/>
          <p:nvPr/>
        </p:nvSpPr>
        <p:spPr>
          <a:xfrm>
            <a:off x="864360" y="4284720"/>
            <a:ext cx="7415280" cy="1294920"/>
          </a:xfrm>
          <a:prstGeom prst="roundRect">
            <a:avLst>
              <a:gd name="adj" fmla="val 8003"/>
            </a:avLst>
          </a:prstGeom>
          <a:solidFill>
            <a:srgbClr val="d6f5ee"/>
          </a:solidFill>
          <a:ln w="15240">
            <a:solidFill>
              <a:srgbClr val="bcdbd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2" name="Text 3"/>
          <p:cNvSpPr/>
          <p:nvPr/>
        </p:nvSpPr>
        <p:spPr>
          <a:xfrm>
            <a:off x="1126080" y="4448880"/>
            <a:ext cx="6891120" cy="770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2999"/>
              </a:lnSpc>
              <a:tabLst>
                <a:tab algn="l" pos="0"/>
              </a:tabLst>
            </a:pPr>
            <a:r>
              <a:rPr b="1" lang="en-US" sz="2400" strike="noStrike" u="none">
                <a:solidFill>
                  <a:srgbClr val="333f70"/>
                </a:solidFill>
                <a:uFillTx/>
                <a:latin typeface="Unbounded"/>
                <a:ea typeface="Unbounded"/>
              </a:rPr>
              <a:t>Захватил Киев и сделал его столицей Древней руси</a:t>
            </a: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Image 0" descr="preencoded.png"/>
          <p:cNvPicPr/>
          <p:nvPr/>
        </p:nvPicPr>
        <p:blipFill>
          <a:blip r:embed="rId1"/>
          <a:stretch/>
        </p:blipFill>
        <p:spPr>
          <a:xfrm>
            <a:off x="9144000" y="0"/>
            <a:ext cx="5485680" cy="82288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54" name="Image 1" descr="preencoded.png"/>
          <p:cNvPicPr/>
          <p:nvPr/>
        </p:nvPicPr>
        <p:blipFill>
          <a:blip r:embed="rId2"/>
          <a:stretch/>
        </p:blipFill>
        <p:spPr>
          <a:xfrm>
            <a:off x="9452520" y="1179000"/>
            <a:ext cx="4868280" cy="58705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55" name="Text 0"/>
          <p:cNvSpPr/>
          <p:nvPr/>
        </p:nvSpPr>
        <p:spPr>
          <a:xfrm>
            <a:off x="864000" y="692640"/>
            <a:ext cx="7415280" cy="1542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6049"/>
              </a:lnSpc>
              <a:tabLst>
                <a:tab algn="l" pos="0"/>
              </a:tabLst>
            </a:pPr>
            <a:r>
              <a:rPr b="1" lang="en-US" sz="4850" strike="noStrike" u="none">
                <a:solidFill>
                  <a:srgbClr val="333f70"/>
                </a:solidFill>
                <a:uFillTx/>
                <a:latin typeface="Unbounded"/>
                <a:ea typeface="Unbounded"/>
              </a:rPr>
              <a:t>Внешняя политика</a:t>
            </a:r>
            <a:endParaRPr b="0" lang="ru-RU" sz="4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6" name="Text 1"/>
          <p:cNvSpPr/>
          <p:nvPr/>
        </p:nvSpPr>
        <p:spPr>
          <a:xfrm>
            <a:off x="864000" y="2605680"/>
            <a:ext cx="7415280" cy="39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3101"/>
              </a:lnSpc>
              <a:tabLst>
                <a:tab algn="l" pos="0"/>
              </a:tabLst>
            </a:pPr>
            <a:r>
              <a:rPr b="0" lang="en-US" sz="1900" strike="noStrike" u="none">
                <a:solidFill>
                  <a:srgbClr val="333f70"/>
                </a:solidFill>
                <a:uFillTx/>
                <a:latin typeface="Open Sans"/>
                <a:ea typeface="Open Sans"/>
              </a:rPr>
              <a:t>Основные положения политических введений Рюрика</a:t>
            </a:r>
            <a:endParaRPr b="0" lang="ru-RU" sz="19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7" name="Shape 2"/>
          <p:cNvSpPr/>
          <p:nvPr/>
        </p:nvSpPr>
        <p:spPr>
          <a:xfrm>
            <a:off x="1218960" y="3278520"/>
            <a:ext cx="29880" cy="4257720"/>
          </a:xfrm>
          <a:prstGeom prst="roundRect">
            <a:avLst>
              <a:gd name="adj" fmla="val 340200"/>
            </a:avLst>
          </a:prstGeom>
          <a:solidFill>
            <a:srgbClr val="bcdbd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8" name="Shape 3"/>
          <p:cNvSpPr/>
          <p:nvPr/>
        </p:nvSpPr>
        <p:spPr>
          <a:xfrm>
            <a:off x="1481400" y="3818520"/>
            <a:ext cx="863280" cy="29880"/>
          </a:xfrm>
          <a:prstGeom prst="roundRect">
            <a:avLst>
              <a:gd name="adj" fmla="val 340200"/>
            </a:avLst>
          </a:prstGeom>
          <a:solidFill>
            <a:srgbClr val="bcdbd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-23400" bIns="-23400" anchor="t">
            <a:noAutofit/>
          </a:bodyPr>
          <a:p>
            <a:pPr>
              <a:lnSpc>
                <a:spcPct val="100000"/>
              </a:lnSpc>
            </a:pP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9" name="Shape 4"/>
          <p:cNvSpPr/>
          <p:nvPr/>
        </p:nvSpPr>
        <p:spPr>
          <a:xfrm>
            <a:off x="956520" y="3556080"/>
            <a:ext cx="554760" cy="554760"/>
          </a:xfrm>
          <a:prstGeom prst="roundRect">
            <a:avLst>
              <a:gd name="adj" fmla="val 18669"/>
            </a:avLst>
          </a:prstGeom>
          <a:solidFill>
            <a:srgbClr val="d6f5ee"/>
          </a:solidFill>
          <a:ln w="15240">
            <a:solidFill>
              <a:srgbClr val="bcdbd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0" name="Text 5"/>
          <p:cNvSpPr/>
          <p:nvPr/>
        </p:nvSpPr>
        <p:spPr>
          <a:xfrm>
            <a:off x="1137960" y="3648600"/>
            <a:ext cx="191880" cy="36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algn="ctr">
              <a:lnSpc>
                <a:spcPts val="2900"/>
              </a:lnSpc>
              <a:tabLst>
                <a:tab algn="l" pos="0"/>
              </a:tabLst>
            </a:pPr>
            <a:r>
              <a:rPr b="1" lang="en-US" sz="2900" strike="noStrike" u="none">
                <a:solidFill>
                  <a:srgbClr val="333f70"/>
                </a:solidFill>
                <a:uFillTx/>
                <a:latin typeface="Unbounded"/>
                <a:ea typeface="Unbounded"/>
              </a:rPr>
              <a:t>1</a:t>
            </a:r>
            <a:endParaRPr b="0" lang="ru-RU" sz="29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1" name="Text 6"/>
          <p:cNvSpPr/>
          <p:nvPr/>
        </p:nvSpPr>
        <p:spPr>
          <a:xfrm>
            <a:off x="2592000" y="3525480"/>
            <a:ext cx="5687280" cy="770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2999"/>
              </a:lnSpc>
              <a:tabLst>
                <a:tab algn="l" pos="0"/>
              </a:tabLst>
            </a:pPr>
            <a:r>
              <a:rPr b="1" lang="en-US" sz="2400" strike="noStrike" u="none">
                <a:solidFill>
                  <a:srgbClr val="333f70"/>
                </a:solidFill>
                <a:uFillTx/>
                <a:latin typeface="Unbounded"/>
                <a:ea typeface="Unbounded"/>
              </a:rPr>
              <a:t>Сотрудничал с Греками</a:t>
            </a: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2" name="Text 7"/>
          <p:cNvSpPr/>
          <p:nvPr/>
        </p:nvSpPr>
        <p:spPr>
          <a:xfrm>
            <a:off x="2592000" y="4444920"/>
            <a:ext cx="5687280" cy="39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3101"/>
              </a:lnSpc>
              <a:tabLst>
                <a:tab algn="l" pos="0"/>
              </a:tabLst>
            </a:pP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3" name="Shape 8"/>
          <p:cNvSpPr/>
          <p:nvPr/>
        </p:nvSpPr>
        <p:spPr>
          <a:xfrm>
            <a:off x="1481400" y="5873760"/>
            <a:ext cx="863280" cy="29880"/>
          </a:xfrm>
          <a:prstGeom prst="roundRect">
            <a:avLst>
              <a:gd name="adj" fmla="val 340200"/>
            </a:avLst>
          </a:prstGeom>
          <a:solidFill>
            <a:srgbClr val="bcdbd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-23400" bIns="-23400" anchor="t">
            <a:noAutofit/>
          </a:bodyPr>
          <a:p>
            <a:pPr>
              <a:lnSpc>
                <a:spcPct val="100000"/>
              </a:lnSpc>
            </a:pP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4" name="Shape 9"/>
          <p:cNvSpPr/>
          <p:nvPr/>
        </p:nvSpPr>
        <p:spPr>
          <a:xfrm>
            <a:off x="956520" y="5611320"/>
            <a:ext cx="554760" cy="554760"/>
          </a:xfrm>
          <a:prstGeom prst="roundRect">
            <a:avLst>
              <a:gd name="adj" fmla="val 18669"/>
            </a:avLst>
          </a:prstGeom>
          <a:solidFill>
            <a:srgbClr val="d6f5ee"/>
          </a:solidFill>
          <a:ln w="15240">
            <a:solidFill>
              <a:srgbClr val="bcdbd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5" name="Text 10"/>
          <p:cNvSpPr/>
          <p:nvPr/>
        </p:nvSpPr>
        <p:spPr>
          <a:xfrm>
            <a:off x="1079640" y="5703840"/>
            <a:ext cx="308520" cy="36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algn="ctr">
              <a:lnSpc>
                <a:spcPts val="2900"/>
              </a:lnSpc>
              <a:tabLst>
                <a:tab algn="l" pos="0"/>
              </a:tabLst>
            </a:pPr>
            <a:r>
              <a:rPr b="1" lang="en-US" sz="2900" strike="noStrike" u="none">
                <a:solidFill>
                  <a:srgbClr val="333f70"/>
                </a:solidFill>
                <a:uFillTx/>
                <a:latin typeface="Unbounded"/>
                <a:ea typeface="Unbounded"/>
              </a:rPr>
              <a:t>2</a:t>
            </a:r>
            <a:endParaRPr b="0" lang="ru-RU" sz="29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6" name="Text 11"/>
          <p:cNvSpPr/>
          <p:nvPr/>
        </p:nvSpPr>
        <p:spPr>
          <a:xfrm>
            <a:off x="2592000" y="5580360"/>
            <a:ext cx="5687280" cy="770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2999"/>
              </a:lnSpc>
              <a:tabLst>
                <a:tab algn="l" pos="0"/>
              </a:tabLst>
            </a:pPr>
            <a:r>
              <a:rPr b="1" lang="en-US" sz="2400" strike="noStrike" u="none">
                <a:solidFill>
                  <a:srgbClr val="333f70"/>
                </a:solidFill>
                <a:uFillTx/>
                <a:latin typeface="Unbounded"/>
                <a:ea typeface="Unbounded"/>
              </a:rPr>
              <a:t>Установил Контакт с Византией</a:t>
            </a: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7" name="Text 12"/>
          <p:cNvSpPr/>
          <p:nvPr/>
        </p:nvSpPr>
        <p:spPr>
          <a:xfrm>
            <a:off x="2592000" y="6500160"/>
            <a:ext cx="5687280" cy="78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3101"/>
              </a:lnSpc>
              <a:tabLst>
                <a:tab algn="l" pos="0"/>
              </a:tabLst>
            </a:pPr>
            <a:r>
              <a:rPr b="0" lang="en-US" sz="1900" strike="noStrike" u="none">
                <a:solidFill>
                  <a:srgbClr val="333f70"/>
                </a:solidFill>
                <a:uFillTx/>
                <a:latin typeface="Open Sans"/>
                <a:ea typeface="Open Sans"/>
              </a:rPr>
              <a:t>Позже стал брать с нее дань.</a:t>
            </a:r>
            <a:endParaRPr b="0" lang="ru-RU" sz="19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 0"/>
          <p:cNvSpPr/>
          <p:nvPr/>
        </p:nvSpPr>
        <p:spPr>
          <a:xfrm>
            <a:off x="864000" y="1105920"/>
            <a:ext cx="12901680" cy="1542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6049"/>
              </a:lnSpc>
              <a:tabLst>
                <a:tab algn="l" pos="0"/>
              </a:tabLst>
            </a:pPr>
            <a:r>
              <a:rPr b="1" lang="en-US" sz="4850" strike="noStrike" u="none">
                <a:solidFill>
                  <a:srgbClr val="333f70"/>
                </a:solidFill>
                <a:uFillTx/>
                <a:latin typeface="Unbounded"/>
                <a:ea typeface="Unbounded"/>
              </a:rPr>
              <a:t>Почему Олег получил прозвище Вещий?</a:t>
            </a:r>
            <a:endParaRPr b="0" lang="ru-RU" sz="4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9" name="Text 1"/>
          <p:cNvSpPr/>
          <p:nvPr/>
        </p:nvSpPr>
        <p:spPr>
          <a:xfrm>
            <a:off x="864000" y="3142800"/>
            <a:ext cx="12901680" cy="1480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3849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0" lang="en-US" sz="2400" strike="noStrike" u="none">
                <a:solidFill>
                  <a:srgbClr val="333f70"/>
                </a:solidFill>
                <a:uFillTx/>
                <a:latin typeface="Open Sans"/>
                <a:ea typeface="Open Sans"/>
              </a:rPr>
              <a:t>Прозвище "Вещий": Олег получил это прозвище благодаря своим предсказаниям и мудрости. Считается, что он обладал способностью предвидеть будущее, что сделало его легендарной фигурой в русской истории.</a:t>
            </a: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ts val="3849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0" name="Text 2"/>
          <p:cNvSpPr/>
          <p:nvPr/>
        </p:nvSpPr>
        <p:spPr>
          <a:xfrm>
            <a:off x="864000" y="4994280"/>
            <a:ext cx="9231840" cy="770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6049"/>
              </a:lnSpc>
              <a:tabLst>
                <a:tab algn="l" pos="0"/>
              </a:tabLst>
            </a:pPr>
            <a:r>
              <a:rPr b="1" lang="en-US" sz="4850" strike="noStrike" u="none">
                <a:solidFill>
                  <a:srgbClr val="333f70"/>
                </a:solidFill>
                <a:uFillTx/>
                <a:latin typeface="Unbounded"/>
                <a:ea typeface="Unbounded"/>
              </a:rPr>
              <a:t>Смерть вещего Олега</a:t>
            </a:r>
            <a:endParaRPr b="0" lang="ru-RU" sz="4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1" name="Text 3"/>
          <p:cNvSpPr/>
          <p:nvPr/>
        </p:nvSpPr>
        <p:spPr>
          <a:xfrm>
            <a:off x="864000" y="6136200"/>
            <a:ext cx="12901680" cy="98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3849"/>
              </a:lnSpc>
              <a:tabLst>
                <a:tab algn="l" pos="0"/>
              </a:tabLst>
            </a:pPr>
            <a:r>
              <a:rPr b="0" lang="en-US" sz="2400" strike="noStrike" u="none">
                <a:solidFill>
                  <a:srgbClr val="333f70"/>
                </a:solidFill>
                <a:uFillTx/>
                <a:latin typeface="Open Sans"/>
                <a:ea typeface="Open Sans"/>
              </a:rPr>
              <a:t>Есть даже литературное произведение, посвященное этому событию («Песнь о Вещем Олеге» Пушкина). Волхв пророчил смерть от собственного коня, так оно в итоге и произошло.</a:t>
            </a: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 0"/>
          <p:cNvSpPr/>
          <p:nvPr/>
        </p:nvSpPr>
        <p:spPr>
          <a:xfrm>
            <a:off x="864000" y="2571840"/>
            <a:ext cx="12901680" cy="308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ctr">
              <a:lnSpc>
                <a:spcPts val="12149"/>
              </a:lnSpc>
              <a:tabLst>
                <a:tab algn="l" pos="0"/>
              </a:tabLst>
            </a:pPr>
            <a:r>
              <a:rPr b="1" lang="en-US" sz="9700" strike="noStrike" u="none">
                <a:solidFill>
                  <a:srgbClr val="333f70"/>
                </a:solidFill>
                <a:uFillTx/>
                <a:latin typeface="Unbounded"/>
                <a:ea typeface="Unbounded"/>
              </a:rPr>
              <a:t>Спасибо за внимание!</a:t>
            </a:r>
            <a:endParaRPr b="0" lang="ru-RU" sz="97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Application>LibreOffice/24.8.4.2$MacOSX_AARCH64 LibreOffice_project/bb3cfa12c7b1bf994ecc5649a80400d06cd71002</Application>
  <AppVersion>15.0000</AppVersion>
  <Words>0</Words>
  <Paragraphs>0</Paragraphs>
  <Company>PptxGenJS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2024-09-09T23:34:25Z</dcterms:created>
  <dc:creator>PptxGenJS</dc:creator>
  <dc:description/>
  <dc:language>ru-RU</dc:language>
  <cp:lastModifiedBy/>
  <dcterms:modified xsi:type="dcterms:W3CDTF">2025-03-01T17:41:42Z</dcterms:modified>
  <cp:revision>5</cp:revision>
  <dc:subject>PptxGenJS Presentation</dc:subject>
  <dc:title>PptxGenJS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9</vt:i4>
  </property>
  <property fmtid="{D5CDD505-2E9C-101B-9397-08002B2CF9AE}" pid="3" name="PresentationFormat">
    <vt:lpwstr>On-screen Show (16:9)</vt:lpwstr>
  </property>
  <property fmtid="{D5CDD505-2E9C-101B-9397-08002B2CF9AE}" pid="4" name="Slides">
    <vt:i4>9</vt:i4>
  </property>
</Properties>
</file>