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5275-7718-4122-8313-19582432E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A238BD-FB6C-4A8D-9A22-1CD80D26A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3140EA-49CE-4EDC-B786-193841F61634}"/>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5" name="Footer Placeholder 4">
            <a:extLst>
              <a:ext uri="{FF2B5EF4-FFF2-40B4-BE49-F238E27FC236}">
                <a16:creationId xmlns:a16="http://schemas.microsoft.com/office/drawing/2014/main" id="{0C7121FC-4ECC-49D1-BBE7-994F5B959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0BFDC-1C73-421B-B05B-4269EC8686F2}"/>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382550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82BA-3ED6-45B8-8693-A51B323726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897EFB-9D2A-4DBB-A16C-70D44AF624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0FBE5-CE87-4EEE-B1D2-C589B42B4F40}"/>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5" name="Footer Placeholder 4">
            <a:extLst>
              <a:ext uri="{FF2B5EF4-FFF2-40B4-BE49-F238E27FC236}">
                <a16:creationId xmlns:a16="http://schemas.microsoft.com/office/drawing/2014/main" id="{D5D9E6DB-67D2-4C04-9C05-2FA8DE66A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8C59F-5866-45A7-AC83-B4EF5567BDCA}"/>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241787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5239D-9E3A-4806-BDBB-7CC51364C6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0A244-6429-4068-A97C-A72A0E878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02BBC-5984-435D-83DC-BE82DB2D1FDB}"/>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5" name="Footer Placeholder 4">
            <a:extLst>
              <a:ext uri="{FF2B5EF4-FFF2-40B4-BE49-F238E27FC236}">
                <a16:creationId xmlns:a16="http://schemas.microsoft.com/office/drawing/2014/main" id="{6774CBB2-CC21-47CB-9258-4382F86A5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AABCB-D0BB-44C1-94BE-619A6DAD230C}"/>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156885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CC8D-1D31-41D3-B2EC-FD6DFED32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0DD05-84FE-477D-9D07-0543BDF8DF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246AD-EDD2-4BBA-8FEA-DF8A5CE75C0B}"/>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5" name="Footer Placeholder 4">
            <a:extLst>
              <a:ext uri="{FF2B5EF4-FFF2-40B4-BE49-F238E27FC236}">
                <a16:creationId xmlns:a16="http://schemas.microsoft.com/office/drawing/2014/main" id="{4A9BF674-67F2-4AAA-96DA-4793A87F6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7DFB-5EC1-476D-B069-03110FF6EEE6}"/>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354577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919D-5380-42F4-A934-78BE8DFFA7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7D1B8C-BFAB-4EFD-B6EE-D4098B2B8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2582A1-5A3C-4256-BA25-D5A336021423}"/>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5" name="Footer Placeholder 4">
            <a:extLst>
              <a:ext uri="{FF2B5EF4-FFF2-40B4-BE49-F238E27FC236}">
                <a16:creationId xmlns:a16="http://schemas.microsoft.com/office/drawing/2014/main" id="{1EB3B2CE-362C-4B4A-8FC1-679103754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2530-CA81-4BA4-8710-FE6986E805C0}"/>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350003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1540-8F24-4CAB-9CDF-571D0FC27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518B6-1EA7-4C06-A62C-004ABFA02C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48F9B6-A453-4F07-BD1D-86454A0C6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6E61F8-05A2-48F6-9624-301F001273EB}"/>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6" name="Footer Placeholder 5">
            <a:extLst>
              <a:ext uri="{FF2B5EF4-FFF2-40B4-BE49-F238E27FC236}">
                <a16:creationId xmlns:a16="http://schemas.microsoft.com/office/drawing/2014/main" id="{4C17F221-5D99-49D2-B346-C78CC7E85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6C64-8B44-42DA-B199-1F35643CB62C}"/>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17617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41F4-C2A5-4A48-ACFE-B5CB4949BE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91F38F-7C59-4CA1-8827-549020D58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79A23F-B86E-45B4-A7A6-97697449C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D9BD1-668A-41C7-8A4B-B55D1EED3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F9687-43A6-4288-A4EE-67A0B4C28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5F903D-54EC-4386-A1C3-0B94157F139F}"/>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8" name="Footer Placeholder 7">
            <a:extLst>
              <a:ext uri="{FF2B5EF4-FFF2-40B4-BE49-F238E27FC236}">
                <a16:creationId xmlns:a16="http://schemas.microsoft.com/office/drawing/2014/main" id="{3DBBB106-885A-4F5E-A911-64A334C49D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21516-01F9-4191-8407-6A6C732C0E42}"/>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339259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CB18-7840-4E04-AF11-1DDA3B801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2ACF6B-AB04-40C3-8FE5-D8CB6C172F76}"/>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4" name="Footer Placeholder 3">
            <a:extLst>
              <a:ext uri="{FF2B5EF4-FFF2-40B4-BE49-F238E27FC236}">
                <a16:creationId xmlns:a16="http://schemas.microsoft.com/office/drawing/2014/main" id="{A9AF70BF-2659-44BB-8BC9-6B913E3209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4E703-B8B0-4F1A-8181-44C894193A6D}"/>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133501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A6D78-7096-467A-941F-2EBCA82CE8E4}"/>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3" name="Footer Placeholder 2">
            <a:extLst>
              <a:ext uri="{FF2B5EF4-FFF2-40B4-BE49-F238E27FC236}">
                <a16:creationId xmlns:a16="http://schemas.microsoft.com/office/drawing/2014/main" id="{BE1AB749-4048-4FC9-B4AA-22F5939EEC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BEBA3-D4CA-4F06-B535-6E74FAD3356D}"/>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139626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B984-9C92-41EA-BC0E-184AC5F71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667E33-0D1C-40FD-B306-0CEFB82717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646D2-0C09-4A01-8570-C44C4BC94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E12E26-89C0-4A29-89FC-C650451DF1EB}"/>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6" name="Footer Placeholder 5">
            <a:extLst>
              <a:ext uri="{FF2B5EF4-FFF2-40B4-BE49-F238E27FC236}">
                <a16:creationId xmlns:a16="http://schemas.microsoft.com/office/drawing/2014/main" id="{14DA3C51-D23C-4F7A-854C-0CE2A7A4B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17288-F1D0-4BB0-B6EF-64332BF3FC16}"/>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72743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E8FE-FCA1-49EF-9775-A873FEACF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A261F2-345C-4DE7-AF1F-F6B19FC99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ADF5F8-6FDC-4B48-B8CA-3358E8EE8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7C5EC-F2AC-4092-816C-B5E5E4E963D1}"/>
              </a:ext>
            </a:extLst>
          </p:cNvPr>
          <p:cNvSpPr>
            <a:spLocks noGrp="1"/>
          </p:cNvSpPr>
          <p:nvPr>
            <p:ph type="dt" sz="half" idx="10"/>
          </p:nvPr>
        </p:nvSpPr>
        <p:spPr/>
        <p:txBody>
          <a:bodyPr/>
          <a:lstStyle/>
          <a:p>
            <a:fld id="{C990FAED-91E8-464F-831C-1CE9307314BD}" type="datetimeFigureOut">
              <a:rPr lang="en-US" smtClean="0"/>
              <a:t>2/26/2021</a:t>
            </a:fld>
            <a:endParaRPr lang="en-US"/>
          </a:p>
        </p:txBody>
      </p:sp>
      <p:sp>
        <p:nvSpPr>
          <p:cNvPr id="6" name="Footer Placeholder 5">
            <a:extLst>
              <a:ext uri="{FF2B5EF4-FFF2-40B4-BE49-F238E27FC236}">
                <a16:creationId xmlns:a16="http://schemas.microsoft.com/office/drawing/2014/main" id="{FCA83AA0-81B1-46CE-B8CB-B62619DFA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96872-9A5C-4BDC-A9D7-AE2DE7E1E3B6}"/>
              </a:ext>
            </a:extLst>
          </p:cNvPr>
          <p:cNvSpPr>
            <a:spLocks noGrp="1"/>
          </p:cNvSpPr>
          <p:nvPr>
            <p:ph type="sldNum" sz="quarter" idx="12"/>
          </p:nvPr>
        </p:nvSpPr>
        <p:spPr/>
        <p:txBody>
          <a:bodyPr/>
          <a:lstStyle/>
          <a:p>
            <a:fld id="{2322FA32-2CE1-460D-ABA2-3F03FC22D145}" type="slidenum">
              <a:rPr lang="en-US" smtClean="0"/>
              <a:t>‹#›</a:t>
            </a:fld>
            <a:endParaRPr lang="en-US"/>
          </a:p>
        </p:txBody>
      </p:sp>
    </p:spTree>
    <p:extLst>
      <p:ext uri="{BB962C8B-B14F-4D97-AF65-F5344CB8AC3E}">
        <p14:creationId xmlns:p14="http://schemas.microsoft.com/office/powerpoint/2010/main" val="35605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43D52-102B-4250-A740-91E2A2BF1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E489D4-6A7B-46EA-88BE-2029076E6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BBE8B-4B9E-4284-B65F-3B48C0F33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0FAED-91E8-464F-831C-1CE9307314BD}" type="datetimeFigureOut">
              <a:rPr lang="en-US" smtClean="0"/>
              <a:t>2/26/2021</a:t>
            </a:fld>
            <a:endParaRPr lang="en-US"/>
          </a:p>
        </p:txBody>
      </p:sp>
      <p:sp>
        <p:nvSpPr>
          <p:cNvPr id="5" name="Footer Placeholder 4">
            <a:extLst>
              <a:ext uri="{FF2B5EF4-FFF2-40B4-BE49-F238E27FC236}">
                <a16:creationId xmlns:a16="http://schemas.microsoft.com/office/drawing/2014/main" id="{DA7E5D4A-EAB8-4553-B970-72D7F331F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80DCCD-F05E-4D2D-B20E-D80C35F79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FA32-2CE1-460D-ABA2-3F03FC22D145}" type="slidenum">
              <a:rPr lang="en-US" smtClean="0"/>
              <a:t>‹#›</a:t>
            </a:fld>
            <a:endParaRPr lang="en-US"/>
          </a:p>
        </p:txBody>
      </p:sp>
    </p:spTree>
    <p:extLst>
      <p:ext uri="{BB962C8B-B14F-4D97-AF65-F5344CB8AC3E}">
        <p14:creationId xmlns:p14="http://schemas.microsoft.com/office/powerpoint/2010/main" val="101460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profile/sadhna.vaishnav#!/vizhome/FlightCancellationByState_16136176754900/Dashboard1?publish=y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blic.tableau.com/profile/sadhna.vaishnav#!/vizhome/FlightDelayByAirport/Dashboard1?publish=y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Bivariate_data" TargetMode="External"/><Relationship Id="rId2" Type="http://schemas.openxmlformats.org/officeDocument/2006/relationships/hyperlink" Target="https://public.tableau.com/profile/sadhna.vaishnav#!/vizhome/AirportandAirlineAnalysis/Dashboard1?publish=yes" TargetMode="External"/><Relationship Id="rId1" Type="http://schemas.openxmlformats.org/officeDocument/2006/relationships/slideLayout" Target="../slideLayouts/slideLayout1.xml"/><Relationship Id="rId4" Type="http://schemas.openxmlformats.org/officeDocument/2006/relationships/hyperlink" Target="https://www.mathsisfun.com/data/correlation.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D51F-D815-4981-BE0C-E8B5850E2C10}"/>
              </a:ext>
            </a:extLst>
          </p:cNvPr>
          <p:cNvSpPr>
            <a:spLocks noGrp="1"/>
          </p:cNvSpPr>
          <p:nvPr>
            <p:ph type="ctrTitle"/>
          </p:nvPr>
        </p:nvSpPr>
        <p:spPr>
          <a:xfrm>
            <a:off x="1524000" y="1122363"/>
            <a:ext cx="9002751" cy="628378"/>
          </a:xfrm>
        </p:spPr>
        <p:txBody>
          <a:bodyPr>
            <a:normAutofit fontScale="90000"/>
          </a:bodyPr>
          <a:lstStyle/>
          <a:p>
            <a:r>
              <a:rPr lang="en-US" sz="4000" dirty="0"/>
              <a:t>Flight Cancellation By State</a:t>
            </a:r>
          </a:p>
        </p:txBody>
      </p:sp>
      <p:sp>
        <p:nvSpPr>
          <p:cNvPr id="3" name="Subtitle 2">
            <a:extLst>
              <a:ext uri="{FF2B5EF4-FFF2-40B4-BE49-F238E27FC236}">
                <a16:creationId xmlns:a16="http://schemas.microsoft.com/office/drawing/2014/main" id="{1BFBD8E9-1F26-45DB-AF35-AB0FB9978794}"/>
              </a:ext>
            </a:extLst>
          </p:cNvPr>
          <p:cNvSpPr>
            <a:spLocks noGrp="1"/>
          </p:cNvSpPr>
          <p:nvPr>
            <p:ph type="subTitle" idx="1"/>
          </p:nvPr>
        </p:nvSpPr>
        <p:spPr>
          <a:xfrm>
            <a:off x="1665248" y="1911096"/>
            <a:ext cx="9472144" cy="4069080"/>
          </a:xfrm>
        </p:spPr>
        <p:txBody>
          <a:bodyPr>
            <a:normAutofit/>
          </a:bodyPr>
          <a:lstStyle/>
          <a:p>
            <a:pPr marL="0" marR="0">
              <a:lnSpc>
                <a:spcPct val="107000"/>
              </a:lnSpc>
              <a:spcBef>
                <a:spcPts val="0"/>
              </a:spcBef>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Insight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https://public.tableau.com/profile/sadhna.vaishnav#!/vizhome/FlightCancellationByState_16136176754900/Dashboard1?publish=yes</a:t>
            </a:r>
            <a:endParaRPr lang="en-US" sz="1800"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this Dashboard we can see where the most cancellation occur. It appears that most cancellation happen in Texas 668 flights got cancelled out of 32,612 total flights and in Illinois 563 flights got cancelled out of 19,678 total flights.</a:t>
            </a: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West Virginia and Montana had the fewest number of cancellations with only 3.</a:t>
            </a: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used color blue for the bar chart instead of using multiple colors like red, yellow, pink it distracts the visuals. You can see the count easily and clearer this way.</a:t>
            </a:r>
          </a:p>
          <a:p>
            <a:endParaRPr lang="en-US" dirty="0"/>
          </a:p>
        </p:txBody>
      </p:sp>
    </p:spTree>
    <p:extLst>
      <p:ext uri="{BB962C8B-B14F-4D97-AF65-F5344CB8AC3E}">
        <p14:creationId xmlns:p14="http://schemas.microsoft.com/office/powerpoint/2010/main" val="118699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7C94-EC60-4742-AB7F-452C2C1B5BAF}"/>
              </a:ext>
            </a:extLst>
          </p:cNvPr>
          <p:cNvSpPr>
            <a:spLocks noGrp="1"/>
          </p:cNvSpPr>
          <p:nvPr>
            <p:ph type="title"/>
          </p:nvPr>
        </p:nvSpPr>
        <p:spPr/>
        <p:txBody>
          <a:bodyPr/>
          <a:lstStyle/>
          <a:p>
            <a:r>
              <a:rPr lang="en-US" sz="4400" dirty="0"/>
              <a:t>Flight Cancellation By State Dashboard</a:t>
            </a:r>
            <a:endParaRPr lang="en-US" dirty="0"/>
          </a:p>
        </p:txBody>
      </p:sp>
      <p:pic>
        <p:nvPicPr>
          <p:cNvPr id="6" name="Content Placeholder 5">
            <a:extLst>
              <a:ext uri="{FF2B5EF4-FFF2-40B4-BE49-F238E27FC236}">
                <a16:creationId xmlns:a16="http://schemas.microsoft.com/office/drawing/2014/main" id="{D90B201E-278A-4947-9F56-C2C8ECD07A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425" y="1825625"/>
            <a:ext cx="10383149" cy="4351338"/>
          </a:xfrm>
        </p:spPr>
      </p:pic>
    </p:spTree>
    <p:extLst>
      <p:ext uri="{BB962C8B-B14F-4D97-AF65-F5344CB8AC3E}">
        <p14:creationId xmlns:p14="http://schemas.microsoft.com/office/powerpoint/2010/main" val="37176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D51F-D815-4981-BE0C-E8B5850E2C10}"/>
              </a:ext>
            </a:extLst>
          </p:cNvPr>
          <p:cNvSpPr>
            <a:spLocks noGrp="1"/>
          </p:cNvSpPr>
          <p:nvPr>
            <p:ph type="ctrTitle"/>
          </p:nvPr>
        </p:nvSpPr>
        <p:spPr>
          <a:xfrm>
            <a:off x="1524000" y="1122363"/>
            <a:ext cx="9002751" cy="628378"/>
          </a:xfrm>
        </p:spPr>
        <p:txBody>
          <a:bodyPr>
            <a:normAutofit fontScale="90000"/>
          </a:bodyPr>
          <a:lstStyle/>
          <a:p>
            <a:r>
              <a:rPr lang="en-US" sz="4000" dirty="0"/>
              <a:t>Flight Delay By Airport</a:t>
            </a:r>
          </a:p>
        </p:txBody>
      </p:sp>
      <p:sp>
        <p:nvSpPr>
          <p:cNvPr id="3" name="Subtitle 2">
            <a:extLst>
              <a:ext uri="{FF2B5EF4-FFF2-40B4-BE49-F238E27FC236}">
                <a16:creationId xmlns:a16="http://schemas.microsoft.com/office/drawing/2014/main" id="{1BFBD8E9-1F26-45DB-AF35-AB0FB9978794}"/>
              </a:ext>
            </a:extLst>
          </p:cNvPr>
          <p:cNvSpPr>
            <a:spLocks noGrp="1"/>
          </p:cNvSpPr>
          <p:nvPr>
            <p:ph type="subTitle" idx="1"/>
          </p:nvPr>
        </p:nvSpPr>
        <p:spPr>
          <a:xfrm>
            <a:off x="1665248" y="1911096"/>
            <a:ext cx="9472144" cy="4069080"/>
          </a:xfrm>
        </p:spPr>
        <p:txBody>
          <a:bodyPr>
            <a:normAutofit fontScale="92500" lnSpcReduction="20000"/>
          </a:bodyPr>
          <a:lstStyle/>
          <a:p>
            <a:pPr marL="0" marR="0">
              <a:lnSpc>
                <a:spcPct val="107000"/>
              </a:lnSpc>
              <a:spcBef>
                <a:spcPts val="0"/>
              </a:spcBef>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Insight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https://public.tableau.com/profile/sadhna.vaishnav#!/vizhome/FlightDelayByAirport/Dashboard1?publish=yes</a:t>
            </a:r>
            <a:endPar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this Dashboard we can see which airport has the highest delay. It appears that Chicago O’Hare International Airport has the highest delay.</a:t>
            </a: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also see that what type of delay is the highest or most common that occurs. Looking at stacked chart we find that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Departure Delay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the highest. I have used color blindness palette for categorical data which will help any one including color blind individual to view the visuals easily.</a:t>
            </a: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 chart is a good visual to see the result over time. I used Line chart to see the delay by month to see which month has most delay in particular category.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Weather Delay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the highest delay in all other types of delay.</a:t>
            </a:r>
          </a:p>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Text table summarize all the details about different type of delay by airport.</a:t>
            </a:r>
          </a:p>
          <a:p>
            <a:endParaRPr lang="en-US" dirty="0"/>
          </a:p>
        </p:txBody>
      </p:sp>
    </p:spTree>
    <p:extLst>
      <p:ext uri="{BB962C8B-B14F-4D97-AF65-F5344CB8AC3E}">
        <p14:creationId xmlns:p14="http://schemas.microsoft.com/office/powerpoint/2010/main" val="262792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41C0-A942-4D79-816E-19AAF67387EB}"/>
              </a:ext>
            </a:extLst>
          </p:cNvPr>
          <p:cNvSpPr>
            <a:spLocks noGrp="1"/>
          </p:cNvSpPr>
          <p:nvPr>
            <p:ph type="title"/>
          </p:nvPr>
        </p:nvSpPr>
        <p:spPr/>
        <p:txBody>
          <a:bodyPr/>
          <a:lstStyle/>
          <a:p>
            <a:r>
              <a:rPr lang="en-US" sz="4400" dirty="0"/>
              <a:t>Flight Delay By Airport Dashboard</a:t>
            </a:r>
            <a:endParaRPr lang="en-US" dirty="0"/>
          </a:p>
        </p:txBody>
      </p:sp>
      <p:pic>
        <p:nvPicPr>
          <p:cNvPr id="7" name="Content Placeholder 6">
            <a:extLst>
              <a:ext uri="{FF2B5EF4-FFF2-40B4-BE49-F238E27FC236}">
                <a16:creationId xmlns:a16="http://schemas.microsoft.com/office/drawing/2014/main" id="{B0D438BE-7139-4F6B-A905-4F556939C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294" y="1825625"/>
            <a:ext cx="9633411" cy="4351338"/>
          </a:xfrm>
        </p:spPr>
      </p:pic>
    </p:spTree>
    <p:extLst>
      <p:ext uri="{BB962C8B-B14F-4D97-AF65-F5344CB8AC3E}">
        <p14:creationId xmlns:p14="http://schemas.microsoft.com/office/powerpoint/2010/main" val="124210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D51F-D815-4981-BE0C-E8B5850E2C10}"/>
              </a:ext>
            </a:extLst>
          </p:cNvPr>
          <p:cNvSpPr>
            <a:spLocks noGrp="1"/>
          </p:cNvSpPr>
          <p:nvPr>
            <p:ph type="ctrTitle"/>
          </p:nvPr>
        </p:nvSpPr>
        <p:spPr>
          <a:xfrm>
            <a:off x="1524000" y="1122363"/>
            <a:ext cx="9002751" cy="628378"/>
          </a:xfrm>
        </p:spPr>
        <p:txBody>
          <a:bodyPr>
            <a:normAutofit fontScale="90000"/>
          </a:bodyPr>
          <a:lstStyle/>
          <a:p>
            <a:r>
              <a:rPr lang="en-US" sz="4000" dirty="0"/>
              <a:t>Airport and Airline Analysis</a:t>
            </a:r>
          </a:p>
        </p:txBody>
      </p:sp>
      <p:sp>
        <p:nvSpPr>
          <p:cNvPr id="3" name="Subtitle 2">
            <a:extLst>
              <a:ext uri="{FF2B5EF4-FFF2-40B4-BE49-F238E27FC236}">
                <a16:creationId xmlns:a16="http://schemas.microsoft.com/office/drawing/2014/main" id="{1BFBD8E9-1F26-45DB-AF35-AB0FB9978794}"/>
              </a:ext>
            </a:extLst>
          </p:cNvPr>
          <p:cNvSpPr>
            <a:spLocks noGrp="1"/>
          </p:cNvSpPr>
          <p:nvPr>
            <p:ph type="subTitle" idx="1"/>
          </p:nvPr>
        </p:nvSpPr>
        <p:spPr>
          <a:xfrm>
            <a:off x="1524000" y="1911096"/>
            <a:ext cx="9613392" cy="4663440"/>
          </a:xfrm>
        </p:spPr>
        <p:txBody>
          <a:bodyPr>
            <a:normAutofit fontScale="62500" lnSpcReduction="20000"/>
          </a:bodyPr>
          <a:lstStyle/>
          <a:p>
            <a:pPr marL="0" marR="0">
              <a:lnSpc>
                <a:spcPct val="107000"/>
              </a:lnSpc>
              <a:spcBef>
                <a:spcPts val="0"/>
              </a:spcBef>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Insight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107000"/>
              </a:lnSpc>
              <a:spcBef>
                <a:spcPts val="0"/>
              </a:spcBef>
              <a:spcAft>
                <a:spcPts val="800"/>
              </a:spcAft>
            </a:pPr>
            <a:r>
              <a:rPr lang="en-US" sz="2300"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https://public.tableau.com/profile/sadhna.vaishnav#!/vizhome/AirportandAirlineAnalysis/Dashboard1?publish=yes</a:t>
            </a:r>
            <a:endParaRPr lang="en-US" sz="2300"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From this dashboard one can find about which airport is the busiest Airport. There is a bar chart showing top 10 busiest airport. Hartsfield-Jackson Atlanta International Airport is the busiest airport </a:t>
            </a:r>
            <a:r>
              <a:rPr lang="en-US" sz="2600" dirty="0">
                <a:latin typeface="Calibri" panose="020F0502020204030204" pitchFamily="34" charset="0"/>
                <a:ea typeface="Calibri" panose="020F0502020204030204" pitchFamily="34" charset="0"/>
                <a:cs typeface="Times New Roman" panose="02020603050405020304" pitchFamily="18" charset="0"/>
              </a:rPr>
              <a:t>and</a:t>
            </a:r>
            <a:r>
              <a:rPr lang="en-US" sz="2600" dirty="0">
                <a:effectLst/>
                <a:latin typeface="Calibri" panose="020F0502020204030204" pitchFamily="34" charset="0"/>
                <a:ea typeface="Calibri" panose="020F0502020204030204" pitchFamily="34" charset="0"/>
                <a:cs typeface="Times New Roman" panose="02020603050405020304" pitchFamily="18" charset="0"/>
              </a:rPr>
              <a:t> operating 17,833 flights.</a:t>
            </a:r>
          </a:p>
          <a:p>
            <a:pPr marL="0" marR="0" algn="l">
              <a:lnSpc>
                <a:spcPct val="107000"/>
              </a:lnSpc>
              <a:spcBef>
                <a:spcPts val="0"/>
              </a:spcBef>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While another bar chart is showing which airline has the most flights. Looking at the chart Southwest Airline has the total 59,437 flights while Virgin America has the least number of flights 2,978.</a:t>
            </a:r>
          </a:p>
          <a:p>
            <a:pPr marL="0" marR="0" algn="l">
              <a:lnSpc>
                <a:spcPct val="107000"/>
              </a:lnSpc>
              <a:spcBef>
                <a:spcPts val="0"/>
              </a:spcBef>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3</a:t>
            </a:r>
            <a:r>
              <a:rPr lang="en-US" sz="26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2600" dirty="0">
                <a:effectLst/>
                <a:latin typeface="Calibri" panose="020F0502020204030204" pitchFamily="34" charset="0"/>
                <a:ea typeface="Calibri" panose="020F0502020204030204" pitchFamily="34" charset="0"/>
                <a:cs typeface="Times New Roman" panose="02020603050405020304" pitchFamily="18" charset="0"/>
              </a:rPr>
              <a:t> chart I have is about total flights group by airline and airport. We can find out about which airport has main hub of the airline. For example, Dallas/Fort Worth International airport has highest flights of American Airline and Hartsfield-Jackson Atlanta International Airport has highest flights of Delta Airline.</a:t>
            </a:r>
          </a:p>
          <a:p>
            <a:pPr marL="0" marR="0" algn="l">
              <a:lnSpc>
                <a:spcPct val="107000"/>
              </a:lnSpc>
              <a:spcBef>
                <a:spcPts val="0"/>
              </a:spcBef>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I also found a relationship between Distance to Delay by using scatter chart.</a:t>
            </a:r>
            <a:r>
              <a:rPr lang="en-US" sz="2600" dirty="0">
                <a:solidFill>
                  <a:srgbClr val="4F4F4F"/>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Scatter plots are useful for displaying </a:t>
            </a:r>
            <a:r>
              <a:rPr lang="en-US" sz="2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bivariate</a:t>
            </a:r>
            <a:r>
              <a:rPr lang="en-US" sz="2600" dirty="0">
                <a:effectLst/>
                <a:latin typeface="Calibri" panose="020F0502020204030204" pitchFamily="34" charset="0"/>
                <a:ea typeface="Calibri" panose="020F0502020204030204" pitchFamily="34" charset="0"/>
                <a:cs typeface="Times New Roman" panose="02020603050405020304" pitchFamily="18" charset="0"/>
              </a:rPr>
              <a:t> numerical data. This means a data set with two variables, such as distance and delay measurements for a list of flights.</a:t>
            </a:r>
          </a:p>
          <a:p>
            <a:pPr marL="0" marR="0" algn="l">
              <a:lnSpc>
                <a:spcPct val="107000"/>
              </a:lnSpc>
              <a:spcBef>
                <a:spcPts val="0"/>
              </a:spcBef>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If the data of both variables moves up together, they have a positive </a:t>
            </a:r>
            <a:r>
              <a:rPr lang="en-US" sz="2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correlation</a:t>
            </a:r>
            <a:r>
              <a:rPr lang="en-US" sz="2600" dirty="0">
                <a:effectLst/>
                <a:latin typeface="Calibri" panose="020F0502020204030204" pitchFamily="34" charset="0"/>
                <a:ea typeface="Calibri" panose="020F0502020204030204" pitchFamily="34" charset="0"/>
                <a:cs typeface="Times New Roman" panose="02020603050405020304" pitchFamily="18" charset="0"/>
              </a:rPr>
              <a:t>, and this can be seen in the scatter plot, such as in the following plot of flight Distance and Delay data. We can see that generally, as distance increases, so does delay.</a:t>
            </a:r>
          </a:p>
          <a:p>
            <a:endParaRPr lang="en-US" dirty="0"/>
          </a:p>
        </p:txBody>
      </p:sp>
    </p:spTree>
    <p:extLst>
      <p:ext uri="{BB962C8B-B14F-4D97-AF65-F5344CB8AC3E}">
        <p14:creationId xmlns:p14="http://schemas.microsoft.com/office/powerpoint/2010/main" val="422431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2DBA-9AED-4B73-9824-9FACC903595F}"/>
              </a:ext>
            </a:extLst>
          </p:cNvPr>
          <p:cNvSpPr>
            <a:spLocks noGrp="1"/>
          </p:cNvSpPr>
          <p:nvPr>
            <p:ph type="title"/>
          </p:nvPr>
        </p:nvSpPr>
        <p:spPr/>
        <p:txBody>
          <a:bodyPr/>
          <a:lstStyle/>
          <a:p>
            <a:r>
              <a:rPr lang="en-US" sz="4400" dirty="0"/>
              <a:t>Airport and Airline Analysis Dashboard</a:t>
            </a:r>
            <a:endParaRPr lang="en-US" dirty="0"/>
          </a:p>
        </p:txBody>
      </p:sp>
      <p:pic>
        <p:nvPicPr>
          <p:cNvPr id="7" name="Content Placeholder 6">
            <a:extLst>
              <a:ext uri="{FF2B5EF4-FFF2-40B4-BE49-F238E27FC236}">
                <a16:creationId xmlns:a16="http://schemas.microsoft.com/office/drawing/2014/main" id="{3B119C93-BF8D-4DE5-9245-522CEF1CFF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425" y="1825625"/>
            <a:ext cx="10383149" cy="4351338"/>
          </a:xfrm>
        </p:spPr>
      </p:pic>
    </p:spTree>
    <p:extLst>
      <p:ext uri="{BB962C8B-B14F-4D97-AF65-F5344CB8AC3E}">
        <p14:creationId xmlns:p14="http://schemas.microsoft.com/office/powerpoint/2010/main" val="1944379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1058</TotalTime>
  <Words>564</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vt:lpstr>
      <vt:lpstr>Office Theme</vt:lpstr>
      <vt:lpstr>Flight Cancellation By State</vt:lpstr>
      <vt:lpstr>Flight Cancellation By State Dashboard</vt:lpstr>
      <vt:lpstr>Flight Delay By Airport</vt:lpstr>
      <vt:lpstr>Flight Delay By Airport Dashboard</vt:lpstr>
      <vt:lpstr>Airport and Airline Analysis</vt:lpstr>
      <vt:lpstr>Airport and Airline Analysis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Cancellation By State</dc:title>
  <dc:creator>svaishnav@yahoo.com</dc:creator>
  <cp:lastModifiedBy>svaishnav@yahoo.com</cp:lastModifiedBy>
  <cp:revision>12</cp:revision>
  <dcterms:created xsi:type="dcterms:W3CDTF">2021-02-25T04:20:04Z</dcterms:created>
  <dcterms:modified xsi:type="dcterms:W3CDTF">2021-02-26T20:51:33Z</dcterms:modified>
</cp:coreProperties>
</file>