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sldImg"/>
          </p:nvPr>
        </p:nvSpPr>
        <p:spPr>
          <a:xfrm>
            <a:off x="1143000" y="685800"/>
            <a:ext cx="4572000" cy="3429000"/>
          </a:xfrm>
          <a:prstGeom prst="rect">
            <a:avLst/>
          </a:prstGeom>
        </p:spPr>
        <p:txBody>
          <a:bodyPr/>
          <a:lstStyle/>
          <a:p>
            <a:pPr/>
          </a:p>
        </p:txBody>
      </p:sp>
      <p:sp>
        <p:nvSpPr>
          <p:cNvPr id="264" name="Shape 2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bg>
      <p:bgPr>
        <a:solidFill>
          <a:srgbClr val="000000"/>
        </a:solidFill>
      </p:bgPr>
    </p:bg>
    <p:spTree>
      <p:nvGrpSpPr>
        <p:cNvPr id="1" name=""/>
        <p:cNvGrpSpPr/>
        <p:nvPr/>
      </p:nvGrpSpPr>
      <p:grpSpPr>
        <a:xfrm>
          <a:off x="0" y="0"/>
          <a:ext cx="0" cy="0"/>
          <a:chOff x="0" y="0"/>
          <a:chExt cx="0" cy="0"/>
        </a:xfrm>
      </p:grpSpPr>
      <p:sp>
        <p:nvSpPr>
          <p:cNvPr id="96" name="Title Text"/>
          <p:cNvSpPr txBox="1"/>
          <p:nvPr>
            <p:ph type="title"/>
          </p:nvPr>
        </p:nvSpPr>
        <p:spPr>
          <a:xfrm>
            <a:off x="792000" y="4103999"/>
            <a:ext cx="8568001" cy="1440001"/>
          </a:xfrm>
          <a:prstGeom prst="rect">
            <a:avLst/>
          </a:prstGeom>
        </p:spPr>
        <p:txBody>
          <a:bodyPr/>
          <a:lstStyle/>
          <a:p>
            <a:pPr/>
            <a:r>
              <a:t>Title Text</a:t>
            </a:r>
          </a:p>
        </p:txBody>
      </p:sp>
      <p:sp>
        <p:nvSpPr>
          <p:cNvPr id="97" name="Body Level One…"/>
          <p:cNvSpPr txBox="1"/>
          <p:nvPr>
            <p:ph type="body" sz="quarter" idx="1"/>
          </p:nvPr>
        </p:nvSpPr>
        <p:spPr>
          <a:xfrm>
            <a:off x="792000" y="5904000"/>
            <a:ext cx="8568001" cy="468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8" name="PlaceHolder 3"/>
          <p:cNvSpPr/>
          <p:nvPr>
            <p:ph type="body" sz="quarter" idx="13"/>
          </p:nvPr>
        </p:nvSpPr>
        <p:spPr>
          <a:xfrm>
            <a:off x="791999" y="6417359"/>
            <a:ext cx="8568002" cy="468360"/>
          </a:xfrm>
          <a:prstGeom prst="rect">
            <a:avLst/>
          </a:prstGeom>
        </p:spPr>
        <p:txBody>
          <a:bodyPr/>
          <a:lstStyle/>
          <a:p>
            <a:pPr>
              <a:defRPr spc="-100"/>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bg>
      <p:bgPr>
        <a:solidFill>
          <a:srgbClr val="000000"/>
        </a:solidFill>
      </p:bgPr>
    </p:bg>
    <p:spTree>
      <p:nvGrpSpPr>
        <p:cNvPr id="1" name=""/>
        <p:cNvGrpSpPr/>
        <p:nvPr/>
      </p:nvGrpSpPr>
      <p:grpSpPr>
        <a:xfrm>
          <a:off x="0" y="0"/>
          <a:ext cx="0" cy="0"/>
          <a:chOff x="0" y="0"/>
          <a:chExt cx="0" cy="0"/>
        </a:xfrm>
      </p:grpSpPr>
      <p:sp>
        <p:nvSpPr>
          <p:cNvPr id="106" name="Title Text"/>
          <p:cNvSpPr txBox="1"/>
          <p:nvPr>
            <p:ph type="title"/>
          </p:nvPr>
        </p:nvSpPr>
        <p:spPr>
          <a:xfrm>
            <a:off x="792000" y="4103999"/>
            <a:ext cx="8568001" cy="1440001"/>
          </a:xfrm>
          <a:prstGeom prst="rect">
            <a:avLst/>
          </a:prstGeom>
        </p:spPr>
        <p:txBody>
          <a:bodyPr/>
          <a:lstStyle/>
          <a:p>
            <a:pPr/>
            <a:r>
              <a:t>Title Text</a:t>
            </a:r>
          </a:p>
        </p:txBody>
      </p:sp>
      <p:sp>
        <p:nvSpPr>
          <p:cNvPr id="107" name="Body Level One…"/>
          <p:cNvSpPr txBox="1"/>
          <p:nvPr>
            <p:ph type="body" sz="quarter" idx="1"/>
          </p:nvPr>
        </p:nvSpPr>
        <p:spPr>
          <a:xfrm>
            <a:off x="792000" y="5904000"/>
            <a:ext cx="4181041" cy="468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09" name="PlaceHolder 4"/>
          <p:cNvSpPr/>
          <p:nvPr/>
        </p:nvSpPr>
        <p:spPr>
          <a:xfrm>
            <a:off x="5182559" y="6417359"/>
            <a:ext cx="4181042"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10" name="PlaceHolder 5"/>
          <p:cNvSpPr/>
          <p:nvPr>
            <p:ph type="body" sz="quarter" idx="13"/>
          </p:nvPr>
        </p:nvSpPr>
        <p:spPr>
          <a:xfrm>
            <a:off x="791999" y="6417359"/>
            <a:ext cx="4181042" cy="468360"/>
          </a:xfrm>
          <a:prstGeom prst="rect">
            <a:avLst/>
          </a:prstGeom>
        </p:spPr>
        <p:txBody>
          <a:bodyPr/>
          <a:lstStyle/>
          <a:p>
            <a:pPr>
              <a:defRPr spc="-100"/>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bg>
      <p:bgPr>
        <a:solidFill>
          <a:srgbClr val="000000"/>
        </a:solidFill>
      </p:bgPr>
    </p:bg>
    <p:spTree>
      <p:nvGrpSpPr>
        <p:cNvPr id="1" name=""/>
        <p:cNvGrpSpPr/>
        <p:nvPr/>
      </p:nvGrpSpPr>
      <p:grpSpPr>
        <a:xfrm>
          <a:off x="0" y="0"/>
          <a:ext cx="0" cy="0"/>
          <a:chOff x="0" y="0"/>
          <a:chExt cx="0" cy="0"/>
        </a:xfrm>
      </p:grpSpPr>
      <p:sp>
        <p:nvSpPr>
          <p:cNvPr id="118" name="Title Text"/>
          <p:cNvSpPr txBox="1"/>
          <p:nvPr>
            <p:ph type="title"/>
          </p:nvPr>
        </p:nvSpPr>
        <p:spPr>
          <a:xfrm>
            <a:off x="792000" y="4103999"/>
            <a:ext cx="8568001" cy="1440001"/>
          </a:xfrm>
          <a:prstGeom prst="rect">
            <a:avLst/>
          </a:prstGeom>
        </p:spPr>
        <p:txBody>
          <a:bodyPr/>
          <a:lstStyle/>
          <a:p>
            <a:pPr/>
            <a:r>
              <a:t>Title Text</a:t>
            </a:r>
          </a:p>
        </p:txBody>
      </p:sp>
      <p:sp>
        <p:nvSpPr>
          <p:cNvPr id="119" name="Body Level One…"/>
          <p:cNvSpPr txBox="1"/>
          <p:nvPr>
            <p:ph type="body" sz="quarter" idx="1"/>
          </p:nvPr>
        </p:nvSpPr>
        <p:spPr>
          <a:xfrm>
            <a:off x="792000" y="5904000"/>
            <a:ext cx="2758681" cy="468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0" name="PlaceHolder 3"/>
          <p:cNvSpPr/>
          <p:nvPr/>
        </p:nvSpPr>
        <p:spPr>
          <a:xfrm>
            <a:off x="3688920" y="5904000"/>
            <a:ext cx="2758681"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21" name="PlaceHolder 4"/>
          <p:cNvSpPr/>
          <p:nvPr/>
        </p:nvSpPr>
        <p:spPr>
          <a:xfrm>
            <a:off x="6585839" y="5904000"/>
            <a:ext cx="2758681"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22" name="PlaceHolder 5"/>
          <p:cNvSpPr/>
          <p:nvPr/>
        </p:nvSpPr>
        <p:spPr>
          <a:xfrm>
            <a:off x="6585839" y="6417359"/>
            <a:ext cx="2758681"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23" name="PlaceHolder 6"/>
          <p:cNvSpPr/>
          <p:nvPr/>
        </p:nvSpPr>
        <p:spPr>
          <a:xfrm>
            <a:off x="3688920" y="6417359"/>
            <a:ext cx="2758681"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124" name="PlaceHolder 7"/>
          <p:cNvSpPr/>
          <p:nvPr>
            <p:ph type="body" sz="quarter" idx="13"/>
          </p:nvPr>
        </p:nvSpPr>
        <p:spPr>
          <a:xfrm>
            <a:off x="791999" y="6417359"/>
            <a:ext cx="2758682" cy="468360"/>
          </a:xfrm>
          <a:prstGeom prst="rect">
            <a:avLst/>
          </a:prstGeom>
        </p:spPr>
        <p:txBody>
          <a:bodyPr/>
          <a:lstStyle/>
          <a:p>
            <a:pPr>
              <a:defRPr spc="-100"/>
            </a:pP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Slide">
    <p:spTree>
      <p:nvGrpSpPr>
        <p:cNvPr id="1" name=""/>
        <p:cNvGrpSpPr/>
        <p:nvPr/>
      </p:nvGrpSpPr>
      <p:grpSpPr>
        <a:xfrm>
          <a:off x="0" y="0"/>
          <a:ext cx="0" cy="0"/>
          <a:chOff x="0" y="0"/>
          <a:chExt cx="0" cy="0"/>
        </a:xfrm>
      </p:grpSpPr>
      <p:sp>
        <p:nvSpPr>
          <p:cNvPr id="132"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000000"/>
        </a:solidFill>
      </p:bgPr>
    </p:bg>
    <p:spTree>
      <p:nvGrpSpPr>
        <p:cNvPr id="1" name=""/>
        <p:cNvGrpSpPr/>
        <p:nvPr/>
      </p:nvGrpSpPr>
      <p:grpSpPr>
        <a:xfrm>
          <a:off x="0" y="0"/>
          <a:ext cx="0" cy="0"/>
          <a:chOff x="0" y="0"/>
          <a:chExt cx="0" cy="0"/>
        </a:xfrm>
      </p:grpSpPr>
      <p:sp>
        <p:nvSpPr>
          <p:cNvPr id="140"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41"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142" name="Body Level One…"/>
          <p:cNvSpPr txBox="1"/>
          <p:nvPr>
            <p:ph type="body" sz="quarter" idx="1"/>
          </p:nvPr>
        </p:nvSpPr>
        <p:spPr>
          <a:xfrm>
            <a:off x="792000" y="5904000"/>
            <a:ext cx="8568001" cy="982441"/>
          </a:xfrm>
          <a:prstGeom prst="rect">
            <a:avLst/>
          </a:prstGeom>
        </p:spPr>
        <p:txBody>
          <a:bodyPr anchor="ct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bg>
      <p:bgPr>
        <a:solidFill>
          <a:srgbClr val="000000"/>
        </a:solidFill>
      </p:bgPr>
    </p:bg>
    <p:spTree>
      <p:nvGrpSpPr>
        <p:cNvPr id="1" name=""/>
        <p:cNvGrpSpPr/>
        <p:nvPr/>
      </p:nvGrpSpPr>
      <p:grpSpPr>
        <a:xfrm>
          <a:off x="0" y="0"/>
          <a:ext cx="0" cy="0"/>
          <a:chOff x="0" y="0"/>
          <a:chExt cx="0" cy="0"/>
        </a:xfrm>
      </p:grpSpPr>
      <p:sp>
        <p:nvSpPr>
          <p:cNvPr id="150"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51"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152" name="Body Level One…"/>
          <p:cNvSpPr txBox="1"/>
          <p:nvPr>
            <p:ph type="body" sz="quarter" idx="1"/>
          </p:nvPr>
        </p:nvSpPr>
        <p:spPr>
          <a:xfrm>
            <a:off x="792000" y="5904000"/>
            <a:ext cx="8568001" cy="98244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p:bg>
      <p:bgPr>
        <a:solidFill>
          <a:srgbClr val="000000"/>
        </a:solidFill>
      </p:bgPr>
    </p:bg>
    <p:spTree>
      <p:nvGrpSpPr>
        <p:cNvPr id="1" name=""/>
        <p:cNvGrpSpPr/>
        <p:nvPr/>
      </p:nvGrpSpPr>
      <p:grpSpPr>
        <a:xfrm>
          <a:off x="0" y="0"/>
          <a:ext cx="0" cy="0"/>
          <a:chOff x="0" y="0"/>
          <a:chExt cx="0" cy="0"/>
        </a:xfrm>
      </p:grpSpPr>
      <p:sp>
        <p:nvSpPr>
          <p:cNvPr id="160"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61"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162" name="Body Level One…"/>
          <p:cNvSpPr txBox="1"/>
          <p:nvPr>
            <p:ph type="body" sz="quarter" idx="1"/>
          </p:nvPr>
        </p:nvSpPr>
        <p:spPr>
          <a:xfrm>
            <a:off x="792000" y="5904000"/>
            <a:ext cx="4181041" cy="98244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63" name="PlaceHolder 3"/>
          <p:cNvSpPr/>
          <p:nvPr>
            <p:ph type="body" sz="quarter" idx="13"/>
          </p:nvPr>
        </p:nvSpPr>
        <p:spPr>
          <a:xfrm>
            <a:off x="5182559" y="5904000"/>
            <a:ext cx="4181042" cy="982441"/>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solidFill>
          <a:srgbClr val="000000"/>
        </a:solidFill>
      </p:bgPr>
    </p:bg>
    <p:spTree>
      <p:nvGrpSpPr>
        <p:cNvPr id="1" name=""/>
        <p:cNvGrpSpPr/>
        <p:nvPr/>
      </p:nvGrpSpPr>
      <p:grpSpPr>
        <a:xfrm>
          <a:off x="0" y="0"/>
          <a:ext cx="0" cy="0"/>
          <a:chOff x="0" y="0"/>
          <a:chExt cx="0" cy="0"/>
        </a:xfrm>
      </p:grpSpPr>
      <p:sp>
        <p:nvSpPr>
          <p:cNvPr id="171"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72"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Centered Text">
    <p:bg>
      <p:bgPr>
        <a:solidFill>
          <a:srgbClr val="000000"/>
        </a:solidFill>
      </p:bgPr>
    </p:bg>
    <p:spTree>
      <p:nvGrpSpPr>
        <p:cNvPr id="1" name=""/>
        <p:cNvGrpSpPr/>
        <p:nvPr/>
      </p:nvGrpSpPr>
      <p:grpSpPr>
        <a:xfrm>
          <a:off x="0" y="0"/>
          <a:ext cx="0" cy="0"/>
          <a:chOff x="0" y="0"/>
          <a:chExt cx="0" cy="0"/>
        </a:xfrm>
      </p:grpSpPr>
      <p:sp>
        <p:nvSpPr>
          <p:cNvPr id="180"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81" name="Body Level One…"/>
          <p:cNvSpPr txBox="1"/>
          <p:nvPr>
            <p:ph type="body" idx="1"/>
          </p:nvPr>
        </p:nvSpPr>
        <p:spPr>
          <a:xfrm>
            <a:off x="792000" y="4103999"/>
            <a:ext cx="8568001" cy="6676202"/>
          </a:xfrm>
          <a:prstGeom prst="rect">
            <a:avLst/>
          </a:prstGeom>
        </p:spPr>
        <p:txBody>
          <a:bodyPr anchor="ct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and Content">
    <p:bg>
      <p:bgPr>
        <a:solidFill>
          <a:srgbClr val="000000"/>
        </a:solidFill>
      </p:bgPr>
    </p:bg>
    <p:spTree>
      <p:nvGrpSpPr>
        <p:cNvPr id="1" name=""/>
        <p:cNvGrpSpPr/>
        <p:nvPr/>
      </p:nvGrpSpPr>
      <p:grpSpPr>
        <a:xfrm>
          <a:off x="0" y="0"/>
          <a:ext cx="0" cy="0"/>
          <a:chOff x="0" y="0"/>
          <a:chExt cx="0" cy="0"/>
        </a:xfrm>
      </p:grpSpPr>
      <p:sp>
        <p:nvSpPr>
          <p:cNvPr id="189"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190"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191" name="Body Level One…"/>
          <p:cNvSpPr txBox="1"/>
          <p:nvPr>
            <p:ph type="body" sz="quarter" idx="1"/>
          </p:nvPr>
        </p:nvSpPr>
        <p:spPr>
          <a:xfrm>
            <a:off x="792000" y="5904000"/>
            <a:ext cx="4181041" cy="46836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92" name="PlaceHolder 3"/>
          <p:cNvSpPr/>
          <p:nvPr/>
        </p:nvSpPr>
        <p:spPr>
          <a:xfrm>
            <a:off x="791999" y="6417359"/>
            <a:ext cx="4181042" cy="468360"/>
          </a:xfrm>
          <a:prstGeom prst="rect">
            <a:avLst/>
          </a:prstGeom>
          <a:ln w="12700">
            <a:miter lim="400000"/>
          </a:ln>
        </p:spPr>
        <p:txBody>
          <a:bodyPr lIns="0" tIns="0" rIns="0" bIns="0">
            <a:normAutofit fontScale="100000" lnSpcReduction="0"/>
          </a:bodyPr>
          <a:lstStyle/>
          <a:p>
            <a:pPr/>
          </a:p>
        </p:txBody>
      </p:sp>
      <p:sp>
        <p:nvSpPr>
          <p:cNvPr id="193" name="PlaceHolder 4"/>
          <p:cNvSpPr/>
          <p:nvPr>
            <p:ph type="body" sz="quarter" idx="13"/>
          </p:nvPr>
        </p:nvSpPr>
        <p:spPr>
          <a:xfrm>
            <a:off x="5182559" y="5904000"/>
            <a:ext cx="4181042" cy="982441"/>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9" name="Title Text"/>
          <p:cNvSpPr txBox="1"/>
          <p:nvPr>
            <p:ph type="title"/>
          </p:nvPr>
        </p:nvSpPr>
        <p:spPr>
          <a:xfrm>
            <a:off x="792000" y="4103999"/>
            <a:ext cx="8568001" cy="1440001"/>
          </a:xfrm>
          <a:prstGeom prst="rect">
            <a:avLst/>
          </a:prstGeom>
        </p:spPr>
        <p:txBody>
          <a:bodyPr/>
          <a:lstStyle/>
          <a:p>
            <a:pPr/>
            <a:r>
              <a:t>Title Text</a:t>
            </a:r>
          </a:p>
        </p:txBody>
      </p:sp>
      <p:sp>
        <p:nvSpPr>
          <p:cNvPr id="20" name="Body Level One…"/>
          <p:cNvSpPr txBox="1"/>
          <p:nvPr>
            <p:ph type="body" sz="quarter" idx="1"/>
          </p:nvPr>
        </p:nvSpPr>
        <p:spPr>
          <a:xfrm>
            <a:off x="792000" y="5904000"/>
            <a:ext cx="8568001" cy="98244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2 Content">
    <p:bg>
      <p:bgPr>
        <a:solidFill>
          <a:srgbClr val="000000"/>
        </a:solidFill>
      </p:bgPr>
    </p:bg>
    <p:spTree>
      <p:nvGrpSpPr>
        <p:cNvPr id="1" name=""/>
        <p:cNvGrpSpPr/>
        <p:nvPr/>
      </p:nvGrpSpPr>
      <p:grpSpPr>
        <a:xfrm>
          <a:off x="0" y="0"/>
          <a:ext cx="0" cy="0"/>
          <a:chOff x="0" y="0"/>
          <a:chExt cx="0" cy="0"/>
        </a:xfrm>
      </p:grpSpPr>
      <p:sp>
        <p:nvSpPr>
          <p:cNvPr id="201"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202"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203" name="Body Level One…"/>
          <p:cNvSpPr txBox="1"/>
          <p:nvPr>
            <p:ph type="body" sz="quarter" idx="1"/>
          </p:nvPr>
        </p:nvSpPr>
        <p:spPr>
          <a:xfrm>
            <a:off x="792000" y="5904000"/>
            <a:ext cx="4181041" cy="98244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04"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a:p>
        </p:txBody>
      </p:sp>
      <p:sp>
        <p:nvSpPr>
          <p:cNvPr id="205" name="PlaceHolder 4"/>
          <p:cNvSpPr/>
          <p:nvPr>
            <p:ph type="body" sz="quarter" idx="13"/>
          </p:nvPr>
        </p:nvSpPr>
        <p:spPr>
          <a:xfrm>
            <a:off x="5182559" y="6417359"/>
            <a:ext cx="4181042" cy="468360"/>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over Content">
    <p:bg>
      <p:bgPr>
        <a:solidFill>
          <a:srgbClr val="000000"/>
        </a:solidFill>
      </p:bgPr>
    </p:bg>
    <p:spTree>
      <p:nvGrpSpPr>
        <p:cNvPr id="1" name=""/>
        <p:cNvGrpSpPr/>
        <p:nvPr/>
      </p:nvGrpSpPr>
      <p:grpSpPr>
        <a:xfrm>
          <a:off x="0" y="0"/>
          <a:ext cx="0" cy="0"/>
          <a:chOff x="0" y="0"/>
          <a:chExt cx="0" cy="0"/>
        </a:xfrm>
      </p:grpSpPr>
      <p:sp>
        <p:nvSpPr>
          <p:cNvPr id="213"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214"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215" name="Body Level One…"/>
          <p:cNvSpPr txBox="1"/>
          <p:nvPr>
            <p:ph type="body" sz="quarter" idx="1"/>
          </p:nvPr>
        </p:nvSpPr>
        <p:spPr>
          <a:xfrm>
            <a:off x="792000" y="5904000"/>
            <a:ext cx="4181041" cy="46836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16"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a:p>
        </p:txBody>
      </p:sp>
      <p:sp>
        <p:nvSpPr>
          <p:cNvPr id="217" name="PlaceHolder 4"/>
          <p:cNvSpPr/>
          <p:nvPr>
            <p:ph type="body" sz="quarter" idx="13"/>
          </p:nvPr>
        </p:nvSpPr>
        <p:spPr>
          <a:xfrm>
            <a:off x="791999" y="6417359"/>
            <a:ext cx="8568002" cy="468360"/>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Title, Content over Content">
    <p:bg>
      <p:bgPr>
        <a:solidFill>
          <a:srgbClr val="000000"/>
        </a:solidFill>
      </p:bgPr>
    </p:bg>
    <p:spTree>
      <p:nvGrpSpPr>
        <p:cNvPr id="1" name=""/>
        <p:cNvGrpSpPr/>
        <p:nvPr/>
      </p:nvGrpSpPr>
      <p:grpSpPr>
        <a:xfrm>
          <a:off x="0" y="0"/>
          <a:ext cx="0" cy="0"/>
          <a:chOff x="0" y="0"/>
          <a:chExt cx="0" cy="0"/>
        </a:xfrm>
      </p:grpSpPr>
      <p:sp>
        <p:nvSpPr>
          <p:cNvPr id="225"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226"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227" name="Body Level One…"/>
          <p:cNvSpPr txBox="1"/>
          <p:nvPr>
            <p:ph type="body" sz="quarter" idx="1"/>
          </p:nvPr>
        </p:nvSpPr>
        <p:spPr>
          <a:xfrm>
            <a:off x="792000" y="5904000"/>
            <a:ext cx="8568001" cy="46836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28" name="PlaceHolder 3"/>
          <p:cNvSpPr/>
          <p:nvPr>
            <p:ph type="body" sz="quarter" idx="13"/>
          </p:nvPr>
        </p:nvSpPr>
        <p:spPr>
          <a:xfrm>
            <a:off x="791999" y="6417359"/>
            <a:ext cx="8568002" cy="468360"/>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2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Title, 4 Content">
    <p:bg>
      <p:bgPr>
        <a:solidFill>
          <a:srgbClr val="000000"/>
        </a:solidFill>
      </p:bgPr>
    </p:bg>
    <p:spTree>
      <p:nvGrpSpPr>
        <p:cNvPr id="1" name=""/>
        <p:cNvGrpSpPr/>
        <p:nvPr/>
      </p:nvGrpSpPr>
      <p:grpSpPr>
        <a:xfrm>
          <a:off x="0" y="0"/>
          <a:ext cx="0" cy="0"/>
          <a:chOff x="0" y="0"/>
          <a:chExt cx="0" cy="0"/>
        </a:xfrm>
      </p:grpSpPr>
      <p:sp>
        <p:nvSpPr>
          <p:cNvPr id="236"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237"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238" name="Body Level One…"/>
          <p:cNvSpPr txBox="1"/>
          <p:nvPr>
            <p:ph type="body" sz="quarter" idx="1"/>
          </p:nvPr>
        </p:nvSpPr>
        <p:spPr>
          <a:xfrm>
            <a:off x="792000" y="5904000"/>
            <a:ext cx="4181041" cy="46836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39"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a:p>
        </p:txBody>
      </p:sp>
      <p:sp>
        <p:nvSpPr>
          <p:cNvPr id="240" name="PlaceHolder 4"/>
          <p:cNvSpPr/>
          <p:nvPr/>
        </p:nvSpPr>
        <p:spPr>
          <a:xfrm>
            <a:off x="5182559" y="6417359"/>
            <a:ext cx="4181042" cy="468360"/>
          </a:xfrm>
          <a:prstGeom prst="rect">
            <a:avLst/>
          </a:prstGeom>
          <a:ln w="12700">
            <a:miter lim="400000"/>
          </a:ln>
        </p:spPr>
        <p:txBody>
          <a:bodyPr lIns="0" tIns="0" rIns="0" bIns="0">
            <a:normAutofit fontScale="100000" lnSpcReduction="0"/>
          </a:bodyPr>
          <a:lstStyle/>
          <a:p>
            <a:pPr/>
          </a:p>
        </p:txBody>
      </p:sp>
      <p:sp>
        <p:nvSpPr>
          <p:cNvPr id="241" name="PlaceHolder 5"/>
          <p:cNvSpPr/>
          <p:nvPr>
            <p:ph type="body" sz="quarter" idx="13"/>
          </p:nvPr>
        </p:nvSpPr>
        <p:spPr>
          <a:xfrm>
            <a:off x="791999" y="6417359"/>
            <a:ext cx="4181042" cy="468360"/>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2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Title, 6 Content">
    <p:bg>
      <p:bgPr>
        <a:solidFill>
          <a:srgbClr val="000000"/>
        </a:solidFill>
      </p:bgPr>
    </p:bg>
    <p:spTree>
      <p:nvGrpSpPr>
        <p:cNvPr id="1" name=""/>
        <p:cNvGrpSpPr/>
        <p:nvPr/>
      </p:nvGrpSpPr>
      <p:grpSpPr>
        <a:xfrm>
          <a:off x="0" y="0"/>
          <a:ext cx="0" cy="0"/>
          <a:chOff x="0" y="0"/>
          <a:chExt cx="0" cy="0"/>
        </a:xfrm>
      </p:grpSpPr>
      <p:sp>
        <p:nvSpPr>
          <p:cNvPr id="249" name="CustomShape 6"/>
          <p:cNvSpPr/>
          <p:nvPr/>
        </p:nvSpPr>
        <p:spPr>
          <a:xfrm>
            <a:off x="-1" y="288000"/>
            <a:ext cx="504002" cy="1080000"/>
          </a:xfrm>
          <a:prstGeom prst="rect">
            <a:avLst/>
          </a:prstGeom>
          <a:solidFill>
            <a:srgbClr val="6600CC"/>
          </a:solidFill>
          <a:ln w="12700">
            <a:miter lim="400000"/>
          </a:ln>
        </p:spPr>
        <p:txBody>
          <a:bodyPr lIns="45719" rIns="45719"/>
          <a:lstStyle/>
          <a:p>
            <a:pPr/>
          </a:p>
        </p:txBody>
      </p:sp>
      <p:sp>
        <p:nvSpPr>
          <p:cNvPr id="250" name="Title Text"/>
          <p:cNvSpPr txBox="1"/>
          <p:nvPr>
            <p:ph type="title"/>
          </p:nvPr>
        </p:nvSpPr>
        <p:spPr>
          <a:xfrm>
            <a:off x="792000" y="4103999"/>
            <a:ext cx="8568001" cy="1440001"/>
          </a:xfrm>
          <a:prstGeom prst="rect">
            <a:avLst/>
          </a:prstGeom>
        </p:spPr>
        <p:txBody>
          <a:bodyPr/>
          <a:lstStyle>
            <a:lvl1pPr>
              <a:defRPr b="0" spc="0" sz="1800">
                <a:solidFill>
                  <a:srgbClr val="000000"/>
                </a:solidFill>
                <a:uFillTx/>
                <a:latin typeface="+mn-lt"/>
                <a:ea typeface="+mn-ea"/>
                <a:cs typeface="+mn-cs"/>
                <a:sym typeface="Helvetica"/>
              </a:defRPr>
            </a:lvl1pPr>
          </a:lstStyle>
          <a:p>
            <a:pPr/>
            <a:r>
              <a:t>Title Text</a:t>
            </a:r>
          </a:p>
        </p:txBody>
      </p:sp>
      <p:sp>
        <p:nvSpPr>
          <p:cNvPr id="251" name="Body Level One…"/>
          <p:cNvSpPr txBox="1"/>
          <p:nvPr>
            <p:ph type="body" sz="quarter" idx="1"/>
          </p:nvPr>
        </p:nvSpPr>
        <p:spPr>
          <a:xfrm>
            <a:off x="792000" y="5904000"/>
            <a:ext cx="2758681" cy="468361"/>
          </a:xfrm>
          <a:prstGeom prst="rect">
            <a:avLst/>
          </a:prstGeom>
        </p:spPr>
        <p:txBody>
          <a:bodyPr/>
          <a:lstStyle>
            <a:lvl1pPr marL="0" indent="0">
              <a:spcBef>
                <a:spcPts val="0"/>
              </a:spcBef>
              <a:buClrTx/>
              <a:buSzTx/>
              <a:buNone/>
              <a:defRPr spc="0" sz="1800">
                <a:solidFill>
                  <a:srgbClr val="000000"/>
                </a:solidFill>
                <a:uFillTx/>
                <a:latin typeface="+mn-lt"/>
                <a:ea typeface="+mn-ea"/>
                <a:cs typeface="+mn-cs"/>
                <a:sym typeface="Helvetica"/>
              </a:defRPr>
            </a:lvl1pPr>
            <a:lvl2pPr marL="0" indent="0">
              <a:spcBef>
                <a:spcPts val="0"/>
              </a:spcBef>
              <a:buClrTx/>
              <a:buSzTx/>
              <a:buFontTx/>
              <a:buNone/>
              <a:defRPr spc="0" sz="1800">
                <a:solidFill>
                  <a:srgbClr val="000000"/>
                </a:solidFill>
                <a:uFillTx/>
                <a:latin typeface="+mn-lt"/>
                <a:ea typeface="+mn-ea"/>
                <a:cs typeface="+mn-cs"/>
                <a:sym typeface="Helvetica"/>
              </a:defRPr>
            </a:lvl2pPr>
            <a:lvl3pPr marL="0" indent="0">
              <a:spcBef>
                <a:spcPts val="0"/>
              </a:spcBef>
              <a:buClrTx/>
              <a:buSzTx/>
              <a:buFontTx/>
              <a:buNone/>
              <a:defRPr spc="0" sz="1800">
                <a:solidFill>
                  <a:srgbClr val="000000"/>
                </a:solidFill>
                <a:uFillTx/>
                <a:latin typeface="+mn-lt"/>
                <a:ea typeface="+mn-ea"/>
                <a:cs typeface="+mn-cs"/>
                <a:sym typeface="Helvetica"/>
              </a:defRPr>
            </a:lvl3pPr>
            <a:lvl4pPr marL="0" indent="0">
              <a:spcBef>
                <a:spcPts val="0"/>
              </a:spcBef>
              <a:buClrTx/>
              <a:buSzTx/>
              <a:buFontTx/>
              <a:buNone/>
              <a:defRPr spc="0" sz="1800">
                <a:solidFill>
                  <a:srgbClr val="000000"/>
                </a:solidFill>
                <a:uFillTx/>
                <a:latin typeface="+mn-lt"/>
                <a:ea typeface="+mn-ea"/>
                <a:cs typeface="+mn-cs"/>
                <a:sym typeface="Helvetica"/>
              </a:defRPr>
            </a:lvl4pPr>
            <a:lvl5pPr marL="0" indent="0">
              <a:spcBef>
                <a:spcPts val="0"/>
              </a:spcBef>
              <a:buClrTx/>
              <a:buSzTx/>
              <a:buFontTx/>
              <a:buNone/>
              <a:defRPr spc="0" sz="1800">
                <a:solidFill>
                  <a:srgbClr val="000000"/>
                </a:solidFill>
                <a:uFillTx/>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52" name="PlaceHolder 3"/>
          <p:cNvSpPr/>
          <p:nvPr/>
        </p:nvSpPr>
        <p:spPr>
          <a:xfrm>
            <a:off x="3688920" y="5904000"/>
            <a:ext cx="2758681" cy="468360"/>
          </a:xfrm>
          <a:prstGeom prst="rect">
            <a:avLst/>
          </a:prstGeom>
          <a:ln w="12700">
            <a:miter lim="400000"/>
          </a:ln>
        </p:spPr>
        <p:txBody>
          <a:bodyPr lIns="0" tIns="0" rIns="0" bIns="0">
            <a:normAutofit fontScale="100000" lnSpcReduction="0"/>
          </a:bodyPr>
          <a:lstStyle/>
          <a:p>
            <a:pPr/>
          </a:p>
        </p:txBody>
      </p:sp>
      <p:sp>
        <p:nvSpPr>
          <p:cNvPr id="253" name="PlaceHolder 4"/>
          <p:cNvSpPr/>
          <p:nvPr/>
        </p:nvSpPr>
        <p:spPr>
          <a:xfrm>
            <a:off x="6585839" y="5904000"/>
            <a:ext cx="2758681" cy="468360"/>
          </a:xfrm>
          <a:prstGeom prst="rect">
            <a:avLst/>
          </a:prstGeom>
          <a:ln w="12700">
            <a:miter lim="400000"/>
          </a:ln>
        </p:spPr>
        <p:txBody>
          <a:bodyPr lIns="0" tIns="0" rIns="0" bIns="0">
            <a:normAutofit fontScale="100000" lnSpcReduction="0"/>
          </a:bodyPr>
          <a:lstStyle/>
          <a:p>
            <a:pPr/>
          </a:p>
        </p:txBody>
      </p:sp>
      <p:sp>
        <p:nvSpPr>
          <p:cNvPr id="254" name="PlaceHolder 5"/>
          <p:cNvSpPr/>
          <p:nvPr/>
        </p:nvSpPr>
        <p:spPr>
          <a:xfrm>
            <a:off x="6585839" y="6417359"/>
            <a:ext cx="2758681" cy="468360"/>
          </a:xfrm>
          <a:prstGeom prst="rect">
            <a:avLst/>
          </a:prstGeom>
          <a:ln w="12700">
            <a:miter lim="400000"/>
          </a:ln>
        </p:spPr>
        <p:txBody>
          <a:bodyPr lIns="0" tIns="0" rIns="0" bIns="0">
            <a:normAutofit fontScale="100000" lnSpcReduction="0"/>
          </a:bodyPr>
          <a:lstStyle/>
          <a:p>
            <a:pPr/>
          </a:p>
        </p:txBody>
      </p:sp>
      <p:sp>
        <p:nvSpPr>
          <p:cNvPr id="255" name="PlaceHolder 6"/>
          <p:cNvSpPr/>
          <p:nvPr/>
        </p:nvSpPr>
        <p:spPr>
          <a:xfrm>
            <a:off x="3688920" y="6417359"/>
            <a:ext cx="2758681" cy="468360"/>
          </a:xfrm>
          <a:prstGeom prst="rect">
            <a:avLst/>
          </a:prstGeom>
          <a:ln w="12700">
            <a:miter lim="400000"/>
          </a:ln>
        </p:spPr>
        <p:txBody>
          <a:bodyPr lIns="0" tIns="0" rIns="0" bIns="0">
            <a:normAutofit fontScale="100000" lnSpcReduction="0"/>
          </a:bodyPr>
          <a:lstStyle/>
          <a:p>
            <a:pPr/>
          </a:p>
        </p:txBody>
      </p:sp>
      <p:sp>
        <p:nvSpPr>
          <p:cNvPr id="256" name="PlaceHolder 7"/>
          <p:cNvSpPr/>
          <p:nvPr>
            <p:ph type="body" sz="quarter" idx="13"/>
          </p:nvPr>
        </p:nvSpPr>
        <p:spPr>
          <a:xfrm>
            <a:off x="791999" y="6417359"/>
            <a:ext cx="2758682" cy="468360"/>
          </a:xfrm>
          <a:prstGeom prst="rect">
            <a:avLst/>
          </a:prstGeom>
        </p:spPr>
        <p:txBody>
          <a:bodyPr/>
          <a:lstStyle/>
          <a:p>
            <a:pPr marL="0" indent="0">
              <a:spcBef>
                <a:spcPts val="0"/>
              </a:spcBef>
              <a:buClrTx/>
              <a:buSzTx/>
              <a:buNone/>
              <a:defRPr spc="0" sz="1800">
                <a:solidFill>
                  <a:srgbClr val="000000"/>
                </a:solidFill>
                <a:uFillTx/>
                <a:latin typeface="Arial"/>
                <a:ea typeface="Arial"/>
                <a:cs typeface="Arial"/>
                <a:sym typeface="Arial"/>
              </a:defRPr>
            </a:pPr>
          </a:p>
        </p:txBody>
      </p:sp>
      <p:sp>
        <p:nvSpPr>
          <p:cNvPr id="2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bg>
      <p:bgPr>
        <a:solidFill>
          <a:srgbClr val="000000"/>
        </a:solidFill>
      </p:bgPr>
    </p:bg>
    <p:spTree>
      <p:nvGrpSpPr>
        <p:cNvPr id="1" name=""/>
        <p:cNvGrpSpPr/>
        <p:nvPr/>
      </p:nvGrpSpPr>
      <p:grpSpPr>
        <a:xfrm>
          <a:off x="0" y="0"/>
          <a:ext cx="0" cy="0"/>
          <a:chOff x="0" y="0"/>
          <a:chExt cx="0" cy="0"/>
        </a:xfrm>
      </p:grpSpPr>
      <p:sp>
        <p:nvSpPr>
          <p:cNvPr id="28" name="Title Text"/>
          <p:cNvSpPr txBox="1"/>
          <p:nvPr>
            <p:ph type="title"/>
          </p:nvPr>
        </p:nvSpPr>
        <p:spPr>
          <a:xfrm>
            <a:off x="792000" y="4103999"/>
            <a:ext cx="8568001" cy="1440001"/>
          </a:xfrm>
          <a:prstGeom prst="rect">
            <a:avLst/>
          </a:prstGeom>
        </p:spPr>
        <p:txBody>
          <a:bodyPr/>
          <a:lstStyle/>
          <a:p>
            <a:pPr/>
            <a:r>
              <a:t>Title Text</a:t>
            </a:r>
          </a:p>
        </p:txBody>
      </p:sp>
      <p:sp>
        <p:nvSpPr>
          <p:cNvPr id="29" name="Body Level One…"/>
          <p:cNvSpPr txBox="1"/>
          <p:nvPr>
            <p:ph type="body" sz="quarter" idx="1"/>
          </p:nvPr>
        </p:nvSpPr>
        <p:spPr>
          <a:xfrm>
            <a:off x="792000" y="5904000"/>
            <a:ext cx="8568001" cy="982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bg>
      <p:bgPr>
        <a:solidFill>
          <a:srgbClr val="000000"/>
        </a:solidFill>
      </p:bgPr>
    </p:bg>
    <p:spTree>
      <p:nvGrpSpPr>
        <p:cNvPr id="1" name=""/>
        <p:cNvGrpSpPr/>
        <p:nvPr/>
      </p:nvGrpSpPr>
      <p:grpSpPr>
        <a:xfrm>
          <a:off x="0" y="0"/>
          <a:ext cx="0" cy="0"/>
          <a:chOff x="0" y="0"/>
          <a:chExt cx="0" cy="0"/>
        </a:xfrm>
      </p:grpSpPr>
      <p:sp>
        <p:nvSpPr>
          <p:cNvPr id="37" name="Title Text"/>
          <p:cNvSpPr txBox="1"/>
          <p:nvPr>
            <p:ph type="title"/>
          </p:nvPr>
        </p:nvSpPr>
        <p:spPr>
          <a:xfrm>
            <a:off x="792000" y="4103999"/>
            <a:ext cx="8568001" cy="1440001"/>
          </a:xfrm>
          <a:prstGeom prst="rect">
            <a:avLst/>
          </a:prstGeom>
        </p:spPr>
        <p:txBody>
          <a:bodyPr/>
          <a:lstStyle/>
          <a:p>
            <a:pPr/>
            <a:r>
              <a:t>Title Text</a:t>
            </a:r>
          </a:p>
        </p:txBody>
      </p:sp>
      <p:sp>
        <p:nvSpPr>
          <p:cNvPr id="38" name="Body Level One…"/>
          <p:cNvSpPr txBox="1"/>
          <p:nvPr>
            <p:ph type="body" sz="quarter" idx="1"/>
          </p:nvPr>
        </p:nvSpPr>
        <p:spPr>
          <a:xfrm>
            <a:off x="792000" y="5904000"/>
            <a:ext cx="4181041" cy="982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PlaceHolder 3"/>
          <p:cNvSpPr/>
          <p:nvPr>
            <p:ph type="body" sz="quarter" idx="13"/>
          </p:nvPr>
        </p:nvSpPr>
        <p:spPr>
          <a:xfrm>
            <a:off x="5182559" y="5904000"/>
            <a:ext cx="4181042" cy="982441"/>
          </a:xfrm>
          <a:prstGeom prst="rect">
            <a:avLst/>
          </a:prstGeom>
        </p:spPr>
        <p:txBody>
          <a:bodyPr/>
          <a:lstStyle/>
          <a:p>
            <a:pPr>
              <a:defRPr spc="-1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000000"/>
        </a:solidFill>
      </p:bgPr>
    </p:bg>
    <p:spTree>
      <p:nvGrpSpPr>
        <p:cNvPr id="1" name=""/>
        <p:cNvGrpSpPr/>
        <p:nvPr/>
      </p:nvGrpSpPr>
      <p:grpSpPr>
        <a:xfrm>
          <a:off x="0" y="0"/>
          <a:ext cx="0" cy="0"/>
          <a:chOff x="0" y="0"/>
          <a:chExt cx="0" cy="0"/>
        </a:xfrm>
      </p:grpSpPr>
      <p:sp>
        <p:nvSpPr>
          <p:cNvPr id="47" name="Title Text"/>
          <p:cNvSpPr txBox="1"/>
          <p:nvPr>
            <p:ph type="title"/>
          </p:nvPr>
        </p:nvSpPr>
        <p:spPr>
          <a:xfrm>
            <a:off x="792000" y="4103999"/>
            <a:ext cx="8568001" cy="1440001"/>
          </a:xfrm>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bg>
      <p:bgPr>
        <a:solidFill>
          <a:srgbClr val="000000"/>
        </a:solidFill>
      </p:bgPr>
    </p:bg>
    <p:spTree>
      <p:nvGrpSpPr>
        <p:cNvPr id="1" name=""/>
        <p:cNvGrpSpPr/>
        <p:nvPr/>
      </p:nvGrpSpPr>
      <p:grpSpPr>
        <a:xfrm>
          <a:off x="0" y="0"/>
          <a:ext cx="0" cy="0"/>
          <a:chOff x="0" y="0"/>
          <a:chExt cx="0" cy="0"/>
        </a:xfrm>
      </p:grpSpPr>
      <p:sp>
        <p:nvSpPr>
          <p:cNvPr id="55" name="Body Level One…"/>
          <p:cNvSpPr txBox="1"/>
          <p:nvPr>
            <p:ph type="body" idx="1"/>
          </p:nvPr>
        </p:nvSpPr>
        <p:spPr>
          <a:xfrm>
            <a:off x="792000" y="4103999"/>
            <a:ext cx="8568001" cy="6676202"/>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bg>
      <p:bgPr>
        <a:solidFill>
          <a:srgbClr val="000000"/>
        </a:solidFill>
      </p:bgPr>
    </p:bg>
    <p:spTree>
      <p:nvGrpSpPr>
        <p:cNvPr id="1" name=""/>
        <p:cNvGrpSpPr/>
        <p:nvPr/>
      </p:nvGrpSpPr>
      <p:grpSpPr>
        <a:xfrm>
          <a:off x="0" y="0"/>
          <a:ext cx="0" cy="0"/>
          <a:chOff x="0" y="0"/>
          <a:chExt cx="0" cy="0"/>
        </a:xfrm>
      </p:grpSpPr>
      <p:sp>
        <p:nvSpPr>
          <p:cNvPr id="63" name="Title Text"/>
          <p:cNvSpPr txBox="1"/>
          <p:nvPr>
            <p:ph type="title"/>
          </p:nvPr>
        </p:nvSpPr>
        <p:spPr>
          <a:xfrm>
            <a:off x="792000" y="4103999"/>
            <a:ext cx="8568001" cy="1440001"/>
          </a:xfrm>
          <a:prstGeom prst="rect">
            <a:avLst/>
          </a:prstGeom>
        </p:spPr>
        <p:txBody>
          <a:bodyPr/>
          <a:lstStyle/>
          <a:p>
            <a:pPr/>
            <a:r>
              <a:t>Title Text</a:t>
            </a:r>
          </a:p>
        </p:txBody>
      </p:sp>
      <p:sp>
        <p:nvSpPr>
          <p:cNvPr id="64" name="Body Level One…"/>
          <p:cNvSpPr txBox="1"/>
          <p:nvPr>
            <p:ph type="body" sz="quarter" idx="1"/>
          </p:nvPr>
        </p:nvSpPr>
        <p:spPr>
          <a:xfrm>
            <a:off x="792000" y="5904000"/>
            <a:ext cx="4181041" cy="468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5" name="PlaceHolder 3"/>
          <p:cNvSpPr/>
          <p:nvPr/>
        </p:nvSpPr>
        <p:spPr>
          <a:xfrm>
            <a:off x="791999" y="6417359"/>
            <a:ext cx="4181042"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66" name="PlaceHolder 4"/>
          <p:cNvSpPr/>
          <p:nvPr>
            <p:ph type="body" sz="quarter" idx="13"/>
          </p:nvPr>
        </p:nvSpPr>
        <p:spPr>
          <a:xfrm>
            <a:off x="5182559" y="5904000"/>
            <a:ext cx="4181042" cy="982441"/>
          </a:xfrm>
          <a:prstGeom prst="rect">
            <a:avLst/>
          </a:prstGeom>
        </p:spPr>
        <p:txBody>
          <a:bodyPr/>
          <a:lstStyle/>
          <a:p>
            <a:pPr>
              <a:defRPr spc="-1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bg>
      <p:bgPr>
        <a:solidFill>
          <a:srgbClr val="000000"/>
        </a:solidFill>
      </p:bgPr>
    </p:bg>
    <p:spTree>
      <p:nvGrpSpPr>
        <p:cNvPr id="1" name=""/>
        <p:cNvGrpSpPr/>
        <p:nvPr/>
      </p:nvGrpSpPr>
      <p:grpSpPr>
        <a:xfrm>
          <a:off x="0" y="0"/>
          <a:ext cx="0" cy="0"/>
          <a:chOff x="0" y="0"/>
          <a:chExt cx="0" cy="0"/>
        </a:xfrm>
      </p:grpSpPr>
      <p:sp>
        <p:nvSpPr>
          <p:cNvPr id="74" name="Title Text"/>
          <p:cNvSpPr txBox="1"/>
          <p:nvPr>
            <p:ph type="title"/>
          </p:nvPr>
        </p:nvSpPr>
        <p:spPr>
          <a:xfrm>
            <a:off x="792000" y="4103999"/>
            <a:ext cx="8568001" cy="1440001"/>
          </a:xfrm>
          <a:prstGeom prst="rect">
            <a:avLst/>
          </a:prstGeom>
        </p:spPr>
        <p:txBody>
          <a:bodyPr/>
          <a:lstStyle/>
          <a:p>
            <a:pPr/>
            <a:r>
              <a:t>Title Text</a:t>
            </a:r>
          </a:p>
        </p:txBody>
      </p:sp>
      <p:sp>
        <p:nvSpPr>
          <p:cNvPr id="75" name="Body Level One…"/>
          <p:cNvSpPr txBox="1"/>
          <p:nvPr>
            <p:ph type="body" sz="quarter" idx="1"/>
          </p:nvPr>
        </p:nvSpPr>
        <p:spPr>
          <a:xfrm>
            <a:off x="792000" y="5904000"/>
            <a:ext cx="4181041" cy="982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77" name="PlaceHolder 4"/>
          <p:cNvSpPr/>
          <p:nvPr>
            <p:ph type="body" sz="quarter" idx="13"/>
          </p:nvPr>
        </p:nvSpPr>
        <p:spPr>
          <a:xfrm>
            <a:off x="5182559" y="6417359"/>
            <a:ext cx="4181042" cy="468360"/>
          </a:xfrm>
          <a:prstGeom prst="rect">
            <a:avLst/>
          </a:prstGeom>
        </p:spPr>
        <p:txBody>
          <a:bodyPr/>
          <a:lstStyle/>
          <a:p>
            <a:pPr>
              <a:defRPr spc="-1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bg>
      <p:bgPr>
        <a:solidFill>
          <a:srgbClr val="000000"/>
        </a:solidFill>
      </p:bgPr>
    </p:bg>
    <p:spTree>
      <p:nvGrpSpPr>
        <p:cNvPr id="1" name=""/>
        <p:cNvGrpSpPr/>
        <p:nvPr/>
      </p:nvGrpSpPr>
      <p:grpSpPr>
        <a:xfrm>
          <a:off x="0" y="0"/>
          <a:ext cx="0" cy="0"/>
          <a:chOff x="0" y="0"/>
          <a:chExt cx="0" cy="0"/>
        </a:xfrm>
      </p:grpSpPr>
      <p:sp>
        <p:nvSpPr>
          <p:cNvPr id="85" name="Title Text"/>
          <p:cNvSpPr txBox="1"/>
          <p:nvPr>
            <p:ph type="title"/>
          </p:nvPr>
        </p:nvSpPr>
        <p:spPr>
          <a:xfrm>
            <a:off x="792000" y="4103999"/>
            <a:ext cx="8568001" cy="1440001"/>
          </a:xfrm>
          <a:prstGeom prst="rect">
            <a:avLst/>
          </a:prstGeom>
        </p:spPr>
        <p:txBody>
          <a:bodyPr/>
          <a:lstStyle/>
          <a:p>
            <a:pPr/>
            <a:r>
              <a:t>Title Text</a:t>
            </a:r>
          </a:p>
        </p:txBody>
      </p:sp>
      <p:sp>
        <p:nvSpPr>
          <p:cNvPr id="86" name="Body Level One…"/>
          <p:cNvSpPr txBox="1"/>
          <p:nvPr>
            <p:ph type="body" sz="quarter" idx="1"/>
          </p:nvPr>
        </p:nvSpPr>
        <p:spPr>
          <a:xfrm>
            <a:off x="792000" y="5904000"/>
            <a:ext cx="4181041" cy="468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PlaceHolder 3"/>
          <p:cNvSpPr/>
          <p:nvPr/>
        </p:nvSpPr>
        <p:spPr>
          <a:xfrm>
            <a:off x="5182559" y="5904000"/>
            <a:ext cx="4181042" cy="468360"/>
          </a:xfrm>
          <a:prstGeom prst="rect">
            <a:avLst/>
          </a:prstGeom>
          <a:ln w="12700">
            <a:miter lim="400000"/>
          </a:ln>
        </p:spPr>
        <p:txBody>
          <a:bodyPr lIns="0" tIns="0" rIns="0" bIns="0">
            <a:normAutofit fontScale="100000" lnSpcReduction="0"/>
          </a:bodyPr>
          <a:lstStyle/>
          <a:p>
            <a:pPr marL="431999" indent="-323999">
              <a:spcBef>
                <a:spcPts val="1800"/>
              </a:spcBef>
              <a:buClr>
                <a:srgbClr val="333333"/>
              </a:buClr>
              <a:buSzPct val="45000"/>
              <a:buChar char="●"/>
              <a:defRPr spc="-100" sz="2400">
                <a:solidFill>
                  <a:srgbClr val="333333"/>
                </a:solidFill>
                <a:uFill>
                  <a:solidFill>
                    <a:srgbClr val="FFFFFF"/>
                  </a:solidFill>
                </a:uFill>
                <a:latin typeface="Open Sans"/>
                <a:ea typeface="Open Sans"/>
                <a:cs typeface="Open Sans"/>
                <a:sym typeface="Open Sans"/>
              </a:defRPr>
            </a:pPr>
          </a:p>
        </p:txBody>
      </p:sp>
      <p:sp>
        <p:nvSpPr>
          <p:cNvPr id="88" name="PlaceHolder 4"/>
          <p:cNvSpPr/>
          <p:nvPr>
            <p:ph type="body" sz="quarter" idx="13"/>
          </p:nvPr>
        </p:nvSpPr>
        <p:spPr>
          <a:xfrm>
            <a:off x="791999" y="6417359"/>
            <a:ext cx="8568002" cy="468360"/>
          </a:xfrm>
          <a:prstGeom prst="rect">
            <a:avLst/>
          </a:prstGeom>
        </p:spPr>
        <p:txBody>
          <a:bodyPr/>
          <a:lstStyle/>
          <a:p>
            <a:pPr>
              <a:defRPr spc="-100"/>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CustomShape 6"/>
          <p:cNvSpPr/>
          <p:nvPr/>
        </p:nvSpPr>
        <p:spPr>
          <a:xfrm>
            <a:off x="-1" y="4319999"/>
            <a:ext cx="504002" cy="1080001"/>
          </a:xfrm>
          <a:prstGeom prst="rect">
            <a:avLst/>
          </a:prstGeom>
          <a:solidFill>
            <a:srgbClr val="EF2929"/>
          </a:solidFill>
          <a:ln w="12700">
            <a:miter lim="400000"/>
          </a:ln>
        </p:spPr>
        <p:txBody>
          <a:bodyPr lIns="45719" rIns="45719"/>
          <a:lstStyle/>
          <a:p>
            <a:pPr/>
          </a:p>
        </p:txBody>
      </p:sp>
      <p:sp>
        <p:nvSpPr>
          <p:cNvPr id="3" name="Title Text"/>
          <p:cNvSpPr txBox="1"/>
          <p:nvPr>
            <p:ph type="title"/>
          </p:nvPr>
        </p:nvSpPr>
        <p:spPr>
          <a:xfrm>
            <a:off x="503555" y="101453"/>
            <a:ext cx="9063990" cy="16617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4" name="Body Level One…"/>
          <p:cNvSpPr txBox="1"/>
          <p:nvPr>
            <p:ph type="body" idx="1"/>
          </p:nvPr>
        </p:nvSpPr>
        <p:spPr>
          <a:xfrm>
            <a:off x="503555" y="1763183"/>
            <a:ext cx="9063990" cy="57933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7217621" y="7003756"/>
            <a:ext cx="2349924" cy="406401"/>
          </a:xfrm>
          <a:prstGeom prst="rect">
            <a:avLst/>
          </a:prstGeom>
          <a:ln w="12700">
            <a:miter lim="400000"/>
          </a:ln>
        </p:spPr>
        <p:txBody>
          <a:bodyPr wrap="none" lIns="0" tIns="0" rIns="0" bIns="0">
            <a:spAutoFit/>
          </a:bodyPr>
          <a:lstStyle>
            <a:lvl1pPr>
              <a:defRPr>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1pPr>
      <a:lvl2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2pPr>
      <a:lvl3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3pPr>
      <a:lvl4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4pPr>
      <a:lvl5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5pPr>
      <a:lvl6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6pPr>
      <a:lvl7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7pPr>
      <a:lvl8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8pPr>
      <a:lvl9pPr marL="0" marR="0" indent="0" algn="l" defTabSz="914400" rtl="0" latinLnBrk="0">
        <a:lnSpc>
          <a:spcPct val="100000"/>
        </a:lnSpc>
        <a:spcBef>
          <a:spcPts val="0"/>
        </a:spcBef>
        <a:spcAft>
          <a:spcPts val="0"/>
        </a:spcAft>
        <a:buClrTx/>
        <a:buSzTx/>
        <a:buFontTx/>
        <a:buNone/>
        <a:tabLst/>
        <a:defRPr b="1" baseline="0" cap="none" i="0" spc="-1" strike="noStrike" sz="4800" u="none">
          <a:ln>
            <a:noFill/>
          </a:ln>
          <a:solidFill>
            <a:srgbClr val="333333"/>
          </a:solidFill>
          <a:uFill>
            <a:solidFill>
              <a:srgbClr val="FFFFFF"/>
            </a:solidFill>
          </a:uFill>
          <a:latin typeface="Open Sans"/>
          <a:ea typeface="Open Sans"/>
          <a:cs typeface="Open Sans"/>
          <a:sym typeface="Open Sans"/>
        </a:defRPr>
      </a:lvl9pPr>
    </p:titleStyle>
    <p:bodyStyle>
      <a:lvl1pPr marL="431999" marR="0" indent="-323999" algn="l" defTabSz="914400" rtl="0" latinLnBrk="0">
        <a:lnSpc>
          <a:spcPct val="100000"/>
        </a:lnSpc>
        <a:spcBef>
          <a:spcPts val="1800"/>
        </a:spcBef>
        <a:spcAft>
          <a:spcPts val="0"/>
        </a:spcAft>
        <a:buClr>
          <a:srgbClr val="333333"/>
        </a:buClr>
        <a:buSzPct val="45000"/>
        <a:buFontTx/>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1pPr>
      <a:lvl2pPr marL="863999" marR="0" indent="-323999" algn="l" defTabSz="914400" rtl="0" latinLnBrk="0">
        <a:lnSpc>
          <a:spcPct val="100000"/>
        </a:lnSpc>
        <a:spcBef>
          <a:spcPts val="1800"/>
        </a:spcBef>
        <a:spcAft>
          <a:spcPts val="0"/>
        </a:spcAft>
        <a:buClr>
          <a:srgbClr val="333333"/>
        </a:buClr>
        <a:buSzPct val="7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2pPr>
      <a:lvl3pPr marL="1295999" marR="0" indent="-288000" algn="l" defTabSz="914400" rtl="0" latinLnBrk="0">
        <a:lnSpc>
          <a:spcPct val="100000"/>
        </a:lnSpc>
        <a:spcBef>
          <a:spcPts val="1800"/>
        </a:spcBef>
        <a:spcAft>
          <a:spcPts val="0"/>
        </a:spcAft>
        <a:buClr>
          <a:srgbClr val="333333"/>
        </a:buClr>
        <a:buSzPct val="4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3pPr>
      <a:lvl4pPr marL="1727999" marR="0" indent="-215999" algn="l" defTabSz="914400" rtl="0" latinLnBrk="0">
        <a:lnSpc>
          <a:spcPct val="100000"/>
        </a:lnSpc>
        <a:spcBef>
          <a:spcPts val="1800"/>
        </a:spcBef>
        <a:spcAft>
          <a:spcPts val="0"/>
        </a:spcAft>
        <a:buClr>
          <a:srgbClr val="333333"/>
        </a:buClr>
        <a:buSzPct val="7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4pPr>
      <a:lvl5pPr marL="2159999" marR="0" indent="-215999" algn="l" defTabSz="914400" rtl="0" latinLnBrk="0">
        <a:lnSpc>
          <a:spcPct val="100000"/>
        </a:lnSpc>
        <a:spcBef>
          <a:spcPts val="1800"/>
        </a:spcBef>
        <a:spcAft>
          <a:spcPts val="0"/>
        </a:spcAft>
        <a:buClr>
          <a:srgbClr val="333333"/>
        </a:buClr>
        <a:buSzPct val="4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5pPr>
      <a:lvl6pPr marL="2591999" marR="0" indent="-215999" algn="l" defTabSz="914400" rtl="0" latinLnBrk="0">
        <a:lnSpc>
          <a:spcPct val="100000"/>
        </a:lnSpc>
        <a:spcBef>
          <a:spcPts val="1800"/>
        </a:spcBef>
        <a:spcAft>
          <a:spcPts val="0"/>
        </a:spcAft>
        <a:buClr>
          <a:srgbClr val="333333"/>
        </a:buClr>
        <a:buSzPct val="4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6pPr>
      <a:lvl7pPr marL="3023999" marR="0" indent="-215999" algn="l" defTabSz="914400" rtl="0" latinLnBrk="0">
        <a:lnSpc>
          <a:spcPct val="100000"/>
        </a:lnSpc>
        <a:spcBef>
          <a:spcPts val="1800"/>
        </a:spcBef>
        <a:spcAft>
          <a:spcPts val="0"/>
        </a:spcAft>
        <a:buClr>
          <a:srgbClr val="333333"/>
        </a:buClr>
        <a:buSzPct val="45000"/>
        <a:buFont typeface="Wingdings"/>
        <a:buChar char=""/>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7pPr>
      <a:lvl8pPr marL="0" marR="0" indent="0" algn="l" defTabSz="914400" rtl="0" latinLnBrk="0">
        <a:lnSpc>
          <a:spcPct val="100000"/>
        </a:lnSpc>
        <a:spcBef>
          <a:spcPts val="1800"/>
        </a:spcBef>
        <a:spcAft>
          <a:spcPts val="0"/>
        </a:spcAft>
        <a:buClr>
          <a:srgbClr val="333333"/>
        </a:buClr>
        <a:buSzTx/>
        <a:buFont typeface="Wingdings"/>
        <a:buNone/>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8pPr>
      <a:lvl9pPr marL="0" marR="0" indent="0" algn="l" defTabSz="914400" rtl="0" latinLnBrk="0">
        <a:lnSpc>
          <a:spcPct val="100000"/>
        </a:lnSpc>
        <a:spcBef>
          <a:spcPts val="1800"/>
        </a:spcBef>
        <a:spcAft>
          <a:spcPts val="0"/>
        </a:spcAft>
        <a:buClr>
          <a:srgbClr val="333333"/>
        </a:buClr>
        <a:buSzTx/>
        <a:buFont typeface="Wingdings"/>
        <a:buNone/>
        <a:tabLst/>
        <a:defRPr b="0" baseline="0" cap="none" i="0" spc="-1" strike="noStrike" sz="2400" u="none">
          <a:ln>
            <a:noFill/>
          </a:ln>
          <a:solidFill>
            <a:srgbClr val="333333"/>
          </a:solidFill>
          <a:uFill>
            <a:solidFill>
              <a:srgbClr val="FFFFFF"/>
            </a:solidFill>
          </a:uFill>
          <a:latin typeface="Open Sans"/>
          <a:ea typeface="Open Sans"/>
          <a:cs typeface="Open Sans"/>
          <a:sym typeface="Open Sans"/>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TextShape 1"/>
          <p:cNvSpPr txBox="1"/>
          <p:nvPr/>
        </p:nvSpPr>
        <p:spPr>
          <a:xfrm>
            <a:off x="791999" y="3993479"/>
            <a:ext cx="8568002" cy="1661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pc="-100" sz="4800">
                <a:solidFill>
                  <a:srgbClr val="333333"/>
                </a:solidFill>
                <a:uFill>
                  <a:solidFill>
                    <a:srgbClr val="FFFFFF"/>
                  </a:solidFill>
                </a:uFill>
                <a:latin typeface="Open Sans"/>
                <a:ea typeface="Open Sans"/>
                <a:cs typeface="Open Sans"/>
                <a:sym typeface="Open Sans"/>
              </a:defRPr>
            </a:lvl1pPr>
          </a:lstStyle>
          <a:p>
            <a:pPr/>
            <a:r>
              <a:t>Introduction to Functional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Ranges</a:t>
            </a:r>
          </a:p>
        </p:txBody>
      </p:sp>
      <p:sp>
        <p:nvSpPr>
          <p:cNvPr id="293" name="TextShape 2"/>
          <p:cNvSpPr txBox="1"/>
          <p:nvPr/>
        </p:nvSpPr>
        <p:spPr>
          <a:xfrm>
            <a:off x="720000" y="1872000"/>
            <a:ext cx="8640000"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We can also create infinite lists of numbers by not specifying the end limit value for the range, as so:</a:t>
            </a:r>
          </a:p>
          <a:p>
            <a:pPr>
              <a:defRPr spc="-1" sz="1600">
                <a:solidFill>
                  <a:srgbClr val="333333"/>
                </a:solidFill>
                <a:uFill>
                  <a:solidFill>
                    <a:srgbClr val="FFFFFF"/>
                  </a:solidFill>
                </a:uFill>
                <a:latin typeface="Courier New"/>
                <a:ea typeface="Courier New"/>
                <a:cs typeface="Courier New"/>
                <a:sym typeface="Courier New"/>
              </a:defRPr>
            </a:pPr>
            <a:r>
              <a:t>[</a:t>
            </a:r>
            <a:r>
              <a:rPr b="1">
                <a:solidFill>
                  <a:srgbClr val="0000DD"/>
                </a:solidFill>
              </a:rPr>
              <a:t>1</a:t>
            </a:r>
            <a:r>
              <a:t>..]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Because Haskell is lazy, you can create such lists and the compiler will be able to handle them.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Going further</a:t>
            </a:r>
          </a:p>
        </p:txBody>
      </p:sp>
      <p:sp>
        <p:nvSpPr>
          <p:cNvPr id="296" name="TextShape 2"/>
          <p:cNvSpPr txBox="1"/>
          <p:nvPr/>
        </p:nvSpPr>
        <p:spPr>
          <a:xfrm>
            <a:off x="720000" y="1872000"/>
            <a:ext cx="8640000" cy="299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Let's look as some more advanced features provided by Haskell:</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Pattern matching</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Strong type system</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Curried functions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Lambda functions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Composing two functions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Higher order functions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Lazy evaluation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Pattern matching</a:t>
            </a:r>
          </a:p>
        </p:txBody>
      </p:sp>
      <p:sp>
        <p:nvSpPr>
          <p:cNvPr id="299" name="TextShape 2"/>
          <p:cNvSpPr txBox="1"/>
          <p:nvPr/>
        </p:nvSpPr>
        <p:spPr>
          <a:xfrm>
            <a:off x="720000" y="1872000"/>
            <a:ext cx="8640000" cy="34369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powerful alternative for many </a:t>
            </a:r>
            <a:r>
              <a:rPr>
                <a:latin typeface="Courier New"/>
                <a:ea typeface="Courier New"/>
                <a:cs typeface="Courier New"/>
                <a:sym typeface="Courier New"/>
              </a:rPr>
              <a:t>if</a:t>
            </a:r>
            <a:r>
              <a:t> statements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functions are written in declarative manner</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destructuring matches</a:t>
            </a:r>
          </a:p>
          <a:p>
            <a:pPr>
              <a:defRPr b="1" spc="-1" sz="1600">
                <a:solidFill>
                  <a:srgbClr val="0066BB"/>
                </a:solidFill>
                <a:uFill>
                  <a:solidFill>
                    <a:srgbClr val="FFFFFF"/>
                  </a:solidFill>
                </a:uFill>
                <a:latin typeface="Courier New"/>
                <a:ea typeface="Courier New"/>
                <a:cs typeface="Courier New"/>
                <a:sym typeface="Courier New"/>
              </a:defRPr>
            </a:pPr>
            <a:r>
              <a:t>maybeDiv</a:t>
            </a:r>
            <a:r>
              <a:rPr b="0">
                <a:solidFill>
                  <a:srgbClr val="333333"/>
                </a:solidFill>
              </a:rPr>
              <a:t> </a:t>
            </a:r>
            <a:r>
              <a:rPr>
                <a:solidFill>
                  <a:srgbClr val="000000"/>
                </a:solidFill>
              </a:rPr>
              <a:t>::</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Maybe</a:t>
            </a:r>
            <a:r>
              <a:rPr b="0">
                <a:solidFill>
                  <a:srgbClr val="333333"/>
                </a:solidFill>
              </a:rPr>
              <a:t> </a:t>
            </a:r>
            <a:r>
              <a:rPr>
                <a:solidFill>
                  <a:srgbClr val="333399"/>
                </a:solidFill>
              </a:rPr>
              <a:t>Int</a:t>
            </a:r>
            <a:br>
              <a:rPr>
                <a:solidFill>
                  <a:srgbClr val="333399"/>
                </a:solidFill>
              </a:rPr>
            </a:br>
            <a:r>
              <a:t>maybeDiv</a:t>
            </a:r>
            <a:r>
              <a:rPr b="0">
                <a:solidFill>
                  <a:srgbClr val="333333"/>
                </a:solidFill>
              </a:rPr>
              <a:t> </a:t>
            </a:r>
            <a:r>
              <a:rPr>
                <a:solidFill>
                  <a:srgbClr val="008800"/>
                </a:solidFill>
              </a:rPr>
              <a:t>_</a:t>
            </a:r>
            <a:r>
              <a:rPr b="0">
                <a:solidFill>
                  <a:srgbClr val="333333"/>
                </a:solidFill>
              </a:rPr>
              <a:t> </a:t>
            </a:r>
            <a:r>
              <a:rPr>
                <a:solidFill>
                  <a:srgbClr val="0000DD"/>
                </a:solidFill>
              </a:rPr>
              <a:t>0</a:t>
            </a:r>
            <a:r>
              <a:rPr b="0">
                <a:solidFill>
                  <a:srgbClr val="333333"/>
                </a:solidFill>
              </a:rPr>
              <a:t> </a:t>
            </a:r>
            <a:r>
              <a:rPr>
                <a:solidFill>
                  <a:srgbClr val="000000"/>
                </a:solidFill>
              </a:rPr>
              <a:t>=</a:t>
            </a:r>
            <a:r>
              <a:rPr b="0">
                <a:solidFill>
                  <a:srgbClr val="333333"/>
                </a:solidFill>
              </a:rPr>
              <a:t> </a:t>
            </a:r>
            <a:r>
              <a:rPr>
                <a:solidFill>
                  <a:srgbClr val="333399"/>
                </a:solidFill>
              </a:rPr>
              <a:t>Nothing</a:t>
            </a:r>
            <a:br>
              <a:rPr>
                <a:solidFill>
                  <a:srgbClr val="333399"/>
                </a:solidFill>
              </a:rPr>
            </a:br>
            <a:r>
              <a:t>maybeDiv</a:t>
            </a:r>
            <a:r>
              <a:rPr b="0">
                <a:solidFill>
                  <a:srgbClr val="333333"/>
                </a:solidFill>
              </a:rPr>
              <a:t> a b </a:t>
            </a:r>
            <a:r>
              <a:rPr>
                <a:solidFill>
                  <a:srgbClr val="000000"/>
                </a:solidFill>
              </a:rPr>
              <a:t>=</a:t>
            </a:r>
            <a:r>
              <a:rPr b="0">
                <a:solidFill>
                  <a:srgbClr val="333333"/>
                </a:solidFill>
              </a:rPr>
              <a:t> </a:t>
            </a:r>
            <a:r>
              <a:rPr>
                <a:solidFill>
                  <a:srgbClr val="333399"/>
                </a:solidFill>
              </a:rPr>
              <a:t>Just</a:t>
            </a:r>
            <a:r>
              <a:rPr b="0">
                <a:solidFill>
                  <a:srgbClr val="333333"/>
                </a:solidFill>
              </a:rPr>
              <a:t> (a `div` b)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If the second parameter is </a:t>
            </a:r>
            <a:r>
              <a:rPr>
                <a:latin typeface="Courier New"/>
                <a:ea typeface="Courier New"/>
                <a:cs typeface="Courier New"/>
                <a:sym typeface="Courier New"/>
              </a:rPr>
              <a:t>0</a:t>
            </a:r>
            <a:r>
              <a:t>, the function will match the first case - </a:t>
            </a:r>
            <a:r>
              <a:rPr>
                <a:latin typeface="Courier New"/>
                <a:ea typeface="Courier New"/>
                <a:cs typeface="Courier New"/>
                <a:sym typeface="Courier New"/>
              </a:rPr>
              <a:t>maybeDiv _ 0</a:t>
            </a:r>
            <a:r>
              <a:t> and return </a:t>
            </a:r>
            <a:r>
              <a:rPr>
                <a:latin typeface="Courier New"/>
                <a:ea typeface="Courier New"/>
                <a:cs typeface="Courier New"/>
                <a:sym typeface="Courier New"/>
              </a:rPr>
              <a:t>Nothing</a:t>
            </a:r>
            <a:r>
              <a:t> as the result - parameters marked with </a:t>
            </a:r>
            <a:r>
              <a:rPr>
                <a:latin typeface="Courier New"/>
                <a:ea typeface="Courier New"/>
                <a:cs typeface="Courier New"/>
                <a:sym typeface="Courier New"/>
              </a:rPr>
              <a:t>_</a:t>
            </a:r>
            <a:r>
              <a:t> match everything and are ignored. For all other cases, the second line will match as the default case: </a:t>
            </a:r>
            <a:r>
              <a:rPr>
                <a:latin typeface="Courier New"/>
                <a:ea typeface="Courier New"/>
                <a:cs typeface="Courier New"/>
                <a:sym typeface="Courier New"/>
              </a:rPr>
              <a:t>maybeDiv a b</a:t>
            </a:r>
            <a:r>
              <a:t> and capture the argument values as </a:t>
            </a:r>
            <a:r>
              <a:rPr>
                <a:latin typeface="Courier New"/>
                <a:ea typeface="Courier New"/>
                <a:cs typeface="Courier New"/>
                <a:sym typeface="Courier New"/>
              </a:rPr>
              <a:t>a</a:t>
            </a:r>
            <a:r>
              <a:t> and </a:t>
            </a:r>
            <a:r>
              <a:rPr>
                <a:latin typeface="Courier New"/>
                <a:ea typeface="Courier New"/>
                <a:cs typeface="Courier New"/>
                <a:sym typeface="Courier New"/>
              </a:rPr>
              <a:t>b</a:t>
            </a:r>
            <a:r>
              <a:t>.</a:t>
            </a:r>
          </a:p>
          <a:p>
            <a:pPr>
              <a:defRPr b="1" spc="-1" sz="1600">
                <a:solidFill>
                  <a:srgbClr val="0066BB"/>
                </a:solidFill>
                <a:uFill>
                  <a:solidFill>
                    <a:srgbClr val="FFFFFF"/>
                  </a:solidFill>
                </a:uFill>
                <a:latin typeface="Courier New"/>
                <a:ea typeface="Courier New"/>
                <a:cs typeface="Courier New"/>
                <a:sym typeface="Courier New"/>
              </a:defRPr>
            </a:pPr>
            <a:r>
              <a:t>maybeDiv</a:t>
            </a:r>
            <a:r>
              <a:rPr b="0">
                <a:solidFill>
                  <a:srgbClr val="333333"/>
                </a:solidFill>
              </a:rPr>
              <a:t> </a:t>
            </a:r>
            <a:r>
              <a:rPr>
                <a:solidFill>
                  <a:srgbClr val="0000DD"/>
                </a:solidFill>
              </a:rPr>
              <a:t>10</a:t>
            </a:r>
            <a:r>
              <a:rPr b="0">
                <a:solidFill>
                  <a:srgbClr val="333333"/>
                </a:solidFill>
              </a:rPr>
              <a:t> </a:t>
            </a:r>
            <a:r>
              <a:rPr>
                <a:solidFill>
                  <a:srgbClr val="0000DD"/>
                </a:solidFill>
              </a:rPr>
              <a:t>2</a:t>
            </a:r>
            <a:r>
              <a:rPr b="0">
                <a:solidFill>
                  <a:srgbClr val="333333"/>
                </a:solidFill>
              </a:rPr>
              <a:t> == </a:t>
            </a:r>
            <a:r>
              <a:rPr>
                <a:solidFill>
                  <a:srgbClr val="333399"/>
                </a:solidFill>
              </a:rPr>
              <a:t>Just</a:t>
            </a:r>
            <a:r>
              <a:rPr b="0">
                <a:solidFill>
                  <a:srgbClr val="333333"/>
                </a:solidFill>
              </a:rPr>
              <a:t> </a:t>
            </a:r>
            <a:r>
              <a:rPr>
                <a:solidFill>
                  <a:srgbClr val="0000DD"/>
                </a:solidFill>
              </a:rPr>
              <a:t>5</a:t>
            </a:r>
            <a:r>
              <a:rPr b="0">
                <a:solidFill>
                  <a:srgbClr val="333333"/>
                </a:solidFill>
              </a:rPr>
              <a:t> </a:t>
            </a:r>
            <a:r>
              <a:rPr b="0">
                <a:solidFill>
                  <a:srgbClr val="888888"/>
                </a:solidFill>
              </a:rPr>
              <a:t>-- True</a:t>
            </a:r>
            <a:br>
              <a:rPr b="0">
                <a:solidFill>
                  <a:srgbClr val="888888"/>
                </a:solidFill>
              </a:rPr>
            </a:br>
            <a:r>
              <a:t>maybeDiv</a:t>
            </a:r>
            <a:r>
              <a:rPr b="0">
                <a:solidFill>
                  <a:srgbClr val="333333"/>
                </a:solidFill>
              </a:rPr>
              <a:t> </a:t>
            </a:r>
            <a:r>
              <a:rPr>
                <a:solidFill>
                  <a:srgbClr val="0000DD"/>
                </a:solidFill>
              </a:rPr>
              <a:t>10</a:t>
            </a:r>
            <a:r>
              <a:rPr b="0">
                <a:solidFill>
                  <a:srgbClr val="333333"/>
                </a:solidFill>
              </a:rPr>
              <a:t> </a:t>
            </a:r>
            <a:r>
              <a:rPr>
                <a:solidFill>
                  <a:srgbClr val="0000DD"/>
                </a:solidFill>
              </a:rPr>
              <a:t>0</a:t>
            </a:r>
            <a:r>
              <a:rPr b="0">
                <a:solidFill>
                  <a:srgbClr val="333333"/>
                </a:solidFill>
              </a:rPr>
              <a:t> == </a:t>
            </a:r>
            <a:r>
              <a:rPr>
                <a:solidFill>
                  <a:srgbClr val="333399"/>
                </a:solidFill>
              </a:rPr>
              <a:t>Nothing</a:t>
            </a:r>
            <a:r>
              <a:rPr b="0">
                <a:solidFill>
                  <a:srgbClr val="333333"/>
                </a:solidFill>
              </a:rPr>
              <a:t> </a:t>
            </a:r>
            <a:r>
              <a:rPr b="0">
                <a:solidFill>
                  <a:srgbClr val="888888"/>
                </a:solidFill>
              </a:rPr>
              <a:t>-- True</a:t>
            </a:r>
            <a:r>
              <a:rPr b="0">
                <a:solidFill>
                  <a:srgbClr val="333333"/>
                </a:solidFill>
              </a:rP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Pattern matching</a:t>
            </a:r>
          </a:p>
        </p:txBody>
      </p:sp>
      <p:sp>
        <p:nvSpPr>
          <p:cNvPr id="302" name="TextShape 2"/>
          <p:cNvSpPr txBox="1"/>
          <p:nvPr/>
        </p:nvSpPr>
        <p:spPr>
          <a:xfrm>
            <a:off x="720000" y="1872000"/>
            <a:ext cx="8640000" cy="355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Let's create a Fibonacci number generator!</a:t>
            </a:r>
          </a:p>
          <a:p>
            <a:pPr>
              <a:defRPr b="1" spc="-1" sz="1600">
                <a:solidFill>
                  <a:srgbClr val="0066BB"/>
                </a:solidFill>
                <a:uFill>
                  <a:solidFill>
                    <a:srgbClr val="FFFFFF"/>
                  </a:solidFill>
                </a:uFill>
                <a:latin typeface="Courier New"/>
                <a:ea typeface="Courier New"/>
                <a:cs typeface="Courier New"/>
                <a:sym typeface="Courier New"/>
              </a:defRPr>
            </a:pPr>
            <a:r>
              <a:t>fib</a:t>
            </a:r>
            <a:r>
              <a:rPr b="0">
                <a:solidFill>
                  <a:srgbClr val="333333"/>
                </a:solidFill>
              </a:rPr>
              <a:t> </a:t>
            </a:r>
            <a:r>
              <a:rPr>
                <a:solidFill>
                  <a:srgbClr val="000000"/>
                </a:solidFill>
              </a:rPr>
              <a:t>::</a:t>
            </a:r>
            <a:r>
              <a:rPr b="0">
                <a:solidFill>
                  <a:srgbClr val="333333"/>
                </a:solidFill>
              </a:rPr>
              <a:t> </a:t>
            </a:r>
            <a:r>
              <a:rPr>
                <a:solidFill>
                  <a:srgbClr val="333399"/>
                </a:solidFill>
              </a:rPr>
              <a:t>Integer</a:t>
            </a:r>
            <a:r>
              <a:rPr b="0">
                <a:solidFill>
                  <a:srgbClr val="333333"/>
                </a:solidFill>
              </a:rPr>
              <a:t> </a:t>
            </a:r>
            <a:r>
              <a:rPr>
                <a:solidFill>
                  <a:srgbClr val="000000"/>
                </a:solidFill>
              </a:rPr>
              <a:t>-&gt;</a:t>
            </a:r>
            <a:r>
              <a:rPr b="0">
                <a:solidFill>
                  <a:srgbClr val="333333"/>
                </a:solidFill>
              </a:rPr>
              <a:t> </a:t>
            </a:r>
            <a:r>
              <a:rPr>
                <a:solidFill>
                  <a:srgbClr val="333399"/>
                </a:solidFill>
              </a:rPr>
              <a:t>Integer</a:t>
            </a:r>
            <a:br>
              <a:rPr>
                <a:solidFill>
                  <a:srgbClr val="333399"/>
                </a:solidFill>
              </a:rPr>
            </a:br>
            <a:r>
              <a:t>fib</a:t>
            </a:r>
            <a:r>
              <a:rPr b="0">
                <a:solidFill>
                  <a:srgbClr val="333333"/>
                </a:solidFill>
              </a:rPr>
              <a:t> </a:t>
            </a:r>
            <a:r>
              <a:rPr>
                <a:solidFill>
                  <a:srgbClr val="0000DD"/>
                </a:solidFill>
              </a:rPr>
              <a:t>0</a:t>
            </a:r>
            <a:r>
              <a:rPr b="0">
                <a:solidFill>
                  <a:srgbClr val="333333"/>
                </a:solidFill>
              </a:rPr>
              <a:t> </a:t>
            </a:r>
            <a:r>
              <a:rPr>
                <a:solidFill>
                  <a:srgbClr val="000000"/>
                </a:solidFill>
              </a:rPr>
              <a:t>=</a:t>
            </a:r>
            <a:r>
              <a:rPr b="0">
                <a:solidFill>
                  <a:srgbClr val="333333"/>
                </a:solidFill>
              </a:rPr>
              <a:t> </a:t>
            </a:r>
            <a:r>
              <a:rPr>
                <a:solidFill>
                  <a:srgbClr val="0000DD"/>
                </a:solidFill>
              </a:rPr>
              <a:t>1</a:t>
            </a:r>
            <a:br>
              <a:rPr>
                <a:solidFill>
                  <a:srgbClr val="0000DD"/>
                </a:solidFill>
              </a:rPr>
            </a:br>
            <a:r>
              <a:t>fib</a:t>
            </a:r>
            <a:r>
              <a:rPr b="0">
                <a:solidFill>
                  <a:srgbClr val="333333"/>
                </a:solidFill>
              </a:rPr>
              <a:t> </a:t>
            </a:r>
            <a:r>
              <a:rPr>
                <a:solidFill>
                  <a:srgbClr val="0000DD"/>
                </a:solidFill>
              </a:rPr>
              <a:t>1</a:t>
            </a:r>
            <a:r>
              <a:rPr b="0">
                <a:solidFill>
                  <a:srgbClr val="333333"/>
                </a:solidFill>
              </a:rPr>
              <a:t> </a:t>
            </a:r>
            <a:r>
              <a:rPr>
                <a:solidFill>
                  <a:srgbClr val="000000"/>
                </a:solidFill>
              </a:rPr>
              <a:t>=</a:t>
            </a:r>
            <a:r>
              <a:rPr b="0">
                <a:solidFill>
                  <a:srgbClr val="333333"/>
                </a:solidFill>
              </a:rPr>
              <a:t> </a:t>
            </a:r>
            <a:r>
              <a:rPr>
                <a:solidFill>
                  <a:srgbClr val="0000DD"/>
                </a:solidFill>
              </a:rPr>
              <a:t>1</a:t>
            </a:r>
            <a:br>
              <a:rPr>
                <a:solidFill>
                  <a:srgbClr val="0000DD"/>
                </a:solidFill>
              </a:rPr>
            </a:br>
            <a:r>
              <a:t>fib</a:t>
            </a:r>
            <a:r>
              <a:rPr b="0">
                <a:solidFill>
                  <a:srgbClr val="333333"/>
                </a:solidFill>
              </a:rPr>
              <a:t> n </a:t>
            </a:r>
            <a:r>
              <a:rPr>
                <a:solidFill>
                  <a:srgbClr val="000000"/>
                </a:solidFill>
              </a:rPr>
              <a:t>=</a:t>
            </a:r>
            <a:r>
              <a:rPr b="0">
                <a:solidFill>
                  <a:srgbClr val="333333"/>
                </a:solidFill>
              </a:rPr>
              <a:t> fib (n-</a:t>
            </a:r>
            <a:r>
              <a:rPr>
                <a:solidFill>
                  <a:srgbClr val="0000DD"/>
                </a:solidFill>
              </a:rPr>
              <a:t>1</a:t>
            </a:r>
            <a:r>
              <a:rPr b="0">
                <a:solidFill>
                  <a:srgbClr val="333333"/>
                </a:solidFill>
              </a:rPr>
              <a:t>) + fib (n-</a:t>
            </a:r>
            <a:r>
              <a:rPr>
                <a:solidFill>
                  <a:srgbClr val="0000DD"/>
                </a:solidFill>
              </a:rPr>
              <a:t>2</a:t>
            </a:r>
            <a:r>
              <a:rPr b="0">
                <a:solidFill>
                  <a:srgbClr val="333333"/>
                </a:solidFill>
              </a:rPr>
              <a:t>) </a:t>
            </a:r>
            <a:endParaRPr>
              <a:solidFill>
                <a:srgbClr val="333333"/>
              </a:solidFill>
              <a:latin typeface="Open Sans"/>
              <a:ea typeface="Open Sans"/>
              <a:cs typeface="Open Sans"/>
              <a:sym typeface="Open Sans"/>
            </a:endParaRP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First the input argument is matched against the literal </a:t>
            </a:r>
            <a:r>
              <a:rPr>
                <a:latin typeface="Courier New"/>
                <a:ea typeface="Courier New"/>
                <a:cs typeface="Courier New"/>
                <a:sym typeface="Courier New"/>
              </a:rPr>
              <a:t>0</a:t>
            </a:r>
            <a:r>
              <a:t> - if it matches the function returns </a:t>
            </a:r>
            <a:r>
              <a:rPr>
                <a:latin typeface="Courier New"/>
                <a:ea typeface="Courier New"/>
                <a:cs typeface="Courier New"/>
                <a:sym typeface="Courier New"/>
              </a:rPr>
              <a:t>1</a:t>
            </a:r>
            <a:r>
              <a:t> (</a:t>
            </a:r>
            <a:r>
              <a:rPr>
                <a:latin typeface="Courier New"/>
                <a:ea typeface="Courier New"/>
                <a:cs typeface="Courier New"/>
                <a:sym typeface="Courier New"/>
              </a:rPr>
              <a:t>fib 0 = 1</a:t>
            </a:r>
            <a:r>
              <a:t>).</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Otherwise, it is matched against the literal number </a:t>
            </a:r>
            <a:r>
              <a:rPr>
                <a:latin typeface="Courier New"/>
                <a:ea typeface="Courier New"/>
                <a:cs typeface="Courier New"/>
                <a:sym typeface="Courier New"/>
              </a:rPr>
              <a:t>1</a:t>
            </a:r>
            <a:r>
              <a:t> - if it matches the function returns </a:t>
            </a:r>
            <a:r>
              <a:rPr>
                <a:latin typeface="Courier New"/>
                <a:ea typeface="Courier New"/>
                <a:cs typeface="Courier New"/>
                <a:sym typeface="Courier New"/>
              </a:rPr>
              <a:t>1</a:t>
            </a:r>
            <a:r>
              <a:t> (</a:t>
            </a:r>
            <a:r>
              <a:rPr>
                <a:latin typeface="Courier New"/>
                <a:ea typeface="Courier New"/>
                <a:cs typeface="Courier New"/>
                <a:sym typeface="Courier New"/>
              </a:rPr>
              <a:t>fib 1 = 1</a:t>
            </a:r>
            <a:r>
              <a:t>).</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If the above checks don't match, the input argument is matched against a variable </a:t>
            </a:r>
            <a:r>
              <a:rPr>
                <a:latin typeface="Courier New"/>
                <a:ea typeface="Courier New"/>
                <a:cs typeface="Courier New"/>
                <a:sym typeface="Courier New"/>
              </a:rPr>
              <a:t>n</a:t>
            </a:r>
            <a:r>
              <a:t>, which will match </a:t>
            </a:r>
            <a:r>
              <a:rPr i="1"/>
              <a:t>any value</a:t>
            </a:r>
            <a:r>
              <a:t> that was passed to the function, and place it in the variable </a:t>
            </a:r>
            <a:r>
              <a:rPr>
                <a:latin typeface="Courier New"/>
                <a:ea typeface="Courier New"/>
                <a:cs typeface="Courier New"/>
                <a:sym typeface="Courier New"/>
              </a:rPr>
              <a:t>n</a:t>
            </a:r>
            <a:r>
              <a:t>. At this point, the variable </a:t>
            </a:r>
            <a:r>
              <a:rPr>
                <a:latin typeface="Courier New"/>
                <a:ea typeface="Courier New"/>
                <a:cs typeface="Courier New"/>
                <a:sym typeface="Courier New"/>
              </a:rPr>
              <a:t>n</a:t>
            </a:r>
            <a:r>
              <a:t> can be used in the expression on the right side to make recursive calls to </a:t>
            </a:r>
            <a:r>
              <a:rPr>
                <a:latin typeface="Courier New"/>
                <a:ea typeface="Courier New"/>
                <a:cs typeface="Courier New"/>
                <a:sym typeface="Courier New"/>
              </a:rPr>
              <a:t>fib</a:t>
            </a:r>
            <a:r>
              <a:t> (</a:t>
            </a:r>
            <a:r>
              <a:rPr>
                <a:latin typeface="Courier New"/>
                <a:ea typeface="Courier New"/>
                <a:cs typeface="Courier New"/>
                <a:sym typeface="Courier New"/>
              </a:rPr>
              <a:t>fib n = fib (n-1) + fib (n-2)</a:t>
            </a: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Destructuring matching</a:t>
            </a:r>
          </a:p>
        </p:txBody>
      </p:sp>
      <p:sp>
        <p:nvSpPr>
          <p:cNvPr id="305" name="TextShape 2"/>
          <p:cNvSpPr txBox="1"/>
          <p:nvPr/>
        </p:nvSpPr>
        <p:spPr>
          <a:xfrm>
            <a:off x="720000" y="1872000"/>
            <a:ext cx="8640000" cy="28638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maybePlus</a:t>
            </a:r>
            <a:r>
              <a:rPr b="0">
                <a:solidFill>
                  <a:srgbClr val="333333"/>
                </a:solidFill>
              </a:rPr>
              <a:t> </a:t>
            </a:r>
            <a:r>
              <a:rPr>
                <a:solidFill>
                  <a:srgbClr val="000000"/>
                </a:solidFill>
              </a:rPr>
              <a:t>::</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Maybe</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Maybe</a:t>
            </a:r>
            <a:r>
              <a:rPr b="0">
                <a:solidFill>
                  <a:srgbClr val="333333"/>
                </a:solidFill>
              </a:rPr>
              <a:t> </a:t>
            </a:r>
            <a:r>
              <a:rPr>
                <a:solidFill>
                  <a:srgbClr val="333399"/>
                </a:solidFill>
              </a:rPr>
              <a:t>Int</a:t>
            </a:r>
            <a:br>
              <a:rPr>
                <a:solidFill>
                  <a:srgbClr val="333399"/>
                </a:solidFill>
              </a:rPr>
            </a:br>
            <a:r>
              <a:t>maybePlus</a:t>
            </a:r>
            <a:r>
              <a:rPr b="0">
                <a:solidFill>
                  <a:srgbClr val="333333"/>
                </a:solidFill>
              </a:rPr>
              <a:t> a (</a:t>
            </a:r>
            <a:r>
              <a:rPr>
                <a:solidFill>
                  <a:srgbClr val="333399"/>
                </a:solidFill>
              </a:rPr>
              <a:t>Just</a:t>
            </a:r>
            <a:r>
              <a:rPr b="0">
                <a:solidFill>
                  <a:srgbClr val="333333"/>
                </a:solidFill>
              </a:rPr>
              <a:t> b) </a:t>
            </a:r>
            <a:r>
              <a:rPr>
                <a:solidFill>
                  <a:srgbClr val="000000"/>
                </a:solidFill>
              </a:rPr>
              <a:t>=</a:t>
            </a:r>
            <a:r>
              <a:rPr b="0">
                <a:solidFill>
                  <a:srgbClr val="333333"/>
                </a:solidFill>
              </a:rPr>
              <a:t> </a:t>
            </a:r>
            <a:r>
              <a:rPr>
                <a:solidFill>
                  <a:srgbClr val="333399"/>
                </a:solidFill>
              </a:rPr>
              <a:t>Just</a:t>
            </a:r>
            <a:r>
              <a:rPr b="0">
                <a:solidFill>
                  <a:srgbClr val="333333"/>
                </a:solidFill>
              </a:rPr>
              <a:t> (b + a)</a:t>
            </a:r>
            <a:br>
              <a:rPr b="0">
                <a:solidFill>
                  <a:srgbClr val="333333"/>
                </a:solidFill>
              </a:rPr>
            </a:br>
            <a:r>
              <a:t>maybePlus</a:t>
            </a:r>
            <a:r>
              <a:rPr b="0">
                <a:solidFill>
                  <a:srgbClr val="333333"/>
                </a:solidFill>
              </a:rPr>
              <a:t> </a:t>
            </a:r>
            <a:r>
              <a:rPr>
                <a:solidFill>
                  <a:srgbClr val="008800"/>
                </a:solidFill>
              </a:rPr>
              <a:t>_</a:t>
            </a:r>
            <a:r>
              <a:rPr b="0">
                <a:solidFill>
                  <a:srgbClr val="333333"/>
                </a:solidFill>
              </a:rPr>
              <a:t> </a:t>
            </a:r>
            <a:r>
              <a:rPr>
                <a:solidFill>
                  <a:srgbClr val="333399"/>
                </a:solidFill>
              </a:rPr>
              <a:t>Nothing</a:t>
            </a:r>
            <a:r>
              <a:rPr b="0">
                <a:solidFill>
                  <a:srgbClr val="333333"/>
                </a:solidFill>
              </a:rPr>
              <a:t> </a:t>
            </a:r>
            <a:r>
              <a:rPr>
                <a:solidFill>
                  <a:srgbClr val="000000"/>
                </a:solidFill>
              </a:rPr>
              <a:t>=</a:t>
            </a:r>
            <a:r>
              <a:rPr b="0">
                <a:solidFill>
                  <a:srgbClr val="333333"/>
                </a:solidFill>
              </a:rPr>
              <a:t> </a:t>
            </a:r>
            <a:r>
              <a:rPr>
                <a:solidFill>
                  <a:srgbClr val="333399"/>
                </a:solidFill>
              </a:rPr>
              <a:t>Nothing</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If the second parameter is a value of </a:t>
            </a:r>
            <a:r>
              <a:rPr>
                <a:latin typeface="Courier New"/>
                <a:ea typeface="Courier New"/>
                <a:cs typeface="Courier New"/>
                <a:sym typeface="Courier New"/>
              </a:rPr>
              <a:t>Just t</a:t>
            </a:r>
            <a:r>
              <a:t> - a possible value of </a:t>
            </a:r>
            <a:r>
              <a:rPr>
                <a:latin typeface="Courier New"/>
                <a:ea typeface="Courier New"/>
                <a:cs typeface="Courier New"/>
                <a:sym typeface="Courier New"/>
              </a:rPr>
              <a:t>Maybe Int</a:t>
            </a:r>
            <a:r>
              <a:t> type, it matches the first case and labels the integer contained in the value as </a:t>
            </a:r>
            <a:r>
              <a:rPr>
                <a:latin typeface="Courier New"/>
                <a:ea typeface="Courier New"/>
                <a:cs typeface="Courier New"/>
                <a:sym typeface="Courier New"/>
              </a:rPr>
              <a:t>t</a:t>
            </a:r>
            <a:r>
              <a:t>. Alternatively, the second case matching </a:t>
            </a:r>
            <a:r>
              <a:rPr>
                <a:latin typeface="Courier New"/>
                <a:ea typeface="Courier New"/>
                <a:cs typeface="Courier New"/>
                <a:sym typeface="Courier New"/>
              </a:rPr>
              <a:t>maybePlus _ Nothing</a:t>
            </a:r>
            <a:r>
              <a:t> will capture all inputs where the second argument is </a:t>
            </a:r>
            <a:r>
              <a:rPr>
                <a:latin typeface="Courier New"/>
                <a:ea typeface="Courier New"/>
                <a:cs typeface="Courier New"/>
                <a:sym typeface="Courier New"/>
              </a:rPr>
              <a:t>Nothing</a:t>
            </a:r>
            <a:r>
              <a:t>.</a:t>
            </a:r>
          </a:p>
          <a:p>
            <a:pPr>
              <a:defRPr b="1" spc="-1" sz="1600">
                <a:solidFill>
                  <a:srgbClr val="0066BB"/>
                </a:solidFill>
                <a:uFill>
                  <a:solidFill>
                    <a:srgbClr val="FFFFFF"/>
                  </a:solidFill>
                </a:uFill>
                <a:latin typeface="Courier New"/>
                <a:ea typeface="Courier New"/>
                <a:cs typeface="Courier New"/>
                <a:sym typeface="Courier New"/>
              </a:defRPr>
            </a:pPr>
            <a:r>
              <a:t>maybePlus</a:t>
            </a:r>
            <a:r>
              <a:rPr b="0">
                <a:solidFill>
                  <a:srgbClr val="333333"/>
                </a:solidFill>
              </a:rPr>
              <a:t> </a:t>
            </a:r>
            <a:r>
              <a:rPr>
                <a:solidFill>
                  <a:srgbClr val="0000DD"/>
                </a:solidFill>
              </a:rPr>
              <a:t>10</a:t>
            </a:r>
            <a:r>
              <a:rPr b="0">
                <a:solidFill>
                  <a:srgbClr val="333333"/>
                </a:solidFill>
              </a:rPr>
              <a:t> (</a:t>
            </a:r>
            <a:r>
              <a:rPr>
                <a:solidFill>
                  <a:srgbClr val="333399"/>
                </a:solidFill>
              </a:rPr>
              <a:t>Just</a:t>
            </a:r>
            <a:r>
              <a:rPr b="0">
                <a:solidFill>
                  <a:srgbClr val="333333"/>
                </a:solidFill>
              </a:rPr>
              <a:t> </a:t>
            </a:r>
            <a:r>
              <a:rPr>
                <a:solidFill>
                  <a:srgbClr val="0000DD"/>
                </a:solidFill>
              </a:rPr>
              <a:t>5</a:t>
            </a:r>
            <a:r>
              <a:rPr b="0">
                <a:solidFill>
                  <a:srgbClr val="333333"/>
                </a:solidFill>
              </a:rPr>
              <a:t>) == </a:t>
            </a:r>
            <a:r>
              <a:rPr>
                <a:solidFill>
                  <a:srgbClr val="333399"/>
                </a:solidFill>
              </a:rPr>
              <a:t>Just</a:t>
            </a:r>
            <a:r>
              <a:rPr b="0">
                <a:solidFill>
                  <a:srgbClr val="333333"/>
                </a:solidFill>
              </a:rPr>
              <a:t> </a:t>
            </a:r>
            <a:r>
              <a:rPr>
                <a:solidFill>
                  <a:srgbClr val="0000DD"/>
                </a:solidFill>
              </a:rPr>
              <a:t>15</a:t>
            </a:r>
            <a:r>
              <a:rPr b="0">
                <a:solidFill>
                  <a:srgbClr val="333333"/>
                </a:solidFill>
              </a:rPr>
              <a:t> </a:t>
            </a:r>
            <a:r>
              <a:rPr b="0">
                <a:solidFill>
                  <a:srgbClr val="888888"/>
                </a:solidFill>
              </a:rPr>
              <a:t>-- True</a:t>
            </a:r>
            <a:br>
              <a:rPr b="0">
                <a:solidFill>
                  <a:srgbClr val="888888"/>
                </a:solidFill>
              </a:rPr>
            </a:br>
            <a:r>
              <a:t>maybePlus</a:t>
            </a:r>
            <a:r>
              <a:rPr b="0">
                <a:solidFill>
                  <a:srgbClr val="333333"/>
                </a:solidFill>
              </a:rPr>
              <a:t> </a:t>
            </a:r>
            <a:r>
              <a:rPr>
                <a:solidFill>
                  <a:srgbClr val="0000DD"/>
                </a:solidFill>
              </a:rPr>
              <a:t>10</a:t>
            </a:r>
            <a:r>
              <a:rPr b="0">
                <a:solidFill>
                  <a:srgbClr val="333333"/>
                </a:solidFill>
              </a:rPr>
              <a:t> </a:t>
            </a:r>
            <a:r>
              <a:rPr>
                <a:solidFill>
                  <a:srgbClr val="333399"/>
                </a:solidFill>
              </a:rPr>
              <a:t>Nothing</a:t>
            </a:r>
            <a:r>
              <a:rPr b="0">
                <a:solidFill>
                  <a:srgbClr val="333333"/>
                </a:solidFill>
              </a:rPr>
              <a:t> == </a:t>
            </a:r>
            <a:r>
              <a:rPr>
                <a:solidFill>
                  <a:srgbClr val="333399"/>
                </a:solidFill>
              </a:rPr>
              <a:t>Nothing</a:t>
            </a:r>
            <a:r>
              <a:rPr b="0">
                <a:solidFill>
                  <a:srgbClr val="333333"/>
                </a:solidFill>
              </a:rPr>
              <a:t> </a:t>
            </a:r>
            <a:r>
              <a:rPr b="0">
                <a:solidFill>
                  <a:srgbClr val="888888"/>
                </a:solidFill>
              </a:rPr>
              <a:t>-- True</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or, combined with the function defined earlier:</a:t>
            </a:r>
          </a:p>
          <a:p>
            <a:pPr>
              <a:defRPr b="1" spc="-1" sz="1600">
                <a:solidFill>
                  <a:srgbClr val="0066BB"/>
                </a:solidFill>
                <a:uFill>
                  <a:solidFill>
                    <a:srgbClr val="FFFFFF"/>
                  </a:solidFill>
                </a:uFill>
                <a:latin typeface="Courier New"/>
                <a:ea typeface="Courier New"/>
                <a:cs typeface="Courier New"/>
                <a:sym typeface="Courier New"/>
              </a:defRPr>
            </a:pPr>
            <a:r>
              <a:t>maybePlus</a:t>
            </a:r>
            <a:r>
              <a:rPr b="0">
                <a:solidFill>
                  <a:srgbClr val="333333"/>
                </a:solidFill>
              </a:rPr>
              <a:t> </a:t>
            </a:r>
            <a:r>
              <a:rPr>
                <a:solidFill>
                  <a:srgbClr val="0000DD"/>
                </a:solidFill>
              </a:rPr>
              <a:t>10</a:t>
            </a:r>
            <a:r>
              <a:rPr b="0">
                <a:solidFill>
                  <a:srgbClr val="333333"/>
                </a:solidFill>
              </a:rPr>
              <a:t> (maybeDiv </a:t>
            </a:r>
            <a:r>
              <a:rPr>
                <a:solidFill>
                  <a:srgbClr val="0000DD"/>
                </a:solidFill>
              </a:rPr>
              <a:t>10</a:t>
            </a:r>
            <a:r>
              <a:rPr b="0">
                <a:solidFill>
                  <a:srgbClr val="333333"/>
                </a:solidFill>
              </a:rPr>
              <a:t> </a:t>
            </a:r>
            <a:r>
              <a:rPr>
                <a:solidFill>
                  <a:srgbClr val="0000DD"/>
                </a:solidFill>
              </a:rPr>
              <a:t>2</a:t>
            </a:r>
            <a:r>
              <a:rPr b="0">
                <a:solidFill>
                  <a:srgbClr val="333333"/>
                </a:solidFill>
              </a:rPr>
              <a:t>) == </a:t>
            </a:r>
            <a:r>
              <a:rPr>
                <a:solidFill>
                  <a:srgbClr val="333399"/>
                </a:solidFill>
              </a:rPr>
              <a:t>Just</a:t>
            </a:r>
            <a:r>
              <a:rPr b="0">
                <a:solidFill>
                  <a:srgbClr val="333333"/>
                </a:solidFill>
              </a:rPr>
              <a:t> </a:t>
            </a:r>
            <a:r>
              <a:rPr>
                <a:solidFill>
                  <a:srgbClr val="0000DD"/>
                </a:solidFill>
              </a:rPr>
              <a:t>15</a:t>
            </a:r>
            <a:r>
              <a:rPr b="0">
                <a:solidFill>
                  <a:srgbClr val="333333"/>
                </a:solidFill>
              </a:rPr>
              <a:t> </a:t>
            </a:r>
            <a:r>
              <a:rPr b="0">
                <a:solidFill>
                  <a:srgbClr val="888888"/>
                </a:solidFill>
              </a:rPr>
              <a:t>-- True</a:t>
            </a:r>
            <a:br>
              <a:rPr b="0">
                <a:solidFill>
                  <a:srgbClr val="888888"/>
                </a:solidFill>
              </a:rPr>
            </a:br>
            <a:r>
              <a:t>maybePlus</a:t>
            </a:r>
            <a:r>
              <a:rPr b="0">
                <a:solidFill>
                  <a:srgbClr val="333333"/>
                </a:solidFill>
              </a:rPr>
              <a:t> </a:t>
            </a:r>
            <a:r>
              <a:rPr>
                <a:solidFill>
                  <a:srgbClr val="0000DD"/>
                </a:solidFill>
              </a:rPr>
              <a:t>10</a:t>
            </a:r>
            <a:r>
              <a:rPr b="0">
                <a:solidFill>
                  <a:srgbClr val="333333"/>
                </a:solidFill>
              </a:rPr>
              <a:t> (maybeDiv </a:t>
            </a:r>
            <a:r>
              <a:rPr>
                <a:solidFill>
                  <a:srgbClr val="0000DD"/>
                </a:solidFill>
              </a:rPr>
              <a:t>10</a:t>
            </a:r>
            <a:r>
              <a:rPr b="0">
                <a:solidFill>
                  <a:srgbClr val="333333"/>
                </a:solidFill>
              </a:rPr>
              <a:t> </a:t>
            </a:r>
            <a:r>
              <a:rPr>
                <a:solidFill>
                  <a:srgbClr val="0000DD"/>
                </a:solidFill>
              </a:rPr>
              <a:t>0</a:t>
            </a:r>
            <a:r>
              <a:rPr b="0">
                <a:solidFill>
                  <a:srgbClr val="333333"/>
                </a:solidFill>
              </a:rPr>
              <a:t>) == </a:t>
            </a:r>
            <a:r>
              <a:rPr>
                <a:solidFill>
                  <a:srgbClr val="333399"/>
                </a:solidFill>
              </a:rPr>
              <a:t>Nothing</a:t>
            </a:r>
            <a:r>
              <a:rPr b="0">
                <a:solidFill>
                  <a:srgbClr val="333333"/>
                </a:solidFill>
              </a:rPr>
              <a:t> </a:t>
            </a:r>
            <a:r>
              <a:rPr b="0">
                <a:solidFill>
                  <a:srgbClr val="888888"/>
                </a:solidFill>
              </a:rPr>
              <a:t>-- True</a:t>
            </a:r>
            <a:r>
              <a:rPr b="0">
                <a:solidFill>
                  <a:srgbClr val="333333"/>
                </a:solidFill>
              </a:rP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Strong typing</a:t>
            </a:r>
          </a:p>
        </p:txBody>
      </p:sp>
      <p:sp>
        <p:nvSpPr>
          <p:cNvPr id="308" name="TextShape 2"/>
          <p:cNvSpPr txBox="1"/>
          <p:nvPr/>
        </p:nvSpPr>
        <p:spPr>
          <a:xfrm>
            <a:off x="720000" y="1872000"/>
            <a:ext cx="8640000" cy="3784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1999" indent="-323999">
              <a:spcBef>
                <a:spcPts val="1400"/>
              </a:spcBef>
              <a:buClr>
                <a:srgbClr val="EF2929"/>
              </a:buClr>
              <a:buSzPct val="45000"/>
              <a:buChar char="●"/>
              <a:defRPr i="1" spc="-1" sz="1600">
                <a:solidFill>
                  <a:srgbClr val="333333"/>
                </a:solidFill>
                <a:uFill>
                  <a:solidFill>
                    <a:srgbClr val="FFFFFF"/>
                  </a:solidFill>
                </a:uFill>
                <a:latin typeface="Open Sans"/>
                <a:ea typeface="Open Sans"/>
                <a:cs typeface="Open Sans"/>
                <a:sym typeface="Open Sans"/>
              </a:defRPr>
            </a:pPr>
            <a:r>
              <a:t>"If it type-checks, it's most likely good"</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types not only help to ensure that a program works correctly, but also provide a headline of what a function is doing</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for convenience, most compilers implement type inference</a:t>
            </a:r>
          </a:p>
          <a:p>
            <a:pPr>
              <a:defRPr b="1" spc="-1" sz="1600">
                <a:solidFill>
                  <a:srgbClr val="0066BB"/>
                </a:solidFill>
                <a:uFill>
                  <a:solidFill>
                    <a:srgbClr val="FFFFFF"/>
                  </a:solidFill>
                </a:uFill>
                <a:latin typeface="Courier New"/>
                <a:ea typeface="Courier New"/>
                <a:cs typeface="Courier New"/>
                <a:sym typeface="Courier New"/>
              </a:defRPr>
            </a:pPr>
            <a:r>
              <a:t>maybePlus</a:t>
            </a:r>
            <a:r>
              <a:rPr b="0">
                <a:solidFill>
                  <a:srgbClr val="333333"/>
                </a:solidFill>
              </a:rPr>
              <a:t> </a:t>
            </a:r>
            <a:r>
              <a:rPr>
                <a:solidFill>
                  <a:srgbClr val="000000"/>
                </a:solidFill>
              </a:rPr>
              <a:t>::</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Maybe</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Maybe</a:t>
            </a:r>
            <a:r>
              <a:rPr b="0">
                <a:solidFill>
                  <a:srgbClr val="333333"/>
                </a:solidFill>
              </a:rPr>
              <a:t> </a:t>
            </a:r>
            <a:r>
              <a:rPr>
                <a:solidFill>
                  <a:srgbClr val="333399"/>
                </a:solidFill>
              </a:rPr>
              <a:t>Int</a:t>
            </a:r>
            <a:br>
              <a:rPr>
                <a:solidFill>
                  <a:srgbClr val="333399"/>
                </a:solidFill>
              </a:rPr>
            </a:br>
            <a:br>
              <a:rPr>
                <a:solidFill>
                  <a:srgbClr val="333399"/>
                </a:solidFill>
              </a:rPr>
            </a:br>
            <a:r>
              <a:rPr b="0">
                <a:solidFill>
                  <a:srgbClr val="333333"/>
                </a:solidFill>
              </a:rPr>
              <a:t>...</a:t>
            </a:r>
            <a:br>
              <a:rPr b="0">
                <a:solidFill>
                  <a:srgbClr val="333333"/>
                </a:solidFill>
              </a:rPr>
            </a:br>
            <a:br>
              <a:rPr b="0">
                <a:solidFill>
                  <a:srgbClr val="333333"/>
                </a:solidFill>
              </a:rPr>
            </a:br>
            <a:r>
              <a:t>maybePlus</a:t>
            </a:r>
            <a:r>
              <a:rPr b="0">
                <a:solidFill>
                  <a:srgbClr val="333333"/>
                </a:solidFill>
              </a:rPr>
              <a:t> (maybeDiv </a:t>
            </a:r>
            <a:r>
              <a:rPr>
                <a:solidFill>
                  <a:srgbClr val="0000DD"/>
                </a:solidFill>
              </a:rPr>
              <a:t>10</a:t>
            </a:r>
            <a:r>
              <a:rPr b="0">
                <a:solidFill>
                  <a:srgbClr val="333333"/>
                </a:solidFill>
              </a:rPr>
              <a:t> </a:t>
            </a:r>
            <a:r>
              <a:rPr>
                <a:solidFill>
                  <a:srgbClr val="0000DD"/>
                </a:solidFill>
              </a:rPr>
              <a:t>0</a:t>
            </a:r>
            <a:r>
              <a:rPr b="0">
                <a:solidFill>
                  <a:srgbClr val="333333"/>
                </a:solidFill>
              </a:rPr>
              <a:t>) </a:t>
            </a:r>
            <a:r>
              <a:rPr>
                <a:solidFill>
                  <a:srgbClr val="0000DD"/>
                </a:solidFill>
              </a:rPr>
              <a:t>10</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&lt;interactive&gt;:58:12: error:</a:t>
            </a:r>
            <a:br/>
            <a:r>
              <a:t>    • Couldn't match expected type ‘Int’ with actual type ‘Maybe Int’</a:t>
            </a:r>
            <a:br/>
            <a:r>
              <a:t>    • In the first argument of ‘maybePlus’, namely ‘(maybeDiv 10 0)’</a:t>
            </a:r>
            <a:br/>
            <a:r>
              <a:t>      In the expression: maybePlus (maybeDiv 10 0) 10</a:t>
            </a:r>
            <a:br/>
            <a:r>
              <a:t>      In an equation for ‘it’: it = maybePlus (maybeDiv 10 0) 10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Strong typing</a:t>
            </a:r>
          </a:p>
        </p:txBody>
      </p:sp>
      <p:sp>
        <p:nvSpPr>
          <p:cNvPr id="311" name="TextShape 2"/>
          <p:cNvSpPr txBox="1"/>
          <p:nvPr/>
        </p:nvSpPr>
        <p:spPr>
          <a:xfrm>
            <a:off x="720000" y="1872000"/>
            <a:ext cx="8640000" cy="24796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map</a:t>
            </a:r>
            <a:r>
              <a:rPr b="0">
                <a:solidFill>
                  <a:srgbClr val="333333"/>
                </a:solidFill>
              </a:rPr>
              <a:t> </a:t>
            </a:r>
            <a:r>
              <a:rPr>
                <a:solidFill>
                  <a:srgbClr val="000000"/>
                </a:solidFill>
              </a:rPr>
              <a:t>::</a:t>
            </a:r>
            <a:r>
              <a:rPr b="0">
                <a:solidFill>
                  <a:srgbClr val="333333"/>
                </a:solidFill>
              </a:rPr>
              <a:t> (a </a:t>
            </a:r>
            <a:r>
              <a:rPr>
                <a:solidFill>
                  <a:srgbClr val="000000"/>
                </a:solidFill>
              </a:rPr>
              <a:t>-&gt;</a:t>
            </a:r>
            <a:r>
              <a:rPr b="0">
                <a:solidFill>
                  <a:srgbClr val="333333"/>
                </a:solidFill>
              </a:rPr>
              <a:t> b) </a:t>
            </a:r>
            <a:r>
              <a:rPr>
                <a:solidFill>
                  <a:srgbClr val="000000"/>
                </a:solidFill>
              </a:rPr>
              <a:t>-&gt;</a:t>
            </a:r>
            <a:r>
              <a:rPr b="0">
                <a:solidFill>
                  <a:srgbClr val="333333"/>
                </a:solidFill>
              </a:rPr>
              <a:t> [a] </a:t>
            </a:r>
            <a:r>
              <a:rPr>
                <a:solidFill>
                  <a:srgbClr val="000000"/>
                </a:solidFill>
              </a:rPr>
              <a:t>-&gt;</a:t>
            </a:r>
            <a:r>
              <a:rPr b="0">
                <a:solidFill>
                  <a:srgbClr val="333333"/>
                </a:solidFill>
              </a:rPr>
              <a:t> [b]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Given the above function signature, we can already say what the function is doing:</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given a function </a:t>
            </a:r>
            <a:r>
              <a:rPr>
                <a:latin typeface="Courier New"/>
                <a:ea typeface="Courier New"/>
                <a:cs typeface="Courier New"/>
                <a:sym typeface="Courier New"/>
              </a:rPr>
              <a:t>(a -&gt; b)</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and a list </a:t>
            </a:r>
            <a:r>
              <a:rPr>
                <a:latin typeface="Courier New"/>
                <a:ea typeface="Courier New"/>
                <a:cs typeface="Courier New"/>
                <a:sym typeface="Courier New"/>
              </a:rPr>
              <a:t>[a]</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it will map over the list, applying the given function and return a list of its return values</a:t>
            </a:r>
          </a:p>
          <a:p>
            <a:pPr>
              <a:defRPr spc="-1" sz="1600">
                <a:solidFill>
                  <a:srgbClr val="333333"/>
                </a:solidFill>
                <a:uFill>
                  <a:solidFill>
                    <a:srgbClr val="FFFFFF"/>
                  </a:solidFill>
                </a:uFill>
                <a:latin typeface="Open Sans"/>
                <a:ea typeface="Open Sans"/>
                <a:cs typeface="Open Sans"/>
                <a:sym typeface="Open Sans"/>
              </a:defRPr>
            </a:pPr>
            <a:r>
              <a:t>Note: the example here uses variable types, and Haskell will infer the actual types based on the usage of the function - as long as the types marked with the same letter (a or b) are the same, the function will work correctly.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Curried functions</a:t>
            </a:r>
          </a:p>
        </p:txBody>
      </p:sp>
      <p:sp>
        <p:nvSpPr>
          <p:cNvPr id="314" name="TextShape 2"/>
          <p:cNvSpPr txBox="1"/>
          <p:nvPr/>
        </p:nvSpPr>
        <p:spPr>
          <a:xfrm>
            <a:off x="720000" y="1872000"/>
            <a:ext cx="8640000" cy="19081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All functions in Haskell either return the end result or a function to get it:</a:t>
            </a:r>
          </a:p>
          <a:p>
            <a:pPr>
              <a:defRPr b="1" spc="-1" sz="1600">
                <a:solidFill>
                  <a:srgbClr val="0066BB"/>
                </a:solidFill>
                <a:uFill>
                  <a:solidFill>
                    <a:srgbClr val="FFFFFF"/>
                  </a:solidFill>
                </a:uFill>
                <a:latin typeface="Courier New"/>
                <a:ea typeface="Courier New"/>
                <a:cs typeface="Courier New"/>
                <a:sym typeface="Courier New"/>
              </a:defRPr>
            </a:pPr>
            <a:r>
              <a:t>f</a:t>
            </a:r>
            <a:r>
              <a:rPr b="0">
                <a:solidFill>
                  <a:srgbClr val="333333"/>
                </a:solidFill>
              </a:rPr>
              <a:t> </a:t>
            </a:r>
            <a:r>
              <a:rPr>
                <a:solidFill>
                  <a:srgbClr val="000000"/>
                </a:solidFill>
              </a:rPr>
              <a:t>::</a:t>
            </a:r>
            <a:r>
              <a:rPr b="0">
                <a:solidFill>
                  <a:srgbClr val="333333"/>
                </a:solidFill>
              </a:rPr>
              <a:t> a </a:t>
            </a:r>
            <a:r>
              <a:rPr>
                <a:solidFill>
                  <a:srgbClr val="000000"/>
                </a:solidFill>
              </a:rPr>
              <a:t>-&gt;</a:t>
            </a:r>
            <a:r>
              <a:rPr b="0">
                <a:solidFill>
                  <a:srgbClr val="333333"/>
                </a:solidFill>
              </a:rPr>
              <a:t> b </a:t>
            </a:r>
            <a:r>
              <a:rPr>
                <a:solidFill>
                  <a:srgbClr val="000000"/>
                </a:solidFill>
              </a:rPr>
              <a:t>-&gt;</a:t>
            </a:r>
            <a:r>
              <a:rPr b="0">
                <a:solidFill>
                  <a:srgbClr val="333333"/>
                </a:solidFill>
              </a:rPr>
              <a:t> c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f 3</a:t>
            </a:r>
            <a:r>
              <a:rPr>
                <a:latin typeface="Open Sans"/>
                <a:ea typeface="Open Sans"/>
                <a:cs typeface="Open Sans"/>
                <a:sym typeface="Open Sans"/>
              </a:rPr>
              <a:t> has type </a:t>
            </a:r>
            <a:r>
              <a:t>(b -&gt; c)</a:t>
            </a:r>
            <a:r>
              <a:rPr>
                <a:latin typeface="Open Sans"/>
                <a:ea typeface="Open Sans"/>
                <a:cs typeface="Open Sans"/>
                <a:sym typeface="Open Sans"/>
              </a:rPr>
              <a:t>, which is a function itself. An example of this can be a sum:</a:t>
            </a:r>
            <a:endParaRPr>
              <a:latin typeface="Open Sans"/>
              <a:ea typeface="Open Sans"/>
              <a:cs typeface="Open Sans"/>
              <a:sym typeface="Open Sans"/>
            </a:endParaRPr>
          </a:p>
          <a:p>
            <a:pPr>
              <a:defRPr b="1" spc="-1" sz="1600">
                <a:solidFill>
                  <a:srgbClr val="0066BB"/>
                </a:solidFill>
                <a:uFill>
                  <a:solidFill>
                    <a:srgbClr val="FFFFFF"/>
                  </a:solidFill>
                </a:uFill>
                <a:latin typeface="Courier New"/>
                <a:ea typeface="Courier New"/>
                <a:cs typeface="Courier New"/>
                <a:sym typeface="Courier New"/>
              </a:defRPr>
            </a:pPr>
            <a:r>
              <a:t>addNumbers</a:t>
            </a:r>
            <a:r>
              <a:rPr b="0">
                <a:solidFill>
                  <a:srgbClr val="333333"/>
                </a:solidFill>
              </a:rPr>
              <a:t> x y </a:t>
            </a:r>
            <a:r>
              <a:rPr>
                <a:solidFill>
                  <a:srgbClr val="000000"/>
                </a:solidFill>
              </a:rPr>
              <a:t>=</a:t>
            </a:r>
            <a:r>
              <a:rPr b="0">
                <a:solidFill>
                  <a:srgbClr val="333333"/>
                </a:solidFill>
              </a:rPr>
              <a:t> x + y</a:t>
            </a:r>
            <a:br>
              <a:rPr b="0">
                <a:solidFill>
                  <a:srgbClr val="333333"/>
                </a:solidFill>
              </a:rPr>
            </a:br>
            <a:r>
              <a:t>addFive</a:t>
            </a:r>
            <a:r>
              <a:rPr b="0">
                <a:solidFill>
                  <a:srgbClr val="333333"/>
                </a:solidFill>
              </a:rPr>
              <a:t> </a:t>
            </a:r>
            <a:r>
              <a:rPr>
                <a:solidFill>
                  <a:srgbClr val="000000"/>
                </a:solidFill>
              </a:rPr>
              <a:t>=</a:t>
            </a:r>
            <a:r>
              <a:rPr b="0">
                <a:solidFill>
                  <a:srgbClr val="333333"/>
                </a:solidFill>
              </a:rPr>
              <a:t> addNumbers </a:t>
            </a:r>
            <a:r>
              <a:rPr>
                <a:solidFill>
                  <a:srgbClr val="0000DD"/>
                </a:solidFill>
              </a:rPr>
              <a:t>5</a:t>
            </a:r>
            <a:br>
              <a:rPr>
                <a:solidFill>
                  <a:srgbClr val="0000DD"/>
                </a:solidFill>
              </a:rPr>
            </a:br>
            <a:r>
              <a:t>addFive</a:t>
            </a:r>
            <a:r>
              <a:rPr b="0">
                <a:solidFill>
                  <a:srgbClr val="333333"/>
                </a:solidFill>
              </a:rPr>
              <a:t> </a:t>
            </a:r>
            <a:r>
              <a:rPr>
                <a:solidFill>
                  <a:srgbClr val="0000DD"/>
                </a:solidFill>
              </a:rPr>
              <a:t>2</a:t>
            </a:r>
            <a:r>
              <a:rPr b="0">
                <a:solidFill>
                  <a:srgbClr val="333333"/>
                </a:solidFill>
              </a:rPr>
              <a:t> </a:t>
            </a:r>
            <a:r>
              <a:rPr b="0">
                <a:solidFill>
                  <a:srgbClr val="888888"/>
                </a:solidFill>
              </a:rPr>
              <a:t>-- will return 7</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addNumbers 5</a:t>
            </a:r>
            <a:r>
              <a:rPr>
                <a:latin typeface="Open Sans"/>
                <a:ea typeface="Open Sans"/>
                <a:cs typeface="Open Sans"/>
                <a:sym typeface="Open Sans"/>
              </a:rPr>
              <a:t> returns a function that takes one parameter </a:t>
            </a:r>
            <a:r>
              <a:t>y</a:t>
            </a:r>
            <a:r>
              <a:rPr>
                <a:latin typeface="Open Sans"/>
                <a:ea typeface="Open Sans"/>
                <a:cs typeface="Open Sans"/>
                <a:sym typeface="Open Sans"/>
              </a:rPr>
              <a:t> and results in </a:t>
            </a:r>
            <a:r>
              <a:t>5 + y</a:t>
            </a:r>
            <a:r>
              <a:rPr>
                <a:latin typeface="Open Sans"/>
                <a:ea typeface="Open Sans"/>
                <a:cs typeface="Open Sans"/>
                <a:sym typeface="Open Sans"/>
              </a:rPr>
              <a:t>.</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In Haskell, all functions are curried.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Lambda functions</a:t>
            </a:r>
          </a:p>
        </p:txBody>
      </p:sp>
      <p:sp>
        <p:nvSpPr>
          <p:cNvPr id="317" name="TextShape 2"/>
          <p:cNvSpPr txBox="1"/>
          <p:nvPr/>
        </p:nvSpPr>
        <p:spPr>
          <a:xfrm>
            <a:off x="720000" y="1872000"/>
            <a:ext cx="8640000" cy="14636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It is frequently convenient to express simple functions anonymously - without assigning a specific label to them, but rather just "embedding" them in the function call directly - as seen in the example below, where 5 is being added to every element of the list.</a:t>
            </a:r>
          </a:p>
          <a:p>
            <a:pPr>
              <a:defRPr spc="-1" sz="1600">
                <a:solidFill>
                  <a:srgbClr val="333333"/>
                </a:solidFill>
                <a:uFill>
                  <a:solidFill>
                    <a:srgbClr val="FFFFFF"/>
                  </a:solidFill>
                </a:uFill>
                <a:latin typeface="Open Sans"/>
                <a:ea typeface="Open Sans"/>
                <a:cs typeface="Open Sans"/>
                <a:sym typeface="Open Sans"/>
              </a:defRPr>
            </a:pPr>
            <a:r>
              <a:t>The syntax to declare a lambda function is: </a:t>
            </a:r>
            <a:r>
              <a:rPr>
                <a:latin typeface="Courier New"/>
                <a:ea typeface="Courier New"/>
                <a:cs typeface="Courier New"/>
                <a:sym typeface="Courier New"/>
              </a:rPr>
              <a:t>\parameters -&gt; body</a:t>
            </a:r>
            <a:r>
              <a:t>.</a:t>
            </a:r>
          </a:p>
          <a:p>
            <a:pPr>
              <a:defRPr b="1" spc="-1" sz="1600">
                <a:solidFill>
                  <a:srgbClr val="0066BB"/>
                </a:solidFill>
                <a:uFill>
                  <a:solidFill>
                    <a:srgbClr val="FFFFFF"/>
                  </a:solidFill>
                </a:uFill>
                <a:latin typeface="Courier New"/>
                <a:ea typeface="Courier New"/>
                <a:cs typeface="Courier New"/>
                <a:sym typeface="Courier New"/>
              </a:defRPr>
            </a:pPr>
            <a:r>
              <a:t>map</a:t>
            </a:r>
            <a:r>
              <a:rPr b="0">
                <a:solidFill>
                  <a:srgbClr val="333333"/>
                </a:solidFill>
              </a:rPr>
              <a:t> (</a:t>
            </a:r>
            <a:r>
              <a:t>\</a:t>
            </a:r>
            <a:r>
              <a:rPr b="0">
                <a:solidFill>
                  <a:srgbClr val="333333"/>
                </a:solidFill>
              </a:rPr>
              <a:t>x </a:t>
            </a:r>
            <a:r>
              <a:rPr>
                <a:solidFill>
                  <a:srgbClr val="000000"/>
                </a:solidFill>
              </a:rPr>
              <a:t>-&gt;</a:t>
            </a:r>
            <a:r>
              <a:rPr b="0">
                <a:solidFill>
                  <a:srgbClr val="333333"/>
                </a:solidFill>
              </a:rPr>
              <a:t> x+</a:t>
            </a:r>
            <a:r>
              <a:rPr>
                <a:solidFill>
                  <a:srgbClr val="0000DD"/>
                </a:solidFill>
              </a:rPr>
              <a:t>5</a:t>
            </a:r>
            <a:r>
              <a:rPr b="0">
                <a:solidFill>
                  <a:srgbClr val="333333"/>
                </a:solidFill>
              </a:rPr>
              <a:t>) [</a:t>
            </a:r>
            <a:r>
              <a:rPr>
                <a:solidFill>
                  <a:srgbClr val="0000DD"/>
                </a:solidFill>
              </a:rPr>
              <a:t>1</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Why "</a:t>
            </a:r>
            <a:r>
              <a:rPr>
                <a:latin typeface="Courier New"/>
                <a:ea typeface="Courier New"/>
                <a:cs typeface="Courier New"/>
                <a:sym typeface="Courier New"/>
              </a:rPr>
              <a:t>\</a:t>
            </a:r>
            <a:r>
              <a:t>"? Because </a:t>
            </a:r>
            <a:r>
              <a:rPr>
                <a:latin typeface="Courier New"/>
                <a:ea typeface="Courier New"/>
                <a:cs typeface="Courier New"/>
                <a:sym typeface="Courier New"/>
              </a:rPr>
              <a:t>(\</a:t>
            </a:r>
            <a:r>
              <a:t> resembles a lambda symbol (if you squint hard enough).</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Composing two functions</a:t>
            </a:r>
          </a:p>
        </p:txBody>
      </p:sp>
      <p:sp>
        <p:nvSpPr>
          <p:cNvPr id="320" name="TextShape 2"/>
          <p:cNvSpPr txBox="1"/>
          <p:nvPr/>
        </p:nvSpPr>
        <p:spPr>
          <a:xfrm>
            <a:off x="720000" y="1872000"/>
            <a:ext cx="8640000" cy="32813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In Haskell, it is possible to compose two functions to one using the </a:t>
            </a:r>
            <a:r>
              <a:rPr>
                <a:latin typeface="Courier New"/>
                <a:ea typeface="Courier New"/>
                <a:cs typeface="Courier New"/>
                <a:sym typeface="Courier New"/>
              </a:rPr>
              <a:t>.</a:t>
            </a:r>
            <a:r>
              <a:t> operator:</a:t>
            </a:r>
          </a:p>
          <a:p>
            <a:pPr>
              <a:defRPr b="1" spc="-1" sz="1600">
                <a:solidFill>
                  <a:srgbClr val="0066BB"/>
                </a:solidFill>
                <a:uFill>
                  <a:solidFill>
                    <a:srgbClr val="FFFFFF"/>
                  </a:solidFill>
                </a:uFill>
                <a:latin typeface="Courier New"/>
                <a:ea typeface="Courier New"/>
                <a:cs typeface="Courier New"/>
                <a:sym typeface="Courier New"/>
              </a:defRPr>
            </a:pPr>
            <a:r>
              <a:t>foo</a:t>
            </a:r>
            <a:r>
              <a:rPr b="0">
                <a:solidFill>
                  <a:srgbClr val="333333"/>
                </a:solidFill>
              </a:rPr>
              <a:t> </a:t>
            </a:r>
            <a:r>
              <a:rPr>
                <a:solidFill>
                  <a:srgbClr val="000000"/>
                </a:solidFill>
              </a:rPr>
              <a:t>::</a:t>
            </a:r>
            <a:r>
              <a:rPr b="0">
                <a:solidFill>
                  <a:srgbClr val="333333"/>
                </a:solidFill>
              </a:rPr>
              <a:t> </a:t>
            </a:r>
            <a:r>
              <a:rPr>
                <a:solidFill>
                  <a:srgbClr val="333399"/>
                </a:solidFill>
              </a:rPr>
              <a:t>Int</a:t>
            </a:r>
            <a:r>
              <a:rPr b="0">
                <a:solidFill>
                  <a:srgbClr val="333333"/>
                </a:solidFill>
              </a:rPr>
              <a:t> </a:t>
            </a:r>
            <a:r>
              <a:rPr>
                <a:solidFill>
                  <a:srgbClr val="000000"/>
                </a:solidFill>
              </a:rPr>
              <a:t>-&gt;</a:t>
            </a:r>
            <a:r>
              <a:rPr b="0">
                <a:solidFill>
                  <a:srgbClr val="333333"/>
                </a:solidFill>
              </a:rPr>
              <a:t> </a:t>
            </a:r>
            <a:r>
              <a:rPr>
                <a:solidFill>
                  <a:srgbClr val="333399"/>
                </a:solidFill>
              </a:rPr>
              <a:t>String</a:t>
            </a:r>
            <a:br>
              <a:rPr>
                <a:solidFill>
                  <a:srgbClr val="333399"/>
                </a:solidFill>
              </a:rPr>
            </a:br>
            <a:r>
              <a:t>foo</a:t>
            </a:r>
            <a:r>
              <a:rPr b="0">
                <a:solidFill>
                  <a:srgbClr val="333333"/>
                </a:solidFill>
              </a:rPr>
              <a:t> </a:t>
            </a:r>
            <a:r>
              <a:rPr>
                <a:solidFill>
                  <a:srgbClr val="000000"/>
                </a:solidFill>
              </a:rPr>
              <a:t>=</a:t>
            </a:r>
            <a:r>
              <a:rPr b="0">
                <a:solidFill>
                  <a:srgbClr val="333333"/>
                </a:solidFill>
              </a:rPr>
              <a:t> show</a:t>
            </a:r>
            <a:br>
              <a:rPr b="0">
                <a:solidFill>
                  <a:srgbClr val="333333"/>
                </a:solidFill>
              </a:rPr>
            </a:br>
            <a:br>
              <a:rPr b="0">
                <a:solidFill>
                  <a:srgbClr val="333333"/>
                </a:solidFill>
              </a:rPr>
            </a:br>
            <a:r>
              <a:t>bar</a:t>
            </a:r>
            <a:r>
              <a:rPr b="0">
                <a:solidFill>
                  <a:srgbClr val="333333"/>
                </a:solidFill>
              </a:rPr>
              <a:t> </a:t>
            </a:r>
            <a:r>
              <a:rPr>
                <a:solidFill>
                  <a:srgbClr val="000000"/>
                </a:solidFill>
              </a:rPr>
              <a:t>::</a:t>
            </a:r>
            <a:r>
              <a:rPr b="0">
                <a:solidFill>
                  <a:srgbClr val="333333"/>
                </a:solidFill>
              </a:rPr>
              <a:t> </a:t>
            </a:r>
            <a:r>
              <a:rPr>
                <a:solidFill>
                  <a:srgbClr val="333399"/>
                </a:solidFill>
              </a:rPr>
              <a:t>String</a:t>
            </a:r>
            <a:r>
              <a:rPr b="0">
                <a:solidFill>
                  <a:srgbClr val="333333"/>
                </a:solidFill>
              </a:rPr>
              <a:t> </a:t>
            </a:r>
            <a:r>
              <a:rPr>
                <a:solidFill>
                  <a:srgbClr val="000000"/>
                </a:solidFill>
              </a:rPr>
              <a:t>-&gt;</a:t>
            </a:r>
            <a:r>
              <a:rPr b="0">
                <a:solidFill>
                  <a:srgbClr val="333333"/>
                </a:solidFill>
              </a:rPr>
              <a:t> [</a:t>
            </a:r>
            <a:r>
              <a:rPr>
                <a:solidFill>
                  <a:srgbClr val="333399"/>
                </a:solidFill>
              </a:rPr>
              <a:t>String</a:t>
            </a:r>
            <a:r>
              <a:rPr b="0">
                <a:solidFill>
                  <a:srgbClr val="333333"/>
                </a:solidFill>
              </a:rPr>
              <a:t>]</a:t>
            </a:r>
            <a:br>
              <a:rPr b="0">
                <a:solidFill>
                  <a:srgbClr val="333333"/>
                </a:solidFill>
              </a:rPr>
            </a:br>
            <a:r>
              <a:t>bar</a:t>
            </a:r>
            <a:r>
              <a:rPr b="0">
                <a:solidFill>
                  <a:srgbClr val="333333"/>
                </a:solidFill>
              </a:rPr>
              <a:t> x </a:t>
            </a:r>
            <a:r>
              <a:rPr>
                <a:solidFill>
                  <a:srgbClr val="000000"/>
                </a:solidFill>
              </a:rPr>
              <a:t>=</a:t>
            </a:r>
            <a:r>
              <a:rPr b="0">
                <a:solidFill>
                  <a:srgbClr val="333333"/>
                </a:solidFill>
              </a:rPr>
              <a:t> [x]</a:t>
            </a:r>
            <a:br>
              <a:rPr b="0">
                <a:solidFill>
                  <a:srgbClr val="333333"/>
                </a:solidFill>
              </a:rPr>
            </a:br>
            <a:br>
              <a:rPr b="0">
                <a:solidFill>
                  <a:srgbClr val="333333"/>
                </a:solidFill>
              </a:rPr>
            </a:br>
            <a:r>
              <a:t>foobar</a:t>
            </a:r>
            <a:r>
              <a:rPr b="0">
                <a:solidFill>
                  <a:srgbClr val="333333"/>
                </a:solidFill>
              </a:rPr>
              <a:t> </a:t>
            </a:r>
            <a:r>
              <a:rPr>
                <a:solidFill>
                  <a:srgbClr val="000000"/>
                </a:solidFill>
              </a:rPr>
              <a:t>=</a:t>
            </a:r>
            <a:r>
              <a:rPr b="0">
                <a:solidFill>
                  <a:srgbClr val="333333"/>
                </a:solidFill>
              </a:rPr>
              <a:t> bar . foo</a:t>
            </a:r>
            <a:br>
              <a:rPr b="0">
                <a:solidFill>
                  <a:srgbClr val="333333"/>
                </a:solidFill>
              </a:rPr>
            </a:br>
            <a:br>
              <a:rPr b="0">
                <a:solidFill>
                  <a:srgbClr val="333333"/>
                </a:solidFill>
              </a:rPr>
            </a:br>
            <a:r>
              <a:t>foobar</a:t>
            </a:r>
            <a:r>
              <a:rPr b="0">
                <a:solidFill>
                  <a:srgbClr val="333333"/>
                </a:solidFill>
              </a:rPr>
              <a:t> </a:t>
            </a:r>
            <a:r>
              <a:rPr>
                <a:solidFill>
                  <a:srgbClr val="0000DD"/>
                </a:solidFill>
              </a:rPr>
              <a:t>5</a:t>
            </a:r>
            <a:r>
              <a:rPr b="0">
                <a:solidFill>
                  <a:srgbClr val="333333"/>
                </a:solidFill>
              </a:rPr>
              <a:t>  </a:t>
            </a:r>
            <a:r>
              <a:rPr b="0">
                <a:solidFill>
                  <a:srgbClr val="888888"/>
                </a:solidFill>
              </a:rPr>
              <a:t>-- ["5"]</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333399"/>
                </a:solidFill>
              </a:rPr>
              <a:t>:</a:t>
            </a:r>
            <a:r>
              <a:t>info foobar</a:t>
            </a:r>
            <a:br/>
            <a:r>
              <a:rPr b="1">
                <a:solidFill>
                  <a:srgbClr val="0066BB"/>
                </a:solidFill>
              </a:rPr>
              <a:t>foobar</a:t>
            </a:r>
            <a:r>
              <a:t> </a:t>
            </a:r>
            <a:r>
              <a:rPr b="1">
                <a:solidFill>
                  <a:srgbClr val="000000"/>
                </a:solidFill>
              </a:rPr>
              <a:t>::</a:t>
            </a:r>
            <a:r>
              <a:t> </a:t>
            </a:r>
            <a:r>
              <a:rPr b="1">
                <a:solidFill>
                  <a:srgbClr val="333399"/>
                </a:solidFill>
              </a:rPr>
              <a:t>Int</a:t>
            </a:r>
            <a:r>
              <a:t> </a:t>
            </a:r>
            <a:r>
              <a:rPr b="1">
                <a:solidFill>
                  <a:srgbClr val="000000"/>
                </a:solidFill>
              </a:rPr>
              <a:t>-&gt;</a:t>
            </a:r>
            <a:r>
              <a:t> [</a:t>
            </a:r>
            <a:r>
              <a:rPr b="1">
                <a:solidFill>
                  <a:srgbClr val="333399"/>
                </a:solidFill>
              </a:rPr>
              <a:t>String</a:t>
            </a:r>
            <a:r>
              <a:t>] </a:t>
            </a:r>
            <a:endParaRPr>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bar</a:t>
            </a:r>
            <a:r>
              <a:rPr>
                <a:latin typeface="Open Sans"/>
                <a:ea typeface="Open Sans"/>
                <a:cs typeface="Open Sans"/>
                <a:sym typeface="Open Sans"/>
              </a:rPr>
              <a:t> composed with </a:t>
            </a:r>
            <a:r>
              <a:t>foo</a:t>
            </a:r>
            <a:r>
              <a:rPr>
                <a:latin typeface="Open Sans"/>
                <a:ea typeface="Open Sans"/>
                <a:cs typeface="Open Sans"/>
                <a:sym typeface="Open Sans"/>
              </a:rPr>
              <a:t> will call the function </a:t>
            </a:r>
            <a:r>
              <a:t>foo</a:t>
            </a:r>
            <a:r>
              <a:rPr>
                <a:latin typeface="Open Sans"/>
                <a:ea typeface="Open Sans"/>
                <a:cs typeface="Open Sans"/>
                <a:sym typeface="Open Sans"/>
              </a:rPr>
              <a:t> first, and pass its results to the argument of </a:t>
            </a:r>
            <a:r>
              <a:t>bar</a:t>
            </a:r>
            <a:r>
              <a:rPr>
                <a:latin typeface="Open Sans"/>
                <a:ea typeface="Open Sans"/>
                <a:cs typeface="Open Sans"/>
                <a:sym typeface="Open Sans"/>
              </a:rPr>
              <a:t> returning the final results.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What to expect</a:t>
            </a:r>
          </a:p>
        </p:txBody>
      </p:sp>
      <p:sp>
        <p:nvSpPr>
          <p:cNvPr id="269" name="TextShape 2"/>
          <p:cNvSpPr txBox="1"/>
          <p:nvPr/>
        </p:nvSpPr>
        <p:spPr>
          <a:xfrm>
            <a:off x="720000" y="1872000"/>
            <a:ext cx="8640000"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an overview of Functional Programming and basic concepts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basic Haskell syntax (yes, we'll use Haskell!)</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being able to build a program!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Composing two functions</a:t>
            </a:r>
          </a:p>
        </p:txBody>
      </p:sp>
      <p:sp>
        <p:nvSpPr>
          <p:cNvPr id="323" name="TextShape 2"/>
          <p:cNvSpPr txBox="1"/>
          <p:nvPr/>
        </p:nvSpPr>
        <p:spPr>
          <a:xfrm>
            <a:off x="720000" y="1872000"/>
            <a:ext cx="8640000" cy="2916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The </a:t>
            </a:r>
            <a:r>
              <a:rPr>
                <a:latin typeface="Courier New"/>
                <a:ea typeface="Courier New"/>
                <a:cs typeface="Courier New"/>
                <a:sym typeface="Courier New"/>
              </a:rPr>
              <a:t>.</a:t>
            </a:r>
            <a:r>
              <a:t> operator is not a specific language construct - like many others, it is a simple function, defined in the </a:t>
            </a:r>
            <a:r>
              <a:rPr i="1"/>
              <a:t>Prelude</a:t>
            </a:r>
            <a:r>
              <a:t>:</a:t>
            </a:r>
          </a:p>
          <a:p>
            <a:pPr>
              <a:defRPr spc="-1" sz="1600">
                <a:solidFill>
                  <a:srgbClr val="333333"/>
                </a:solidFill>
                <a:uFill>
                  <a:solidFill>
                    <a:srgbClr val="FFFFFF"/>
                  </a:solidFill>
                </a:uFill>
                <a:latin typeface="Courier New"/>
                <a:ea typeface="Courier New"/>
                <a:cs typeface="Courier New"/>
                <a:sym typeface="Courier New"/>
              </a:defRPr>
            </a:pPr>
            <a:r>
              <a:t>(.) </a:t>
            </a:r>
            <a:r>
              <a:rPr b="1">
                <a:solidFill>
                  <a:srgbClr val="000000"/>
                </a:solidFill>
              </a:rPr>
              <a:t>::</a:t>
            </a:r>
            <a:r>
              <a:t> (b </a:t>
            </a:r>
            <a:r>
              <a:rPr b="1">
                <a:solidFill>
                  <a:srgbClr val="000000"/>
                </a:solidFill>
              </a:rPr>
              <a:t>-&gt;</a:t>
            </a:r>
            <a:r>
              <a:t> c) </a:t>
            </a:r>
            <a:r>
              <a:rPr b="1">
                <a:solidFill>
                  <a:srgbClr val="000000"/>
                </a:solidFill>
              </a:rPr>
              <a:t>-&gt;</a:t>
            </a:r>
            <a:r>
              <a:t> (a </a:t>
            </a:r>
            <a:r>
              <a:rPr b="1">
                <a:solidFill>
                  <a:srgbClr val="000000"/>
                </a:solidFill>
              </a:rPr>
              <a:t>-&gt;</a:t>
            </a:r>
            <a:r>
              <a:t> b) </a:t>
            </a:r>
            <a:r>
              <a:rPr b="1">
                <a:solidFill>
                  <a:srgbClr val="000000"/>
                </a:solidFill>
              </a:rPr>
              <a:t>-&gt;</a:t>
            </a:r>
            <a:r>
              <a:t> (a </a:t>
            </a:r>
            <a:r>
              <a:rPr b="1">
                <a:solidFill>
                  <a:srgbClr val="000000"/>
                </a:solidFill>
              </a:rPr>
              <a:t>-&gt;</a:t>
            </a:r>
            <a:r>
              <a:t> c)</a:t>
            </a:r>
            <a:br/>
            <a:r>
              <a:t>(.) f g </a:t>
            </a:r>
            <a:r>
              <a:rPr b="1">
                <a:solidFill>
                  <a:srgbClr val="000000"/>
                </a:solidFill>
              </a:rPr>
              <a:t>=</a:t>
            </a:r>
            <a:r>
              <a:t> </a:t>
            </a:r>
            <a:r>
              <a:rPr b="1">
                <a:solidFill>
                  <a:srgbClr val="0066BB"/>
                </a:solidFill>
              </a:rPr>
              <a:t>\</a:t>
            </a:r>
            <a:r>
              <a:t>x </a:t>
            </a:r>
            <a:r>
              <a:rPr b="1">
                <a:solidFill>
                  <a:srgbClr val="000000"/>
                </a:solidFill>
              </a:rPr>
              <a:t>-&gt;</a:t>
            </a:r>
            <a:r>
              <a:t> f (g x)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It takes two functions </a:t>
            </a:r>
            <a:r>
              <a:rPr>
                <a:latin typeface="Courier New"/>
                <a:ea typeface="Courier New"/>
                <a:cs typeface="Courier New"/>
                <a:sym typeface="Courier New"/>
              </a:rPr>
              <a:t>b -&gt; c</a:t>
            </a:r>
            <a:r>
              <a:t> (</a:t>
            </a:r>
            <a:r>
              <a:rPr>
                <a:latin typeface="Courier New"/>
                <a:ea typeface="Courier New"/>
                <a:cs typeface="Courier New"/>
                <a:sym typeface="Courier New"/>
              </a:rPr>
              <a:t>f</a:t>
            </a:r>
            <a:r>
              <a:t>) and </a:t>
            </a:r>
            <a:r>
              <a:rPr>
                <a:latin typeface="Courier New"/>
                <a:ea typeface="Courier New"/>
                <a:cs typeface="Courier New"/>
                <a:sym typeface="Courier New"/>
              </a:rPr>
              <a:t>a -&gt; b</a:t>
            </a:r>
            <a:r>
              <a:t> (</a:t>
            </a:r>
            <a:r>
              <a:rPr>
                <a:latin typeface="Courier New"/>
                <a:ea typeface="Courier New"/>
                <a:cs typeface="Courier New"/>
                <a:sym typeface="Courier New"/>
              </a:rPr>
              <a:t>g</a:t>
            </a:r>
            <a:r>
              <a:t>), and returns a function of type </a:t>
            </a:r>
            <a:r>
              <a:rPr>
                <a:latin typeface="Courier New"/>
                <a:ea typeface="Courier New"/>
                <a:cs typeface="Courier New"/>
                <a:sym typeface="Courier New"/>
              </a:rPr>
              <a:t>a -&gt; c</a:t>
            </a:r>
            <a:r>
              <a:t>, hiding the intermediate type </a:t>
            </a:r>
            <a:r>
              <a:rPr>
                <a:latin typeface="Courier New"/>
                <a:ea typeface="Courier New"/>
                <a:cs typeface="Courier New"/>
                <a:sym typeface="Courier New"/>
              </a:rPr>
              <a:t>b</a:t>
            </a:r>
            <a:r>
              <a:t> by passing it directly to the function </a:t>
            </a:r>
            <a:r>
              <a:rPr>
                <a:latin typeface="Courier New"/>
                <a:ea typeface="Courier New"/>
                <a:cs typeface="Courier New"/>
                <a:sym typeface="Courier New"/>
              </a:rPr>
              <a:t>f</a:t>
            </a:r>
            <a:r>
              <a:t>. As it does not capture the argument of type </a:t>
            </a:r>
            <a:r>
              <a:rPr>
                <a:latin typeface="Courier New"/>
                <a:ea typeface="Courier New"/>
                <a:cs typeface="Courier New"/>
                <a:sym typeface="Courier New"/>
              </a:rPr>
              <a:t>a</a:t>
            </a:r>
            <a:r>
              <a:t> in the argument list, this implementation uses a </a:t>
            </a:r>
            <a:r>
              <a:rPr i="1"/>
              <a:t>lambda function</a:t>
            </a:r>
            <a:r>
              <a:t> to capture it as </a:t>
            </a:r>
            <a:r>
              <a:rPr>
                <a:latin typeface="Courier New"/>
                <a:ea typeface="Courier New"/>
                <a:cs typeface="Courier New"/>
                <a:sym typeface="Courier New"/>
              </a:rPr>
              <a:t>x</a:t>
            </a:r>
            <a:r>
              <a:t>.</a:t>
            </a:r>
          </a:p>
          <a:p>
            <a:pPr>
              <a:defRPr spc="-1" sz="1600">
                <a:solidFill>
                  <a:srgbClr val="333333"/>
                </a:solidFill>
                <a:uFill>
                  <a:solidFill>
                    <a:srgbClr val="FFFFFF"/>
                  </a:solidFill>
                </a:uFill>
                <a:latin typeface="Open Sans"/>
                <a:ea typeface="Open Sans"/>
                <a:cs typeface="Open Sans"/>
                <a:sym typeface="Open Sans"/>
              </a:defRPr>
            </a:pPr>
            <a:r>
              <a:t>Alternatively, this could be written as:</a:t>
            </a:r>
          </a:p>
          <a:p>
            <a:pPr>
              <a:defRPr spc="-1" sz="1600">
                <a:solidFill>
                  <a:srgbClr val="333333"/>
                </a:solidFill>
                <a:uFill>
                  <a:solidFill>
                    <a:srgbClr val="FFFFFF"/>
                  </a:solidFill>
                </a:uFill>
                <a:latin typeface="Courier New"/>
                <a:ea typeface="Courier New"/>
                <a:cs typeface="Courier New"/>
                <a:sym typeface="Courier New"/>
              </a:defRPr>
            </a:pPr>
            <a:r>
              <a:t>(.) </a:t>
            </a:r>
            <a:r>
              <a:rPr b="1">
                <a:solidFill>
                  <a:srgbClr val="000000"/>
                </a:solidFill>
              </a:rPr>
              <a:t>::</a:t>
            </a:r>
            <a:r>
              <a:t> (b </a:t>
            </a:r>
            <a:r>
              <a:rPr b="1">
                <a:solidFill>
                  <a:srgbClr val="000000"/>
                </a:solidFill>
              </a:rPr>
              <a:t>-&gt;</a:t>
            </a:r>
            <a:r>
              <a:t> c) </a:t>
            </a:r>
            <a:r>
              <a:rPr b="1">
                <a:solidFill>
                  <a:srgbClr val="000000"/>
                </a:solidFill>
              </a:rPr>
              <a:t>-&gt;</a:t>
            </a:r>
            <a:r>
              <a:t> (a </a:t>
            </a:r>
            <a:r>
              <a:rPr b="1">
                <a:solidFill>
                  <a:srgbClr val="000000"/>
                </a:solidFill>
              </a:rPr>
              <a:t>-&gt;</a:t>
            </a:r>
            <a:r>
              <a:t> b) </a:t>
            </a:r>
            <a:r>
              <a:rPr b="1">
                <a:solidFill>
                  <a:srgbClr val="000000"/>
                </a:solidFill>
              </a:rPr>
              <a:t>-&gt;</a:t>
            </a:r>
            <a:r>
              <a:t> (a </a:t>
            </a:r>
            <a:r>
              <a:rPr b="1">
                <a:solidFill>
                  <a:srgbClr val="000000"/>
                </a:solidFill>
              </a:rPr>
              <a:t>-&gt;</a:t>
            </a:r>
            <a:r>
              <a:t> c)</a:t>
            </a:r>
            <a:br/>
            <a:r>
              <a:t>(.) f g x </a:t>
            </a:r>
            <a:r>
              <a:rPr b="1">
                <a:solidFill>
                  <a:srgbClr val="000000"/>
                </a:solidFill>
              </a:rPr>
              <a:t>=</a:t>
            </a:r>
            <a:r>
              <a:t> f (g x)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Note: </a:t>
            </a:r>
            <a:r>
              <a:rPr i="1"/>
              <a:t>Prelude</a:t>
            </a:r>
            <a:r>
              <a:t> is a standard library enabled by default for all Haskell programs.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Higher order functions</a:t>
            </a:r>
          </a:p>
        </p:txBody>
      </p:sp>
      <p:sp>
        <p:nvSpPr>
          <p:cNvPr id="326" name="TextShape 2"/>
          <p:cNvSpPr txBox="1"/>
          <p:nvPr/>
        </p:nvSpPr>
        <p:spPr>
          <a:xfrm>
            <a:off x="720000" y="1872000"/>
            <a:ext cx="8640000" cy="234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Wikipedia:</a:t>
            </a:r>
          </a:p>
          <a:p>
            <a:pPr>
              <a:defRPr spc="-1" sz="1600">
                <a:solidFill>
                  <a:srgbClr val="CCF4C6"/>
                </a:solidFill>
                <a:uFill>
                  <a:solidFill>
                    <a:srgbClr val="FFFFFF"/>
                  </a:solidFill>
                </a:uFill>
                <a:latin typeface="Open Sans"/>
                <a:ea typeface="Open Sans"/>
                <a:cs typeface="Open Sans"/>
                <a:sym typeface="Open Sans"/>
              </a:defRPr>
            </a:pPr>
            <a:r>
              <a:t>“</a:t>
            </a:r>
            <a:r>
              <a:rPr i="1">
                <a:solidFill>
                  <a:srgbClr val="18A303"/>
                </a:solidFill>
              </a:rPr>
              <a:t>In mathematics and computer science, a higher-order function is a function that does at least one of the following:</a:t>
            </a:r>
            <a:r>
              <a:t>”</a:t>
            </a:r>
            <a:endParaRPr>
              <a:solidFill>
                <a:srgbClr val="333333"/>
              </a:solidFill>
            </a:endParaRPr>
          </a:p>
          <a:p>
            <a:pPr>
              <a:defRPr spc="-1" sz="1600">
                <a:solidFill>
                  <a:srgbClr val="333333"/>
                </a:solidFill>
                <a:uFill>
                  <a:solidFill>
                    <a:srgbClr val="FFFFFF"/>
                  </a:solidFill>
                </a:uFill>
                <a:latin typeface="Open Sans"/>
                <a:ea typeface="Open Sans"/>
                <a:cs typeface="Open Sans"/>
                <a:sym typeface="Open Sans"/>
              </a:defRPr>
            </a:pPr>
            <a:r>
              <a:t>For example, </a:t>
            </a:r>
            <a:r>
              <a:rPr i="1"/>
              <a:t>map</a:t>
            </a:r>
            <a:r>
              <a:t> and </a:t>
            </a:r>
            <a:r>
              <a:rPr i="1"/>
              <a:t>fold</a:t>
            </a:r>
            <a:r>
              <a:t> (reduce) are very common higher order functions in functional paradigm.</a:t>
            </a: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333399"/>
                </a:solidFill>
              </a:rPr>
              <a:t>:</a:t>
            </a:r>
            <a:r>
              <a:rPr b="1">
                <a:solidFill>
                  <a:srgbClr val="008800"/>
                </a:solidFill>
              </a:rPr>
              <a:t>type</a:t>
            </a:r>
            <a:r>
              <a:t> map</a:t>
            </a:r>
            <a:br/>
            <a:r>
              <a:rPr b="1">
                <a:solidFill>
                  <a:srgbClr val="0066BB"/>
                </a:solidFill>
              </a:rPr>
              <a:t>map</a:t>
            </a:r>
            <a:r>
              <a:t> </a:t>
            </a:r>
            <a:r>
              <a:rPr b="1">
                <a:solidFill>
                  <a:srgbClr val="000000"/>
                </a:solidFill>
              </a:rPr>
              <a:t>::</a:t>
            </a:r>
            <a:r>
              <a:t> (a </a:t>
            </a:r>
            <a:r>
              <a:rPr b="1">
                <a:solidFill>
                  <a:srgbClr val="000000"/>
                </a:solidFill>
              </a:rPr>
              <a:t>-&gt;</a:t>
            </a:r>
            <a:r>
              <a:t> b) </a:t>
            </a:r>
            <a:r>
              <a:rPr b="1">
                <a:solidFill>
                  <a:srgbClr val="000000"/>
                </a:solidFill>
              </a:rPr>
              <a:t>-&gt;</a:t>
            </a:r>
            <a:r>
              <a:t> [a] </a:t>
            </a:r>
            <a:r>
              <a:rPr b="1">
                <a:solidFill>
                  <a:srgbClr val="000000"/>
                </a:solidFill>
              </a:rPr>
              <a:t>-&gt;</a:t>
            </a:r>
            <a:r>
              <a:t> [b]</a:t>
            </a:r>
            <a:br/>
            <a:br/>
            <a:r>
              <a:t>&gt; </a:t>
            </a:r>
            <a:r>
              <a:rPr b="1">
                <a:solidFill>
                  <a:srgbClr val="333399"/>
                </a:solidFill>
              </a:rPr>
              <a:t>:</a:t>
            </a:r>
            <a:r>
              <a:rPr b="1">
                <a:solidFill>
                  <a:srgbClr val="008800"/>
                </a:solidFill>
              </a:rPr>
              <a:t>type</a:t>
            </a:r>
            <a:r>
              <a:t> foldl</a:t>
            </a:r>
            <a:br/>
            <a:r>
              <a:rPr b="1">
                <a:solidFill>
                  <a:srgbClr val="0066BB"/>
                </a:solidFill>
              </a:rPr>
              <a:t>foldl</a:t>
            </a:r>
            <a:r>
              <a:t> </a:t>
            </a:r>
            <a:r>
              <a:rPr b="1">
                <a:solidFill>
                  <a:srgbClr val="000000"/>
                </a:solidFill>
              </a:rPr>
              <a:t>::</a:t>
            </a:r>
            <a:r>
              <a:t> </a:t>
            </a:r>
            <a:r>
              <a:rPr b="1">
                <a:solidFill>
                  <a:srgbClr val="333399"/>
                </a:solidFill>
              </a:rPr>
              <a:t>Foldable</a:t>
            </a:r>
            <a:r>
              <a:t> t </a:t>
            </a:r>
            <a:r>
              <a:rPr b="1">
                <a:solidFill>
                  <a:srgbClr val="000000"/>
                </a:solidFill>
              </a:rPr>
              <a:t>=&gt;</a:t>
            </a:r>
            <a:r>
              <a:t> (b </a:t>
            </a:r>
            <a:r>
              <a:rPr b="1">
                <a:solidFill>
                  <a:srgbClr val="000000"/>
                </a:solidFill>
              </a:rPr>
              <a:t>-&gt;</a:t>
            </a:r>
            <a:r>
              <a:t> a </a:t>
            </a:r>
            <a:r>
              <a:rPr b="1">
                <a:solidFill>
                  <a:srgbClr val="000000"/>
                </a:solidFill>
              </a:rPr>
              <a:t>-&gt;</a:t>
            </a:r>
            <a:r>
              <a:t> b) </a:t>
            </a:r>
            <a:r>
              <a:rPr b="1">
                <a:solidFill>
                  <a:srgbClr val="000000"/>
                </a:solidFill>
              </a:rPr>
              <a:t>-&gt;</a:t>
            </a:r>
            <a:r>
              <a:t> b </a:t>
            </a:r>
            <a:r>
              <a:rPr b="1">
                <a:solidFill>
                  <a:srgbClr val="000000"/>
                </a:solidFill>
              </a:rPr>
              <a:t>-&gt;</a:t>
            </a:r>
            <a:r>
              <a:t> t a </a:t>
            </a:r>
            <a:r>
              <a:rPr b="1">
                <a:solidFill>
                  <a:srgbClr val="000000"/>
                </a:solidFill>
              </a:rPr>
              <a:t>-&gt;</a:t>
            </a:r>
            <a:r>
              <a:t> b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Lazy evaluation</a:t>
            </a:r>
          </a:p>
        </p:txBody>
      </p:sp>
      <p:sp>
        <p:nvSpPr>
          <p:cNvPr id="329" name="TextShape 2"/>
          <p:cNvSpPr txBox="1"/>
          <p:nvPr/>
        </p:nvSpPr>
        <p:spPr>
          <a:xfrm>
            <a:off x="720000" y="1872000"/>
            <a:ext cx="8640000" cy="28082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most programming languages use eager evaluation</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but some start to implement lazy </a:t>
            </a:r>
            <a:r>
              <a:rPr i="1"/>
              <a:t>generators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Haskell is </a:t>
            </a:r>
            <a:r>
              <a:rPr b="1"/>
              <a:t>lazy</a:t>
            </a:r>
            <a:r>
              <a:t>: it will only compute a value when it is actually used</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memory requirements are less explicit and more difficult to reason about</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however, it is very convenient - allows "infinite" computation definitions (e.g. an infite list is expressed as </a:t>
            </a:r>
            <a:r>
              <a:rPr>
                <a:latin typeface="Courier New"/>
                <a:ea typeface="Courier New"/>
                <a:cs typeface="Courier New"/>
                <a:sym typeface="Courier New"/>
              </a:rPr>
              <a:t>[1..]</a:t>
            </a:r>
            <a:r>
              <a:t>):</a:t>
            </a:r>
          </a:p>
          <a:p>
            <a:pPr>
              <a:defRPr spc="-1" sz="1600">
                <a:solidFill>
                  <a:srgbClr val="333333"/>
                </a:solidFill>
                <a:uFill>
                  <a:solidFill>
                    <a:srgbClr val="FFFFFF"/>
                  </a:solidFill>
                </a:uFill>
                <a:latin typeface="Courier New"/>
                <a:ea typeface="Courier New"/>
                <a:cs typeface="Courier New"/>
                <a:sym typeface="Courier New"/>
              </a:defRPr>
            </a:pPr>
            <a:r>
              <a:t>&gt; take </a:t>
            </a:r>
            <a:r>
              <a:rPr b="1">
                <a:solidFill>
                  <a:srgbClr val="0000DD"/>
                </a:solidFill>
              </a:rPr>
              <a:t>5</a:t>
            </a:r>
            <a:r>
              <a:t> [</a:t>
            </a:r>
            <a:r>
              <a:rPr b="1">
                <a:solidFill>
                  <a:srgbClr val="0000DD"/>
                </a:solidFill>
              </a:rPr>
              <a:t>1</a:t>
            </a:r>
            <a:r>
              <a:t>..]</a:t>
            </a:r>
            <a:br/>
            <a:r>
              <a:t>[</a:t>
            </a:r>
            <a:r>
              <a:rPr b="1">
                <a:solidFill>
                  <a:srgbClr val="0000DD"/>
                </a:solidFill>
              </a:rPr>
              <a:t>1</a:t>
            </a:r>
            <a:r>
              <a:t>,</a:t>
            </a:r>
            <a:r>
              <a:rPr b="1">
                <a:solidFill>
                  <a:srgbClr val="0000DD"/>
                </a:solidFill>
              </a:rPr>
              <a:t>2</a:t>
            </a:r>
            <a:r>
              <a:t>,</a:t>
            </a:r>
            <a:r>
              <a:rPr b="1">
                <a:solidFill>
                  <a:srgbClr val="0000DD"/>
                </a:solidFill>
              </a:rPr>
              <a:t>3</a:t>
            </a:r>
            <a:r>
              <a:t>,</a:t>
            </a:r>
            <a:r>
              <a:rPr b="1">
                <a:solidFill>
                  <a:srgbClr val="0000DD"/>
                </a:solidFill>
              </a:rPr>
              <a:t>4</a:t>
            </a:r>
            <a:r>
              <a:t>,</a:t>
            </a:r>
            <a:r>
              <a:rPr b="1">
                <a:solidFill>
                  <a:srgbClr val="0000DD"/>
                </a:solidFill>
              </a:rPr>
              <a:t>5</a:t>
            </a: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 or even</a:t>
            </a:r>
          </a:p>
        </p:txBody>
      </p:sp>
      <p:sp>
        <p:nvSpPr>
          <p:cNvPr id="332" name="TextShape 2"/>
          <p:cNvSpPr txBox="1"/>
          <p:nvPr/>
        </p:nvSpPr>
        <p:spPr>
          <a:xfrm>
            <a:off x="402480" y="1522799"/>
            <a:ext cx="5760000" cy="4149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fibs</a:t>
            </a:r>
            <a:r>
              <a:rPr b="0">
                <a:solidFill>
                  <a:srgbClr val="333333"/>
                </a:solidFill>
              </a:rPr>
              <a:t> </a:t>
            </a:r>
            <a:r>
              <a:rPr>
                <a:solidFill>
                  <a:srgbClr val="000000"/>
                </a:solidFill>
              </a:rPr>
              <a:t>::</a:t>
            </a:r>
            <a:r>
              <a:rPr b="0">
                <a:solidFill>
                  <a:srgbClr val="333333"/>
                </a:solidFill>
              </a:rPr>
              <a:t> [</a:t>
            </a:r>
            <a:r>
              <a:rPr>
                <a:solidFill>
                  <a:srgbClr val="333399"/>
                </a:solidFill>
              </a:rPr>
              <a:t>Integer</a:t>
            </a:r>
            <a:r>
              <a:rPr b="0">
                <a:solidFill>
                  <a:srgbClr val="333333"/>
                </a:solidFill>
              </a:rPr>
              <a:t>]</a:t>
            </a:r>
            <a:br>
              <a:rPr b="0">
                <a:solidFill>
                  <a:srgbClr val="333333"/>
                </a:solidFill>
              </a:rPr>
            </a:br>
            <a:r>
              <a:t>fibs</a:t>
            </a:r>
            <a:r>
              <a:rPr b="0">
                <a:solidFill>
                  <a:srgbClr val="333333"/>
                </a:solidFill>
              </a:rPr>
              <a:t> </a:t>
            </a:r>
            <a:r>
              <a:rPr>
                <a:solidFill>
                  <a:srgbClr val="000000"/>
                </a:solidFill>
              </a:rPr>
              <a:t>=</a:t>
            </a:r>
            <a:r>
              <a:rPr b="0">
                <a:solidFill>
                  <a:srgbClr val="333333"/>
                </a:solidFill>
              </a:rPr>
              <a:t> </a:t>
            </a:r>
            <a:r>
              <a:rPr>
                <a:solidFill>
                  <a:srgbClr val="0000DD"/>
                </a:solidFill>
              </a:rPr>
              <a:t>1</a:t>
            </a:r>
            <a:r>
              <a:rPr b="0">
                <a:solidFill>
                  <a:srgbClr val="333333"/>
                </a:solidFill>
              </a:rPr>
              <a:t> </a:t>
            </a:r>
            <a:r>
              <a:rPr>
                <a:solidFill>
                  <a:srgbClr val="333399"/>
                </a:solidFill>
              </a:rPr>
              <a:t>:</a:t>
            </a:r>
            <a:r>
              <a:rPr b="0">
                <a:solidFill>
                  <a:srgbClr val="333333"/>
                </a:solidFill>
              </a:rPr>
              <a:t> </a:t>
            </a:r>
            <a:r>
              <a:rPr>
                <a:solidFill>
                  <a:srgbClr val="0000DD"/>
                </a:solidFill>
              </a:rPr>
              <a:t>1</a:t>
            </a:r>
            <a:r>
              <a:rPr b="0">
                <a:solidFill>
                  <a:srgbClr val="333333"/>
                </a:solidFill>
              </a:rPr>
              <a:t> </a:t>
            </a:r>
            <a:r>
              <a:rPr>
                <a:solidFill>
                  <a:srgbClr val="333399"/>
                </a:solidFill>
              </a:rPr>
              <a:t>:</a:t>
            </a:r>
            <a:r>
              <a:rPr b="0">
                <a:solidFill>
                  <a:srgbClr val="333333"/>
                </a:solidFill>
              </a:rPr>
              <a:t> zipWith (+) fibs (tail fibs)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This defines a Fibonacci sequence, as an infinite recursive function.</a:t>
            </a:r>
          </a:p>
          <a:p>
            <a:pPr>
              <a:defRPr spc="-1" sz="1600">
                <a:solidFill>
                  <a:srgbClr val="333333"/>
                </a:solidFill>
                <a:uFill>
                  <a:solidFill>
                    <a:srgbClr val="FFFFFF"/>
                  </a:solidFill>
                </a:uFill>
                <a:latin typeface="Open Sans"/>
                <a:ea typeface="Open Sans"/>
                <a:cs typeface="Open Sans"/>
                <a:sym typeface="Open Sans"/>
              </a:defRPr>
            </a:pPr>
            <a:r>
              <a:t>When calculating, e.g. </a:t>
            </a:r>
            <a:r>
              <a:rPr>
                <a:latin typeface="Courier New"/>
                <a:ea typeface="Courier New"/>
                <a:cs typeface="Courier New"/>
                <a:sym typeface="Courier New"/>
              </a:rPr>
              <a:t>take 10 fibs</a:t>
            </a:r>
            <a:r>
              <a:t>, it will return </a:t>
            </a:r>
            <a:r>
              <a:rPr>
                <a:latin typeface="Courier New"/>
                <a:ea typeface="Courier New"/>
                <a:cs typeface="Courier New"/>
                <a:sym typeface="Courier New"/>
              </a:rPr>
              <a:t>[1,1,2,3,5,8,13,21,34,55]</a:t>
            </a:r>
            <a:r>
              <a:t>, where:</a:t>
            </a:r>
          </a:p>
          <a:p>
            <a:pPr marL="215999" indent="-215999">
              <a:buClr>
                <a:srgbClr val="000000"/>
              </a:buClr>
              <a:buSzPct val="45000"/>
              <a:buFont typeface="Helvetica"/>
              <a:buChar char=""/>
              <a:defRPr spc="-1" sz="1600">
                <a:solidFill>
                  <a:srgbClr val="333333"/>
                </a:solidFill>
                <a:uFill>
                  <a:solidFill>
                    <a:srgbClr val="FFFFFF"/>
                  </a:solidFill>
                </a:uFill>
                <a:latin typeface="Open Sans"/>
                <a:ea typeface="Open Sans"/>
                <a:cs typeface="Open Sans"/>
                <a:sym typeface="Open Sans"/>
              </a:defRPr>
            </a:pPr>
            <a:r>
              <a:t>it starts with </a:t>
            </a:r>
            <a:r>
              <a:rPr>
                <a:latin typeface="Courier New"/>
                <a:ea typeface="Courier New"/>
                <a:cs typeface="Courier New"/>
                <a:sym typeface="Courier New"/>
              </a:rPr>
              <a:t>[1, 1]</a:t>
            </a:r>
          </a:p>
          <a:p>
            <a:pPr marL="215999" indent="-215999">
              <a:buClr>
                <a:srgbClr val="000000"/>
              </a:buClr>
              <a:buSzPct val="45000"/>
              <a:buFont typeface="Helvetica"/>
              <a:buChar char=""/>
              <a:defRPr spc="-1" sz="1600">
                <a:solidFill>
                  <a:srgbClr val="333333"/>
                </a:solidFill>
                <a:uFill>
                  <a:solidFill>
                    <a:srgbClr val="FFFFFF"/>
                  </a:solidFill>
                </a:uFill>
                <a:latin typeface="Open Sans"/>
                <a:ea typeface="Open Sans"/>
                <a:cs typeface="Open Sans"/>
                <a:sym typeface="Open Sans"/>
              </a:defRPr>
            </a:pPr>
            <a:r>
              <a:t>2 was generated as 1+1 (sum of first and the second values of </a:t>
            </a:r>
            <a:r>
              <a:rPr>
                <a:latin typeface="Courier New"/>
                <a:ea typeface="Courier New"/>
                <a:cs typeface="Courier New"/>
                <a:sym typeface="Courier New"/>
              </a:rPr>
              <a:t>fibs</a:t>
            </a:r>
            <a:r>
              <a:t>)</a:t>
            </a:r>
          </a:p>
          <a:p>
            <a:pPr marL="215999" indent="-215999">
              <a:buClr>
                <a:srgbClr val="000000"/>
              </a:buClr>
              <a:buSzPct val="45000"/>
              <a:buFont typeface="Helvetica"/>
              <a:buChar char=""/>
              <a:defRPr spc="-1" sz="1600">
                <a:solidFill>
                  <a:srgbClr val="333333"/>
                </a:solidFill>
                <a:uFill>
                  <a:solidFill>
                    <a:srgbClr val="FFFFFF"/>
                  </a:solidFill>
                </a:uFill>
                <a:latin typeface="Open Sans"/>
                <a:ea typeface="Open Sans"/>
                <a:cs typeface="Open Sans"/>
                <a:sym typeface="Open Sans"/>
              </a:defRPr>
            </a:pPr>
            <a:r>
              <a:t>once we have 2, it generates the next element - this time </a:t>
            </a:r>
            <a:r>
              <a:rPr>
                <a:latin typeface="Courier New"/>
                <a:ea typeface="Courier New"/>
                <a:cs typeface="Courier New"/>
                <a:sym typeface="Courier New"/>
              </a:rPr>
              <a:t>1 + 2</a:t>
            </a:r>
          </a:p>
          <a:p>
            <a:pPr marL="215999" indent="-215999">
              <a:buClr>
                <a:srgbClr val="000000"/>
              </a:buClr>
              <a:buSzPct val="45000"/>
              <a:buFont typeface="Helvetica"/>
              <a:buChar char=""/>
              <a:defRPr spc="-1" sz="1600">
                <a:solidFill>
                  <a:srgbClr val="333333"/>
                </a:solidFill>
                <a:uFill>
                  <a:solidFill>
                    <a:srgbClr val="FFFFFF"/>
                  </a:solidFill>
                </a:uFill>
                <a:latin typeface="Open Sans"/>
                <a:ea typeface="Open Sans"/>
                <a:cs typeface="Open Sans"/>
                <a:sym typeface="Open Sans"/>
              </a:defRPr>
            </a:pPr>
            <a:r>
              <a:t>and so on, until we get 55 - which is the 10th element.</a:t>
            </a:r>
          </a:p>
          <a:p>
            <a:pPr marL="215999" indent="-215999">
              <a:buClr>
                <a:srgbClr val="000000"/>
              </a:buClr>
              <a:buSzPct val="45000"/>
              <a:buFont typeface="Helvetica"/>
              <a:buChar char=""/>
              <a:defRPr spc="-1" sz="1600">
                <a:solidFill>
                  <a:srgbClr val="333333"/>
                </a:solidFill>
                <a:uFill>
                  <a:solidFill>
                    <a:srgbClr val="FFFFFF"/>
                  </a:solidFill>
                </a:uFill>
                <a:latin typeface="Open Sans"/>
                <a:ea typeface="Open Sans"/>
                <a:cs typeface="Open Sans"/>
                <a:sym typeface="Open Sans"/>
              </a:defRPr>
            </a:pPr>
          </a:p>
          <a:p>
            <a:pPr>
              <a:defRPr spc="-1" sz="1600">
                <a:solidFill>
                  <a:srgbClr val="333333"/>
                </a:solidFill>
                <a:uFill>
                  <a:solidFill>
                    <a:srgbClr val="FFFFFF"/>
                  </a:solidFill>
                </a:uFill>
                <a:latin typeface="Open Sans"/>
                <a:ea typeface="Open Sans"/>
                <a:cs typeface="Open Sans"/>
                <a:sym typeface="Open Sans"/>
              </a:defRPr>
            </a:pPr>
            <a:r>
              <a:t>As we only requested 10 elements, Haskell will stop after calculating the 10th element and will not be stuck calculating the sequence numbers forever, even though there is no exit condition defined in the function </a:t>
            </a:r>
            <a:r>
              <a:rPr>
                <a:latin typeface="Courier New"/>
                <a:ea typeface="Courier New"/>
                <a:cs typeface="Courier New"/>
                <a:sym typeface="Courier New"/>
              </a:rPr>
              <a:t>fibs</a:t>
            </a:r>
            <a:r>
              <a:t>.</a:t>
            </a:r>
          </a:p>
        </p:txBody>
      </p:sp>
      <p:pic>
        <p:nvPicPr>
          <p:cNvPr id="333" name="image1.jpeg" descr="image1.jpeg"/>
          <p:cNvPicPr>
            <a:picLocks noChangeAspect="1"/>
          </p:cNvPicPr>
          <p:nvPr/>
        </p:nvPicPr>
        <p:blipFill>
          <a:blip r:embed="rId2">
            <a:extLst/>
          </a:blip>
          <a:stretch>
            <a:fillRect/>
          </a:stretch>
        </p:blipFill>
        <p:spPr>
          <a:xfrm>
            <a:off x="6336000" y="1152000"/>
            <a:ext cx="3503520" cy="467172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TextShape 1"/>
          <p:cNvSpPr txBox="1"/>
          <p:nvPr/>
        </p:nvSpPr>
        <p:spPr>
          <a:xfrm>
            <a:off x="791999" y="4103999"/>
            <a:ext cx="8568002" cy="1440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pc="-100" sz="4800">
                <a:solidFill>
                  <a:srgbClr val="333333"/>
                </a:solidFill>
                <a:uFill>
                  <a:solidFill>
                    <a:srgbClr val="FFFFFF"/>
                  </a:solidFill>
                </a:uFill>
                <a:latin typeface="Open Sans"/>
                <a:ea typeface="Open Sans"/>
                <a:cs typeface="Open Sans"/>
                <a:sym typeface="Open Sans"/>
              </a:defRPr>
            </a:lvl1pPr>
          </a:lstStyle>
          <a:p>
            <a:pPr/>
            <a:r>
              <a:t> A practical example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Let's build an application!</a:t>
            </a:r>
          </a:p>
        </p:txBody>
      </p:sp>
      <p:sp>
        <p:nvSpPr>
          <p:cNvPr id="338" name="TextShape 2"/>
          <p:cNvSpPr txBox="1"/>
          <p:nvPr/>
        </p:nvSpPr>
        <p:spPr>
          <a:xfrm>
            <a:off x="720000" y="1872000"/>
            <a:ext cx="8640000"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pc="-1" sz="1600">
                <a:solidFill>
                  <a:srgbClr val="333333"/>
                </a:solidFill>
                <a:uFill>
                  <a:solidFill>
                    <a:srgbClr val="FFFFFF"/>
                  </a:solidFill>
                </a:uFill>
                <a:latin typeface="Open Sans"/>
                <a:ea typeface="Open Sans"/>
                <a:cs typeface="Open Sans"/>
                <a:sym typeface="Open Sans"/>
              </a:defRPr>
            </a:lvl1pPr>
          </a:lstStyle>
          <a:p>
            <a:pPr/>
            <a:r>
              <a:t>We'll start with a simple one - an application that prints sorted numerical arguments.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Defining main</a:t>
            </a:r>
          </a:p>
        </p:txBody>
      </p:sp>
      <p:sp>
        <p:nvSpPr>
          <p:cNvPr id="341" name="TextShape 2"/>
          <p:cNvSpPr txBox="1"/>
          <p:nvPr/>
        </p:nvSpPr>
        <p:spPr>
          <a:xfrm>
            <a:off x="720000" y="1872000"/>
            <a:ext cx="8640000" cy="12096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333333"/>
                </a:solidFill>
              </a:rPr>
              <a:t> </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return </a:t>
            </a:r>
            <a:r>
              <a:rPr b="0">
                <a:solidFill>
                  <a:srgbClr val="007020"/>
                </a:solidFill>
              </a:rPr>
              <a:t>()</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A minimal program that does nothing at all. It defines an empty </a:t>
            </a:r>
            <a:r>
              <a:rPr>
                <a:latin typeface="Courier New"/>
                <a:ea typeface="Courier New"/>
                <a:cs typeface="Courier New"/>
                <a:sym typeface="Courier New"/>
              </a:rPr>
              <a:t>main</a:t>
            </a:r>
            <a:r>
              <a:t> function that Haskell uses as the entry point.</a:t>
            </a:r>
          </a:p>
          <a:p>
            <a:pPr>
              <a:defRPr spc="-1" sz="1600">
                <a:solidFill>
                  <a:srgbClr val="333333"/>
                </a:solidFill>
                <a:uFill>
                  <a:solidFill>
                    <a:srgbClr val="FFFFFF"/>
                  </a:solidFill>
                </a:uFill>
                <a:latin typeface="Open Sans"/>
                <a:ea typeface="Open Sans"/>
                <a:cs typeface="Open Sans"/>
                <a:sym typeface="Open Sans"/>
              </a:defRPr>
            </a:pPr>
            <a:r>
              <a:t>You'll notice that it hast type of </a:t>
            </a:r>
            <a:r>
              <a:rPr>
                <a:latin typeface="Courier New"/>
                <a:ea typeface="Courier New"/>
                <a:cs typeface="Courier New"/>
                <a:sym typeface="Courier New"/>
              </a:rPr>
              <a:t>IO a</a:t>
            </a:r>
            <a:r>
              <a:t> - a context that is allowed to execute I/O functions.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Unit ()</a:t>
            </a:r>
          </a:p>
        </p:txBody>
      </p:sp>
      <p:sp>
        <p:nvSpPr>
          <p:cNvPr id="344" name="TextShape 2"/>
          <p:cNvSpPr txBox="1"/>
          <p:nvPr/>
        </p:nvSpPr>
        <p:spPr>
          <a:xfrm>
            <a:off x="720000" y="1872000"/>
            <a:ext cx="8640000" cy="17065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In Haskell </a:t>
            </a:r>
            <a:r>
              <a:rPr>
                <a:latin typeface="Courier New"/>
                <a:ea typeface="Courier New"/>
                <a:cs typeface="Courier New"/>
                <a:sym typeface="Courier New"/>
              </a:rPr>
              <a:t>()</a:t>
            </a:r>
            <a:r>
              <a:t> is called Unit. Unit is used to denote a type that carries no information. It is often used when causing side-effects which will have no useful information to give back. For example:</a:t>
            </a:r>
          </a:p>
          <a:p>
            <a:pPr>
              <a:defRPr b="1" spc="-1" sz="1600">
                <a:solidFill>
                  <a:srgbClr val="0066BB"/>
                </a:solidFill>
                <a:uFill>
                  <a:solidFill>
                    <a:srgbClr val="FFFFFF"/>
                  </a:solidFill>
                </a:uFill>
                <a:latin typeface="Courier New"/>
                <a:ea typeface="Courier New"/>
                <a:cs typeface="Courier New"/>
                <a:sym typeface="Courier New"/>
              </a:defRPr>
            </a:pPr>
            <a:r>
              <a:t>hello</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333333"/>
                </a:solidFill>
              </a:rPr>
              <a:t> </a:t>
            </a:r>
            <a:r>
              <a:rPr b="0">
                <a:solidFill>
                  <a:srgbClr val="007020"/>
                </a:solidFill>
              </a:rPr>
              <a:t>()</a:t>
            </a:r>
            <a:br>
              <a:rPr b="0">
                <a:solidFill>
                  <a:srgbClr val="007020"/>
                </a:solidFill>
              </a:rPr>
            </a:br>
            <a:r>
              <a:t>hello</a:t>
            </a:r>
            <a:r>
              <a:rPr b="0">
                <a:solidFill>
                  <a:srgbClr val="333333"/>
                </a:solidFill>
              </a:rPr>
              <a:t> </a:t>
            </a:r>
            <a:r>
              <a:rPr>
                <a:solidFill>
                  <a:srgbClr val="000000"/>
                </a:solidFill>
              </a:rPr>
              <a:t>=</a:t>
            </a:r>
            <a:r>
              <a:rPr b="0">
                <a:solidFill>
                  <a:srgbClr val="333333"/>
                </a:solidFill>
              </a:rPr>
              <a:t> putStrLn "Hello World"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In this case printing a string has no relevant value to return, so it returns </a:t>
            </a:r>
            <a:r>
              <a:rPr>
                <a:latin typeface="Courier New"/>
                <a:ea typeface="Courier New"/>
                <a:cs typeface="Courier New"/>
                <a:sym typeface="Courier New"/>
              </a:rPr>
              <a:t>()</a:t>
            </a:r>
            <a:r>
              <a:t>. In this example, </a:t>
            </a:r>
            <a:r>
              <a:rPr>
                <a:latin typeface="Courier New"/>
                <a:ea typeface="Courier New"/>
                <a:cs typeface="Courier New"/>
                <a:sym typeface="Courier New"/>
              </a:rPr>
              <a:t>()</a:t>
            </a:r>
            <a:r>
              <a:t> is wrapped in the context of </a:t>
            </a:r>
            <a:r>
              <a:rPr>
                <a:latin typeface="Courier New"/>
                <a:ea typeface="Courier New"/>
                <a:cs typeface="Courier New"/>
                <a:sym typeface="Courier New"/>
              </a:rPr>
              <a:t>IO</a:t>
            </a:r>
            <a:r>
              <a:t> because that's the only context where side-effects are allowed in Haskell.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TextShape 1"/>
          <p:cNvSpPr txBox="1"/>
          <p:nvPr/>
        </p:nvSpPr>
        <p:spPr>
          <a:xfrm>
            <a:off x="719999" y="609560"/>
            <a:ext cx="8855642" cy="64532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b="1" spc="-1" sz="4000">
                <a:solidFill>
                  <a:srgbClr val="333333"/>
                </a:solidFill>
                <a:uFill>
                  <a:solidFill>
                    <a:srgbClr val="FFFFFF"/>
                  </a:solidFill>
                </a:uFill>
                <a:latin typeface="Open Sans"/>
                <a:ea typeface="Open Sans"/>
                <a:cs typeface="Open Sans"/>
                <a:sym typeface="Open Sans"/>
              </a:defRPr>
            </a:pPr>
            <a:r>
              <a:t>The </a:t>
            </a:r>
            <a:r>
              <a:rPr>
                <a:latin typeface="Courier New"/>
                <a:ea typeface="Courier New"/>
                <a:cs typeface="Courier New"/>
                <a:sym typeface="Courier New"/>
              </a:rPr>
              <a:t>return</a:t>
            </a:r>
            <a:r>
              <a:t> function</a:t>
            </a:r>
          </a:p>
        </p:txBody>
      </p:sp>
      <p:sp>
        <p:nvSpPr>
          <p:cNvPr id="347" name="TextShape 2"/>
          <p:cNvSpPr txBox="1"/>
          <p:nvPr/>
        </p:nvSpPr>
        <p:spPr>
          <a:xfrm>
            <a:off x="720000" y="1872000"/>
            <a:ext cx="8640000" cy="22034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333333"/>
                </a:solidFill>
              </a:rPr>
              <a:t> </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return </a:t>
            </a:r>
            <a:r>
              <a:rPr b="0">
                <a:solidFill>
                  <a:srgbClr val="007020"/>
                </a:solidFill>
              </a:rPr>
              <a:t>()</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In Haskell, the return value of a function is the result of evaluation the expression inside of that function. As so, there's is no motive to have a </a:t>
            </a:r>
            <a:r>
              <a:rPr>
                <a:latin typeface="Courier New"/>
                <a:ea typeface="Courier New"/>
                <a:cs typeface="Courier New"/>
                <a:sym typeface="Courier New"/>
              </a:rPr>
              <a:t>return</a:t>
            </a:r>
            <a:r>
              <a:t> keyword as you find in other languages. There is though, a </a:t>
            </a:r>
            <a:r>
              <a:rPr>
                <a:latin typeface="Courier New"/>
                <a:ea typeface="Courier New"/>
                <a:cs typeface="Courier New"/>
                <a:sym typeface="Courier New"/>
              </a:rPr>
              <a:t>return</a:t>
            </a:r>
            <a:r>
              <a:t> function in Haskell, but it does something completely different from what you may be used to.</a:t>
            </a:r>
          </a:p>
          <a:p>
            <a:pPr>
              <a:defRPr spc="-1" sz="1600">
                <a:solidFill>
                  <a:srgbClr val="333333"/>
                </a:solidFill>
                <a:uFill>
                  <a:solidFill>
                    <a:srgbClr val="FFFFFF"/>
                  </a:solidFill>
                </a:uFill>
                <a:latin typeface="Open Sans"/>
                <a:ea typeface="Open Sans"/>
                <a:cs typeface="Open Sans"/>
                <a:sym typeface="Open Sans"/>
              </a:defRPr>
            </a:pPr>
            <a:r>
              <a:t>In Haskell, </a:t>
            </a:r>
            <a:r>
              <a:rPr>
                <a:latin typeface="Courier New"/>
                <a:ea typeface="Courier New"/>
                <a:cs typeface="Courier New"/>
                <a:sym typeface="Courier New"/>
              </a:rPr>
              <a:t>return</a:t>
            </a:r>
            <a:r>
              <a:t> is a function that will give you back a value wrapped inside the context of the expression it is at. It sounds more complicated than what it really is. In the example above, it returns </a:t>
            </a:r>
            <a:r>
              <a:rPr>
                <a:latin typeface="Courier New"/>
                <a:ea typeface="Courier New"/>
                <a:cs typeface="Courier New"/>
                <a:sym typeface="Courier New"/>
              </a:rPr>
              <a:t>()</a:t>
            </a:r>
            <a:r>
              <a:t> in the context of </a:t>
            </a:r>
            <a:r>
              <a:rPr>
                <a:latin typeface="Courier New"/>
                <a:ea typeface="Courier New"/>
                <a:cs typeface="Courier New"/>
                <a:sym typeface="Courier New"/>
              </a:rPr>
              <a:t>IO</a:t>
            </a:r>
            <a:r>
              <a:t>, so </a:t>
            </a:r>
            <a:r>
              <a:rPr>
                <a:latin typeface="Courier New"/>
                <a:ea typeface="Courier New"/>
                <a:cs typeface="Courier New"/>
                <a:sym typeface="Courier New"/>
              </a:rPr>
              <a:t>IO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IO type</a:t>
            </a:r>
          </a:p>
        </p:txBody>
      </p:sp>
      <p:sp>
        <p:nvSpPr>
          <p:cNvPr id="350" name="TextShape 2"/>
          <p:cNvSpPr txBox="1"/>
          <p:nvPr/>
        </p:nvSpPr>
        <p:spPr>
          <a:xfrm>
            <a:off x="720000" y="1872000"/>
            <a:ext cx="8640000" cy="9794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Because Haskell is a pure functional programming language, it does not allow printing, or doing any other side-effects in pure logic functions.</a:t>
            </a:r>
          </a:p>
          <a:p>
            <a:pPr>
              <a:defRPr i="1" spc="-1" sz="1600">
                <a:solidFill>
                  <a:srgbClr val="333333"/>
                </a:solidFill>
                <a:uFill>
                  <a:solidFill>
                    <a:srgbClr val="FFFFFF"/>
                  </a:solidFill>
                </a:uFill>
                <a:latin typeface="Open Sans"/>
                <a:ea typeface="Open Sans"/>
                <a:cs typeface="Open Sans"/>
                <a:sym typeface="Open Sans"/>
              </a:defRPr>
            </a:pPr>
            <a:r>
              <a:t>But how do we implement a useful program then?!</a:t>
            </a:r>
          </a:p>
          <a:p>
            <a:pPr>
              <a:defRPr spc="-1" sz="1600">
                <a:solidFill>
                  <a:srgbClr val="333333"/>
                </a:solidFill>
                <a:uFill>
                  <a:solidFill>
                    <a:srgbClr val="FFFFFF"/>
                  </a:solidFill>
                </a:uFill>
                <a:latin typeface="Open Sans"/>
                <a:ea typeface="Open Sans"/>
                <a:cs typeface="Open Sans"/>
                <a:sym typeface="Open Sans"/>
              </a:defRPr>
            </a:pPr>
            <a:r>
              <a:t>The answer is - </a:t>
            </a:r>
            <a:r>
              <a:rPr>
                <a:latin typeface="Courier New"/>
                <a:ea typeface="Courier New"/>
                <a:cs typeface="Courier New"/>
                <a:sym typeface="Courier New"/>
              </a:rPr>
              <a:t>IO</a:t>
            </a:r>
            <a:r>
              <a:t> monad.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Why Haskell?</a:t>
            </a:r>
          </a:p>
        </p:txBody>
      </p:sp>
      <p:sp>
        <p:nvSpPr>
          <p:cNvPr id="272" name="TextShape 2"/>
          <p:cNvSpPr txBox="1"/>
          <p:nvPr/>
        </p:nvSpPr>
        <p:spPr>
          <a:xfrm>
            <a:off x="720000" y="1872000"/>
            <a:ext cx="8640000" cy="191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It's purely functional, so it's easier to identify the concepts being explained.</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Paradigm concepts are easily translated to other languages, such as Scala</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Because it's awesome</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It does not allow you to shoot yourself in the foot</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Because it's elegant and clean, it becomes easy to read once you know the minimal syntax</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Monad?</a:t>
            </a:r>
          </a:p>
        </p:txBody>
      </p:sp>
      <p:sp>
        <p:nvSpPr>
          <p:cNvPr id="353" name="TextShape 2"/>
          <p:cNvSpPr txBox="1"/>
          <p:nvPr/>
        </p:nvSpPr>
        <p:spPr>
          <a:xfrm>
            <a:off x="720000" y="1872000"/>
            <a:ext cx="8640000" cy="2311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 simple description is - it allows to define chained actions in a specific context. A convenient way to express such chained actions is using the </a:t>
            </a:r>
            <a:r>
              <a:rPr i="1"/>
              <a:t>do notation</a:t>
            </a:r>
            <a:r>
              <a:t>:</a:t>
            </a:r>
          </a:p>
          <a:p>
            <a:pPr>
              <a:defRPr b="1" spc="-1" sz="1600">
                <a:solidFill>
                  <a:srgbClr val="0066BB"/>
                </a:solidFill>
                <a:uFill>
                  <a:solidFill>
                    <a:srgbClr val="FFFFFF"/>
                  </a:solidFill>
                </a:uFill>
                <a:latin typeface="Courier New"/>
                <a:ea typeface="Courier New"/>
                <a:cs typeface="Courier New"/>
                <a:sym typeface="Courier New"/>
              </a:defRPr>
            </a:pPr>
            <a:r>
              <a:t>worldType</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333333"/>
                </a:solidFill>
              </a:rPr>
              <a:t> </a:t>
            </a:r>
            <a:r>
              <a:rPr>
                <a:solidFill>
                  <a:srgbClr val="333399"/>
                </a:solidFill>
              </a:rPr>
              <a:t>String</a:t>
            </a:r>
            <a:br>
              <a:rPr>
                <a:solidFill>
                  <a:srgbClr val="333399"/>
                </a:solidFill>
              </a:rPr>
            </a:br>
            <a:r>
              <a:t>worldType</a:t>
            </a:r>
            <a:r>
              <a:rPr b="0">
                <a:solidFill>
                  <a:srgbClr val="333333"/>
                </a:solidFill>
              </a:rPr>
              <a:t> </a:t>
            </a:r>
            <a:r>
              <a:rPr>
                <a:solidFill>
                  <a:srgbClr val="000000"/>
                </a:solidFill>
              </a:rPr>
              <a:t>=</a:t>
            </a:r>
            <a:r>
              <a:rPr b="0">
                <a:solidFill>
                  <a:srgbClr val="333333"/>
                </a:solidFill>
              </a:rPr>
              <a:t> return "Haskell"</a:t>
            </a:r>
            <a:br>
              <a:rPr b="0">
                <a:solidFill>
                  <a:srgbClr val="333333"/>
                </a:solidFill>
              </a:rPr>
            </a:br>
            <a:br>
              <a:rPr b="0">
                <a:solidFill>
                  <a:srgbClr val="333333"/>
                </a:solidFill>
              </a:rPr>
            </a:b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a:t>
            </a:r>
            <a:r>
              <a:rPr>
                <a:solidFill>
                  <a:srgbClr val="008800"/>
                </a:solidFill>
              </a:rPr>
              <a:t>do</a:t>
            </a:r>
            <a:br>
              <a:rPr>
                <a:solidFill>
                  <a:srgbClr val="008800"/>
                </a:solidFill>
              </a:rPr>
            </a:br>
            <a:r>
              <a:rPr b="0">
                <a:solidFill>
                  <a:srgbClr val="333333"/>
                </a:solidFill>
              </a:rPr>
              <a:t>    whatWorld </a:t>
            </a:r>
            <a:r>
              <a:rPr>
                <a:solidFill>
                  <a:srgbClr val="000000"/>
                </a:solidFill>
              </a:rPr>
              <a:t>&lt;-</a:t>
            </a:r>
            <a:r>
              <a:rPr b="0">
                <a:solidFill>
                  <a:srgbClr val="333333"/>
                </a:solidFill>
              </a:rPr>
              <a:t> worldType</a:t>
            </a:r>
            <a:br>
              <a:rPr b="0">
                <a:solidFill>
                  <a:srgbClr val="333333"/>
                </a:solidFill>
              </a:rPr>
            </a:br>
            <a:r>
              <a:rPr b="0">
                <a:solidFill>
                  <a:srgbClr val="333333"/>
                </a:solidFill>
              </a:rPr>
              <a:t>    </a:t>
            </a:r>
            <a:r>
              <a:rPr>
                <a:solidFill>
                  <a:srgbClr val="008800"/>
                </a:solidFill>
              </a:rPr>
              <a:t>let</a:t>
            </a:r>
            <a:r>
              <a:rPr b="0">
                <a:solidFill>
                  <a:srgbClr val="333333"/>
                </a:solidFill>
              </a:rPr>
              <a:t> fullText </a:t>
            </a:r>
            <a:r>
              <a:rPr>
                <a:solidFill>
                  <a:srgbClr val="000000"/>
                </a:solidFill>
              </a:rPr>
              <a:t>=</a:t>
            </a:r>
            <a:r>
              <a:rPr b="0">
                <a:solidFill>
                  <a:srgbClr val="333333"/>
                </a:solidFill>
              </a:rPr>
              <a:t> "hello " ++ whatWorld ++ " world"</a:t>
            </a:r>
            <a:br>
              <a:rPr b="0">
                <a:solidFill>
                  <a:srgbClr val="333333"/>
                </a:solidFill>
              </a:rPr>
            </a:br>
            <a:r>
              <a:rPr b="0">
                <a:solidFill>
                  <a:srgbClr val="333333"/>
                </a:solidFill>
              </a:rPr>
              <a:t>    putStrLn fullText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Monad</a:t>
            </a:r>
          </a:p>
        </p:txBody>
      </p:sp>
      <p:sp>
        <p:nvSpPr>
          <p:cNvPr id="356" name="TextShape 2"/>
          <p:cNvSpPr txBox="1"/>
          <p:nvPr/>
        </p:nvSpPr>
        <p:spPr>
          <a:xfrm>
            <a:off x="720000" y="1872000"/>
            <a:ext cx="8640000" cy="28082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66BB"/>
                </a:solidFill>
                <a:uFill>
                  <a:solidFill>
                    <a:srgbClr val="FFFFFF"/>
                  </a:solidFill>
                </a:uFill>
                <a:latin typeface="Courier New"/>
                <a:ea typeface="Courier New"/>
                <a:cs typeface="Courier New"/>
                <a:sym typeface="Courier New"/>
              </a:defRPr>
            </a:pPr>
            <a:r>
              <a:t>worldType</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333333"/>
                </a:solidFill>
              </a:rPr>
              <a:t> </a:t>
            </a:r>
            <a:r>
              <a:rPr>
                <a:solidFill>
                  <a:srgbClr val="333399"/>
                </a:solidFill>
              </a:rPr>
              <a:t>String</a:t>
            </a:r>
            <a:br>
              <a:rPr>
                <a:solidFill>
                  <a:srgbClr val="333399"/>
                </a:solidFill>
              </a:rPr>
            </a:br>
            <a:r>
              <a:t>worldType</a:t>
            </a:r>
            <a:r>
              <a:rPr b="0">
                <a:solidFill>
                  <a:srgbClr val="333333"/>
                </a:solidFill>
              </a:rPr>
              <a:t> </a:t>
            </a:r>
            <a:r>
              <a:rPr>
                <a:solidFill>
                  <a:srgbClr val="000000"/>
                </a:solidFill>
              </a:rPr>
              <a:t>=</a:t>
            </a:r>
            <a:r>
              <a:rPr b="0">
                <a:solidFill>
                  <a:srgbClr val="333333"/>
                </a:solidFill>
              </a:rPr>
              <a:t> return "Haskell"</a:t>
            </a:r>
            <a:br>
              <a:rPr b="0">
                <a:solidFill>
                  <a:srgbClr val="333333"/>
                </a:solidFill>
              </a:rPr>
            </a:br>
            <a:br>
              <a:rPr b="0">
                <a:solidFill>
                  <a:srgbClr val="333333"/>
                </a:solidFill>
              </a:rPr>
            </a:b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a:t>
            </a:r>
            <a:r>
              <a:rPr>
                <a:solidFill>
                  <a:srgbClr val="008800"/>
                </a:solidFill>
              </a:rPr>
              <a:t>do</a:t>
            </a:r>
            <a:br>
              <a:rPr>
                <a:solidFill>
                  <a:srgbClr val="008800"/>
                </a:solidFill>
              </a:rPr>
            </a:br>
            <a:r>
              <a:rPr b="0">
                <a:solidFill>
                  <a:srgbClr val="333333"/>
                </a:solidFill>
              </a:rPr>
              <a:t>    whatWorld </a:t>
            </a:r>
            <a:r>
              <a:rPr>
                <a:solidFill>
                  <a:srgbClr val="000000"/>
                </a:solidFill>
              </a:rPr>
              <a:t>&lt;-</a:t>
            </a:r>
            <a:r>
              <a:rPr b="0">
                <a:solidFill>
                  <a:srgbClr val="333333"/>
                </a:solidFill>
              </a:rPr>
              <a:t> worldType</a:t>
            </a:r>
            <a:br>
              <a:rPr b="0">
                <a:solidFill>
                  <a:srgbClr val="333333"/>
                </a:solidFill>
              </a:rPr>
            </a:br>
            <a:r>
              <a:rPr b="0">
                <a:solidFill>
                  <a:srgbClr val="333333"/>
                </a:solidFill>
              </a:rPr>
              <a:t>    </a:t>
            </a:r>
            <a:r>
              <a:rPr>
                <a:solidFill>
                  <a:srgbClr val="008800"/>
                </a:solidFill>
              </a:rPr>
              <a:t>let</a:t>
            </a:r>
            <a:r>
              <a:rPr b="0">
                <a:solidFill>
                  <a:srgbClr val="333333"/>
                </a:solidFill>
              </a:rPr>
              <a:t> fullText </a:t>
            </a:r>
            <a:r>
              <a:rPr>
                <a:solidFill>
                  <a:srgbClr val="000000"/>
                </a:solidFill>
              </a:rPr>
              <a:t>=</a:t>
            </a:r>
            <a:r>
              <a:rPr b="0">
                <a:solidFill>
                  <a:srgbClr val="333333"/>
                </a:solidFill>
              </a:rPr>
              <a:t> "hello " ++ whatWorld ++ " world"</a:t>
            </a:r>
            <a:br>
              <a:rPr b="0">
                <a:solidFill>
                  <a:srgbClr val="333333"/>
                </a:solidFill>
              </a:rPr>
            </a:br>
            <a:r>
              <a:rPr b="0">
                <a:solidFill>
                  <a:srgbClr val="333333"/>
                </a:solidFill>
              </a:rPr>
              <a:t>    putStrLn fullText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The "Do" notation allows you to extract a value which is inside of a context (the right side of the </a:t>
            </a:r>
            <a:r>
              <a:rPr>
                <a:latin typeface="Courier New"/>
                <a:ea typeface="Courier New"/>
                <a:cs typeface="Courier New"/>
                <a:sym typeface="Courier New"/>
              </a:rPr>
              <a:t>&lt;-</a:t>
            </a:r>
            <a:r>
              <a:t> expression), out of that context. This allows you to use it in a chain of such expressions. The last expression in the do notation, will be returned as the result, and it needs to be in the same context (in the above example IO).</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App arguments</a:t>
            </a:r>
          </a:p>
        </p:txBody>
      </p:sp>
      <p:sp>
        <p:nvSpPr>
          <p:cNvPr id="359" name="TextShape 2"/>
          <p:cNvSpPr txBox="1"/>
          <p:nvPr/>
        </p:nvSpPr>
        <p:spPr>
          <a:xfrm>
            <a:off x="720000" y="1872000"/>
            <a:ext cx="8640000" cy="25812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8800"/>
                </a:solidFill>
                <a:uFill>
                  <a:solidFill>
                    <a:srgbClr val="FFFFFF"/>
                  </a:solidFill>
                </a:uFill>
                <a:latin typeface="Courier New"/>
                <a:ea typeface="Courier New"/>
                <a:cs typeface="Courier New"/>
                <a:sym typeface="Courier New"/>
              </a:defRPr>
            </a:pPr>
            <a:r>
              <a:t>import</a:t>
            </a:r>
            <a:r>
              <a:rPr b="0">
                <a:solidFill>
                  <a:srgbClr val="333333"/>
                </a:solidFill>
              </a:rPr>
              <a:t> </a:t>
            </a:r>
            <a:r>
              <a:rPr>
                <a:solidFill>
                  <a:srgbClr val="0E84B5"/>
                </a:solidFill>
              </a:rPr>
              <a:t>System.Environment</a:t>
            </a:r>
            <a:r>
              <a:rPr b="0">
                <a:solidFill>
                  <a:srgbClr val="333333"/>
                </a:solidFill>
              </a:rPr>
              <a:t> (</a:t>
            </a:r>
            <a:r>
              <a:rPr>
                <a:solidFill>
                  <a:srgbClr val="0066BB"/>
                </a:solidFill>
              </a:rPr>
              <a:t>getArgs</a:t>
            </a:r>
            <a:r>
              <a:rPr b="0">
                <a:solidFill>
                  <a:srgbClr val="333333"/>
                </a:solidFill>
              </a:rPr>
              <a:t>)</a:t>
            </a:r>
            <a:br>
              <a:rPr b="0">
                <a:solidFill>
                  <a:srgbClr val="333333"/>
                </a:solidFill>
              </a:rPr>
            </a:br>
            <a:br>
              <a:rPr b="0">
                <a:solidFill>
                  <a:srgbClr val="333333"/>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t>do</a:t>
            </a: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return </a:t>
            </a:r>
            <a:r>
              <a:rPr b="0">
                <a:solidFill>
                  <a:srgbClr val="007020"/>
                </a:solidFill>
              </a:rPr>
              <a:t>()</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To access the program arguments, we will import a standard Haskell function </a:t>
            </a:r>
            <a:r>
              <a:rPr>
                <a:latin typeface="Courier New"/>
                <a:ea typeface="Courier New"/>
                <a:cs typeface="Courier New"/>
                <a:sym typeface="Courier New"/>
              </a:rPr>
              <a:t>getArgs</a:t>
            </a:r>
            <a:r>
              <a:t> which, as it needs to interact with the environment, is also defined in the </a:t>
            </a:r>
            <a:r>
              <a:rPr>
                <a:latin typeface="Courier New"/>
                <a:ea typeface="Courier New"/>
                <a:cs typeface="Courier New"/>
                <a:sym typeface="Courier New"/>
              </a:rPr>
              <a:t>IO</a:t>
            </a:r>
            <a:r>
              <a:t> context and returns the arguments as a list of strings:</a:t>
            </a:r>
          </a:p>
          <a:p>
            <a:pPr>
              <a:defRPr spc="-1" sz="1600">
                <a:solidFill>
                  <a:srgbClr val="333333"/>
                </a:solidFill>
                <a:uFill>
                  <a:solidFill>
                    <a:srgbClr val="FFFFFF"/>
                  </a:solidFill>
                </a:uFill>
                <a:latin typeface="Courier New"/>
                <a:ea typeface="Courier New"/>
                <a:cs typeface="Courier New"/>
                <a:sym typeface="Courier New"/>
              </a:defRPr>
            </a:pPr>
            <a:r>
              <a:t>&gt; :info System.Environment.getArgs</a:t>
            </a:r>
            <a:br/>
            <a:r>
              <a:t>System.Environment.getArgs :: IO [String]</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Sort!</a:t>
            </a:r>
          </a:p>
        </p:txBody>
      </p:sp>
      <p:sp>
        <p:nvSpPr>
          <p:cNvPr id="362" name="TextShape 2"/>
          <p:cNvSpPr txBox="1"/>
          <p:nvPr/>
        </p:nvSpPr>
        <p:spPr>
          <a:xfrm>
            <a:off x="720000" y="1872000"/>
            <a:ext cx="8640000" cy="283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Let's implement our sorting algorithm:</a:t>
            </a:r>
          </a:p>
          <a:p>
            <a:pPr>
              <a:defRPr b="1" spc="-1" sz="1600">
                <a:solidFill>
                  <a:srgbClr val="0066BB"/>
                </a:solidFill>
                <a:uFill>
                  <a:solidFill>
                    <a:srgbClr val="FFFFFF"/>
                  </a:solidFill>
                </a:uFill>
                <a:latin typeface="Courier New"/>
                <a:ea typeface="Courier New"/>
                <a:cs typeface="Courier New"/>
                <a:sym typeface="Courier New"/>
              </a:defRPr>
            </a:pPr>
            <a:r>
              <a:t>quicksort</a:t>
            </a:r>
            <a:r>
              <a:rPr b="0">
                <a:solidFill>
                  <a:srgbClr val="333333"/>
                </a:solidFill>
              </a:rPr>
              <a:t> </a:t>
            </a:r>
            <a:r>
              <a:rPr>
                <a:solidFill>
                  <a:srgbClr val="333399"/>
                </a:solidFill>
              </a:rPr>
              <a:t>[]</a:t>
            </a:r>
            <a:r>
              <a:rPr b="0">
                <a:solidFill>
                  <a:srgbClr val="333333"/>
                </a:solidFill>
              </a:rPr>
              <a:t> </a:t>
            </a:r>
            <a:r>
              <a:rPr>
                <a:solidFill>
                  <a:srgbClr val="000000"/>
                </a:solidFill>
              </a:rPr>
              <a:t>=</a:t>
            </a:r>
            <a:r>
              <a:rPr b="0">
                <a:solidFill>
                  <a:srgbClr val="333333"/>
                </a:solidFill>
              </a:rPr>
              <a:t> </a:t>
            </a:r>
            <a:r>
              <a:rPr>
                <a:solidFill>
                  <a:srgbClr val="333399"/>
                </a:solidFill>
              </a:rPr>
              <a:t>[]</a:t>
            </a:r>
            <a:br>
              <a:rPr>
                <a:solidFill>
                  <a:srgbClr val="333399"/>
                </a:solidFill>
              </a:rPr>
            </a:br>
            <a:r>
              <a:t>quicksort</a:t>
            </a:r>
            <a:r>
              <a:rPr b="0">
                <a:solidFill>
                  <a:srgbClr val="333333"/>
                </a:solidFill>
              </a:rPr>
              <a:t> (p</a:t>
            </a:r>
            <a:r>
              <a:rPr>
                <a:solidFill>
                  <a:srgbClr val="333399"/>
                </a:solidFill>
              </a:rPr>
              <a:t>:</a:t>
            </a:r>
            <a:r>
              <a:rPr b="0">
                <a:solidFill>
                  <a:srgbClr val="333333"/>
                </a:solidFill>
              </a:rPr>
              <a:t>xs) </a:t>
            </a:r>
            <a:r>
              <a:rPr>
                <a:solidFill>
                  <a:srgbClr val="000000"/>
                </a:solidFill>
              </a:rPr>
              <a:t>=</a:t>
            </a:r>
            <a:r>
              <a:rPr b="0">
                <a:solidFill>
                  <a:srgbClr val="333333"/>
                </a:solidFill>
              </a:rPr>
              <a:t> (quicksort lesser) ++ [p] ++ (quicksort greater)</a:t>
            </a:r>
            <a:br>
              <a:rPr b="0">
                <a:solidFill>
                  <a:srgbClr val="333333"/>
                </a:solidFill>
              </a:rPr>
            </a:br>
            <a:r>
              <a:rPr b="0">
                <a:solidFill>
                  <a:srgbClr val="333333"/>
                </a:solidFill>
              </a:rPr>
              <a:t>    </a:t>
            </a:r>
            <a:r>
              <a:rPr>
                <a:solidFill>
                  <a:srgbClr val="008800"/>
                </a:solidFill>
              </a:rPr>
              <a:t>where</a:t>
            </a:r>
            <a:br>
              <a:rPr>
                <a:solidFill>
                  <a:srgbClr val="008800"/>
                </a:solidFill>
              </a:rPr>
            </a:br>
            <a:r>
              <a:rPr b="0">
                <a:solidFill>
                  <a:srgbClr val="333333"/>
                </a:solidFill>
              </a:rPr>
              <a:t>        lesser </a:t>
            </a:r>
            <a:r>
              <a:rPr>
                <a:solidFill>
                  <a:srgbClr val="000000"/>
                </a:solidFill>
              </a:rPr>
              <a:t>=</a:t>
            </a:r>
            <a:r>
              <a:rPr b="0">
                <a:solidFill>
                  <a:srgbClr val="333333"/>
                </a:solidFill>
              </a:rPr>
              <a:t> filter (&lt; p) xs</a:t>
            </a:r>
            <a:br>
              <a:rPr b="0">
                <a:solidFill>
                  <a:srgbClr val="333333"/>
                </a:solidFill>
              </a:rPr>
            </a:br>
            <a:r>
              <a:rPr b="0">
                <a:solidFill>
                  <a:srgbClr val="333333"/>
                </a:solidFill>
              </a:rPr>
              <a:t>        greater </a:t>
            </a:r>
            <a:r>
              <a:rPr>
                <a:solidFill>
                  <a:srgbClr val="000000"/>
                </a:solidFill>
              </a:rPr>
              <a:t>=</a:t>
            </a:r>
            <a:r>
              <a:rPr b="0">
                <a:solidFill>
                  <a:srgbClr val="333333"/>
                </a:solidFill>
              </a:rPr>
              <a:t> filter (&gt;= p) xs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While not the most efficient, however a quite simple implementation of a popular sorting algorithm.</a:t>
            </a:r>
          </a:p>
          <a:p>
            <a:pPr>
              <a:defRPr spc="-1" sz="1600">
                <a:solidFill>
                  <a:srgbClr val="333333"/>
                </a:solidFill>
                <a:uFill>
                  <a:solidFill>
                    <a:srgbClr val="FFFFFF"/>
                  </a:solidFill>
                </a:uFill>
                <a:latin typeface="Open Sans"/>
                <a:ea typeface="Open Sans"/>
                <a:cs typeface="Open Sans"/>
                <a:sym typeface="Open Sans"/>
              </a:defRPr>
            </a:pPr>
            <a:r>
              <a:t>Notice, that it does not need to interact with I/O and is considered a </a:t>
            </a:r>
            <a:r>
              <a:rPr i="1"/>
              <a:t>pure</a:t>
            </a:r>
            <a:r>
              <a:t> function.</a:t>
            </a:r>
          </a:p>
          <a:p>
            <a:pPr>
              <a:defRPr spc="-1" sz="1600">
                <a:solidFill>
                  <a:srgbClr val="333333"/>
                </a:solidFill>
                <a:uFill>
                  <a:solidFill>
                    <a:srgbClr val="FFFFFF"/>
                  </a:solidFill>
                </a:uFill>
                <a:latin typeface="Open Sans"/>
                <a:ea typeface="Open Sans"/>
                <a:cs typeface="Open Sans"/>
                <a:sym typeface="Open Sans"/>
              </a:defRPr>
            </a:pPr>
            <a:r>
              <a:t>Also, it does not have a function signature! This lets the Haskell compiler to infer the actual types based on both the usage and implementation of the function as we'll see in the further examples.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...sort</a:t>
            </a:r>
          </a:p>
        </p:txBody>
      </p:sp>
      <p:sp>
        <p:nvSpPr>
          <p:cNvPr id="365" name="TextShape 2"/>
          <p:cNvSpPr txBox="1"/>
          <p:nvPr/>
        </p:nvSpPr>
        <p:spPr>
          <a:xfrm>
            <a:off x="720000" y="1872000"/>
            <a:ext cx="8640000" cy="37099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But how can we use it?</a:t>
            </a:r>
          </a:p>
          <a:p>
            <a:pPr>
              <a:defRPr b="1" spc="-1" sz="1600">
                <a:solidFill>
                  <a:srgbClr val="0066BB"/>
                </a:solidFill>
                <a:uFill>
                  <a:solidFill>
                    <a:srgbClr val="FFFFFF"/>
                  </a:solidFill>
                </a:uFill>
                <a:latin typeface="Courier New"/>
                <a:ea typeface="Courier New"/>
                <a:cs typeface="Courier New"/>
                <a:sym typeface="Courier New"/>
              </a:defRPr>
            </a:pP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a:t>
            </a:r>
            <a:r>
              <a:rPr>
                <a:solidFill>
                  <a:srgbClr val="008800"/>
                </a:solidFill>
              </a:rPr>
              <a:t>do</a:t>
            </a:r>
            <a:br>
              <a:rPr>
                <a:solidFill>
                  <a:srgbClr val="008800"/>
                </a:solidFill>
              </a:rP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putStrLn (quicksort args)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An error!</a:t>
            </a:r>
          </a:p>
          <a:p>
            <a:pPr>
              <a:defRPr spc="-1" sz="1600">
                <a:solidFill>
                  <a:srgbClr val="333333"/>
                </a:solidFill>
                <a:uFill>
                  <a:solidFill>
                    <a:srgbClr val="FFFFFF"/>
                  </a:solidFill>
                </a:uFill>
                <a:latin typeface="Courier New"/>
                <a:ea typeface="Courier New"/>
                <a:cs typeface="Courier New"/>
                <a:sym typeface="Courier New"/>
              </a:defRPr>
            </a:pPr>
            <a:r>
              <a:t>test.hs:12:15: error:</a:t>
            </a:r>
            <a:br/>
            <a:r>
              <a:t>    • Couldn't match type ‘[Char]’ with ‘Char’</a:t>
            </a:r>
            <a:br/>
            <a:r>
              <a:t>      Expected type: String</a:t>
            </a:r>
            <a:br/>
            <a:r>
              <a:t>        Actual type: [String]</a:t>
            </a:r>
            <a:br/>
            <a:r>
              <a:t>    • In the first argument of ‘putStrLn’, namely ‘(quicksort args)’</a:t>
            </a:r>
            <a:br/>
            <a:r>
              <a:t>      In a stmt of a 'do' block: putStrLn (quicksort args)</a:t>
            </a:r>
            <a:br/>
            <a:r>
              <a:t>      In the expression:</a:t>
            </a:r>
            <a:br/>
            <a:r>
              <a:t>        do { args &lt;- getArgs;</a:t>
            </a:r>
            <a:br/>
            <a:r>
              <a:t>             putStrLn (quicksort args) }</a:t>
            </a:r>
            <a:endParaRPr>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putStrLn</a:t>
            </a:r>
            <a:r>
              <a:rPr>
                <a:latin typeface="Open Sans"/>
                <a:ea typeface="Open Sans"/>
                <a:cs typeface="Open Sans"/>
                <a:sym typeface="Open Sans"/>
              </a:rPr>
              <a:t> expects a singe string, instead of a list of strings!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Print result</a:t>
            </a:r>
          </a:p>
        </p:txBody>
      </p:sp>
      <p:sp>
        <p:nvSpPr>
          <p:cNvPr id="368" name="TextShape 2"/>
          <p:cNvSpPr txBox="1"/>
          <p:nvPr/>
        </p:nvSpPr>
        <p:spPr>
          <a:xfrm>
            <a:off x="720000" y="1872000"/>
            <a:ext cx="8640000" cy="28368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Courier New"/>
                <a:ea typeface="Courier New"/>
                <a:cs typeface="Courier New"/>
                <a:sym typeface="Courier New"/>
              </a:defRPr>
            </a:pPr>
            <a:r>
              <a:t>putStrLn</a:t>
            </a:r>
            <a:r>
              <a:rPr>
                <a:latin typeface="Open Sans"/>
                <a:ea typeface="Open Sans"/>
                <a:cs typeface="Open Sans"/>
                <a:sym typeface="Open Sans"/>
              </a:rPr>
              <a:t> expects a singe string, instead of a list of strings! To fix this, we'll use </a:t>
            </a:r>
            <a:r>
              <a:t>intercalate</a:t>
            </a:r>
            <a:r>
              <a:rPr>
                <a:latin typeface="Open Sans"/>
                <a:ea typeface="Open Sans"/>
                <a:cs typeface="Open Sans"/>
                <a:sym typeface="Open Sans"/>
              </a:rPr>
              <a:t> function imported from the </a:t>
            </a:r>
            <a:r>
              <a:t>Data.List</a:t>
            </a:r>
            <a:r>
              <a:rPr>
                <a:latin typeface="Open Sans"/>
                <a:ea typeface="Open Sans"/>
                <a:cs typeface="Open Sans"/>
                <a:sym typeface="Open Sans"/>
              </a:rPr>
              <a:t> module.</a:t>
            </a:r>
            <a:endParaRPr>
              <a:latin typeface="Open Sans"/>
              <a:ea typeface="Open Sans"/>
              <a:cs typeface="Open Sans"/>
              <a:sym typeface="Open Sans"/>
            </a:endParaRPr>
          </a:p>
          <a:p>
            <a:pPr>
              <a:defRPr b="1" spc="-1" sz="1600">
                <a:solidFill>
                  <a:srgbClr val="008800"/>
                </a:solidFill>
                <a:uFill>
                  <a:solidFill>
                    <a:srgbClr val="FFFFFF"/>
                  </a:solidFill>
                </a:uFill>
                <a:latin typeface="Courier New"/>
                <a:ea typeface="Courier New"/>
                <a:cs typeface="Courier New"/>
                <a:sym typeface="Courier New"/>
              </a:defRPr>
            </a:pPr>
            <a:r>
              <a:t>import</a:t>
            </a:r>
            <a:r>
              <a:rPr b="0">
                <a:solidFill>
                  <a:srgbClr val="333333"/>
                </a:solidFill>
              </a:rPr>
              <a:t> </a:t>
            </a:r>
            <a:r>
              <a:rPr>
                <a:solidFill>
                  <a:srgbClr val="0E84B5"/>
                </a:solidFill>
              </a:rPr>
              <a:t>Data.List</a:t>
            </a:r>
            <a:r>
              <a:rPr b="0">
                <a:solidFill>
                  <a:srgbClr val="333333"/>
                </a:solidFill>
              </a:rPr>
              <a:t> (</a:t>
            </a:r>
            <a:r>
              <a:rPr>
                <a:solidFill>
                  <a:srgbClr val="0066BB"/>
                </a:solidFill>
              </a:rPr>
              <a:t>intercalate</a:t>
            </a:r>
            <a:r>
              <a:rPr b="0">
                <a:solidFill>
                  <a:srgbClr val="333333"/>
                </a:solidFill>
              </a:rPr>
              <a:t>)</a:t>
            </a:r>
            <a:br>
              <a:rPr b="0">
                <a:solidFill>
                  <a:srgbClr val="333333"/>
                </a:solidFill>
              </a:rPr>
            </a:br>
            <a:br>
              <a:rPr b="0">
                <a:solidFill>
                  <a:srgbClr val="333333"/>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t>do</a:t>
            </a: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putStrLn (intercalate " " (quicksort args))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It's working!</a:t>
            </a:r>
          </a:p>
          <a:p>
            <a:pPr>
              <a:defRPr spc="-1" sz="1600">
                <a:solidFill>
                  <a:srgbClr val="333333"/>
                </a:solidFill>
                <a:uFill>
                  <a:solidFill>
                    <a:srgbClr val="FFFFFF"/>
                  </a:solidFill>
                </a:uFill>
                <a:latin typeface="Courier New"/>
                <a:ea typeface="Courier New"/>
                <a:cs typeface="Courier New"/>
                <a:sym typeface="Courier New"/>
              </a:defRPr>
            </a:pPr>
            <a:r>
              <a:t># runghc test.hs 10 100 20</a:t>
            </a:r>
            <a:br/>
            <a:r>
              <a:t>10 100 20</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But what's this? </a:t>
            </a:r>
            <a:r>
              <a:rPr>
                <a:latin typeface="Courier New"/>
                <a:ea typeface="Courier New"/>
                <a:cs typeface="Courier New"/>
                <a:sym typeface="Courier New"/>
              </a:rPr>
              <a:t>20</a:t>
            </a:r>
            <a:r>
              <a:t> should be before </a:t>
            </a:r>
            <a:r>
              <a:rPr>
                <a:latin typeface="Courier New"/>
                <a:ea typeface="Courier New"/>
                <a:cs typeface="Courier New"/>
                <a:sym typeface="Courier New"/>
              </a:rPr>
              <a:t>100</a:t>
            </a: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Sorting as integers</a:t>
            </a:r>
          </a:p>
        </p:txBody>
      </p:sp>
      <p:sp>
        <p:nvSpPr>
          <p:cNvPr id="371" name="TextShape 2"/>
          <p:cNvSpPr txBox="1"/>
          <p:nvPr/>
        </p:nvSpPr>
        <p:spPr>
          <a:xfrm>
            <a:off x="720000" y="1872000"/>
            <a:ext cx="8640000" cy="30511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Courier New"/>
                <a:ea typeface="Courier New"/>
                <a:cs typeface="Courier New"/>
                <a:sym typeface="Courier New"/>
              </a:defRPr>
            </a:pPr>
            <a:r>
              <a:t>20</a:t>
            </a:r>
            <a:r>
              <a:rPr>
                <a:latin typeface="Open Sans"/>
                <a:ea typeface="Open Sans"/>
                <a:cs typeface="Open Sans"/>
                <a:sym typeface="Open Sans"/>
              </a:rPr>
              <a:t> should be before </a:t>
            </a:r>
            <a:r>
              <a:t>100</a:t>
            </a:r>
            <a:r>
              <a:rPr>
                <a:latin typeface="Open Sans"/>
                <a:ea typeface="Open Sans"/>
                <a:cs typeface="Open Sans"/>
                <a:sym typeface="Open Sans"/>
              </a:rPr>
              <a:t>! The reason, as you might have guessed, is that Haskell sorted the arguments as strings. Let's convert the arguemnts to integers:</a:t>
            </a:r>
            <a:endParaRPr>
              <a:latin typeface="Open Sans"/>
              <a:ea typeface="Open Sans"/>
              <a:cs typeface="Open Sans"/>
              <a:sym typeface="Open Sans"/>
            </a:endParaRPr>
          </a:p>
          <a:p>
            <a:pPr>
              <a:defRPr b="1" spc="-1" sz="1600">
                <a:solidFill>
                  <a:srgbClr val="008800"/>
                </a:solidFill>
                <a:uFill>
                  <a:solidFill>
                    <a:srgbClr val="FFFFFF"/>
                  </a:solidFill>
                </a:uFill>
                <a:latin typeface="Courier New"/>
                <a:ea typeface="Courier New"/>
                <a:cs typeface="Courier New"/>
                <a:sym typeface="Courier New"/>
              </a:defRPr>
            </a:pPr>
            <a:r>
              <a:t>import</a:t>
            </a:r>
            <a:r>
              <a:rPr b="0">
                <a:solidFill>
                  <a:srgbClr val="333333"/>
                </a:solidFill>
              </a:rPr>
              <a:t> </a:t>
            </a:r>
            <a:r>
              <a:rPr>
                <a:solidFill>
                  <a:srgbClr val="0E84B5"/>
                </a:solidFill>
              </a:rPr>
              <a:t>Data.Maybe</a:t>
            </a:r>
            <a:r>
              <a:rPr b="0">
                <a:solidFill>
                  <a:srgbClr val="333333"/>
                </a:solidFill>
              </a:rPr>
              <a:t> (</a:t>
            </a:r>
            <a:r>
              <a:rPr>
                <a:solidFill>
                  <a:srgbClr val="0066BB"/>
                </a:solidFill>
              </a:rPr>
              <a:t>catMaybes</a:t>
            </a:r>
            <a:r>
              <a:rPr b="0">
                <a:solidFill>
                  <a:srgbClr val="333333"/>
                </a:solidFill>
              </a:rPr>
              <a:t>)</a:t>
            </a:r>
            <a:br>
              <a:rPr b="0">
                <a:solidFill>
                  <a:srgbClr val="333333"/>
                </a:solidFill>
              </a:rPr>
            </a:br>
            <a:br>
              <a:rPr b="0">
                <a:solidFill>
                  <a:srgbClr val="333333"/>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t>do</a:t>
            </a: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a:t>
            </a:r>
            <a:r>
              <a:t>let</a:t>
            </a:r>
            <a:r>
              <a:rPr b="0">
                <a:solidFill>
                  <a:srgbClr val="333333"/>
                </a:solidFill>
              </a:rPr>
              <a:t> integerArgs </a:t>
            </a:r>
            <a:r>
              <a:rPr>
                <a:solidFill>
                  <a:srgbClr val="000000"/>
                </a:solidFill>
              </a:rPr>
              <a:t>=</a:t>
            </a:r>
            <a:r>
              <a:rPr b="0">
                <a:solidFill>
                  <a:srgbClr val="333333"/>
                </a:solidFill>
              </a:rPr>
              <a:t> (catMaybes (map readMaybe args))</a:t>
            </a:r>
            <a:r>
              <a:rPr>
                <a:solidFill>
                  <a:srgbClr val="000000"/>
                </a:solidFill>
              </a:rPr>
              <a:t>::</a:t>
            </a:r>
            <a:r>
              <a:rPr b="0">
                <a:solidFill>
                  <a:srgbClr val="333333"/>
                </a:solidFill>
              </a:rPr>
              <a:t>[</a:t>
            </a:r>
            <a:r>
              <a:rPr>
                <a:solidFill>
                  <a:srgbClr val="333399"/>
                </a:solidFill>
              </a:rPr>
              <a:t>Int</a:t>
            </a:r>
            <a:r>
              <a:rPr b="0">
                <a:solidFill>
                  <a:srgbClr val="333333"/>
                </a:solidFill>
              </a:rPr>
              <a:t>]</a:t>
            </a:r>
            <a:br>
              <a:rPr b="0">
                <a:solidFill>
                  <a:srgbClr val="333333"/>
                </a:solidFill>
              </a:rPr>
            </a:br>
            <a:r>
              <a:rPr b="0">
                <a:solidFill>
                  <a:srgbClr val="333333"/>
                </a:solidFill>
              </a:rPr>
              <a:t>    putStrLn (intercalate " " (map show (quicksort integerArgs)))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That's better:</a:t>
            </a:r>
          </a:p>
          <a:p>
            <a:pPr>
              <a:defRPr spc="-1" sz="1600">
                <a:solidFill>
                  <a:srgbClr val="333333"/>
                </a:solidFill>
                <a:uFill>
                  <a:solidFill>
                    <a:srgbClr val="FFFFFF"/>
                  </a:solidFill>
                </a:uFill>
                <a:latin typeface="Courier New"/>
                <a:ea typeface="Courier New"/>
                <a:cs typeface="Courier New"/>
                <a:sym typeface="Courier New"/>
              </a:defRPr>
            </a:pPr>
            <a:r>
              <a:t>runghc test.hs 10 100 20 asd</a:t>
            </a:r>
            <a:br/>
            <a:r>
              <a:t>10 20 100</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Note: to convert the integers back to strings, we have used the </a:t>
            </a:r>
            <a:r>
              <a:rPr>
                <a:latin typeface="Courier New"/>
                <a:ea typeface="Courier New"/>
                <a:cs typeface="Courier New"/>
                <a:sym typeface="Courier New"/>
              </a:rPr>
              <a:t>show</a:t>
            </a:r>
            <a:r>
              <a:t> function.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Combine functions</a:t>
            </a:r>
          </a:p>
        </p:txBody>
      </p:sp>
      <p:sp>
        <p:nvSpPr>
          <p:cNvPr id="374" name="TextShape 2"/>
          <p:cNvSpPr txBox="1"/>
          <p:nvPr/>
        </p:nvSpPr>
        <p:spPr>
          <a:xfrm>
            <a:off x="720000" y="1872000"/>
            <a:ext cx="8640000" cy="299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As we have a working application, let's make it a bit nicer. We'll create small, descriptive functions to be able to </a:t>
            </a:r>
            <a:r>
              <a:rPr i="1"/>
              <a:t>read</a:t>
            </a:r>
            <a:r>
              <a:t> the program easily:</a:t>
            </a:r>
          </a:p>
          <a:p>
            <a:pPr>
              <a:defRPr b="1" spc="-1" sz="1600">
                <a:solidFill>
                  <a:srgbClr val="0066BB"/>
                </a:solidFill>
                <a:uFill>
                  <a:solidFill>
                    <a:srgbClr val="FFFFFF"/>
                  </a:solidFill>
                </a:uFill>
                <a:latin typeface="Courier New"/>
                <a:ea typeface="Courier New"/>
                <a:cs typeface="Courier New"/>
                <a:sym typeface="Courier New"/>
              </a:defRPr>
            </a:pPr>
            <a:r>
              <a:t>extractIntegers</a:t>
            </a:r>
            <a:r>
              <a:rPr b="0">
                <a:solidFill>
                  <a:srgbClr val="333333"/>
                </a:solidFill>
              </a:rPr>
              <a:t> </a:t>
            </a:r>
            <a:r>
              <a:rPr>
                <a:solidFill>
                  <a:srgbClr val="000000"/>
                </a:solidFill>
              </a:rPr>
              <a:t>::</a:t>
            </a:r>
            <a:r>
              <a:rPr b="0">
                <a:solidFill>
                  <a:srgbClr val="333333"/>
                </a:solidFill>
              </a:rPr>
              <a:t> [</a:t>
            </a:r>
            <a:r>
              <a:rPr>
                <a:solidFill>
                  <a:srgbClr val="333399"/>
                </a:solidFill>
              </a:rPr>
              <a:t>String</a:t>
            </a:r>
            <a:r>
              <a:rPr b="0">
                <a:solidFill>
                  <a:srgbClr val="333333"/>
                </a:solidFill>
              </a:rPr>
              <a:t>] </a:t>
            </a:r>
            <a:r>
              <a:rPr>
                <a:solidFill>
                  <a:srgbClr val="000000"/>
                </a:solidFill>
              </a:rPr>
              <a:t>-&gt;</a:t>
            </a:r>
            <a:r>
              <a:rPr b="0">
                <a:solidFill>
                  <a:srgbClr val="333333"/>
                </a:solidFill>
              </a:rPr>
              <a:t> [</a:t>
            </a:r>
            <a:r>
              <a:rPr>
                <a:solidFill>
                  <a:srgbClr val="333399"/>
                </a:solidFill>
              </a:rPr>
              <a:t>Int</a:t>
            </a:r>
            <a:r>
              <a:rPr b="0">
                <a:solidFill>
                  <a:srgbClr val="333333"/>
                </a:solidFill>
              </a:rPr>
              <a:t>]</a:t>
            </a:r>
            <a:br>
              <a:rPr b="0">
                <a:solidFill>
                  <a:srgbClr val="333333"/>
                </a:solidFill>
              </a:rPr>
            </a:br>
            <a:r>
              <a:t>extractIntegers</a:t>
            </a:r>
            <a:r>
              <a:rPr b="0">
                <a:solidFill>
                  <a:srgbClr val="333333"/>
                </a:solidFill>
              </a:rPr>
              <a:t> </a:t>
            </a:r>
            <a:r>
              <a:rPr>
                <a:solidFill>
                  <a:srgbClr val="000000"/>
                </a:solidFill>
              </a:rPr>
              <a:t>=</a:t>
            </a:r>
            <a:r>
              <a:rPr b="0">
                <a:solidFill>
                  <a:srgbClr val="333333"/>
                </a:solidFill>
              </a:rPr>
              <a:t> catMaybes . map readMaybe</a:t>
            </a:r>
            <a:br>
              <a:rPr b="0">
                <a:solidFill>
                  <a:srgbClr val="333333"/>
                </a:solidFill>
              </a:rPr>
            </a:br>
            <a:br>
              <a:rPr b="0">
                <a:solidFill>
                  <a:srgbClr val="333333"/>
                </a:solidFill>
              </a:rPr>
            </a:br>
            <a:r>
              <a:t>formatString</a:t>
            </a:r>
            <a:r>
              <a:rPr b="0">
                <a:solidFill>
                  <a:srgbClr val="333333"/>
                </a:solidFill>
              </a:rPr>
              <a:t> </a:t>
            </a:r>
            <a:r>
              <a:rPr>
                <a:solidFill>
                  <a:srgbClr val="000000"/>
                </a:solidFill>
              </a:rPr>
              <a:t>=</a:t>
            </a:r>
            <a:r>
              <a:rPr b="0">
                <a:solidFill>
                  <a:srgbClr val="333333"/>
                </a:solidFill>
              </a:rPr>
              <a:t> intercalate " " . map show</a:t>
            </a:r>
            <a:br>
              <a:rPr b="0">
                <a:solidFill>
                  <a:srgbClr val="333333"/>
                </a:solidFill>
              </a:rPr>
            </a:br>
            <a:br>
              <a:rPr b="0">
                <a:solidFill>
                  <a:srgbClr val="333333"/>
                </a:solidFill>
              </a:rPr>
            </a:br>
            <a:r>
              <a:t>sortStringsAsIntegers</a:t>
            </a:r>
            <a:r>
              <a:rPr b="0">
                <a:solidFill>
                  <a:srgbClr val="333333"/>
                </a:solidFill>
              </a:rPr>
              <a:t> </a:t>
            </a:r>
            <a:r>
              <a:rPr>
                <a:solidFill>
                  <a:srgbClr val="000000"/>
                </a:solidFill>
              </a:rPr>
              <a:t>=</a:t>
            </a:r>
            <a:r>
              <a:rPr b="0">
                <a:solidFill>
                  <a:srgbClr val="333333"/>
                </a:solidFill>
              </a:rPr>
              <a:t> formatString . quicksort . extractIntegers</a:t>
            </a:r>
            <a:br>
              <a:rPr b="0">
                <a:solidFill>
                  <a:srgbClr val="333333"/>
                </a:solidFill>
              </a:rPr>
            </a:br>
            <a:br>
              <a:rPr b="0">
                <a:solidFill>
                  <a:srgbClr val="333333"/>
                </a:solidFill>
              </a:rPr>
            </a:br>
            <a: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t>main</a:t>
            </a:r>
            <a:r>
              <a:rPr b="0">
                <a:solidFill>
                  <a:srgbClr val="333333"/>
                </a:solidFill>
              </a:rPr>
              <a:t> </a:t>
            </a:r>
            <a:r>
              <a:rPr>
                <a:solidFill>
                  <a:srgbClr val="000000"/>
                </a:solidFill>
              </a:rPr>
              <a:t>=</a:t>
            </a:r>
            <a:r>
              <a:rPr b="0">
                <a:solidFill>
                  <a:srgbClr val="333333"/>
                </a:solidFill>
              </a:rPr>
              <a:t> </a:t>
            </a:r>
            <a:r>
              <a:rPr>
                <a:solidFill>
                  <a:srgbClr val="008800"/>
                </a:solidFill>
              </a:rPr>
              <a:t>do</a:t>
            </a:r>
            <a:br>
              <a:rPr>
                <a:solidFill>
                  <a:srgbClr val="008800"/>
                </a:solidFill>
              </a:rP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putStrLn (sortStringsAsIntegers args)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Final result</a:t>
            </a:r>
          </a:p>
        </p:txBody>
      </p:sp>
      <p:sp>
        <p:nvSpPr>
          <p:cNvPr id="377" name="TextShape 2"/>
          <p:cNvSpPr txBox="1"/>
          <p:nvPr/>
        </p:nvSpPr>
        <p:spPr>
          <a:xfrm>
            <a:off x="720000" y="1872000"/>
            <a:ext cx="8640000" cy="502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8800"/>
                </a:solidFill>
                <a:uFill>
                  <a:solidFill>
                    <a:srgbClr val="FFFFFF"/>
                  </a:solidFill>
                </a:uFill>
                <a:latin typeface="Courier New"/>
                <a:ea typeface="Courier New"/>
                <a:cs typeface="Courier New"/>
                <a:sym typeface="Courier New"/>
              </a:defRPr>
            </a:pPr>
            <a:r>
              <a:t>import</a:t>
            </a:r>
            <a:r>
              <a:rPr b="0">
                <a:solidFill>
                  <a:srgbClr val="333333"/>
                </a:solidFill>
              </a:rPr>
              <a:t> </a:t>
            </a:r>
            <a:r>
              <a:rPr>
                <a:solidFill>
                  <a:srgbClr val="0E84B5"/>
                </a:solidFill>
              </a:rPr>
              <a:t>System.Environment</a:t>
            </a:r>
            <a:r>
              <a:rPr b="0">
                <a:solidFill>
                  <a:srgbClr val="333333"/>
                </a:solidFill>
              </a:rPr>
              <a:t> (</a:t>
            </a:r>
            <a:r>
              <a:rPr>
                <a:solidFill>
                  <a:srgbClr val="0066BB"/>
                </a:solidFill>
              </a:rPr>
              <a:t>getArgs</a:t>
            </a:r>
            <a:r>
              <a:rPr b="0">
                <a:solidFill>
                  <a:srgbClr val="333333"/>
                </a:solidFill>
              </a:rPr>
              <a:t>)</a:t>
            </a:r>
            <a:br>
              <a:rPr b="0">
                <a:solidFill>
                  <a:srgbClr val="333333"/>
                </a:solidFill>
              </a:rPr>
            </a:br>
            <a:r>
              <a:t>import</a:t>
            </a:r>
            <a:r>
              <a:rPr b="0">
                <a:solidFill>
                  <a:srgbClr val="333333"/>
                </a:solidFill>
              </a:rPr>
              <a:t> </a:t>
            </a:r>
            <a:r>
              <a:rPr>
                <a:solidFill>
                  <a:srgbClr val="0E84B5"/>
                </a:solidFill>
              </a:rPr>
              <a:t>Data.List</a:t>
            </a:r>
            <a:r>
              <a:rPr b="0">
                <a:solidFill>
                  <a:srgbClr val="333333"/>
                </a:solidFill>
              </a:rPr>
              <a:t> (</a:t>
            </a:r>
            <a:r>
              <a:rPr>
                <a:solidFill>
                  <a:srgbClr val="0066BB"/>
                </a:solidFill>
              </a:rPr>
              <a:t>intercalate</a:t>
            </a:r>
            <a:r>
              <a:rPr b="0">
                <a:solidFill>
                  <a:srgbClr val="333333"/>
                </a:solidFill>
              </a:rPr>
              <a:t>)</a:t>
            </a:r>
            <a:br>
              <a:rPr b="0">
                <a:solidFill>
                  <a:srgbClr val="333333"/>
                </a:solidFill>
              </a:rPr>
            </a:br>
            <a:r>
              <a:t>import</a:t>
            </a:r>
            <a:r>
              <a:rPr b="0">
                <a:solidFill>
                  <a:srgbClr val="333333"/>
                </a:solidFill>
              </a:rPr>
              <a:t> </a:t>
            </a:r>
            <a:r>
              <a:rPr>
                <a:solidFill>
                  <a:srgbClr val="0E84B5"/>
                </a:solidFill>
              </a:rPr>
              <a:t>Text.Read</a:t>
            </a:r>
            <a:r>
              <a:rPr b="0">
                <a:solidFill>
                  <a:srgbClr val="333333"/>
                </a:solidFill>
              </a:rPr>
              <a:t> (</a:t>
            </a:r>
            <a:r>
              <a:rPr>
                <a:solidFill>
                  <a:srgbClr val="0066BB"/>
                </a:solidFill>
              </a:rPr>
              <a:t>readMaybe</a:t>
            </a:r>
            <a:r>
              <a:rPr b="0">
                <a:solidFill>
                  <a:srgbClr val="333333"/>
                </a:solidFill>
              </a:rPr>
              <a:t>)</a:t>
            </a:r>
            <a:br>
              <a:rPr b="0">
                <a:solidFill>
                  <a:srgbClr val="333333"/>
                </a:solidFill>
              </a:rPr>
            </a:br>
            <a:r>
              <a:t>import</a:t>
            </a:r>
            <a:r>
              <a:rPr b="0">
                <a:solidFill>
                  <a:srgbClr val="333333"/>
                </a:solidFill>
              </a:rPr>
              <a:t> </a:t>
            </a:r>
            <a:r>
              <a:rPr>
                <a:solidFill>
                  <a:srgbClr val="0E84B5"/>
                </a:solidFill>
              </a:rPr>
              <a:t>Data.Maybe</a:t>
            </a:r>
            <a:r>
              <a:rPr b="0">
                <a:solidFill>
                  <a:srgbClr val="333333"/>
                </a:solidFill>
              </a:rPr>
              <a:t> (</a:t>
            </a:r>
            <a:r>
              <a:rPr>
                <a:solidFill>
                  <a:srgbClr val="0066BB"/>
                </a:solidFill>
              </a:rPr>
              <a:t>catMaybes</a:t>
            </a:r>
            <a:r>
              <a:rPr b="0">
                <a:solidFill>
                  <a:srgbClr val="333333"/>
                </a:solidFill>
              </a:rPr>
              <a:t>)</a:t>
            </a:r>
            <a:br>
              <a:rPr b="0">
                <a:solidFill>
                  <a:srgbClr val="333333"/>
                </a:solidFill>
              </a:rPr>
            </a:br>
            <a:br>
              <a:rPr b="0">
                <a:solidFill>
                  <a:srgbClr val="333333"/>
                </a:solidFill>
              </a:rPr>
            </a:br>
            <a:r>
              <a:rPr>
                <a:solidFill>
                  <a:srgbClr val="0066BB"/>
                </a:solidFill>
              </a:rPr>
              <a:t>quicksort</a:t>
            </a:r>
            <a:r>
              <a:rPr b="0">
                <a:solidFill>
                  <a:srgbClr val="333333"/>
                </a:solidFill>
              </a:rPr>
              <a:t> </a:t>
            </a:r>
            <a:r>
              <a:rPr>
                <a:solidFill>
                  <a:srgbClr val="333399"/>
                </a:solidFill>
              </a:rPr>
              <a:t>[]</a:t>
            </a:r>
            <a:r>
              <a:rPr b="0">
                <a:solidFill>
                  <a:srgbClr val="333333"/>
                </a:solidFill>
              </a:rPr>
              <a:t> </a:t>
            </a:r>
            <a:r>
              <a:rPr>
                <a:solidFill>
                  <a:srgbClr val="000000"/>
                </a:solidFill>
              </a:rPr>
              <a:t>=</a:t>
            </a:r>
            <a:r>
              <a:rPr b="0">
                <a:solidFill>
                  <a:srgbClr val="333333"/>
                </a:solidFill>
              </a:rPr>
              <a:t> </a:t>
            </a:r>
            <a:r>
              <a:rPr>
                <a:solidFill>
                  <a:srgbClr val="333399"/>
                </a:solidFill>
              </a:rPr>
              <a:t>[]</a:t>
            </a:r>
            <a:br>
              <a:rPr>
                <a:solidFill>
                  <a:srgbClr val="333399"/>
                </a:solidFill>
              </a:rPr>
            </a:br>
            <a:r>
              <a:rPr>
                <a:solidFill>
                  <a:srgbClr val="0066BB"/>
                </a:solidFill>
              </a:rPr>
              <a:t>quicksort</a:t>
            </a:r>
            <a:r>
              <a:rPr b="0">
                <a:solidFill>
                  <a:srgbClr val="333333"/>
                </a:solidFill>
              </a:rPr>
              <a:t> (p</a:t>
            </a:r>
            <a:r>
              <a:rPr>
                <a:solidFill>
                  <a:srgbClr val="333399"/>
                </a:solidFill>
              </a:rPr>
              <a:t>:</a:t>
            </a:r>
            <a:r>
              <a:rPr b="0">
                <a:solidFill>
                  <a:srgbClr val="333333"/>
                </a:solidFill>
              </a:rPr>
              <a:t>xs) </a:t>
            </a:r>
            <a:r>
              <a:rPr>
                <a:solidFill>
                  <a:srgbClr val="000000"/>
                </a:solidFill>
              </a:rPr>
              <a:t>=</a:t>
            </a:r>
            <a:r>
              <a:rPr b="0">
                <a:solidFill>
                  <a:srgbClr val="333333"/>
                </a:solidFill>
              </a:rPr>
              <a:t> (quicksort lesser) ++ [p] ++ (quicksort greater)</a:t>
            </a:r>
            <a:br>
              <a:rPr b="0">
                <a:solidFill>
                  <a:srgbClr val="333333"/>
                </a:solidFill>
              </a:rPr>
            </a:br>
            <a:r>
              <a:rPr b="0">
                <a:solidFill>
                  <a:srgbClr val="333333"/>
                </a:solidFill>
              </a:rPr>
              <a:t>    </a:t>
            </a:r>
            <a:r>
              <a:t>where</a:t>
            </a:r>
            <a:br/>
            <a:r>
              <a:rPr b="0">
                <a:solidFill>
                  <a:srgbClr val="333333"/>
                </a:solidFill>
              </a:rPr>
              <a:t>        lesser </a:t>
            </a:r>
            <a:r>
              <a:rPr>
                <a:solidFill>
                  <a:srgbClr val="000000"/>
                </a:solidFill>
              </a:rPr>
              <a:t>=</a:t>
            </a:r>
            <a:r>
              <a:rPr b="0">
                <a:solidFill>
                  <a:srgbClr val="333333"/>
                </a:solidFill>
              </a:rPr>
              <a:t> filter (&lt; p) xs</a:t>
            </a:r>
            <a:br>
              <a:rPr b="0">
                <a:solidFill>
                  <a:srgbClr val="333333"/>
                </a:solidFill>
              </a:rPr>
            </a:br>
            <a:r>
              <a:rPr b="0">
                <a:solidFill>
                  <a:srgbClr val="333333"/>
                </a:solidFill>
              </a:rPr>
              <a:t>        greater </a:t>
            </a:r>
            <a:r>
              <a:rPr>
                <a:solidFill>
                  <a:srgbClr val="000000"/>
                </a:solidFill>
              </a:rPr>
              <a:t>=</a:t>
            </a:r>
            <a:r>
              <a:rPr b="0">
                <a:solidFill>
                  <a:srgbClr val="333333"/>
                </a:solidFill>
              </a:rPr>
              <a:t> filter (&gt;= p) xs</a:t>
            </a:r>
            <a:br>
              <a:rPr b="0">
                <a:solidFill>
                  <a:srgbClr val="333333"/>
                </a:solidFill>
              </a:rPr>
            </a:br>
            <a:br>
              <a:rPr b="0">
                <a:solidFill>
                  <a:srgbClr val="333333"/>
                </a:solidFill>
              </a:rPr>
            </a:br>
            <a:r>
              <a:rPr>
                <a:solidFill>
                  <a:srgbClr val="0066BB"/>
                </a:solidFill>
              </a:rPr>
              <a:t>extractIntegers</a:t>
            </a:r>
            <a:r>
              <a:rPr b="0">
                <a:solidFill>
                  <a:srgbClr val="333333"/>
                </a:solidFill>
              </a:rPr>
              <a:t> </a:t>
            </a:r>
            <a:r>
              <a:rPr>
                <a:solidFill>
                  <a:srgbClr val="000000"/>
                </a:solidFill>
              </a:rPr>
              <a:t>::</a:t>
            </a:r>
            <a:r>
              <a:rPr b="0">
                <a:solidFill>
                  <a:srgbClr val="333333"/>
                </a:solidFill>
              </a:rPr>
              <a:t> [</a:t>
            </a:r>
            <a:r>
              <a:rPr>
                <a:solidFill>
                  <a:srgbClr val="333399"/>
                </a:solidFill>
              </a:rPr>
              <a:t>String</a:t>
            </a:r>
            <a:r>
              <a:rPr b="0">
                <a:solidFill>
                  <a:srgbClr val="333333"/>
                </a:solidFill>
              </a:rPr>
              <a:t>] </a:t>
            </a:r>
            <a:r>
              <a:rPr>
                <a:solidFill>
                  <a:srgbClr val="000000"/>
                </a:solidFill>
              </a:rPr>
              <a:t>-&gt;</a:t>
            </a:r>
            <a:r>
              <a:rPr b="0">
                <a:solidFill>
                  <a:srgbClr val="333333"/>
                </a:solidFill>
              </a:rPr>
              <a:t> [</a:t>
            </a:r>
            <a:r>
              <a:rPr>
                <a:solidFill>
                  <a:srgbClr val="333399"/>
                </a:solidFill>
              </a:rPr>
              <a:t>Int</a:t>
            </a:r>
            <a:r>
              <a:rPr b="0">
                <a:solidFill>
                  <a:srgbClr val="333333"/>
                </a:solidFill>
              </a:rPr>
              <a:t>]</a:t>
            </a:r>
            <a:br>
              <a:rPr b="0">
                <a:solidFill>
                  <a:srgbClr val="333333"/>
                </a:solidFill>
              </a:rPr>
            </a:br>
            <a:r>
              <a:rPr>
                <a:solidFill>
                  <a:srgbClr val="0066BB"/>
                </a:solidFill>
              </a:rPr>
              <a:t>extractIntegers</a:t>
            </a:r>
            <a:r>
              <a:rPr b="0">
                <a:solidFill>
                  <a:srgbClr val="333333"/>
                </a:solidFill>
              </a:rPr>
              <a:t> </a:t>
            </a:r>
            <a:r>
              <a:rPr>
                <a:solidFill>
                  <a:srgbClr val="000000"/>
                </a:solidFill>
              </a:rPr>
              <a:t>=</a:t>
            </a:r>
            <a:r>
              <a:rPr b="0">
                <a:solidFill>
                  <a:srgbClr val="333333"/>
                </a:solidFill>
              </a:rPr>
              <a:t> catMaybes . map readMaybe</a:t>
            </a:r>
            <a:br>
              <a:rPr b="0">
                <a:solidFill>
                  <a:srgbClr val="333333"/>
                </a:solidFill>
              </a:rPr>
            </a:br>
            <a:br>
              <a:rPr b="0">
                <a:solidFill>
                  <a:srgbClr val="333333"/>
                </a:solidFill>
              </a:rPr>
            </a:br>
            <a:r>
              <a:rPr>
                <a:solidFill>
                  <a:srgbClr val="0066BB"/>
                </a:solidFill>
              </a:rPr>
              <a:t>formatString</a:t>
            </a:r>
            <a:r>
              <a:rPr b="0">
                <a:solidFill>
                  <a:srgbClr val="333333"/>
                </a:solidFill>
              </a:rPr>
              <a:t> </a:t>
            </a:r>
            <a:r>
              <a:rPr>
                <a:solidFill>
                  <a:srgbClr val="000000"/>
                </a:solidFill>
              </a:rPr>
              <a:t>=</a:t>
            </a:r>
            <a:r>
              <a:rPr b="0">
                <a:solidFill>
                  <a:srgbClr val="333333"/>
                </a:solidFill>
              </a:rPr>
              <a:t> intercalate " " . map show</a:t>
            </a:r>
            <a:br>
              <a:rPr b="0">
                <a:solidFill>
                  <a:srgbClr val="333333"/>
                </a:solidFill>
              </a:rPr>
            </a:br>
            <a:br>
              <a:rPr b="0">
                <a:solidFill>
                  <a:srgbClr val="333333"/>
                </a:solidFill>
              </a:rPr>
            </a:br>
            <a:r>
              <a:rPr>
                <a:solidFill>
                  <a:srgbClr val="0066BB"/>
                </a:solidFill>
              </a:rPr>
              <a:t>sortStringsAsIntegers</a:t>
            </a:r>
            <a:r>
              <a:rPr b="0">
                <a:solidFill>
                  <a:srgbClr val="333333"/>
                </a:solidFill>
              </a:rPr>
              <a:t> </a:t>
            </a:r>
            <a:r>
              <a:rPr>
                <a:solidFill>
                  <a:srgbClr val="000000"/>
                </a:solidFill>
              </a:rPr>
              <a:t>=</a:t>
            </a:r>
            <a:r>
              <a:rPr b="0">
                <a:solidFill>
                  <a:srgbClr val="333333"/>
                </a:solidFill>
              </a:rPr>
              <a:t> formatString . quicksort . extractIntegers</a:t>
            </a:r>
            <a:br>
              <a:rPr b="0">
                <a:solidFill>
                  <a:srgbClr val="333333"/>
                </a:solidFill>
              </a:rPr>
            </a:br>
            <a:br>
              <a:rPr b="0">
                <a:solidFill>
                  <a:srgbClr val="333333"/>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rPr>
                <a:solidFill>
                  <a:srgbClr val="333399"/>
                </a:solidFill>
              </a:rPr>
              <a:t>IO</a:t>
            </a:r>
            <a:r>
              <a:rPr b="0">
                <a:solidFill>
                  <a:srgbClr val="007020"/>
                </a:solidFill>
              </a:rPr>
              <a:t>()</a:t>
            </a:r>
            <a:br>
              <a:rPr b="0">
                <a:solidFill>
                  <a:srgbClr val="007020"/>
                </a:solidFill>
              </a:rPr>
            </a:br>
            <a:r>
              <a:rPr>
                <a:solidFill>
                  <a:srgbClr val="0066BB"/>
                </a:solidFill>
              </a:rPr>
              <a:t>main</a:t>
            </a:r>
            <a:r>
              <a:rPr b="0">
                <a:solidFill>
                  <a:srgbClr val="333333"/>
                </a:solidFill>
              </a:rPr>
              <a:t> </a:t>
            </a:r>
            <a:r>
              <a:rPr>
                <a:solidFill>
                  <a:srgbClr val="000000"/>
                </a:solidFill>
              </a:rPr>
              <a:t>=</a:t>
            </a:r>
            <a:r>
              <a:rPr b="0">
                <a:solidFill>
                  <a:srgbClr val="333333"/>
                </a:solidFill>
              </a:rPr>
              <a:t> </a:t>
            </a:r>
            <a:r>
              <a:t>do</a:t>
            </a:r>
            <a:br/>
            <a:r>
              <a:rPr b="0">
                <a:solidFill>
                  <a:srgbClr val="333333"/>
                </a:solidFill>
              </a:rPr>
              <a:t>    args </a:t>
            </a:r>
            <a:r>
              <a:rPr>
                <a:solidFill>
                  <a:srgbClr val="000000"/>
                </a:solidFill>
              </a:rPr>
              <a:t>&lt;-</a:t>
            </a:r>
            <a:r>
              <a:rPr b="0">
                <a:solidFill>
                  <a:srgbClr val="333333"/>
                </a:solidFill>
              </a:rPr>
              <a:t> getArgs</a:t>
            </a:r>
            <a:br>
              <a:rPr b="0">
                <a:solidFill>
                  <a:srgbClr val="333333"/>
                </a:solidFill>
              </a:rPr>
            </a:br>
            <a:r>
              <a:rPr b="0">
                <a:solidFill>
                  <a:srgbClr val="333333"/>
                </a:solidFill>
              </a:rPr>
              <a:t>    putStrLn (sortStringsAsIntegers args)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TextShape 1"/>
          <p:cNvSpPr txBox="1"/>
          <p:nvPr/>
        </p:nvSpPr>
        <p:spPr>
          <a:xfrm>
            <a:off x="791999" y="4103999"/>
            <a:ext cx="8568002" cy="1440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pc="-100" sz="4800">
                <a:solidFill>
                  <a:srgbClr val="333333"/>
                </a:solidFill>
                <a:uFill>
                  <a:solidFill>
                    <a:srgbClr val="FFFFFF"/>
                  </a:solidFill>
                </a:uFill>
                <a:latin typeface="Open Sans"/>
                <a:ea typeface="Open Sans"/>
                <a:cs typeface="Open Sans"/>
                <a:sym typeface="Open Sans"/>
              </a:defRPr>
            </a:lvl1pPr>
          </a:lstStyle>
          <a:p>
            <a:pPr/>
            <a:r>
              <a:t> Thanks!</a:t>
            </a:r>
          </a:p>
        </p:txBody>
      </p:sp>
      <p:pic>
        <p:nvPicPr>
          <p:cNvPr id="380" name="image2.png" descr="image2.png"/>
          <p:cNvPicPr>
            <a:picLocks noChangeAspect="1"/>
          </p:cNvPicPr>
          <p:nvPr/>
        </p:nvPicPr>
        <p:blipFill>
          <a:blip r:embed="rId2">
            <a:extLst/>
          </a:blip>
          <a:stretch>
            <a:fillRect/>
          </a:stretch>
        </p:blipFill>
        <p:spPr>
          <a:xfrm>
            <a:off x="5686199" y="1152000"/>
            <a:ext cx="3059641" cy="21600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Functional programming</a:t>
            </a:r>
          </a:p>
        </p:txBody>
      </p:sp>
      <p:sp>
        <p:nvSpPr>
          <p:cNvPr id="275" name="TextShape 2"/>
          <p:cNvSpPr txBox="1"/>
          <p:nvPr/>
        </p:nvSpPr>
        <p:spPr>
          <a:xfrm>
            <a:off x="720000" y="1872000"/>
            <a:ext cx="8640000" cy="248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Simply put, it is programming with functions.</a:t>
            </a:r>
          </a:p>
          <a:p>
            <a:pPr>
              <a:defRPr spc="-1" sz="1600">
                <a:solidFill>
                  <a:srgbClr val="333333"/>
                </a:solidFill>
                <a:uFill>
                  <a:solidFill>
                    <a:srgbClr val="FFFFFF"/>
                  </a:solidFill>
                </a:uFill>
                <a:latin typeface="Open Sans"/>
                <a:ea typeface="Open Sans"/>
                <a:cs typeface="Open Sans"/>
                <a:sym typeface="Open Sans"/>
              </a:defRPr>
            </a:pPr>
            <a:r>
              <a:t>A function is:</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a description of a computation (a mapping from its input values to an output value);</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a value that can be passed over (or be returned from) to another function.</a:t>
            </a:r>
          </a:p>
          <a:p>
            <a:pPr>
              <a:defRPr b="1" spc="-1" sz="1600">
                <a:solidFill>
                  <a:srgbClr val="0066BB"/>
                </a:solidFill>
                <a:uFill>
                  <a:solidFill>
                    <a:srgbClr val="FFFFFF"/>
                  </a:solidFill>
                </a:uFill>
                <a:latin typeface="Courier New"/>
                <a:ea typeface="Courier New"/>
                <a:cs typeface="Courier New"/>
                <a:sym typeface="Courier New"/>
              </a:defRPr>
            </a:pPr>
            <a:r>
              <a:t>myFunction</a:t>
            </a:r>
            <a:r>
              <a:rPr b="0">
                <a:solidFill>
                  <a:srgbClr val="333333"/>
                </a:solidFill>
              </a:rPr>
              <a:t> </a:t>
            </a:r>
            <a:r>
              <a:rPr>
                <a:solidFill>
                  <a:srgbClr val="000000"/>
                </a:solidFill>
              </a:rPr>
              <a:t>::</a:t>
            </a:r>
            <a:r>
              <a:rPr b="0">
                <a:solidFill>
                  <a:srgbClr val="333333"/>
                </a:solidFill>
              </a:rPr>
              <a:t> </a:t>
            </a:r>
            <a:r>
              <a:rPr>
                <a:solidFill>
                  <a:srgbClr val="333399"/>
                </a:solidFill>
              </a:rPr>
              <a:t>Arg1Type</a:t>
            </a:r>
            <a:r>
              <a:rPr b="0">
                <a:solidFill>
                  <a:srgbClr val="333333"/>
                </a:solidFill>
              </a:rPr>
              <a:t> </a:t>
            </a:r>
            <a:r>
              <a:rPr>
                <a:solidFill>
                  <a:srgbClr val="000000"/>
                </a:solidFill>
              </a:rPr>
              <a:t>-&gt;</a:t>
            </a:r>
            <a:r>
              <a:rPr b="0">
                <a:solidFill>
                  <a:srgbClr val="333333"/>
                </a:solidFill>
              </a:rPr>
              <a:t> </a:t>
            </a:r>
            <a:r>
              <a:rPr>
                <a:solidFill>
                  <a:srgbClr val="333399"/>
                </a:solidFill>
              </a:rPr>
              <a:t>Arg2Type</a:t>
            </a:r>
            <a:r>
              <a:rPr b="0">
                <a:solidFill>
                  <a:srgbClr val="333333"/>
                </a:solidFill>
              </a:rPr>
              <a:t> </a:t>
            </a:r>
            <a:r>
              <a:rPr>
                <a:solidFill>
                  <a:srgbClr val="000000"/>
                </a:solidFill>
              </a:rPr>
              <a:t>-&gt;</a:t>
            </a:r>
            <a:r>
              <a:rPr b="0">
                <a:solidFill>
                  <a:srgbClr val="333333"/>
                </a:solidFill>
              </a:rPr>
              <a:t> ... </a:t>
            </a:r>
            <a:r>
              <a:rPr>
                <a:solidFill>
                  <a:srgbClr val="000000"/>
                </a:solidFill>
              </a:rPr>
              <a:t>-&gt;</a:t>
            </a:r>
            <a:r>
              <a:rPr b="0">
                <a:solidFill>
                  <a:srgbClr val="333333"/>
                </a:solidFill>
              </a:rPr>
              <a:t> </a:t>
            </a:r>
            <a:r>
              <a:rPr>
                <a:solidFill>
                  <a:srgbClr val="333399"/>
                </a:solidFill>
              </a:rPr>
              <a:t>ReturnType</a:t>
            </a:r>
            <a:br>
              <a:rPr>
                <a:solidFill>
                  <a:srgbClr val="333399"/>
                </a:solidFill>
              </a:rPr>
            </a:br>
            <a:r>
              <a:t>myFunction</a:t>
            </a:r>
            <a:r>
              <a:rPr b="0">
                <a:solidFill>
                  <a:srgbClr val="333333"/>
                </a:solidFill>
              </a:rPr>
              <a:t> arg1 arg2 ... </a:t>
            </a:r>
            <a:r>
              <a:rPr>
                <a:solidFill>
                  <a:srgbClr val="000000"/>
                </a:solidFill>
              </a:rPr>
              <a:t>=</a:t>
            </a:r>
            <a:r>
              <a:rPr b="0">
                <a:solidFill>
                  <a:srgbClr val="333333"/>
                </a:solidFill>
              </a:rPr>
              <a:t> body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We can call the function like this:</a:t>
            </a:r>
          </a:p>
          <a:p>
            <a:pPr>
              <a:defRPr b="1" spc="-1" sz="1600">
                <a:solidFill>
                  <a:srgbClr val="0066BB"/>
                </a:solidFill>
                <a:uFill>
                  <a:solidFill>
                    <a:srgbClr val="FFFFFF"/>
                  </a:solidFill>
                </a:uFill>
                <a:latin typeface="Courier New"/>
                <a:ea typeface="Courier New"/>
                <a:cs typeface="Courier New"/>
                <a:sym typeface="Courier New"/>
              </a:defRPr>
            </a:pPr>
            <a:r>
              <a:t>myFunction</a:t>
            </a:r>
            <a:r>
              <a:rPr b="0">
                <a:solidFill>
                  <a:srgbClr val="333333"/>
                </a:solidFill>
              </a:rPr>
              <a:t> arg1 arg2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Functions can also be </a:t>
            </a:r>
            <a:r>
              <a:rPr i="1"/>
              <a:t>pure</a:t>
            </a:r>
            <a:r>
              <a:t> and </a:t>
            </a:r>
            <a:r>
              <a:rPr i="1"/>
              <a:t>total</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Pure functions</a:t>
            </a:r>
          </a:p>
        </p:txBody>
      </p:sp>
      <p:sp>
        <p:nvSpPr>
          <p:cNvPr id="278" name="TextShape 2"/>
          <p:cNvSpPr txBox="1"/>
          <p:nvPr/>
        </p:nvSpPr>
        <p:spPr>
          <a:xfrm>
            <a:off x="720000" y="1872000"/>
            <a:ext cx="8640000" cy="25161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 function where the return value can only be affected by its input parameters, and it does not produce any observable side-effect is called a </a:t>
            </a:r>
            <a:r>
              <a:rPr i="1"/>
              <a:t>pure</a:t>
            </a:r>
            <a:r>
              <a:t> function - the only effect of the function is the produced return value.</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this property is called </a:t>
            </a:r>
            <a:r>
              <a:rPr i="1"/>
              <a:t>referential transparency</a:t>
            </a:r>
          </a:p>
          <a:p>
            <a:pPr marL="431999" indent="-323999">
              <a:spcBef>
                <a:spcPts val="1400"/>
              </a:spcBef>
              <a:buClr>
                <a:srgbClr val="EF2929"/>
              </a:buClr>
              <a:buSzPct val="45000"/>
              <a:buChar char="●"/>
              <a:defRPr spc="-1" sz="1600">
                <a:solidFill>
                  <a:srgbClr val="333333"/>
                </a:solidFill>
                <a:uFill>
                  <a:solidFill>
                    <a:srgbClr val="FFFFFF"/>
                  </a:solidFill>
                </a:uFill>
                <a:latin typeface="Open Sans"/>
                <a:ea typeface="Open Sans"/>
                <a:cs typeface="Open Sans"/>
                <a:sym typeface="Open Sans"/>
              </a:defRPr>
            </a:pPr>
            <a:r>
              <a:t>it allows </a:t>
            </a:r>
            <a:r>
              <a:rPr i="1"/>
              <a:t>equational reasoning</a:t>
            </a:r>
            <a:r>
              <a:t>:</a:t>
            </a:r>
          </a:p>
          <a:p>
            <a:pPr>
              <a:defRPr b="1" spc="-1" sz="1600">
                <a:solidFill>
                  <a:srgbClr val="0066BB"/>
                </a:solidFill>
                <a:uFill>
                  <a:solidFill>
                    <a:srgbClr val="FFFFFF"/>
                  </a:solidFill>
                </a:uFill>
                <a:latin typeface="Courier New"/>
                <a:ea typeface="Courier New"/>
                <a:cs typeface="Courier New"/>
                <a:sym typeface="Courier New"/>
              </a:defRPr>
            </a:pPr>
            <a:r>
              <a:t>y</a:t>
            </a:r>
            <a:r>
              <a:rPr b="0">
                <a:solidFill>
                  <a:srgbClr val="333333"/>
                </a:solidFill>
              </a:rPr>
              <a:t> </a:t>
            </a:r>
            <a:r>
              <a:rPr>
                <a:solidFill>
                  <a:srgbClr val="000000"/>
                </a:solidFill>
              </a:rPr>
              <a:t>=</a:t>
            </a:r>
            <a:r>
              <a:rPr b="0">
                <a:solidFill>
                  <a:srgbClr val="333333"/>
                </a:solidFill>
              </a:rPr>
              <a:t> f x</a:t>
            </a:r>
            <a:br>
              <a:rPr b="0">
                <a:solidFill>
                  <a:srgbClr val="333333"/>
                </a:solidFill>
              </a:rPr>
            </a:br>
            <a:r>
              <a:t>g</a:t>
            </a:r>
            <a:r>
              <a:rPr b="0">
                <a:solidFill>
                  <a:srgbClr val="333333"/>
                </a:solidFill>
              </a:rPr>
              <a:t> y == g (f x)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Or, if we know that </a:t>
            </a:r>
            <a:r>
              <a:rPr>
                <a:latin typeface="Courier New"/>
                <a:ea typeface="Courier New"/>
                <a:cs typeface="Courier New"/>
                <a:sym typeface="Courier New"/>
              </a:rPr>
              <a:t>f x</a:t>
            </a:r>
            <a:r>
              <a:t> is 42, we could simply replace </a:t>
            </a:r>
            <a:r>
              <a:rPr>
                <a:latin typeface="Courier New"/>
                <a:ea typeface="Courier New"/>
                <a:cs typeface="Courier New"/>
                <a:sym typeface="Courier New"/>
              </a:rPr>
              <a:t>g y</a:t>
            </a:r>
            <a:r>
              <a:t> with </a:t>
            </a:r>
            <a:r>
              <a:rPr>
                <a:latin typeface="Courier New"/>
                <a:ea typeface="Courier New"/>
                <a:cs typeface="Courier New"/>
                <a:sym typeface="Courier New"/>
              </a:rPr>
              <a:t>g 42</a:t>
            </a:r>
            <a:r>
              <a:t> and be sure that the program still works exactly the same.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Total functions</a:t>
            </a:r>
          </a:p>
        </p:txBody>
      </p:sp>
      <p:sp>
        <p:nvSpPr>
          <p:cNvPr id="281" name="TextShape 2"/>
          <p:cNvSpPr txBox="1"/>
          <p:nvPr/>
        </p:nvSpPr>
        <p:spPr>
          <a:xfrm>
            <a:off x="720000" y="1872000"/>
            <a:ext cx="8640000" cy="327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 function is called </a:t>
            </a:r>
            <a:r>
              <a:rPr i="1"/>
              <a:t>total</a:t>
            </a:r>
            <a:r>
              <a:t> when it has a return value for every combination of its possible input values.</a:t>
            </a:r>
          </a:p>
          <a:p>
            <a:pPr>
              <a:defRPr spc="-1" sz="1600">
                <a:solidFill>
                  <a:srgbClr val="333333"/>
                </a:solidFill>
                <a:uFill>
                  <a:solidFill>
                    <a:srgbClr val="FFFFFF"/>
                  </a:solidFill>
                </a:uFill>
                <a:latin typeface="Open Sans"/>
                <a:ea typeface="Open Sans"/>
                <a:cs typeface="Open Sans"/>
                <a:sym typeface="Open Sans"/>
              </a:defRPr>
            </a:pPr>
            <a:r>
              <a:t>For example, a total function could look like this:</a:t>
            </a:r>
          </a:p>
          <a:p>
            <a:pPr>
              <a:defRPr b="1" spc="-1" sz="1600">
                <a:solidFill>
                  <a:srgbClr val="0066BB"/>
                </a:solidFill>
                <a:uFill>
                  <a:solidFill>
                    <a:srgbClr val="FFFFFF"/>
                  </a:solidFill>
                </a:uFill>
                <a:latin typeface="Courier New"/>
                <a:ea typeface="Courier New"/>
                <a:cs typeface="Courier New"/>
                <a:sym typeface="Courier New"/>
              </a:defRPr>
            </a:pPr>
            <a:r>
              <a:t>f</a:t>
            </a:r>
            <a:r>
              <a:rPr b="0">
                <a:solidFill>
                  <a:srgbClr val="333333"/>
                </a:solidFill>
              </a:rPr>
              <a:t> </a:t>
            </a:r>
            <a:r>
              <a:rPr>
                <a:solidFill>
                  <a:srgbClr val="000000"/>
                </a:solidFill>
              </a:rPr>
              <a:t>::</a:t>
            </a:r>
            <a:r>
              <a:rPr b="0">
                <a:solidFill>
                  <a:srgbClr val="333333"/>
                </a:solidFill>
              </a:rPr>
              <a:t> </a:t>
            </a:r>
            <a:r>
              <a:rPr>
                <a:solidFill>
                  <a:srgbClr val="333399"/>
                </a:solidFill>
              </a:rPr>
              <a:t>Integer</a:t>
            </a:r>
            <a:r>
              <a:rPr b="0">
                <a:solidFill>
                  <a:srgbClr val="333333"/>
                </a:solidFill>
              </a:rPr>
              <a:t> </a:t>
            </a:r>
            <a:r>
              <a:rPr>
                <a:solidFill>
                  <a:srgbClr val="000000"/>
                </a:solidFill>
              </a:rPr>
              <a:t>-&gt;</a:t>
            </a:r>
            <a:r>
              <a:rPr b="0">
                <a:solidFill>
                  <a:srgbClr val="333333"/>
                </a:solidFill>
              </a:rPr>
              <a:t> </a:t>
            </a:r>
            <a:r>
              <a:rPr>
                <a:solidFill>
                  <a:srgbClr val="333399"/>
                </a:solidFill>
              </a:rPr>
              <a:t>Integer</a:t>
            </a:r>
            <a:br>
              <a:rPr>
                <a:solidFill>
                  <a:srgbClr val="333399"/>
                </a:solidFill>
              </a:rPr>
            </a:br>
            <a:r>
              <a:t>f</a:t>
            </a:r>
            <a:r>
              <a:rPr b="0">
                <a:solidFill>
                  <a:srgbClr val="333333"/>
                </a:solidFill>
              </a:rPr>
              <a:t> x </a:t>
            </a:r>
            <a:r>
              <a:rPr>
                <a:solidFill>
                  <a:srgbClr val="000000"/>
                </a:solidFill>
              </a:rPr>
              <a:t>=</a:t>
            </a:r>
            <a:r>
              <a:rPr b="0">
                <a:solidFill>
                  <a:srgbClr val="333333"/>
                </a:solidFill>
              </a:rPr>
              <a:t> </a:t>
            </a:r>
            <a:r>
              <a:rPr>
                <a:solidFill>
                  <a:srgbClr val="0000DD"/>
                </a:solidFill>
              </a:rPr>
              <a:t>2</a:t>
            </a:r>
            <a:r>
              <a:rPr b="0">
                <a:solidFill>
                  <a:srgbClr val="333333"/>
                </a:solidFill>
              </a:rPr>
              <a:t>*x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Another example, where the function is only defined for just some input values, is </a:t>
            </a:r>
            <a:r>
              <a:rPr b="1"/>
              <a:t>not</a:t>
            </a:r>
            <a:r>
              <a:t> a total function:</a:t>
            </a:r>
          </a:p>
          <a:p>
            <a:pPr>
              <a:defRPr b="1" spc="-1" sz="1600">
                <a:solidFill>
                  <a:srgbClr val="0066BB"/>
                </a:solidFill>
                <a:uFill>
                  <a:solidFill>
                    <a:srgbClr val="FFFFFF"/>
                  </a:solidFill>
                </a:uFill>
                <a:latin typeface="Courier New"/>
                <a:ea typeface="Courier New"/>
                <a:cs typeface="Courier New"/>
                <a:sym typeface="Courier New"/>
              </a:defRPr>
            </a:pPr>
            <a:r>
              <a:t>f</a:t>
            </a:r>
            <a:r>
              <a:rPr b="0">
                <a:solidFill>
                  <a:srgbClr val="333333"/>
                </a:solidFill>
              </a:rPr>
              <a:t> </a:t>
            </a:r>
            <a:r>
              <a:rPr>
                <a:solidFill>
                  <a:srgbClr val="000000"/>
                </a:solidFill>
              </a:rPr>
              <a:t>::</a:t>
            </a:r>
            <a:r>
              <a:rPr b="0">
                <a:solidFill>
                  <a:srgbClr val="333333"/>
                </a:solidFill>
              </a:rPr>
              <a:t> </a:t>
            </a:r>
            <a:r>
              <a:rPr>
                <a:solidFill>
                  <a:srgbClr val="333399"/>
                </a:solidFill>
              </a:rPr>
              <a:t>Integer</a:t>
            </a:r>
            <a:r>
              <a:rPr b="0">
                <a:solidFill>
                  <a:srgbClr val="333333"/>
                </a:solidFill>
              </a:rPr>
              <a:t> </a:t>
            </a:r>
            <a:r>
              <a:rPr>
                <a:solidFill>
                  <a:srgbClr val="000000"/>
                </a:solidFill>
              </a:rPr>
              <a:t>-&gt;</a:t>
            </a:r>
            <a:r>
              <a:rPr b="0">
                <a:solidFill>
                  <a:srgbClr val="333333"/>
                </a:solidFill>
              </a:rPr>
              <a:t> </a:t>
            </a:r>
            <a:r>
              <a:rPr>
                <a:solidFill>
                  <a:srgbClr val="333399"/>
                </a:solidFill>
              </a:rPr>
              <a:t>Integer</a:t>
            </a:r>
            <a:r>
              <a:rPr b="0">
                <a:solidFill>
                  <a:srgbClr val="333333"/>
                </a:solidFill>
              </a:rPr>
              <a:t> </a:t>
            </a:r>
            <a:r>
              <a:rPr>
                <a:solidFill>
                  <a:srgbClr val="000000"/>
                </a:solidFill>
              </a:rPr>
              <a:t>-&gt;</a:t>
            </a:r>
            <a:r>
              <a:rPr b="0">
                <a:solidFill>
                  <a:srgbClr val="333333"/>
                </a:solidFill>
              </a:rPr>
              <a:t> </a:t>
            </a:r>
            <a:r>
              <a:rPr>
                <a:solidFill>
                  <a:srgbClr val="333399"/>
                </a:solidFill>
              </a:rPr>
              <a:t>Integer</a:t>
            </a:r>
            <a:br>
              <a:rPr>
                <a:solidFill>
                  <a:srgbClr val="333399"/>
                </a:solidFill>
              </a:rPr>
            </a:br>
            <a:r>
              <a:t>f</a:t>
            </a:r>
            <a:r>
              <a:rPr b="0">
                <a:solidFill>
                  <a:srgbClr val="333333"/>
                </a:solidFill>
              </a:rPr>
              <a:t> x y </a:t>
            </a:r>
            <a:r>
              <a:rPr>
                <a:solidFill>
                  <a:srgbClr val="000000"/>
                </a:solidFill>
              </a:rPr>
              <a:t>=</a:t>
            </a:r>
            <a:r>
              <a:rPr b="0">
                <a:solidFill>
                  <a:srgbClr val="333333"/>
                </a:solidFill>
              </a:rPr>
              <a:t> x `div` y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Let's try:</a:t>
            </a:r>
          </a:p>
          <a:p>
            <a:pPr>
              <a:defRPr spc="-1" sz="1600">
                <a:solidFill>
                  <a:srgbClr val="333333"/>
                </a:solidFill>
                <a:uFill>
                  <a:solidFill>
                    <a:srgbClr val="FFFFFF"/>
                  </a:solidFill>
                </a:uFill>
                <a:latin typeface="Courier New"/>
                <a:ea typeface="Courier New"/>
                <a:cs typeface="Courier New"/>
                <a:sym typeface="Courier New"/>
              </a:defRPr>
            </a:pPr>
            <a:r>
              <a:t>&gt; f 4 2</a:t>
            </a:r>
            <a:br/>
            <a:r>
              <a:t>2</a:t>
            </a:r>
            <a:br/>
            <a:r>
              <a:t>&gt; f 4 0</a:t>
            </a:r>
            <a:br/>
            <a:r>
              <a:t>*** Exception: divide by zero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Defining data types</a:t>
            </a:r>
          </a:p>
        </p:txBody>
      </p:sp>
      <p:sp>
        <p:nvSpPr>
          <p:cNvPr id="284" name="TextShape 2"/>
          <p:cNvSpPr txBox="1"/>
          <p:nvPr/>
        </p:nvSpPr>
        <p:spPr>
          <a:xfrm>
            <a:off x="720000" y="1872000"/>
            <a:ext cx="8640000" cy="24701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pc="-1" sz="1600">
                <a:solidFill>
                  <a:srgbClr val="008800"/>
                </a:solidFill>
                <a:uFill>
                  <a:solidFill>
                    <a:srgbClr val="FFFFFF"/>
                  </a:solidFill>
                </a:uFill>
                <a:latin typeface="Courier New"/>
                <a:ea typeface="Courier New"/>
                <a:cs typeface="Courier New"/>
                <a:sym typeface="Courier New"/>
              </a:defRPr>
            </a:pPr>
            <a:r>
              <a:t>data</a:t>
            </a:r>
            <a:r>
              <a:rPr b="0">
                <a:solidFill>
                  <a:srgbClr val="333333"/>
                </a:solidFill>
              </a:rPr>
              <a:t> </a:t>
            </a:r>
            <a:r>
              <a:rPr>
                <a:solidFill>
                  <a:srgbClr val="333399"/>
                </a:solidFill>
              </a:rPr>
              <a:t>MyType</a:t>
            </a:r>
            <a:r>
              <a:rPr b="0">
                <a:solidFill>
                  <a:srgbClr val="333333"/>
                </a:solidFill>
              </a:rPr>
              <a:t> </a:t>
            </a:r>
            <a:r>
              <a:rPr>
                <a:solidFill>
                  <a:srgbClr val="000000"/>
                </a:solidFill>
              </a:rPr>
              <a:t>=</a:t>
            </a:r>
            <a:r>
              <a:rPr b="0">
                <a:solidFill>
                  <a:srgbClr val="333333"/>
                </a:solidFill>
              </a:rPr>
              <a:t> </a:t>
            </a:r>
            <a:r>
              <a:rPr>
                <a:solidFill>
                  <a:srgbClr val="333399"/>
                </a:solidFill>
              </a:rPr>
              <a:t>MyIntType</a:t>
            </a:r>
            <a:r>
              <a:rPr b="0">
                <a:solidFill>
                  <a:srgbClr val="333333"/>
                </a:solidFill>
              </a:rPr>
              <a:t> </a:t>
            </a:r>
            <a:r>
              <a:rPr>
                <a:solidFill>
                  <a:srgbClr val="333399"/>
                </a:solidFill>
              </a:rPr>
              <a:t>Int</a:t>
            </a:r>
            <a:r>
              <a:rPr b="0">
                <a:solidFill>
                  <a:srgbClr val="333333"/>
                </a:solidFill>
              </a:rPr>
              <a:t> | </a:t>
            </a:r>
            <a:r>
              <a:rPr>
                <a:solidFill>
                  <a:srgbClr val="333399"/>
                </a:solidFill>
              </a:rPr>
              <a:t>MyEmptyType</a:t>
            </a:r>
            <a:r>
              <a:rPr b="0">
                <a:solidFill>
                  <a:srgbClr val="333333"/>
                </a:solidFill>
              </a:rPr>
              <a:t> | </a:t>
            </a:r>
            <a:r>
              <a:rPr>
                <a:solidFill>
                  <a:srgbClr val="333399"/>
                </a:solidFill>
              </a:rPr>
              <a:t>MyStringType</a:t>
            </a:r>
            <a:r>
              <a:rPr b="0">
                <a:solidFill>
                  <a:srgbClr val="333333"/>
                </a:solidFill>
              </a:rPr>
              <a:t> </a:t>
            </a:r>
            <a:r>
              <a:rPr>
                <a:solidFill>
                  <a:srgbClr val="333399"/>
                </a:solidFill>
              </a:rPr>
              <a:t>String</a:t>
            </a:r>
            <a:r>
              <a:rPr b="0">
                <a:solidFill>
                  <a:srgbClr val="333333"/>
                </a:solidFill>
              </a:rPr>
              <a:t>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Defines a new type </a:t>
            </a:r>
            <a:r>
              <a:rPr>
                <a:latin typeface="Courier New"/>
                <a:ea typeface="Courier New"/>
                <a:cs typeface="Courier New"/>
                <a:sym typeface="Courier New"/>
              </a:rPr>
              <a:t>MyType</a:t>
            </a:r>
            <a:r>
              <a:t> and provides three alternative data constructors:</a:t>
            </a: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MyIntType</a:t>
            </a:r>
            <a:r>
              <a:rPr>
                <a:latin typeface="Open Sans"/>
                <a:ea typeface="Open Sans"/>
                <a:cs typeface="Open Sans"/>
                <a:sym typeface="Open Sans"/>
              </a:rPr>
              <a:t> has one Integer parameter</a:t>
            </a:r>
            <a:endParaRPr>
              <a:latin typeface="Open Sans"/>
              <a:ea typeface="Open Sans"/>
              <a:cs typeface="Open Sans"/>
              <a:sym typeface="Open Sans"/>
            </a:endParaRP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MyEmptyType</a:t>
            </a:r>
            <a:r>
              <a:rPr>
                <a:latin typeface="Open Sans"/>
                <a:ea typeface="Open Sans"/>
                <a:cs typeface="Open Sans"/>
                <a:sym typeface="Open Sans"/>
              </a:rPr>
              <a:t> has no parameters</a:t>
            </a:r>
            <a:endParaRPr>
              <a:latin typeface="Open Sans"/>
              <a:ea typeface="Open Sans"/>
              <a:cs typeface="Open Sans"/>
              <a:sym typeface="Open Sans"/>
            </a:endParaRP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MyStringType</a:t>
            </a:r>
            <a:r>
              <a:rPr>
                <a:latin typeface="Open Sans"/>
                <a:ea typeface="Open Sans"/>
                <a:cs typeface="Open Sans"/>
                <a:sym typeface="Open Sans"/>
              </a:rPr>
              <a:t> has one String parameter</a:t>
            </a:r>
            <a:endParaRPr>
              <a:latin typeface="Open Sans"/>
              <a:ea typeface="Open Sans"/>
              <a:cs typeface="Open Sans"/>
              <a:sym typeface="Open Sans"/>
            </a:endParaRP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008800"/>
                </a:solidFill>
              </a:rPr>
              <a:t>let</a:t>
            </a:r>
            <a:r>
              <a:t> x </a:t>
            </a:r>
            <a:r>
              <a:rPr b="1">
                <a:solidFill>
                  <a:srgbClr val="000000"/>
                </a:solidFill>
              </a:rPr>
              <a:t>=</a:t>
            </a:r>
            <a:r>
              <a:t> </a:t>
            </a:r>
            <a:r>
              <a:rPr b="1">
                <a:solidFill>
                  <a:srgbClr val="333399"/>
                </a:solidFill>
              </a:rPr>
              <a:t>MyIntType</a:t>
            </a:r>
            <a:r>
              <a:t> </a:t>
            </a:r>
            <a:r>
              <a:rPr b="1">
                <a:solidFill>
                  <a:srgbClr val="0000DD"/>
                </a:solidFill>
              </a:rPr>
              <a:t>1</a:t>
            </a:r>
            <a:br>
              <a:rPr b="1">
                <a:solidFill>
                  <a:srgbClr val="0000DD"/>
                </a:solidFill>
              </a:rPr>
            </a:br>
            <a:r>
              <a:t>&gt; </a:t>
            </a:r>
            <a:r>
              <a:rPr b="1">
                <a:solidFill>
                  <a:srgbClr val="333399"/>
                </a:solidFill>
              </a:rPr>
              <a:t>:</a:t>
            </a:r>
            <a:r>
              <a:rPr b="1">
                <a:solidFill>
                  <a:srgbClr val="008800"/>
                </a:solidFill>
              </a:rPr>
              <a:t>type</a:t>
            </a:r>
            <a:r>
              <a:t> x</a:t>
            </a:r>
            <a:br/>
            <a:r>
              <a:rPr b="1">
                <a:solidFill>
                  <a:srgbClr val="0066BB"/>
                </a:solidFill>
              </a:rPr>
              <a:t>x</a:t>
            </a:r>
            <a:r>
              <a:t> </a:t>
            </a:r>
            <a:r>
              <a:rPr b="1">
                <a:solidFill>
                  <a:srgbClr val="000000"/>
                </a:solidFill>
              </a:rPr>
              <a:t>::</a:t>
            </a:r>
            <a:r>
              <a:t> </a:t>
            </a:r>
            <a:r>
              <a:rPr b="1">
                <a:solidFill>
                  <a:srgbClr val="333399"/>
                </a:solidFill>
              </a:rPr>
              <a:t>MyType</a:t>
            </a: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 List</a:t>
            </a:r>
          </a:p>
        </p:txBody>
      </p:sp>
      <p:sp>
        <p:nvSpPr>
          <p:cNvPr id="287" name="TextShape 2"/>
          <p:cNvSpPr txBox="1"/>
          <p:nvPr/>
        </p:nvSpPr>
        <p:spPr>
          <a:xfrm>
            <a:off x="720000" y="1872000"/>
            <a:ext cx="8640000" cy="34194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 data structure that keeps a list of elements of the same type.</a:t>
            </a:r>
          </a:p>
          <a:p>
            <a:pPr>
              <a:defRPr b="1" spc="-1" sz="1600">
                <a:solidFill>
                  <a:srgbClr val="008800"/>
                </a:solidFill>
                <a:uFill>
                  <a:solidFill>
                    <a:srgbClr val="FFFFFF"/>
                  </a:solidFill>
                </a:uFill>
                <a:latin typeface="Courier New"/>
                <a:ea typeface="Courier New"/>
                <a:cs typeface="Courier New"/>
                <a:sym typeface="Courier New"/>
              </a:defRPr>
            </a:pPr>
            <a:r>
              <a:t>data</a:t>
            </a:r>
            <a:r>
              <a:rPr b="0">
                <a:solidFill>
                  <a:srgbClr val="333333"/>
                </a:solidFill>
              </a:rPr>
              <a:t> </a:t>
            </a:r>
            <a:r>
              <a:rPr>
                <a:solidFill>
                  <a:srgbClr val="333399"/>
                </a:solidFill>
              </a:rPr>
              <a:t>List</a:t>
            </a:r>
            <a:r>
              <a:rPr b="0">
                <a:solidFill>
                  <a:srgbClr val="333333"/>
                </a:solidFill>
              </a:rPr>
              <a:t> a </a:t>
            </a:r>
            <a:r>
              <a:rPr>
                <a:solidFill>
                  <a:srgbClr val="000000"/>
                </a:solidFill>
              </a:rPr>
              <a:t>=</a:t>
            </a:r>
            <a:r>
              <a:rPr b="0">
                <a:solidFill>
                  <a:srgbClr val="333333"/>
                </a:solidFill>
              </a:rPr>
              <a:t> </a:t>
            </a:r>
            <a:r>
              <a:rPr>
                <a:solidFill>
                  <a:srgbClr val="333399"/>
                </a:solidFill>
              </a:rPr>
              <a:t>Nil</a:t>
            </a:r>
            <a:r>
              <a:rPr b="0">
                <a:solidFill>
                  <a:srgbClr val="333333"/>
                </a:solidFill>
              </a:rPr>
              <a:t> | </a:t>
            </a:r>
            <a:r>
              <a:rPr>
                <a:solidFill>
                  <a:srgbClr val="333399"/>
                </a:solidFill>
              </a:rPr>
              <a:t>Cons</a:t>
            </a:r>
            <a:r>
              <a:rPr b="0">
                <a:solidFill>
                  <a:srgbClr val="333333"/>
                </a:solidFill>
              </a:rPr>
              <a:t> a (</a:t>
            </a:r>
            <a:r>
              <a:rPr>
                <a:solidFill>
                  <a:srgbClr val="333399"/>
                </a:solidFill>
              </a:rPr>
              <a:t>List</a:t>
            </a:r>
            <a:r>
              <a:rPr b="0">
                <a:solidFill>
                  <a:srgbClr val="333333"/>
                </a:solidFill>
              </a:rPr>
              <a:t> a) </a:t>
            </a:r>
            <a:endParaRPr>
              <a:solidFill>
                <a:srgbClr val="333333"/>
              </a:solidFill>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A list can either be empty list </a:t>
            </a:r>
            <a:r>
              <a:rPr>
                <a:latin typeface="Courier New"/>
                <a:ea typeface="Courier New"/>
                <a:cs typeface="Courier New"/>
                <a:sym typeface="Courier New"/>
              </a:rPr>
              <a:t>Nil</a:t>
            </a:r>
            <a:r>
              <a:t>, or </a:t>
            </a:r>
            <a:r>
              <a:rPr>
                <a:latin typeface="Courier New"/>
                <a:ea typeface="Courier New"/>
                <a:cs typeface="Courier New"/>
                <a:sym typeface="Courier New"/>
              </a:rPr>
              <a:t>Cons</a:t>
            </a:r>
            <a:r>
              <a:t>, that prepends an element of type </a:t>
            </a:r>
            <a:r>
              <a:rPr>
                <a:latin typeface="Courier New"/>
                <a:ea typeface="Courier New"/>
                <a:cs typeface="Courier New"/>
                <a:sym typeface="Courier New"/>
              </a:rPr>
              <a:t>a</a:t>
            </a:r>
            <a:r>
              <a:t> to a list of the same type.</a:t>
            </a:r>
          </a:p>
          <a:p>
            <a:pPr>
              <a:defRPr spc="-1" sz="1600">
                <a:solidFill>
                  <a:srgbClr val="333333"/>
                </a:solidFill>
                <a:uFill>
                  <a:solidFill>
                    <a:srgbClr val="FFFFFF"/>
                  </a:solidFill>
                </a:uFill>
                <a:latin typeface="Open Sans"/>
                <a:ea typeface="Open Sans"/>
                <a:cs typeface="Open Sans"/>
                <a:sym typeface="Open Sans"/>
              </a:defRPr>
            </a:pPr>
            <a:r>
              <a:t>A list of type </a:t>
            </a:r>
            <a:r>
              <a:rPr>
                <a:latin typeface="Courier New"/>
                <a:ea typeface="Courier New"/>
                <a:cs typeface="Courier New"/>
                <a:sym typeface="Courier New"/>
              </a:rPr>
              <a:t>a</a:t>
            </a:r>
            <a:r>
              <a:t> in Haskell is denoted as </a:t>
            </a:r>
            <a:r>
              <a:rPr>
                <a:latin typeface="Courier New"/>
                <a:ea typeface="Courier New"/>
                <a:cs typeface="Courier New"/>
                <a:sym typeface="Courier New"/>
              </a:rPr>
              <a:t>[a]</a:t>
            </a:r>
            <a:r>
              <a:t>. </a:t>
            </a:r>
            <a:r>
              <a:rPr>
                <a:latin typeface="Courier New"/>
                <a:ea typeface="Courier New"/>
                <a:cs typeface="Courier New"/>
                <a:sym typeface="Courier New"/>
              </a:rPr>
              <a:t>Nil</a:t>
            </a:r>
            <a:r>
              <a:t> is represented as </a:t>
            </a:r>
            <a:r>
              <a:rPr>
                <a:latin typeface="Courier New"/>
                <a:ea typeface="Courier New"/>
                <a:cs typeface="Courier New"/>
                <a:sym typeface="Courier New"/>
              </a:rPr>
              <a:t>[]</a:t>
            </a:r>
            <a:r>
              <a:t> and </a:t>
            </a:r>
            <a:r>
              <a:rPr>
                <a:latin typeface="Courier New"/>
                <a:ea typeface="Courier New"/>
                <a:cs typeface="Courier New"/>
                <a:sym typeface="Courier New"/>
              </a:rPr>
              <a:t>Cons</a:t>
            </a:r>
            <a:r>
              <a:t> - </a:t>
            </a:r>
            <a:r>
              <a:rPr>
                <a:latin typeface="Courier New"/>
                <a:ea typeface="Courier New"/>
                <a:cs typeface="Courier New"/>
                <a:sym typeface="Courier New"/>
              </a:rPr>
              <a:t>:</a:t>
            </a:r>
            <a:r>
              <a:t>.</a:t>
            </a: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0000DD"/>
                </a:solidFill>
              </a:rPr>
              <a:t>1</a:t>
            </a:r>
            <a:r>
              <a:t>, </a:t>
            </a:r>
            <a:r>
              <a:rPr b="1">
                <a:solidFill>
                  <a:srgbClr val="0000DD"/>
                </a:solidFill>
              </a:rPr>
              <a:t>2</a:t>
            </a:r>
            <a:r>
              <a:t>, </a:t>
            </a:r>
            <a:r>
              <a:rPr b="1">
                <a:solidFill>
                  <a:srgbClr val="0000DD"/>
                </a:solidFill>
              </a:rPr>
              <a:t>3</a:t>
            </a:r>
            <a:r>
              <a:t>]</a:t>
            </a:r>
            <a:br/>
            <a:r>
              <a:t>[</a:t>
            </a:r>
            <a:r>
              <a:rPr b="1">
                <a:solidFill>
                  <a:srgbClr val="0000DD"/>
                </a:solidFill>
              </a:rPr>
              <a:t>1</a:t>
            </a:r>
            <a:r>
              <a:t>,</a:t>
            </a:r>
            <a:r>
              <a:rPr b="1">
                <a:solidFill>
                  <a:srgbClr val="0000DD"/>
                </a:solidFill>
              </a:rPr>
              <a:t>2</a:t>
            </a:r>
            <a:r>
              <a:t>,</a:t>
            </a:r>
            <a:r>
              <a:rPr b="1">
                <a:solidFill>
                  <a:srgbClr val="0000DD"/>
                </a:solidFill>
              </a:rPr>
              <a:t>3</a:t>
            </a:r>
            <a:r>
              <a:t>]</a:t>
            </a:r>
            <a:br/>
            <a:r>
              <a:t>&gt; </a:t>
            </a:r>
            <a:r>
              <a:rPr b="1">
                <a:solidFill>
                  <a:srgbClr val="0000DD"/>
                </a:solidFill>
              </a:rPr>
              <a:t>1</a:t>
            </a:r>
            <a:r>
              <a:t> </a:t>
            </a:r>
            <a:r>
              <a:rPr b="1">
                <a:solidFill>
                  <a:srgbClr val="333399"/>
                </a:solidFill>
              </a:rPr>
              <a:t>:</a:t>
            </a:r>
            <a:r>
              <a:t> </a:t>
            </a:r>
            <a:r>
              <a:rPr b="1">
                <a:solidFill>
                  <a:srgbClr val="0000DD"/>
                </a:solidFill>
              </a:rPr>
              <a:t>2</a:t>
            </a:r>
            <a:r>
              <a:rPr b="1">
                <a:solidFill>
                  <a:srgbClr val="333399"/>
                </a:solidFill>
              </a:rPr>
              <a:t>:</a:t>
            </a:r>
            <a:r>
              <a:t> </a:t>
            </a:r>
            <a:r>
              <a:rPr b="1">
                <a:solidFill>
                  <a:srgbClr val="0000DD"/>
                </a:solidFill>
              </a:rPr>
              <a:t>3</a:t>
            </a:r>
            <a:r>
              <a:t> </a:t>
            </a:r>
            <a:r>
              <a:rPr b="1">
                <a:solidFill>
                  <a:srgbClr val="333399"/>
                </a:solidFill>
              </a:rPr>
              <a:t>:</a:t>
            </a:r>
            <a:r>
              <a:t> </a:t>
            </a:r>
            <a:r>
              <a:rPr b="1">
                <a:solidFill>
                  <a:srgbClr val="333399"/>
                </a:solidFill>
              </a:rPr>
              <a:t>[]</a:t>
            </a:r>
            <a:br>
              <a:rPr b="1">
                <a:solidFill>
                  <a:srgbClr val="333399"/>
                </a:solidFill>
              </a:rPr>
            </a:br>
            <a:r>
              <a:t>[</a:t>
            </a:r>
            <a:r>
              <a:rPr b="1">
                <a:solidFill>
                  <a:srgbClr val="0000DD"/>
                </a:solidFill>
              </a:rPr>
              <a:t>1</a:t>
            </a:r>
            <a:r>
              <a:t>,</a:t>
            </a:r>
            <a:r>
              <a:rPr b="1">
                <a:solidFill>
                  <a:srgbClr val="0000DD"/>
                </a:solidFill>
              </a:rPr>
              <a:t>2</a:t>
            </a:r>
            <a:r>
              <a:t>,</a:t>
            </a:r>
            <a:r>
              <a:rPr b="1">
                <a:solidFill>
                  <a:srgbClr val="0000DD"/>
                </a:solidFill>
              </a:rPr>
              <a:t>3</a:t>
            </a:r>
            <a:r>
              <a:t>]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Some common functions:</a:t>
            </a: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head [1, 2, 3] = 1</a:t>
            </a:r>
            <a:endParaRPr>
              <a:latin typeface="Open Sans"/>
              <a:ea typeface="Open Sans"/>
              <a:cs typeface="Open Sans"/>
              <a:sym typeface="Open Sans"/>
            </a:endParaRP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tail [1, 2, 3] = [2, 3]</a:t>
            </a:r>
            <a:endParaRPr>
              <a:latin typeface="Open Sans"/>
              <a:ea typeface="Open Sans"/>
              <a:cs typeface="Open Sans"/>
              <a:sym typeface="Open Sans"/>
            </a:endParaRPr>
          </a:p>
          <a:p>
            <a:pPr marL="431999" indent="-323999">
              <a:spcBef>
                <a:spcPts val="1400"/>
              </a:spcBef>
              <a:buClr>
                <a:srgbClr val="EF2929"/>
              </a:buClr>
              <a:buSzPct val="45000"/>
              <a:buChar char="●"/>
              <a:defRPr spc="-1" sz="1600">
                <a:solidFill>
                  <a:srgbClr val="333333"/>
                </a:solidFill>
                <a:uFill>
                  <a:solidFill>
                    <a:srgbClr val="FFFFFF"/>
                  </a:solidFill>
                </a:uFill>
                <a:latin typeface="Courier New"/>
                <a:ea typeface="Courier New"/>
                <a:cs typeface="Courier New"/>
                <a:sym typeface="Courier New"/>
              </a:defRPr>
            </a:pPr>
            <a:r>
              <a:t>take 2 [1, 2, 3] = [1, 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extShape 1"/>
          <p:cNvSpPr txBox="1"/>
          <p:nvPr/>
        </p:nvSpPr>
        <p:spPr>
          <a:xfrm>
            <a:off x="719999" y="627420"/>
            <a:ext cx="885564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pc="-1" sz="4000">
                <a:solidFill>
                  <a:srgbClr val="333333"/>
                </a:solidFill>
                <a:uFill>
                  <a:solidFill>
                    <a:srgbClr val="FFFFFF"/>
                  </a:solidFill>
                </a:uFill>
                <a:latin typeface="Open Sans"/>
                <a:ea typeface="Open Sans"/>
                <a:cs typeface="Open Sans"/>
                <a:sym typeface="Open Sans"/>
              </a:defRPr>
            </a:lvl1pPr>
          </a:lstStyle>
          <a:p>
            <a:pPr/>
            <a:r>
              <a:t>Ranges</a:t>
            </a:r>
          </a:p>
        </p:txBody>
      </p:sp>
      <p:sp>
        <p:nvSpPr>
          <p:cNvPr id="290" name="TextShape 2"/>
          <p:cNvSpPr txBox="1"/>
          <p:nvPr/>
        </p:nvSpPr>
        <p:spPr>
          <a:xfrm>
            <a:off x="720000" y="1872000"/>
            <a:ext cx="8640000" cy="28082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pc="-1" sz="1600">
                <a:solidFill>
                  <a:srgbClr val="333333"/>
                </a:solidFill>
                <a:uFill>
                  <a:solidFill>
                    <a:srgbClr val="FFFFFF"/>
                  </a:solidFill>
                </a:uFill>
                <a:latin typeface="Open Sans"/>
                <a:ea typeface="Open Sans"/>
                <a:cs typeface="Open Sans"/>
                <a:sym typeface="Open Sans"/>
              </a:defRPr>
            </a:pPr>
            <a:r>
              <a:t>A simple way to create lists of number ranges, is to use the </a:t>
            </a:r>
            <a:r>
              <a:rPr>
                <a:latin typeface="Courier New"/>
                <a:ea typeface="Courier New"/>
                <a:cs typeface="Courier New"/>
                <a:sym typeface="Courier New"/>
              </a:rPr>
              <a:t>..</a:t>
            </a:r>
            <a:r>
              <a:t> operator. For example:</a:t>
            </a: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0000DD"/>
                </a:solidFill>
              </a:rPr>
              <a:t>1</a:t>
            </a:r>
            <a:r>
              <a:t>..</a:t>
            </a:r>
            <a:r>
              <a:rPr b="1">
                <a:solidFill>
                  <a:srgbClr val="0000DD"/>
                </a:solidFill>
              </a:rPr>
              <a:t>5</a:t>
            </a:r>
            <a:r>
              <a:t>]</a:t>
            </a:r>
            <a:br/>
            <a:r>
              <a:t>[</a:t>
            </a:r>
            <a:r>
              <a:rPr b="1">
                <a:solidFill>
                  <a:srgbClr val="0000DD"/>
                </a:solidFill>
              </a:rPr>
              <a:t>1</a:t>
            </a:r>
            <a:r>
              <a:t>,</a:t>
            </a:r>
            <a:r>
              <a:rPr b="1">
                <a:solidFill>
                  <a:srgbClr val="0000DD"/>
                </a:solidFill>
              </a:rPr>
              <a:t>2</a:t>
            </a:r>
            <a:r>
              <a:t>,</a:t>
            </a:r>
            <a:r>
              <a:rPr b="1">
                <a:solidFill>
                  <a:srgbClr val="0000DD"/>
                </a:solidFill>
              </a:rPr>
              <a:t>3</a:t>
            </a:r>
            <a:r>
              <a:t>,</a:t>
            </a:r>
            <a:r>
              <a:rPr b="1">
                <a:solidFill>
                  <a:srgbClr val="0000DD"/>
                </a:solidFill>
              </a:rPr>
              <a:t>4</a:t>
            </a:r>
            <a:r>
              <a:t>,</a:t>
            </a:r>
            <a:r>
              <a:rPr b="1">
                <a:solidFill>
                  <a:srgbClr val="0000DD"/>
                </a:solidFill>
              </a:rPr>
              <a:t>5</a:t>
            </a:r>
            <a:r>
              <a:t>]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We can specify the increment amount for a range by telling the compiler what the second elment of the sequence will be:</a:t>
            </a:r>
          </a:p>
          <a:p>
            <a:pPr>
              <a:defRPr spc="-1" sz="1600">
                <a:solidFill>
                  <a:srgbClr val="333333"/>
                </a:solidFill>
                <a:uFill>
                  <a:solidFill>
                    <a:srgbClr val="FFFFFF"/>
                  </a:solidFill>
                </a:uFill>
                <a:latin typeface="Courier New"/>
                <a:ea typeface="Courier New"/>
                <a:cs typeface="Courier New"/>
                <a:sym typeface="Courier New"/>
              </a:defRPr>
            </a:pPr>
            <a:r>
              <a:t>&gt; [</a:t>
            </a:r>
            <a:r>
              <a:rPr b="1">
                <a:solidFill>
                  <a:srgbClr val="0000DD"/>
                </a:solidFill>
              </a:rPr>
              <a:t>1</a:t>
            </a:r>
            <a:r>
              <a:t>,</a:t>
            </a:r>
            <a:r>
              <a:rPr b="1">
                <a:solidFill>
                  <a:srgbClr val="0000DD"/>
                </a:solidFill>
              </a:rPr>
              <a:t>3</a:t>
            </a:r>
            <a:r>
              <a:t>..</a:t>
            </a:r>
            <a:r>
              <a:rPr b="1">
                <a:solidFill>
                  <a:srgbClr val="0000DD"/>
                </a:solidFill>
              </a:rPr>
              <a:t>11</a:t>
            </a:r>
            <a:r>
              <a:t>]</a:t>
            </a:r>
            <a:br/>
            <a:r>
              <a:t>[</a:t>
            </a:r>
            <a:r>
              <a:rPr b="1">
                <a:solidFill>
                  <a:srgbClr val="0000DD"/>
                </a:solidFill>
              </a:rPr>
              <a:t>1</a:t>
            </a:r>
            <a:r>
              <a:t>,</a:t>
            </a:r>
            <a:r>
              <a:rPr b="1">
                <a:solidFill>
                  <a:srgbClr val="0000DD"/>
                </a:solidFill>
              </a:rPr>
              <a:t>3</a:t>
            </a:r>
            <a:r>
              <a:t>,</a:t>
            </a:r>
            <a:r>
              <a:rPr b="1">
                <a:solidFill>
                  <a:srgbClr val="0000DD"/>
                </a:solidFill>
              </a:rPr>
              <a:t>5</a:t>
            </a:r>
            <a:r>
              <a:t>,</a:t>
            </a:r>
            <a:r>
              <a:rPr b="1">
                <a:solidFill>
                  <a:srgbClr val="0000DD"/>
                </a:solidFill>
              </a:rPr>
              <a:t>7</a:t>
            </a:r>
            <a:r>
              <a:t>,</a:t>
            </a:r>
            <a:r>
              <a:rPr b="1">
                <a:solidFill>
                  <a:srgbClr val="0000DD"/>
                </a:solidFill>
              </a:rPr>
              <a:t>9</a:t>
            </a:r>
            <a:r>
              <a:t>,</a:t>
            </a:r>
            <a:r>
              <a:rPr b="1">
                <a:solidFill>
                  <a:srgbClr val="0000DD"/>
                </a:solidFill>
              </a:rPr>
              <a:t>11</a:t>
            </a:r>
            <a:r>
              <a:t>] </a:t>
            </a:r>
            <a:endParaRPr>
              <a:latin typeface="Open Sans"/>
              <a:ea typeface="Open Sans"/>
              <a:cs typeface="Open Sans"/>
              <a:sym typeface="Open Sans"/>
            </a:endParaRPr>
          </a:p>
          <a:p>
            <a:pPr>
              <a:defRPr spc="-1" sz="1600">
                <a:solidFill>
                  <a:srgbClr val="333333"/>
                </a:solidFill>
                <a:uFill>
                  <a:solidFill>
                    <a:srgbClr val="FFFFFF"/>
                  </a:solidFill>
                </a:uFill>
                <a:latin typeface="Open Sans"/>
                <a:ea typeface="Open Sans"/>
                <a:cs typeface="Open Sans"/>
                <a:sym typeface="Open Sans"/>
              </a:defRPr>
            </a:pPr>
            <a:r>
              <a:t>Ranges can be used to create lists of characters:</a:t>
            </a:r>
          </a:p>
          <a:p>
            <a:pPr>
              <a:defRPr spc="-1" sz="1600">
                <a:solidFill>
                  <a:srgbClr val="333333"/>
                </a:solidFill>
                <a:uFill>
                  <a:solidFill>
                    <a:srgbClr val="FFFFFF"/>
                  </a:solidFill>
                </a:uFill>
                <a:latin typeface="Courier New"/>
                <a:ea typeface="Courier New"/>
                <a:cs typeface="Courier New"/>
                <a:sym typeface="Courier New"/>
              </a:defRPr>
            </a:pPr>
            <a:r>
              <a:t>&gt; [</a:t>
            </a:r>
            <a:r>
              <a:rPr>
                <a:solidFill>
                  <a:srgbClr val="0044DD"/>
                </a:solidFill>
              </a:rPr>
              <a:t>'a'</a:t>
            </a:r>
            <a:r>
              <a:t>..</a:t>
            </a:r>
            <a:r>
              <a:rPr>
                <a:solidFill>
                  <a:srgbClr val="0044DD"/>
                </a:solidFill>
              </a:rPr>
              <a:t>'f'</a:t>
            </a:r>
            <a:r>
              <a:t>]</a:t>
            </a:r>
            <a:br/>
            <a:r>
              <a:t>"abcdef"</a:t>
            </a:r>
            <a:br/>
            <a:r>
              <a:t>&gt; [</a:t>
            </a:r>
            <a:r>
              <a:rPr>
                <a:solidFill>
                  <a:srgbClr val="0044DD"/>
                </a:solidFill>
              </a:rPr>
              <a:t>'a'</a:t>
            </a:r>
            <a:r>
              <a:t>,</a:t>
            </a:r>
            <a:r>
              <a:rPr>
                <a:solidFill>
                  <a:srgbClr val="0044DD"/>
                </a:solidFill>
              </a:rPr>
              <a:t>'c'</a:t>
            </a:r>
            <a:r>
              <a:t>..</a:t>
            </a:r>
            <a:r>
              <a:rPr>
                <a:solidFill>
                  <a:srgbClr val="0044DD"/>
                </a:solidFill>
              </a:rPr>
              <a:t>'z'</a:t>
            </a:r>
            <a:r>
              <a:t>]</a:t>
            </a:r>
            <a:br/>
            <a:r>
              <a:t>"acegikmoqsuwy"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