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2" r:id="rId6"/>
    <p:sldId id="258" r:id="rId7"/>
    <p:sldId id="263" r:id="rId8"/>
    <p:sldId id="264" r:id="rId9"/>
    <p:sldId id="265" r:id="rId10"/>
    <p:sldId id="267" r:id="rId11"/>
    <p:sldId id="268" r:id="rId12"/>
    <p:sldId id="266" r:id="rId13"/>
    <p:sldId id="270" r:id="rId14"/>
    <p:sldId id="271"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B900"/>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08" d="100"/>
          <a:sy n="108" d="100"/>
        </p:scale>
        <p:origin x="7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98077C-A43C-4FDD-8B1D-33C2A0A51ABD}" type="datetimeFigureOut">
              <a:rPr lang="es-MX" smtClean="0"/>
              <a:t>24/01/20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60123B-6A1B-4BCB-A722-C681D867AF83}" type="slidenum">
              <a:rPr lang="es-MX" smtClean="0"/>
              <a:t>‹#›</a:t>
            </a:fld>
            <a:endParaRPr lang="es-MX"/>
          </a:p>
        </p:txBody>
      </p:sp>
    </p:spTree>
    <p:extLst>
      <p:ext uri="{BB962C8B-B14F-4D97-AF65-F5344CB8AC3E}">
        <p14:creationId xmlns:p14="http://schemas.microsoft.com/office/powerpoint/2010/main" val="261990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98077C-A43C-4FDD-8B1D-33C2A0A51ABD}" type="datetimeFigureOut">
              <a:rPr lang="es-MX" smtClean="0"/>
              <a:t>24/01/20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960123B-6A1B-4BCB-A722-C681D867AF83}" type="slidenum">
              <a:rPr lang="es-MX" smtClean="0"/>
              <a:t>‹#›</a:t>
            </a:fld>
            <a:endParaRPr lang="es-MX"/>
          </a:p>
        </p:txBody>
      </p:sp>
    </p:spTree>
    <p:extLst>
      <p:ext uri="{BB962C8B-B14F-4D97-AF65-F5344CB8AC3E}">
        <p14:creationId xmlns:p14="http://schemas.microsoft.com/office/powerpoint/2010/main" val="253715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98077C-A43C-4FDD-8B1D-33C2A0A51ABD}" type="datetimeFigureOut">
              <a:rPr lang="es-MX" smtClean="0"/>
              <a:t>24/01/20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960123B-6A1B-4BCB-A722-C681D867AF83}" type="slidenum">
              <a:rPr lang="es-MX" smtClean="0"/>
              <a:t>‹#›</a:t>
            </a:fld>
            <a:endParaRPr lang="es-MX"/>
          </a:p>
        </p:txBody>
      </p:sp>
    </p:spTree>
    <p:extLst>
      <p:ext uri="{BB962C8B-B14F-4D97-AF65-F5344CB8AC3E}">
        <p14:creationId xmlns:p14="http://schemas.microsoft.com/office/powerpoint/2010/main" val="233294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8077C-A43C-4FDD-8B1D-33C2A0A51ABD}" type="datetimeFigureOut">
              <a:rPr lang="es-MX" smtClean="0"/>
              <a:t>24/01/20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60123B-6A1B-4BCB-A722-C681D867AF83}" type="slidenum">
              <a:rPr lang="es-MX" smtClean="0"/>
              <a:t>‹#›</a:t>
            </a:fld>
            <a:endParaRPr lang="es-MX"/>
          </a:p>
        </p:txBody>
      </p:sp>
    </p:spTree>
    <p:extLst>
      <p:ext uri="{BB962C8B-B14F-4D97-AF65-F5344CB8AC3E}">
        <p14:creationId xmlns:p14="http://schemas.microsoft.com/office/powerpoint/2010/main" val="84852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8077C-A43C-4FDD-8B1D-33C2A0A51ABD}" type="datetimeFigureOut">
              <a:rPr lang="es-MX" smtClean="0"/>
              <a:t>24/01/20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60123B-6A1B-4BCB-A722-C681D867AF83}" type="slidenum">
              <a:rPr lang="es-MX" smtClean="0"/>
              <a:t>‹#›</a:t>
            </a:fld>
            <a:endParaRPr lang="es-MX"/>
          </a:p>
        </p:txBody>
      </p:sp>
    </p:spTree>
    <p:extLst>
      <p:ext uri="{BB962C8B-B14F-4D97-AF65-F5344CB8AC3E}">
        <p14:creationId xmlns:p14="http://schemas.microsoft.com/office/powerpoint/2010/main" val="363957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B98077C-A43C-4FDD-8B1D-33C2A0A51ABD}" type="datetimeFigureOut">
              <a:rPr lang="es-MX" smtClean="0"/>
              <a:t>24/01/20</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C960123B-6A1B-4BCB-A722-C681D867AF83}" type="slidenum">
              <a:rPr lang="es-MX" smtClean="0"/>
              <a:t>‹#›</a:t>
            </a:fld>
            <a:endParaRPr lang="es-MX"/>
          </a:p>
        </p:txBody>
      </p:sp>
    </p:spTree>
    <p:extLst>
      <p:ext uri="{BB962C8B-B14F-4D97-AF65-F5344CB8AC3E}">
        <p14:creationId xmlns:p14="http://schemas.microsoft.com/office/powerpoint/2010/main" val="372181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B98077C-A43C-4FDD-8B1D-33C2A0A51ABD}" type="datetimeFigureOut">
              <a:rPr lang="es-MX" smtClean="0"/>
              <a:t>24/01/20</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C960123B-6A1B-4BCB-A722-C681D867AF83}" type="slidenum">
              <a:rPr lang="es-MX" smtClean="0"/>
              <a:t>‹#›</a:t>
            </a:fld>
            <a:endParaRPr lang="es-MX"/>
          </a:p>
        </p:txBody>
      </p:sp>
    </p:spTree>
    <p:extLst>
      <p:ext uri="{BB962C8B-B14F-4D97-AF65-F5344CB8AC3E}">
        <p14:creationId xmlns:p14="http://schemas.microsoft.com/office/powerpoint/2010/main" val="280828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B98077C-A43C-4FDD-8B1D-33C2A0A51ABD}" type="datetimeFigureOut">
              <a:rPr lang="es-MX" smtClean="0"/>
              <a:t>24/01/20</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C960123B-6A1B-4BCB-A722-C681D867AF83}" type="slidenum">
              <a:rPr lang="es-MX" smtClean="0"/>
              <a:t>‹#›</a:t>
            </a:fld>
            <a:endParaRPr lang="es-MX"/>
          </a:p>
        </p:txBody>
      </p:sp>
    </p:spTree>
    <p:extLst>
      <p:ext uri="{BB962C8B-B14F-4D97-AF65-F5344CB8AC3E}">
        <p14:creationId xmlns:p14="http://schemas.microsoft.com/office/powerpoint/2010/main" val="1900112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B98077C-A43C-4FDD-8B1D-33C2A0A51ABD}" type="datetimeFigureOut">
              <a:rPr lang="es-MX" smtClean="0"/>
              <a:t>24/01/20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60123B-6A1B-4BCB-A722-C681D867AF83}" type="slidenum">
              <a:rPr lang="es-MX" smtClean="0"/>
              <a:t>‹#›</a:t>
            </a:fld>
            <a:endParaRPr lang="es-MX"/>
          </a:p>
        </p:txBody>
      </p:sp>
    </p:spTree>
    <p:extLst>
      <p:ext uri="{BB962C8B-B14F-4D97-AF65-F5344CB8AC3E}">
        <p14:creationId xmlns:p14="http://schemas.microsoft.com/office/powerpoint/2010/main" val="138960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B98077C-A43C-4FDD-8B1D-33C2A0A51ABD}" type="datetimeFigureOut">
              <a:rPr lang="es-MX" smtClean="0"/>
              <a:t>24/01/20</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C960123B-6A1B-4BCB-A722-C681D867AF83}" type="slidenum">
              <a:rPr lang="es-MX" smtClean="0"/>
              <a:t>‹#›</a:t>
            </a:fld>
            <a:endParaRPr lang="es-MX"/>
          </a:p>
        </p:txBody>
      </p:sp>
    </p:spTree>
    <p:extLst>
      <p:ext uri="{BB962C8B-B14F-4D97-AF65-F5344CB8AC3E}">
        <p14:creationId xmlns:p14="http://schemas.microsoft.com/office/powerpoint/2010/main" val="66816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B98077C-A43C-4FDD-8B1D-33C2A0A51ABD}" type="datetimeFigureOut">
              <a:rPr lang="es-MX" smtClean="0"/>
              <a:t>24/01/20</a:t>
            </a:fld>
            <a:endParaRPr lang="es-MX"/>
          </a:p>
        </p:txBody>
      </p:sp>
      <p:sp>
        <p:nvSpPr>
          <p:cNvPr id="9" name="Footer Placeholder 8"/>
          <p:cNvSpPr>
            <a:spLocks noGrp="1"/>
          </p:cNvSpPr>
          <p:nvPr>
            <p:ph type="ftr" sz="quarter" idx="11"/>
          </p:nvPr>
        </p:nvSpPr>
        <p:spPr>
          <a:xfrm>
            <a:off x="3499101" y="6356350"/>
            <a:ext cx="5911517" cy="365125"/>
          </a:xfrm>
        </p:spPr>
        <p:txBody>
          <a:bodyPr/>
          <a:lstStyle/>
          <a:p>
            <a:endParaRPr lang="es-MX"/>
          </a:p>
        </p:txBody>
      </p:sp>
      <p:sp>
        <p:nvSpPr>
          <p:cNvPr id="10" name="Slide Number Placeholder 9"/>
          <p:cNvSpPr>
            <a:spLocks noGrp="1"/>
          </p:cNvSpPr>
          <p:nvPr>
            <p:ph type="sldNum" sz="quarter" idx="12"/>
          </p:nvPr>
        </p:nvSpPr>
        <p:spPr/>
        <p:txBody>
          <a:bodyPr/>
          <a:lstStyle/>
          <a:p>
            <a:fld id="{C960123B-6A1B-4BCB-A722-C681D867AF83}" type="slidenum">
              <a:rPr lang="es-MX" smtClean="0"/>
              <a:t>‹#›</a:t>
            </a:fld>
            <a:endParaRPr lang="es-MX"/>
          </a:p>
        </p:txBody>
      </p:sp>
    </p:spTree>
    <p:extLst>
      <p:ext uri="{BB962C8B-B14F-4D97-AF65-F5344CB8AC3E}">
        <p14:creationId xmlns:p14="http://schemas.microsoft.com/office/powerpoint/2010/main" val="310431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B98077C-A43C-4FDD-8B1D-33C2A0A51ABD}" type="datetimeFigureOut">
              <a:rPr lang="es-MX" smtClean="0"/>
              <a:t>24/01/20</a:t>
            </a:fld>
            <a:endParaRPr lang="es-MX"/>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960123B-6A1B-4BCB-A722-C681D867AF83}" type="slidenum">
              <a:rPr lang="es-MX" smtClean="0"/>
              <a:t>‹#›</a:t>
            </a:fld>
            <a:endParaRPr lang="es-MX"/>
          </a:p>
        </p:txBody>
      </p:sp>
    </p:spTree>
    <p:extLst>
      <p:ext uri="{BB962C8B-B14F-4D97-AF65-F5344CB8AC3E}">
        <p14:creationId xmlns:p14="http://schemas.microsoft.com/office/powerpoint/2010/main" val="14563136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vgchartz.com/gamed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5C02-B7F3-4DBF-BBE4-66AF978BFE42}"/>
              </a:ext>
            </a:extLst>
          </p:cNvPr>
          <p:cNvSpPr>
            <a:spLocks noGrp="1"/>
          </p:cNvSpPr>
          <p:nvPr>
            <p:ph type="ctrTitle"/>
          </p:nvPr>
        </p:nvSpPr>
        <p:spPr>
          <a:xfrm>
            <a:off x="1069848" y="1298447"/>
            <a:ext cx="7315200" cy="2371027"/>
          </a:xfrm>
        </p:spPr>
        <p:txBody>
          <a:bodyPr>
            <a:normAutofit/>
          </a:bodyPr>
          <a:lstStyle/>
          <a:p>
            <a:r>
              <a:rPr lang="es-MX" sz="5300" dirty="0">
                <a:latin typeface="Segoe UI" panose="020B0502040204020203" pitchFamily="34" charset="0"/>
                <a:cs typeface="Segoe UI" panose="020B0502040204020203" pitchFamily="34" charset="0"/>
              </a:rPr>
              <a:t>ANALYSIS OF THE GLOBAL VIDEO GAMES MARKET</a:t>
            </a:r>
            <a:endParaRPr lang="es-MX" dirty="0"/>
          </a:p>
        </p:txBody>
      </p:sp>
      <p:sp>
        <p:nvSpPr>
          <p:cNvPr id="4" name="Rectangle 3">
            <a:extLst>
              <a:ext uri="{FF2B5EF4-FFF2-40B4-BE49-F238E27FC236}">
                <a16:creationId xmlns:a16="http://schemas.microsoft.com/office/drawing/2014/main" id="{DE5E145B-458A-4548-BA0B-2EA67FC4266C}"/>
              </a:ext>
            </a:extLst>
          </p:cNvPr>
          <p:cNvSpPr/>
          <p:nvPr/>
        </p:nvSpPr>
        <p:spPr>
          <a:xfrm>
            <a:off x="6096000" y="5559552"/>
            <a:ext cx="2881558" cy="369332"/>
          </a:xfrm>
          <a:prstGeom prst="rect">
            <a:avLst/>
          </a:prstGeom>
        </p:spPr>
        <p:txBody>
          <a:bodyPr wrap="none">
            <a:spAutoFit/>
          </a:bodyPr>
          <a:lstStyle/>
          <a:p>
            <a:r>
              <a:rPr lang="en-US" dirty="0">
                <a:solidFill>
                  <a:schemeClr val="bg1"/>
                </a:solidFill>
                <a:latin typeface="Segoe UI" panose="020B0502040204020203" pitchFamily="34" charset="0"/>
                <a:cs typeface="Segoe UI" panose="020B0502040204020203" pitchFamily="34" charset="0"/>
              </a:rPr>
              <a:t>GWU - DATS 6103 (Fall 2019)</a:t>
            </a:r>
            <a:endParaRPr lang="en-US" dirty="0">
              <a:solidFill>
                <a:schemeClr val="bg1"/>
              </a:solidFill>
            </a:endParaRPr>
          </a:p>
        </p:txBody>
      </p:sp>
    </p:spTree>
    <p:extLst>
      <p:ext uri="{BB962C8B-B14F-4D97-AF65-F5344CB8AC3E}">
        <p14:creationId xmlns:p14="http://schemas.microsoft.com/office/powerpoint/2010/main" val="139960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3293AF7-D719-4195-98F5-48E60667418D}"/>
              </a:ext>
            </a:extLst>
          </p:cNvPr>
          <p:cNvSpPr txBox="1">
            <a:spLocks/>
          </p:cNvSpPr>
          <p:nvPr/>
        </p:nvSpPr>
        <p:spPr>
          <a:xfrm>
            <a:off x="1005840" y="548640"/>
            <a:ext cx="10261600" cy="147320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sz="1900" dirty="0">
                <a:latin typeface="Segoe UI" panose="020B0502040204020203" pitchFamily="34" charset="0"/>
                <a:cs typeface="Segoe UI" panose="020B0502040204020203" pitchFamily="34" charset="0"/>
              </a:rPr>
              <a:t>Play Station has been a strong competitor of PC, especially between the period of 1995 to 2010. After 2010, however, PC became the brand with the largest number of video games.</a:t>
            </a:r>
            <a:endParaRPr lang="es-MX" sz="19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513353E-CA34-408F-B8ED-BD8622AC015D}"/>
              </a:ext>
            </a:extLst>
          </p:cNvPr>
          <p:cNvPicPr>
            <a:picLocks noChangeAspect="1"/>
          </p:cNvPicPr>
          <p:nvPr/>
        </p:nvPicPr>
        <p:blipFill>
          <a:blip r:embed="rId2"/>
          <a:stretch>
            <a:fillRect/>
          </a:stretch>
        </p:blipFill>
        <p:spPr>
          <a:xfrm>
            <a:off x="765810" y="1285240"/>
            <a:ext cx="10420350" cy="5514975"/>
          </a:xfrm>
          <a:prstGeom prst="rect">
            <a:avLst/>
          </a:prstGeom>
        </p:spPr>
      </p:pic>
      <p:sp>
        <p:nvSpPr>
          <p:cNvPr id="6" name="Rectangle 5">
            <a:extLst>
              <a:ext uri="{FF2B5EF4-FFF2-40B4-BE49-F238E27FC236}">
                <a16:creationId xmlns:a16="http://schemas.microsoft.com/office/drawing/2014/main" id="{369CF903-2E0B-44D6-96E5-42C56168B752}"/>
              </a:ext>
            </a:extLst>
          </p:cNvPr>
          <p:cNvSpPr/>
          <p:nvPr/>
        </p:nvSpPr>
        <p:spPr>
          <a:xfrm>
            <a:off x="0" y="6664960"/>
            <a:ext cx="12192000" cy="193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4812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3293AF7-D719-4195-98F5-48E60667418D}"/>
              </a:ext>
            </a:extLst>
          </p:cNvPr>
          <p:cNvSpPr txBox="1">
            <a:spLocks/>
          </p:cNvSpPr>
          <p:nvPr/>
        </p:nvSpPr>
        <p:spPr>
          <a:xfrm>
            <a:off x="1005840" y="548640"/>
            <a:ext cx="10261600" cy="1666660"/>
          </a:xfrm>
          <a:prstGeom prst="rect">
            <a:avLst/>
          </a:prstGeom>
        </p:spPr>
        <p:txBody>
          <a:bodyPr>
            <a:normAutofit fontScale="850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dirty="0"/>
              <a:t>Nintendo was the dominant player between 1990 to 1995, with Super Nintendo</a:t>
            </a:r>
            <a:endParaRPr lang="en-US" sz="1900" dirty="0">
              <a:latin typeface="Segoe UI" panose="020B0502040204020203" pitchFamily="34" charset="0"/>
              <a:cs typeface="Segoe UI" panose="020B0502040204020203" pitchFamily="34" charset="0"/>
            </a:endParaRPr>
          </a:p>
          <a:p>
            <a:pPr>
              <a:lnSpc>
                <a:spcPct val="120000"/>
              </a:lnSpc>
            </a:pPr>
            <a:r>
              <a:rPr lang="en-US" sz="1900" dirty="0">
                <a:latin typeface="Segoe UI" panose="020B0502040204020203" pitchFamily="34" charset="0"/>
                <a:cs typeface="Segoe UI" panose="020B0502040204020203" pitchFamily="34" charset="0"/>
              </a:rPr>
              <a:t>Even though PC might have the largest number of released video games, in terms of sales, it does not represent a strong competitor. </a:t>
            </a:r>
          </a:p>
          <a:p>
            <a:pPr>
              <a:lnSpc>
                <a:spcPct val="120000"/>
              </a:lnSpc>
            </a:pPr>
            <a:r>
              <a:rPr lang="en-US" sz="1900" dirty="0">
                <a:latin typeface="Segoe UI" panose="020B0502040204020203" pitchFamily="34" charset="0"/>
                <a:cs typeface="Segoe UI" panose="020B0502040204020203" pitchFamily="34" charset="0"/>
              </a:rPr>
              <a:t>Before 2005, play station was the most profitable console. However, after 2005, the gaming market became more competitive: Wii became the most profitable console, closely followed by Xbox and play station.</a:t>
            </a:r>
            <a:endParaRPr lang="es-MX" sz="19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A69D5D67-5308-41FC-942A-2581A49E5673}"/>
              </a:ext>
            </a:extLst>
          </p:cNvPr>
          <p:cNvPicPr>
            <a:picLocks noChangeAspect="1"/>
          </p:cNvPicPr>
          <p:nvPr/>
        </p:nvPicPr>
        <p:blipFill>
          <a:blip r:embed="rId2"/>
          <a:stretch>
            <a:fillRect/>
          </a:stretch>
        </p:blipFill>
        <p:spPr>
          <a:xfrm>
            <a:off x="1554480" y="2342096"/>
            <a:ext cx="8937704" cy="4322864"/>
          </a:xfrm>
          <a:prstGeom prst="rect">
            <a:avLst/>
          </a:prstGeom>
        </p:spPr>
      </p:pic>
      <p:sp>
        <p:nvSpPr>
          <p:cNvPr id="6" name="Rectangle 5">
            <a:extLst>
              <a:ext uri="{FF2B5EF4-FFF2-40B4-BE49-F238E27FC236}">
                <a16:creationId xmlns:a16="http://schemas.microsoft.com/office/drawing/2014/main" id="{6618D0D0-B5E3-48D7-A78C-5CF30DE24619}"/>
              </a:ext>
            </a:extLst>
          </p:cNvPr>
          <p:cNvSpPr/>
          <p:nvPr/>
        </p:nvSpPr>
        <p:spPr>
          <a:xfrm>
            <a:off x="0" y="6664960"/>
            <a:ext cx="12192000" cy="193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0069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3293AF7-D719-4195-98F5-48E60667418D}"/>
              </a:ext>
            </a:extLst>
          </p:cNvPr>
          <p:cNvSpPr txBox="1">
            <a:spLocks/>
          </p:cNvSpPr>
          <p:nvPr/>
        </p:nvSpPr>
        <p:spPr>
          <a:xfrm>
            <a:off x="7457440" y="568960"/>
            <a:ext cx="4206240" cy="2448560"/>
          </a:xfrm>
          <a:prstGeom prst="rect">
            <a:avLst/>
          </a:prstGeom>
        </p:spPr>
        <p:txBody>
          <a:bodyPr>
            <a:normAutofit lnSpcReduction="10000"/>
          </a:bodyPr>
          <a:lstStyle>
            <a:defPPr>
              <a:defRPr lang="en-US"/>
            </a:defPPr>
            <a:lvl1pPr marL="182880" indent="-182880" defTabSz="914400">
              <a:lnSpc>
                <a:spcPct val="120000"/>
              </a:lnSpc>
              <a:spcBef>
                <a:spcPts val="1200"/>
              </a:spcBef>
              <a:buClr>
                <a:schemeClr val="accent1"/>
              </a:buClr>
              <a:buFont typeface="Wingdings 2" pitchFamily="18" charset="2"/>
              <a:buChar char=""/>
              <a:defRPr sz="1900">
                <a:solidFill>
                  <a:schemeClr val="tx1">
                    <a:lumMod val="65000"/>
                    <a:lumOff val="35000"/>
                  </a:schemeClr>
                </a:solidFill>
                <a:latin typeface="Segoe UI" panose="020B0502040204020203" pitchFamily="34" charset="0"/>
                <a:cs typeface="Segoe UI" panose="020B0502040204020203" pitchFamily="34" charset="0"/>
              </a:defRPr>
            </a:lvl1pPr>
            <a:lvl2pPr marL="685800" indent="-182880" defTabSz="914400">
              <a:lnSpc>
                <a:spcPct val="90000"/>
              </a:lnSpc>
              <a:spcBef>
                <a:spcPts val="250"/>
              </a:spcBef>
              <a:spcAft>
                <a:spcPts val="250"/>
              </a:spcAft>
              <a:buClr>
                <a:schemeClr val="accent1"/>
              </a:buClr>
              <a:buFont typeface="Wingdings 2" pitchFamily="18" charset="2"/>
              <a:buChar char=""/>
              <a:defRPr>
                <a:solidFill>
                  <a:schemeClr val="tx1">
                    <a:lumMod val="65000"/>
                    <a:lumOff val="35000"/>
                  </a:schemeClr>
                </a:solidFill>
              </a:defRPr>
            </a:lvl2pPr>
            <a:lvl3pPr marL="1143000" indent="-182880" defTabSz="914400">
              <a:lnSpc>
                <a:spcPct val="90000"/>
              </a:lnSpc>
              <a:spcBef>
                <a:spcPts val="250"/>
              </a:spcBef>
              <a:spcAft>
                <a:spcPts val="250"/>
              </a:spcAft>
              <a:buClr>
                <a:schemeClr val="accent1"/>
              </a:buClr>
              <a:buFont typeface="Wingdings 2" pitchFamily="18" charset="2"/>
              <a:buChar char=""/>
              <a:defRPr sz="1600">
                <a:solidFill>
                  <a:schemeClr val="tx1">
                    <a:lumMod val="65000"/>
                    <a:lumOff val="35000"/>
                  </a:schemeClr>
                </a:solidFill>
              </a:defRPr>
            </a:lvl3pPr>
            <a:lvl4pPr marL="1600200" indent="-182880" defTabSz="91440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4pPr>
            <a:lvl5pPr marL="2057400" indent="-182880" defTabSz="91440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5pPr>
            <a:lvl6pPr marL="2514600" indent="-228600" defTabSz="91440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6pPr>
            <a:lvl7pPr marL="2971800" indent="-228600" defTabSz="91440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7pPr>
            <a:lvl8pPr marL="3429000" indent="-228600" defTabSz="91440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8pPr>
            <a:lvl9pPr marL="3886200" indent="-228600" defTabSz="914400">
              <a:lnSpc>
                <a:spcPct val="90000"/>
              </a:lnSpc>
              <a:spcBef>
                <a:spcPts val="250"/>
              </a:spcBef>
              <a:spcAft>
                <a:spcPts val="250"/>
              </a:spcAft>
              <a:buClr>
                <a:schemeClr val="accent1"/>
              </a:buClr>
              <a:buFont typeface="Wingdings 2" pitchFamily="18" charset="2"/>
              <a:buChar char=""/>
              <a:defRPr sz="1400">
                <a:solidFill>
                  <a:schemeClr val="tx1">
                    <a:lumMod val="65000"/>
                    <a:lumOff val="35000"/>
                  </a:schemeClr>
                </a:solidFill>
              </a:defRPr>
            </a:lvl9pPr>
          </a:lstStyle>
          <a:p>
            <a:r>
              <a:rPr lang="en-US" dirty="0"/>
              <a:t>North America represents the region with the largest sales of video games, followed by PAL region (which consists in some regions in Latin America, Middle East and Africa). Also, 2008 represented the most important year in terms of sales.</a:t>
            </a:r>
            <a:endParaRPr lang="es-MX" dirty="0"/>
          </a:p>
        </p:txBody>
      </p:sp>
      <p:pic>
        <p:nvPicPr>
          <p:cNvPr id="4" name="Picture 3">
            <a:extLst>
              <a:ext uri="{FF2B5EF4-FFF2-40B4-BE49-F238E27FC236}">
                <a16:creationId xmlns:a16="http://schemas.microsoft.com/office/drawing/2014/main" id="{543D91BC-B6C2-4E39-BF77-5D190435443E}"/>
              </a:ext>
            </a:extLst>
          </p:cNvPr>
          <p:cNvPicPr>
            <a:picLocks noChangeAspect="1"/>
          </p:cNvPicPr>
          <p:nvPr/>
        </p:nvPicPr>
        <p:blipFill>
          <a:blip r:embed="rId2"/>
          <a:stretch>
            <a:fillRect/>
          </a:stretch>
        </p:blipFill>
        <p:spPr>
          <a:xfrm>
            <a:off x="0" y="0"/>
            <a:ext cx="7057547" cy="3647440"/>
          </a:xfrm>
          <a:prstGeom prst="rect">
            <a:avLst/>
          </a:prstGeom>
        </p:spPr>
      </p:pic>
      <p:pic>
        <p:nvPicPr>
          <p:cNvPr id="6" name="Picture 5">
            <a:extLst>
              <a:ext uri="{FF2B5EF4-FFF2-40B4-BE49-F238E27FC236}">
                <a16:creationId xmlns:a16="http://schemas.microsoft.com/office/drawing/2014/main" id="{A97E299F-819F-4E17-AD32-BDB56D54AF4A}"/>
              </a:ext>
            </a:extLst>
          </p:cNvPr>
          <p:cNvPicPr>
            <a:picLocks noChangeAspect="1"/>
          </p:cNvPicPr>
          <p:nvPr/>
        </p:nvPicPr>
        <p:blipFill>
          <a:blip r:embed="rId3"/>
          <a:stretch>
            <a:fillRect/>
          </a:stretch>
        </p:blipFill>
        <p:spPr>
          <a:xfrm>
            <a:off x="270751" y="3539056"/>
            <a:ext cx="6824345" cy="3318944"/>
          </a:xfrm>
          <a:prstGeom prst="rect">
            <a:avLst/>
          </a:prstGeom>
        </p:spPr>
      </p:pic>
      <p:sp>
        <p:nvSpPr>
          <p:cNvPr id="7" name="Content Placeholder 2">
            <a:extLst>
              <a:ext uri="{FF2B5EF4-FFF2-40B4-BE49-F238E27FC236}">
                <a16:creationId xmlns:a16="http://schemas.microsoft.com/office/drawing/2014/main" id="{E00A67ED-CFD6-4888-A861-DC4441FA38F4}"/>
              </a:ext>
            </a:extLst>
          </p:cNvPr>
          <p:cNvSpPr txBox="1">
            <a:spLocks/>
          </p:cNvSpPr>
          <p:nvPr/>
        </p:nvSpPr>
        <p:spPr>
          <a:xfrm>
            <a:off x="7457440" y="3335856"/>
            <a:ext cx="4206240" cy="3318944"/>
          </a:xfrm>
          <a:prstGeom prst="rect">
            <a:avLst/>
          </a:prstGeom>
        </p:spPr>
        <p:txBody>
          <a:bodyPr>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sz="1900" dirty="0">
                <a:latin typeface="Segoe UI" panose="020B0502040204020203" pitchFamily="34" charset="0"/>
                <a:cs typeface="Segoe UI" panose="020B0502040204020203" pitchFamily="34" charset="0"/>
              </a:rPr>
              <a:t>PC sales have been dominant in PAL region.</a:t>
            </a:r>
          </a:p>
          <a:p>
            <a:pPr>
              <a:lnSpc>
                <a:spcPct val="120000"/>
              </a:lnSpc>
            </a:pPr>
            <a:r>
              <a:rPr lang="en-US" sz="1900" dirty="0">
                <a:latin typeface="Segoe UI" panose="020B0502040204020203" pitchFamily="34" charset="0"/>
                <a:cs typeface="Segoe UI" panose="020B0502040204020203" pitchFamily="34" charset="0"/>
              </a:rPr>
              <a:t>Over time, play station has gained strength in PAL region: PS4 has the largest sales in this region.</a:t>
            </a:r>
          </a:p>
          <a:p>
            <a:pPr>
              <a:lnSpc>
                <a:spcPct val="120000"/>
              </a:lnSpc>
            </a:pPr>
            <a:r>
              <a:rPr lang="en-US" sz="1900" dirty="0">
                <a:latin typeface="Segoe UI" panose="020B0502040204020203" pitchFamily="34" charset="0"/>
                <a:cs typeface="Segoe UI" panose="020B0502040204020203" pitchFamily="34" charset="0"/>
              </a:rPr>
              <a:t>Super Nintendo was dominant in Japan, but Wii is more popular in North America.</a:t>
            </a:r>
          </a:p>
          <a:p>
            <a:pPr>
              <a:lnSpc>
                <a:spcPct val="120000"/>
              </a:lnSpc>
            </a:pPr>
            <a:r>
              <a:rPr lang="en-US" sz="1900" dirty="0">
                <a:latin typeface="Segoe UI" panose="020B0502040204020203" pitchFamily="34" charset="0"/>
                <a:cs typeface="Segoe UI" panose="020B0502040204020203" pitchFamily="34" charset="0"/>
              </a:rPr>
              <a:t>Finally, Xbox remains popular in North America.</a:t>
            </a:r>
            <a:endParaRPr lang="es-MX" sz="19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832A81EB-1C82-4597-B1DE-A70DE82F476B}"/>
              </a:ext>
            </a:extLst>
          </p:cNvPr>
          <p:cNvSpPr/>
          <p:nvPr/>
        </p:nvSpPr>
        <p:spPr>
          <a:xfrm>
            <a:off x="12026024" y="0"/>
            <a:ext cx="174306" cy="6878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4846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3293AF7-D719-4195-98F5-48E60667418D}"/>
              </a:ext>
            </a:extLst>
          </p:cNvPr>
          <p:cNvSpPr txBox="1">
            <a:spLocks/>
          </p:cNvSpPr>
          <p:nvPr/>
        </p:nvSpPr>
        <p:spPr>
          <a:xfrm>
            <a:off x="1005840" y="497840"/>
            <a:ext cx="10261600" cy="1501726"/>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sz="1600" dirty="0">
                <a:latin typeface="Segoe UI" panose="020B0502040204020203" pitchFamily="34" charset="0"/>
                <a:cs typeface="Segoe UI" panose="020B0502040204020203" pitchFamily="34" charset="0"/>
              </a:rPr>
              <a:t>Between 2007 and 2011, many publishers (specially of PC games) tried to gain a position in the market with “many releases”. Nintendo, on the other hand, shows the greatest performance: from 2006, with few releases, Nintendo had one of the largest revenues in the last 19 years.</a:t>
            </a:r>
          </a:p>
          <a:p>
            <a:pPr>
              <a:lnSpc>
                <a:spcPct val="120000"/>
              </a:lnSpc>
            </a:pPr>
            <a:r>
              <a:rPr lang="en-US" sz="1600" dirty="0">
                <a:latin typeface="Segoe UI" panose="020B0502040204020203" pitchFamily="34" charset="0"/>
                <a:cs typeface="Segoe UI" panose="020B0502040204020203" pitchFamily="34" charset="0"/>
              </a:rPr>
              <a:t>After 2011, by contrast, publishers tend to release a smaller amount of video games.</a:t>
            </a:r>
          </a:p>
        </p:txBody>
      </p:sp>
      <p:sp>
        <p:nvSpPr>
          <p:cNvPr id="6" name="Rectangle 5">
            <a:extLst>
              <a:ext uri="{FF2B5EF4-FFF2-40B4-BE49-F238E27FC236}">
                <a16:creationId xmlns:a16="http://schemas.microsoft.com/office/drawing/2014/main" id="{6618D0D0-B5E3-48D7-A78C-5CF30DE24619}"/>
              </a:ext>
            </a:extLst>
          </p:cNvPr>
          <p:cNvSpPr/>
          <p:nvPr/>
        </p:nvSpPr>
        <p:spPr>
          <a:xfrm>
            <a:off x="0" y="6664960"/>
            <a:ext cx="12192000" cy="193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1" name="Group 20">
            <a:extLst>
              <a:ext uri="{FF2B5EF4-FFF2-40B4-BE49-F238E27FC236}">
                <a16:creationId xmlns:a16="http://schemas.microsoft.com/office/drawing/2014/main" id="{C4310663-848B-48F0-99C3-0B9DFBC7D5EF}"/>
              </a:ext>
            </a:extLst>
          </p:cNvPr>
          <p:cNvGrpSpPr/>
          <p:nvPr/>
        </p:nvGrpSpPr>
        <p:grpSpPr>
          <a:xfrm>
            <a:off x="625152" y="2144357"/>
            <a:ext cx="9657486" cy="4458104"/>
            <a:chOff x="251928" y="1999566"/>
            <a:chExt cx="9657486" cy="4458104"/>
          </a:xfrm>
        </p:grpSpPr>
        <p:pic>
          <p:nvPicPr>
            <p:cNvPr id="15" name="Picture 14">
              <a:extLst>
                <a:ext uri="{FF2B5EF4-FFF2-40B4-BE49-F238E27FC236}">
                  <a16:creationId xmlns:a16="http://schemas.microsoft.com/office/drawing/2014/main" id="{39C9B0D8-F324-4682-B2C2-0A959E9B2D9A}"/>
                </a:ext>
              </a:extLst>
            </p:cNvPr>
            <p:cNvPicPr>
              <a:picLocks noChangeAspect="1"/>
            </p:cNvPicPr>
            <p:nvPr/>
          </p:nvPicPr>
          <p:blipFill>
            <a:blip r:embed="rId2"/>
            <a:stretch>
              <a:fillRect/>
            </a:stretch>
          </p:blipFill>
          <p:spPr>
            <a:xfrm>
              <a:off x="2363865" y="1999566"/>
              <a:ext cx="7545549" cy="4458104"/>
            </a:xfrm>
            <a:prstGeom prst="rect">
              <a:avLst/>
            </a:prstGeom>
          </p:spPr>
        </p:pic>
        <p:grpSp>
          <p:nvGrpSpPr>
            <p:cNvPr id="10" name="Group 9">
              <a:extLst>
                <a:ext uri="{FF2B5EF4-FFF2-40B4-BE49-F238E27FC236}">
                  <a16:creationId xmlns:a16="http://schemas.microsoft.com/office/drawing/2014/main" id="{2EC1EFBB-6271-461C-AE42-28DC4152A6D8}"/>
                </a:ext>
              </a:extLst>
            </p:cNvPr>
            <p:cNvGrpSpPr/>
            <p:nvPr/>
          </p:nvGrpSpPr>
          <p:grpSpPr>
            <a:xfrm>
              <a:off x="785793" y="2465535"/>
              <a:ext cx="3865434" cy="1397062"/>
              <a:chOff x="739140" y="2485668"/>
              <a:chExt cx="3865434" cy="1397062"/>
            </a:xfrm>
          </p:grpSpPr>
          <p:sp>
            <p:nvSpPr>
              <p:cNvPr id="3" name="TextBox 2">
                <a:extLst>
                  <a:ext uri="{FF2B5EF4-FFF2-40B4-BE49-F238E27FC236}">
                    <a16:creationId xmlns:a16="http://schemas.microsoft.com/office/drawing/2014/main" id="{10F40D83-2317-414E-A5B8-8708BD44387E}"/>
                  </a:ext>
                </a:extLst>
              </p:cNvPr>
              <p:cNvSpPr txBox="1"/>
              <p:nvPr/>
            </p:nvSpPr>
            <p:spPr>
              <a:xfrm>
                <a:off x="739140" y="2485668"/>
                <a:ext cx="2059940"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Nintendo in 2006</a:t>
                </a:r>
                <a:endParaRPr lang="es-MX" dirty="0">
                  <a:latin typeface="Segoe UI" panose="020B0502040204020203" pitchFamily="34" charset="0"/>
                  <a:cs typeface="Segoe UI" panose="020B0502040204020203" pitchFamily="34" charset="0"/>
                </a:endParaRPr>
              </a:p>
            </p:txBody>
          </p:sp>
          <p:cxnSp>
            <p:nvCxnSpPr>
              <p:cNvPr id="8" name="Straight Arrow Connector 7">
                <a:extLst>
                  <a:ext uri="{FF2B5EF4-FFF2-40B4-BE49-F238E27FC236}">
                    <a16:creationId xmlns:a16="http://schemas.microsoft.com/office/drawing/2014/main" id="{23FD9BC8-2C73-4394-8265-15C45044D268}"/>
                  </a:ext>
                </a:extLst>
              </p:cNvPr>
              <p:cNvCxnSpPr>
                <a:cxnSpLocks/>
              </p:cNvCxnSpPr>
              <p:nvPr/>
            </p:nvCxnSpPr>
            <p:spPr>
              <a:xfrm>
                <a:off x="2799080" y="2671604"/>
                <a:ext cx="159131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60A16FD-D472-4D87-A06B-677D1AA65E80}"/>
                  </a:ext>
                </a:extLst>
              </p:cNvPr>
              <p:cNvSpPr txBox="1"/>
              <p:nvPr/>
            </p:nvSpPr>
            <p:spPr>
              <a:xfrm>
                <a:off x="1434486" y="3513398"/>
                <a:ext cx="1430694"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Nintendo</a:t>
                </a:r>
                <a:endParaRPr lang="es-MX" dirty="0">
                  <a:latin typeface="Segoe UI" panose="020B0502040204020203" pitchFamily="34" charset="0"/>
                  <a:cs typeface="Segoe UI" panose="020B0502040204020203" pitchFamily="34" charset="0"/>
                </a:endParaRPr>
              </a:p>
            </p:txBody>
          </p:sp>
          <p:cxnSp>
            <p:nvCxnSpPr>
              <p:cNvPr id="24" name="Straight Arrow Connector 23">
                <a:extLst>
                  <a:ext uri="{FF2B5EF4-FFF2-40B4-BE49-F238E27FC236}">
                    <a16:creationId xmlns:a16="http://schemas.microsoft.com/office/drawing/2014/main" id="{092CC5AB-38D9-4D98-9256-4EC76058540A}"/>
                  </a:ext>
                </a:extLst>
              </p:cNvPr>
              <p:cNvCxnSpPr>
                <a:cxnSpLocks/>
              </p:cNvCxnSpPr>
              <p:nvPr/>
            </p:nvCxnSpPr>
            <p:spPr>
              <a:xfrm>
                <a:off x="2799080" y="3708665"/>
                <a:ext cx="18054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59AC8902-2F2D-4A95-BF2D-94466165E15C}"/>
                </a:ext>
              </a:extLst>
            </p:cNvPr>
            <p:cNvGrpSpPr/>
            <p:nvPr/>
          </p:nvGrpSpPr>
          <p:grpSpPr>
            <a:xfrm>
              <a:off x="251928" y="5524169"/>
              <a:ext cx="4956952" cy="369332"/>
              <a:chOff x="739140" y="2485668"/>
              <a:chExt cx="3651250" cy="369332"/>
            </a:xfrm>
          </p:grpSpPr>
          <p:sp>
            <p:nvSpPr>
              <p:cNvPr id="12" name="TextBox 11">
                <a:extLst>
                  <a:ext uri="{FF2B5EF4-FFF2-40B4-BE49-F238E27FC236}">
                    <a16:creationId xmlns:a16="http://schemas.microsoft.com/office/drawing/2014/main" id="{93E737C4-8798-487F-BD96-908DF1776B31}"/>
                  </a:ext>
                </a:extLst>
              </p:cNvPr>
              <p:cNvSpPr txBox="1"/>
              <p:nvPr/>
            </p:nvSpPr>
            <p:spPr>
              <a:xfrm>
                <a:off x="739140" y="2485668"/>
                <a:ext cx="2059940"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Microsoft in 2019</a:t>
                </a:r>
                <a:endParaRPr lang="es-MX" dirty="0">
                  <a:latin typeface="Segoe UI" panose="020B0502040204020203" pitchFamily="34" charset="0"/>
                  <a:cs typeface="Segoe UI" panose="020B0502040204020203" pitchFamily="34" charset="0"/>
                </a:endParaRPr>
              </a:p>
            </p:txBody>
          </p:sp>
          <p:cxnSp>
            <p:nvCxnSpPr>
              <p:cNvPr id="13" name="Straight Arrow Connector 12">
                <a:extLst>
                  <a:ext uri="{FF2B5EF4-FFF2-40B4-BE49-F238E27FC236}">
                    <a16:creationId xmlns:a16="http://schemas.microsoft.com/office/drawing/2014/main" id="{F5EC1498-2D9A-4BBF-A324-CAA727F79E73}"/>
                  </a:ext>
                </a:extLst>
              </p:cNvPr>
              <p:cNvCxnSpPr>
                <a:cxnSpLocks/>
              </p:cNvCxnSpPr>
              <p:nvPr/>
            </p:nvCxnSpPr>
            <p:spPr>
              <a:xfrm>
                <a:off x="2799080" y="2671604"/>
                <a:ext cx="159131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5C9FF6BA-AE1B-4623-9C24-59345817ADC4}"/>
                </a:ext>
              </a:extLst>
            </p:cNvPr>
            <p:cNvSpPr/>
            <p:nvPr/>
          </p:nvSpPr>
          <p:spPr>
            <a:xfrm>
              <a:off x="4665307" y="2428248"/>
              <a:ext cx="1430693" cy="3580652"/>
            </a:xfrm>
            <a:prstGeom prst="rect">
              <a:avLst/>
            </a:prstGeom>
            <a:solidFill>
              <a:srgbClr val="FAB9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TextBox 16">
              <a:extLst>
                <a:ext uri="{FF2B5EF4-FFF2-40B4-BE49-F238E27FC236}">
                  <a16:creationId xmlns:a16="http://schemas.microsoft.com/office/drawing/2014/main" id="{DE045920-B97B-4F2F-965A-41D2A0B27AED}"/>
                </a:ext>
              </a:extLst>
            </p:cNvPr>
            <p:cNvSpPr txBox="1"/>
            <p:nvPr/>
          </p:nvSpPr>
          <p:spPr>
            <a:xfrm>
              <a:off x="4717327" y="2480924"/>
              <a:ext cx="1297788" cy="338554"/>
            </a:xfrm>
            <a:prstGeom prst="rect">
              <a:avLst/>
            </a:prstGeom>
            <a:noFill/>
          </p:spPr>
          <p:txBody>
            <a:bodyPr wrap="square" rtlCol="0">
              <a:spAutoFit/>
            </a:bodyPr>
            <a:lstStyle/>
            <a:p>
              <a:pPr algn="ctr"/>
              <a:r>
                <a:rPr lang="en-US" sz="1600" b="1" dirty="0">
                  <a:solidFill>
                    <a:schemeClr val="accent2"/>
                  </a:solidFill>
                  <a:latin typeface="Segoe UI" panose="020B0502040204020203" pitchFamily="34" charset="0"/>
                  <a:cs typeface="Segoe UI" panose="020B0502040204020203" pitchFamily="34" charset="0"/>
                </a:rPr>
                <a:t>2007-2011</a:t>
              </a:r>
              <a:endParaRPr lang="es-MX" sz="1600" b="1" dirty="0">
                <a:solidFill>
                  <a:schemeClr val="accent2"/>
                </a:solidFill>
                <a:latin typeface="Segoe UI" panose="020B0502040204020203" pitchFamily="34" charset="0"/>
                <a:cs typeface="Segoe UI" panose="020B0502040204020203" pitchFamily="34" charset="0"/>
              </a:endParaRPr>
            </a:p>
          </p:txBody>
        </p:sp>
      </p:grpSp>
      <p:sp>
        <p:nvSpPr>
          <p:cNvPr id="22" name="Content Placeholder 2">
            <a:extLst>
              <a:ext uri="{FF2B5EF4-FFF2-40B4-BE49-F238E27FC236}">
                <a16:creationId xmlns:a16="http://schemas.microsoft.com/office/drawing/2014/main" id="{F90FCAFF-E11D-47D0-9F1F-CE6546BAE6C5}"/>
              </a:ext>
            </a:extLst>
          </p:cNvPr>
          <p:cNvSpPr txBox="1">
            <a:spLocks/>
          </p:cNvSpPr>
          <p:nvPr/>
        </p:nvSpPr>
        <p:spPr>
          <a:xfrm>
            <a:off x="9114142" y="3638055"/>
            <a:ext cx="2746567" cy="2515635"/>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sz="1600" dirty="0">
                <a:latin typeface="Segoe UI" panose="020B0502040204020203" pitchFamily="34" charset="0"/>
                <a:cs typeface="Segoe UI" panose="020B0502040204020203" pitchFamily="34" charset="0"/>
              </a:rPr>
              <a:t>Microsoft is an interesting case: it is associated with “too many releases” of video games, especially between 2007 and 2011(depicted in green color) but with very low revenues. </a:t>
            </a:r>
          </a:p>
        </p:txBody>
      </p:sp>
      <p:sp>
        <p:nvSpPr>
          <p:cNvPr id="25" name="Oval 24">
            <a:extLst>
              <a:ext uri="{FF2B5EF4-FFF2-40B4-BE49-F238E27FC236}">
                <a16:creationId xmlns:a16="http://schemas.microsoft.com/office/drawing/2014/main" id="{55362FA6-16E3-4C3E-A7AF-6FF1150C932A}"/>
              </a:ext>
            </a:extLst>
          </p:cNvPr>
          <p:cNvSpPr/>
          <p:nvPr/>
        </p:nvSpPr>
        <p:spPr>
          <a:xfrm>
            <a:off x="5038528" y="3429001"/>
            <a:ext cx="891447" cy="7355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28601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3293AF7-D719-4195-98F5-48E60667418D}"/>
              </a:ext>
            </a:extLst>
          </p:cNvPr>
          <p:cNvSpPr txBox="1">
            <a:spLocks/>
          </p:cNvSpPr>
          <p:nvPr/>
        </p:nvSpPr>
        <p:spPr>
          <a:xfrm>
            <a:off x="1005840" y="497840"/>
            <a:ext cx="10261600" cy="83643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sz="1900" dirty="0">
                <a:latin typeface="Segoe UI" panose="020B0502040204020203" pitchFamily="34" charset="0"/>
                <a:cs typeface="Segoe UI" panose="020B0502040204020203" pitchFamily="34" charset="0"/>
              </a:rPr>
              <a:t>If we take a closer look to Nintendo in 2006, </a:t>
            </a:r>
            <a:r>
              <a:rPr lang="en-US" sz="1900" b="1" dirty="0">
                <a:latin typeface="Segoe UI" panose="020B0502040204020203" pitchFamily="34" charset="0"/>
                <a:cs typeface="Segoe UI" panose="020B0502040204020203" pitchFamily="34" charset="0"/>
              </a:rPr>
              <a:t>Sports</a:t>
            </a:r>
            <a:r>
              <a:rPr lang="en-US" sz="1900" dirty="0">
                <a:latin typeface="Segoe UI" panose="020B0502040204020203" pitchFamily="34" charset="0"/>
                <a:cs typeface="Segoe UI" panose="020B0502040204020203" pitchFamily="34" charset="0"/>
              </a:rPr>
              <a:t> was the most profitable genre for Nintendo in that year, the same year of the World Cup in Germany and the introduction of Wii to the market.</a:t>
            </a:r>
          </a:p>
        </p:txBody>
      </p:sp>
      <p:sp>
        <p:nvSpPr>
          <p:cNvPr id="6" name="Rectangle 5">
            <a:extLst>
              <a:ext uri="{FF2B5EF4-FFF2-40B4-BE49-F238E27FC236}">
                <a16:creationId xmlns:a16="http://schemas.microsoft.com/office/drawing/2014/main" id="{6618D0D0-B5E3-48D7-A78C-5CF30DE24619}"/>
              </a:ext>
            </a:extLst>
          </p:cNvPr>
          <p:cNvSpPr/>
          <p:nvPr/>
        </p:nvSpPr>
        <p:spPr>
          <a:xfrm>
            <a:off x="0" y="6664960"/>
            <a:ext cx="12192000" cy="193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 name="Picture 1">
            <a:extLst>
              <a:ext uri="{FF2B5EF4-FFF2-40B4-BE49-F238E27FC236}">
                <a16:creationId xmlns:a16="http://schemas.microsoft.com/office/drawing/2014/main" id="{383435BB-A6C5-48F5-ABD4-9F6DD4B27A85}"/>
              </a:ext>
            </a:extLst>
          </p:cNvPr>
          <p:cNvPicPr>
            <a:picLocks noChangeAspect="1"/>
          </p:cNvPicPr>
          <p:nvPr/>
        </p:nvPicPr>
        <p:blipFill>
          <a:blip r:embed="rId2"/>
          <a:stretch>
            <a:fillRect/>
          </a:stretch>
        </p:blipFill>
        <p:spPr>
          <a:xfrm>
            <a:off x="1167887" y="1856792"/>
            <a:ext cx="9937506" cy="3680176"/>
          </a:xfrm>
          <a:prstGeom prst="rect">
            <a:avLst/>
          </a:prstGeom>
        </p:spPr>
      </p:pic>
    </p:spTree>
    <p:extLst>
      <p:ext uri="{BB962C8B-B14F-4D97-AF65-F5344CB8AC3E}">
        <p14:creationId xmlns:p14="http://schemas.microsoft.com/office/powerpoint/2010/main" val="174831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C2A9-F591-42FF-A4F3-11617249C4D8}"/>
              </a:ext>
            </a:extLst>
          </p:cNvPr>
          <p:cNvSpPr>
            <a:spLocks noGrp="1"/>
          </p:cNvSpPr>
          <p:nvPr>
            <p:ph type="title"/>
          </p:nvPr>
        </p:nvSpPr>
        <p:spPr>
          <a:xfrm>
            <a:off x="172720" y="1123837"/>
            <a:ext cx="3200400" cy="4601183"/>
          </a:xfrm>
        </p:spPr>
        <p:txBody>
          <a:bodyPr/>
          <a:lstStyle/>
          <a:p>
            <a:r>
              <a:rPr lang="en-US" dirty="0">
                <a:latin typeface="Segoe UI" panose="020B0502040204020203" pitchFamily="34" charset="0"/>
                <a:cs typeface="Segoe UI" panose="020B0502040204020203" pitchFamily="34" charset="0"/>
              </a:rPr>
              <a:t>IV.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CONCLUSIONS</a:t>
            </a:r>
            <a:endParaRPr lang="es-MX"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4C3A95-73AE-4835-BBAE-97DD7C668206}"/>
              </a:ext>
            </a:extLst>
          </p:cNvPr>
          <p:cNvSpPr>
            <a:spLocks noGrp="1"/>
          </p:cNvSpPr>
          <p:nvPr>
            <p:ph idx="1"/>
          </p:nvPr>
        </p:nvSpPr>
        <p:spPr>
          <a:xfrm>
            <a:off x="3869268" y="765110"/>
            <a:ext cx="7774092" cy="5290457"/>
          </a:xfrm>
        </p:spPr>
        <p:txBody>
          <a:bodyPr>
            <a:normAutofit lnSpcReduction="10000"/>
          </a:bodyPr>
          <a:lstStyle/>
          <a:p>
            <a:pPr>
              <a:lnSpc>
                <a:spcPct val="120000"/>
              </a:lnSpc>
            </a:pPr>
            <a:r>
              <a:rPr lang="en-US" sz="2100" dirty="0">
                <a:latin typeface="Segoe UI" panose="020B0502040204020203" pitchFamily="34" charset="0"/>
                <a:cs typeface="Segoe UI" panose="020B0502040204020203" pitchFamily="34" charset="0"/>
              </a:rPr>
              <a:t>There is a steady rise of number of video games released between 1980 to 2010. After 2010, the trend has been unclear. This might be a result of the </a:t>
            </a:r>
            <a:r>
              <a:rPr lang="en-US" sz="2100" b="1" dirty="0">
                <a:latin typeface="Segoe UI" panose="020B0502040204020203" pitchFamily="34" charset="0"/>
                <a:cs typeface="Segoe UI" panose="020B0502040204020203" pitchFamily="34" charset="0"/>
              </a:rPr>
              <a:t>recent development of new online web-based and mobile digital platforms</a:t>
            </a:r>
            <a:r>
              <a:rPr lang="en-US" sz="2100" dirty="0">
                <a:latin typeface="Segoe UI" panose="020B0502040204020203" pitchFamily="34" charset="0"/>
                <a:cs typeface="Segoe UI" panose="020B0502040204020203" pitchFamily="34" charset="0"/>
              </a:rPr>
              <a:t>, such as Steam that may become strong competitors for traditional publishers and consoles in the industry.</a:t>
            </a:r>
          </a:p>
          <a:p>
            <a:pPr>
              <a:lnSpc>
                <a:spcPct val="120000"/>
              </a:lnSpc>
            </a:pPr>
            <a:r>
              <a:rPr lang="en-US" sz="2100" dirty="0">
                <a:latin typeface="Segoe UI" panose="020B0502040204020203" pitchFamily="34" charset="0"/>
                <a:cs typeface="Segoe UI" panose="020B0502040204020203" pitchFamily="34" charset="0"/>
              </a:rPr>
              <a:t>The gaming industry is extremely dynamic. In the last 10 years the composition of the industry by genres have completely changed with the rise of new genres, such as </a:t>
            </a:r>
            <a:r>
              <a:rPr lang="en-US" sz="2100" dirty="0" err="1">
                <a:latin typeface="Segoe UI" panose="020B0502040204020203" pitchFamily="34" charset="0"/>
                <a:cs typeface="Segoe UI" panose="020B0502040204020203" pitchFamily="34" charset="0"/>
              </a:rPr>
              <a:t>visual+novel</a:t>
            </a:r>
            <a:r>
              <a:rPr lang="en-US" sz="2100" dirty="0">
                <a:latin typeface="Segoe UI" panose="020B0502040204020203" pitchFamily="34" charset="0"/>
                <a:cs typeface="Segoe UI" panose="020B0502040204020203" pitchFamily="34" charset="0"/>
              </a:rPr>
              <a:t>, party, and music. Nonetheless, </a:t>
            </a:r>
            <a:r>
              <a:rPr lang="en-US" sz="2100" b="1" dirty="0">
                <a:latin typeface="Segoe UI" panose="020B0502040204020203" pitchFamily="34" charset="0"/>
                <a:cs typeface="Segoe UI" panose="020B0502040204020203" pitchFamily="34" charset="0"/>
              </a:rPr>
              <a:t>sports has continuously appeared as one of the top 3 most profitable genres</a:t>
            </a:r>
            <a:r>
              <a:rPr lang="en-US" sz="2100" dirty="0">
                <a:latin typeface="Segoe UI" panose="020B0502040204020203" pitchFamily="34" charset="0"/>
                <a:cs typeface="Segoe UI" panose="020B0502040204020203" pitchFamily="34" charset="0"/>
              </a:rPr>
              <a:t> throughout the years.</a:t>
            </a:r>
          </a:p>
          <a:p>
            <a:pPr>
              <a:lnSpc>
                <a:spcPct val="120000"/>
              </a:lnSpc>
            </a:pPr>
            <a:r>
              <a:rPr lang="en-US" sz="2100" dirty="0">
                <a:latin typeface="Segoe UI" panose="020B0502040204020203" pitchFamily="34" charset="0"/>
                <a:cs typeface="Segoe UI" panose="020B0502040204020203" pitchFamily="34" charset="0"/>
              </a:rPr>
              <a:t>Indeed, the gaming industry is becoming more profitable. </a:t>
            </a:r>
            <a:r>
              <a:rPr lang="en-US" sz="2100" b="1" dirty="0">
                <a:latin typeface="Segoe UI" panose="020B0502040204020203" pitchFamily="34" charset="0"/>
                <a:cs typeface="Segoe UI" panose="020B0502040204020203" pitchFamily="34" charset="0"/>
              </a:rPr>
              <a:t>Total sales in 2010s are 33 times larger than total sales in 1980s</a:t>
            </a:r>
            <a:r>
              <a:rPr lang="en-US" sz="2100"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PC games might not be as profitable as other brands, but it compensates this gap by releasing vast amounts of video games.</a:t>
            </a:r>
          </a:p>
        </p:txBody>
      </p:sp>
    </p:spTree>
    <p:extLst>
      <p:ext uri="{BB962C8B-B14F-4D97-AF65-F5344CB8AC3E}">
        <p14:creationId xmlns:p14="http://schemas.microsoft.com/office/powerpoint/2010/main" val="592686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C2A9-F591-42FF-A4F3-11617249C4D8}"/>
              </a:ext>
            </a:extLst>
          </p:cNvPr>
          <p:cNvSpPr>
            <a:spLocks noGrp="1"/>
          </p:cNvSpPr>
          <p:nvPr>
            <p:ph type="title"/>
          </p:nvPr>
        </p:nvSpPr>
        <p:spPr>
          <a:xfrm>
            <a:off x="172720" y="1123837"/>
            <a:ext cx="3200400" cy="4601183"/>
          </a:xfrm>
        </p:spPr>
        <p:txBody>
          <a:bodyPr/>
          <a:lstStyle/>
          <a:p>
            <a:r>
              <a:rPr lang="en-US" dirty="0">
                <a:latin typeface="Segoe UI" panose="020B0502040204020203" pitchFamily="34" charset="0"/>
                <a:cs typeface="Segoe UI" panose="020B0502040204020203" pitchFamily="34" charset="0"/>
              </a:rPr>
              <a:t>IV.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CONCLUSIONS</a:t>
            </a:r>
            <a:endParaRPr lang="es-MX"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4C3A95-73AE-4835-BBAE-97DD7C668206}"/>
              </a:ext>
            </a:extLst>
          </p:cNvPr>
          <p:cNvSpPr>
            <a:spLocks noGrp="1"/>
          </p:cNvSpPr>
          <p:nvPr>
            <p:ph idx="1"/>
          </p:nvPr>
        </p:nvSpPr>
        <p:spPr>
          <a:xfrm>
            <a:off x="3869268" y="746449"/>
            <a:ext cx="7774092" cy="5533054"/>
          </a:xfrm>
        </p:spPr>
        <p:txBody>
          <a:bodyPr>
            <a:normAutofit/>
          </a:bodyPr>
          <a:lstStyle/>
          <a:p>
            <a:pPr>
              <a:lnSpc>
                <a:spcPct val="120000"/>
              </a:lnSpc>
            </a:pPr>
            <a:r>
              <a:rPr lang="en-US" sz="2100" dirty="0">
                <a:latin typeface="Segoe UI" panose="020B0502040204020203" pitchFamily="34" charset="0"/>
                <a:cs typeface="Segoe UI" panose="020B0502040204020203" pitchFamily="34" charset="0"/>
              </a:rPr>
              <a:t>PC games are more popular in PAL region. Also, in recent years, Play Station has gained terrain in PAL region with its console PS4. On the other hand, </a:t>
            </a:r>
            <a:r>
              <a:rPr lang="en-US" sz="2100" b="1" dirty="0">
                <a:latin typeface="Segoe UI" panose="020B0502040204020203" pitchFamily="34" charset="0"/>
                <a:cs typeface="Segoe UI" panose="020B0502040204020203" pitchFamily="34" charset="0"/>
              </a:rPr>
              <a:t>Nintendo and Xbox have not been able to expand their market beyond North America </a:t>
            </a:r>
            <a:r>
              <a:rPr lang="en-US" sz="2100" dirty="0">
                <a:latin typeface="Segoe UI" panose="020B0502040204020203" pitchFamily="34" charset="0"/>
                <a:cs typeface="Segoe UI" panose="020B0502040204020203" pitchFamily="34" charset="0"/>
              </a:rPr>
              <a:t>(US, Canada, Mexico).</a:t>
            </a:r>
          </a:p>
          <a:p>
            <a:pPr>
              <a:lnSpc>
                <a:spcPct val="120000"/>
              </a:lnSpc>
            </a:pPr>
            <a:r>
              <a:rPr lang="en-US" sz="2100" b="1" dirty="0">
                <a:latin typeface="Segoe UI" panose="020B0502040204020203" pitchFamily="34" charset="0"/>
                <a:cs typeface="Segoe UI" panose="020B0502040204020203" pitchFamily="34" charset="0"/>
              </a:rPr>
              <a:t>Innovation is what drives the business</a:t>
            </a:r>
            <a:r>
              <a:rPr lang="en-US" sz="2100" dirty="0">
                <a:latin typeface="Segoe UI" panose="020B0502040204020203" pitchFamily="34" charset="0"/>
                <a:cs typeface="Segoe UI" panose="020B0502040204020203" pitchFamily="34" charset="0"/>
              </a:rPr>
              <a:t>, and not total releases. </a:t>
            </a:r>
          </a:p>
          <a:p>
            <a:pPr lvl="1">
              <a:lnSpc>
                <a:spcPct val="120000"/>
              </a:lnSpc>
            </a:pPr>
            <a:r>
              <a:rPr lang="en-US" sz="1900" dirty="0">
                <a:latin typeface="Segoe UI" panose="020B0502040204020203" pitchFamily="34" charset="0"/>
                <a:cs typeface="Segoe UI" panose="020B0502040204020203" pitchFamily="34" charset="0"/>
              </a:rPr>
              <a:t>Between 2007 and 2011, publishers flooded the market with vast amounts of video games (specially PC publishers that attempted to gain terrain in the industry). However, this did not translate into higher profits.</a:t>
            </a:r>
          </a:p>
          <a:p>
            <a:pPr lvl="1">
              <a:lnSpc>
                <a:spcPct val="120000"/>
              </a:lnSpc>
            </a:pPr>
            <a:r>
              <a:rPr lang="en-US" sz="1900" dirty="0">
                <a:latin typeface="Segoe UI" panose="020B0502040204020203" pitchFamily="34" charset="0"/>
                <a:cs typeface="Segoe UI" panose="020B0502040204020203" pitchFamily="34" charset="0"/>
              </a:rPr>
              <a:t>In 2006, on the other hand, Nintendo registered the highest profit of the past 2 decades. In this year, sport games became extremely profitable (perhaps due to the World Cup in Germany) and Wii was introduced into the market.</a:t>
            </a:r>
            <a:endParaRPr lang="en-US" sz="2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025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D5B7-FD40-44B4-A267-5156681FA02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OUTLINE</a:t>
            </a:r>
            <a:endParaRPr lang="es-MX"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AEBF418-3700-42E6-8D9A-66B53C518365}"/>
              </a:ext>
            </a:extLst>
          </p:cNvPr>
          <p:cNvSpPr>
            <a:spLocks noGrp="1"/>
          </p:cNvSpPr>
          <p:nvPr>
            <p:ph idx="1"/>
          </p:nvPr>
        </p:nvSpPr>
        <p:spPr/>
        <p:txBody>
          <a:bodyPr>
            <a:normAutofit/>
          </a:bodyPr>
          <a:lstStyle/>
          <a:p>
            <a:pPr marL="457200" indent="-457200">
              <a:lnSpc>
                <a:spcPct val="150000"/>
              </a:lnSpc>
              <a:buFont typeface="+mj-lt"/>
              <a:buAutoNum type="arabicPeriod"/>
            </a:pPr>
            <a:r>
              <a:rPr lang="en-US" sz="2400" dirty="0">
                <a:latin typeface="Segoe UI" panose="020B0502040204020203" pitchFamily="34" charset="0"/>
                <a:cs typeface="Segoe UI" panose="020B0502040204020203" pitchFamily="34" charset="0"/>
              </a:rPr>
              <a:t>ABOUT THE PROJECT</a:t>
            </a:r>
          </a:p>
          <a:p>
            <a:pPr marL="457200" indent="-457200">
              <a:lnSpc>
                <a:spcPct val="150000"/>
              </a:lnSpc>
              <a:buFont typeface="+mj-lt"/>
              <a:buAutoNum type="arabicPeriod"/>
            </a:pPr>
            <a:r>
              <a:rPr lang="en-US" sz="2400" dirty="0">
                <a:latin typeface="Segoe UI" panose="020B0502040204020203" pitchFamily="34" charset="0"/>
                <a:cs typeface="Segoe UI" panose="020B0502040204020203" pitchFamily="34" charset="0"/>
              </a:rPr>
              <a:t>SOURCE OF THE DATA</a:t>
            </a:r>
          </a:p>
          <a:p>
            <a:pPr marL="457200" indent="-457200">
              <a:lnSpc>
                <a:spcPct val="150000"/>
              </a:lnSpc>
              <a:buFont typeface="+mj-lt"/>
              <a:buAutoNum type="arabicPeriod"/>
            </a:pPr>
            <a:r>
              <a:rPr lang="en-US" sz="2400" dirty="0">
                <a:latin typeface="Segoe UI" panose="020B0502040204020203" pitchFamily="34" charset="0"/>
                <a:cs typeface="Segoe UI" panose="020B0502040204020203" pitchFamily="34" charset="0"/>
              </a:rPr>
              <a:t>ANALYSIS OF THE GAMING MARKET</a:t>
            </a:r>
          </a:p>
          <a:p>
            <a:pPr marL="457200" indent="-457200">
              <a:lnSpc>
                <a:spcPct val="150000"/>
              </a:lnSpc>
              <a:buFont typeface="+mj-lt"/>
              <a:buAutoNum type="arabicPeriod"/>
            </a:pPr>
            <a:r>
              <a:rPr lang="en-US" sz="2400" dirty="0">
                <a:latin typeface="Segoe UI" panose="020B0502040204020203" pitchFamily="34" charset="0"/>
                <a:cs typeface="Segoe UI" panose="020B0502040204020203" pitchFamily="34" charset="0"/>
              </a:rPr>
              <a:t>CONCLUSION</a:t>
            </a:r>
            <a:endParaRPr lang="es-MX"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377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C2A9-F591-42FF-A4F3-11617249C4D8}"/>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 ABOUT THE PROJECT</a:t>
            </a:r>
            <a:endParaRPr lang="es-MX"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4C3A95-73AE-4835-BBAE-97DD7C668206}"/>
              </a:ext>
            </a:extLst>
          </p:cNvPr>
          <p:cNvSpPr>
            <a:spLocks noGrp="1"/>
          </p:cNvSpPr>
          <p:nvPr>
            <p:ph idx="1"/>
          </p:nvPr>
        </p:nvSpPr>
        <p:spPr/>
        <p:txBody>
          <a:bodyPr>
            <a:normAutofit/>
          </a:bodyPr>
          <a:lstStyle/>
          <a:p>
            <a:pPr>
              <a:lnSpc>
                <a:spcPct val="120000"/>
              </a:lnSpc>
            </a:pPr>
            <a:r>
              <a:rPr lang="en-US" dirty="0">
                <a:latin typeface="Segoe UI" panose="020B0502040204020203" pitchFamily="34" charset="0"/>
                <a:cs typeface="Segoe UI" panose="020B0502040204020203" pitchFamily="34" charset="0"/>
              </a:rPr>
              <a:t>In 2017 it was valued at 802 USD million and it is expected to grow for the following years (Zion Market Research).</a:t>
            </a:r>
          </a:p>
          <a:p>
            <a:pPr>
              <a:lnSpc>
                <a:spcPct val="120000"/>
              </a:lnSpc>
            </a:pPr>
            <a:r>
              <a:rPr lang="en-US" dirty="0"/>
              <a:t>This project explores the growth of the global gaming industry. It is relevant for publishers and developers of video games to understand the major changes in the gaming industry for the last decades. It is important for them to understand what have been the major changes in the gaming industry over the last decades and can we expect for the upcoming years.</a:t>
            </a:r>
          </a:p>
          <a:p>
            <a:r>
              <a:rPr lang="en-US" dirty="0"/>
              <a:t>To answer these questions, this projects explores the following topics:</a:t>
            </a:r>
          </a:p>
          <a:p>
            <a:pPr lvl="1"/>
            <a:r>
              <a:rPr lang="en-US" dirty="0"/>
              <a:t>Most popular video games by genre</a:t>
            </a:r>
          </a:p>
          <a:p>
            <a:pPr lvl="1"/>
            <a:r>
              <a:rPr lang="en-US" dirty="0"/>
              <a:t>Most popular video games by region</a:t>
            </a:r>
          </a:p>
          <a:p>
            <a:pPr lvl="1"/>
            <a:r>
              <a:rPr lang="en-US" dirty="0"/>
              <a:t>Most popular consoles</a:t>
            </a:r>
            <a:endParaRPr lang="en-US" dirty="0">
              <a:latin typeface="Segoe UI" panose="020B0502040204020203" pitchFamily="34" charset="0"/>
              <a:cs typeface="Segoe UI" panose="020B0502040204020203" pitchFamily="34" charset="0"/>
            </a:endParaRPr>
          </a:p>
          <a:p>
            <a:endParaRPr lang="es-MX"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844F3B01-CC8F-4CB2-9B94-54B23EF367A4}"/>
              </a:ext>
            </a:extLst>
          </p:cNvPr>
          <p:cNvSpPr/>
          <p:nvPr/>
        </p:nvSpPr>
        <p:spPr>
          <a:xfrm>
            <a:off x="3567578" y="6292659"/>
            <a:ext cx="8624422" cy="430887"/>
          </a:xfrm>
          <a:prstGeom prst="rect">
            <a:avLst/>
          </a:prstGeom>
        </p:spPr>
        <p:txBody>
          <a:bodyPr wrap="square">
            <a:spAutoFit/>
          </a:bodyPr>
          <a:lstStyle/>
          <a:p>
            <a:r>
              <a:rPr lang="en-US" sz="1100" dirty="0">
                <a:solidFill>
                  <a:schemeClr val="tx1">
                    <a:lumMod val="65000"/>
                    <a:lumOff val="35000"/>
                  </a:schemeClr>
                </a:solidFill>
                <a:latin typeface="Segoe UI" panose="020B0502040204020203" pitchFamily="34" charset="0"/>
                <a:cs typeface="Segoe UI" panose="020B0502040204020203" pitchFamily="34" charset="0"/>
              </a:rPr>
              <a:t>Source: “Cloud Gaming Market by Cloud Type (Public, Private, and Hybrid), by Streaming Type (Video and File), and by Device (Smart Phones, Tablets, Gaming Consoles, and PCs): Global Industry Perspective, Comprehensive Analysis, and Forecast, 2018—2026”</a:t>
            </a:r>
            <a:endParaRPr lang="es-MX" sz="1100"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9775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C2A9-F591-42FF-A4F3-11617249C4D8}"/>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II. SOURCE OF THE DATA</a:t>
            </a:r>
            <a:endParaRPr lang="es-MX"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4C3A95-73AE-4835-BBAE-97DD7C668206}"/>
              </a:ext>
            </a:extLst>
          </p:cNvPr>
          <p:cNvSpPr>
            <a:spLocks noGrp="1"/>
          </p:cNvSpPr>
          <p:nvPr>
            <p:ph idx="1"/>
          </p:nvPr>
        </p:nvSpPr>
        <p:spPr/>
        <p:txBody>
          <a:bodyPr>
            <a:normAutofit/>
          </a:bodyPr>
          <a:lstStyle/>
          <a:p>
            <a:pPr>
              <a:lnSpc>
                <a:spcPct val="120000"/>
              </a:lnSpc>
            </a:pPr>
            <a:r>
              <a:rPr lang="en-US" sz="2100" dirty="0">
                <a:latin typeface="Segoe UI" panose="020B0502040204020203" pitchFamily="34" charset="0"/>
                <a:cs typeface="Segoe UI" panose="020B0502040204020203" pitchFamily="34" charset="0"/>
              </a:rPr>
              <a:t>The data of this project was extracted from </a:t>
            </a:r>
            <a:r>
              <a:rPr lang="en-US" sz="2100" dirty="0" err="1">
                <a:latin typeface="Segoe UI" panose="020B0502040204020203" pitchFamily="34" charset="0"/>
                <a:cs typeface="Segoe UI" panose="020B0502040204020203" pitchFamily="34" charset="0"/>
                <a:hlinkClick r:id="rId2"/>
              </a:rPr>
              <a:t>VGCchartz</a:t>
            </a:r>
            <a:r>
              <a:rPr lang="en-US" sz="2100" dirty="0">
                <a:latin typeface="Segoe UI" panose="020B0502040204020203" pitchFamily="34" charset="0"/>
                <a:cs typeface="Segoe UI" panose="020B0502040204020203" pitchFamily="34" charset="0"/>
              </a:rPr>
              <a:t>, a video game sales tracking website. It has information about the consoles, developers, scores, sales, genre, and the year when the video games were released since the 1970s. </a:t>
            </a:r>
          </a:p>
          <a:p>
            <a:pPr>
              <a:lnSpc>
                <a:spcPct val="120000"/>
              </a:lnSpc>
            </a:pPr>
            <a:r>
              <a:rPr lang="en-US" sz="2100" dirty="0">
                <a:latin typeface="Segoe UI" panose="020B0502040204020203" pitchFamily="34" charset="0"/>
                <a:cs typeface="Segoe UI" panose="020B0502040204020203" pitchFamily="34" charset="0"/>
              </a:rPr>
              <a:t>The information was scrapped from </a:t>
            </a:r>
            <a:r>
              <a:rPr lang="en-US" sz="2100" dirty="0" err="1">
                <a:latin typeface="Segoe UI" panose="020B0502040204020203" pitchFamily="34" charset="0"/>
                <a:cs typeface="Segoe UI" panose="020B0502040204020203" pitchFamily="34" charset="0"/>
              </a:rPr>
              <a:t>VGChartz</a:t>
            </a:r>
            <a:r>
              <a:rPr lang="en-US" sz="2100" dirty="0">
                <a:latin typeface="Segoe UI" panose="020B0502040204020203" pitchFamily="34" charset="0"/>
                <a:cs typeface="Segoe UI" panose="020B0502040204020203" pitchFamily="34" charset="0"/>
              </a:rPr>
              <a:t> website on November 30</a:t>
            </a:r>
            <a:r>
              <a:rPr lang="en-US" sz="2100" baseline="30000" dirty="0">
                <a:latin typeface="Segoe UI" panose="020B0502040204020203" pitchFamily="34" charset="0"/>
                <a:cs typeface="Segoe UI" panose="020B0502040204020203" pitchFamily="34" charset="0"/>
              </a:rPr>
              <a:t>th</a:t>
            </a:r>
            <a:r>
              <a:rPr lang="en-US" sz="2100" dirty="0">
                <a:latin typeface="Segoe UI" panose="020B0502040204020203" pitchFamily="34" charset="0"/>
                <a:cs typeface="Segoe UI" panose="020B0502040204020203" pitchFamily="34" charset="0"/>
              </a:rPr>
              <a:t>, 2019. “</a:t>
            </a:r>
            <a:r>
              <a:rPr lang="en-US" sz="2100" dirty="0" err="1">
                <a:latin typeface="Segoe UI" panose="020B0502040204020203" pitchFamily="34" charset="0"/>
                <a:cs typeface="Segoe UI" panose="020B0502040204020203" pitchFamily="34" charset="0"/>
              </a:rPr>
              <a:t>BeutifulSoup</a:t>
            </a:r>
            <a:r>
              <a:rPr lang="en-US" sz="2100" dirty="0">
                <a:latin typeface="Segoe UI" panose="020B0502040204020203" pitchFamily="34" charset="0"/>
                <a:cs typeface="Segoe UI" panose="020B0502040204020203" pitchFamily="34" charset="0"/>
              </a:rPr>
              <a:t>” was used for parsing the page. </a:t>
            </a:r>
          </a:p>
          <a:p>
            <a:pPr>
              <a:lnSpc>
                <a:spcPct val="120000"/>
              </a:lnSpc>
            </a:pPr>
            <a:r>
              <a:rPr lang="en-US" sz="2100" dirty="0">
                <a:latin typeface="Segoe UI" panose="020B0502040204020203" pitchFamily="34" charset="0"/>
                <a:cs typeface="Segoe UI" panose="020B0502040204020203" pitchFamily="34" charset="0"/>
              </a:rPr>
              <a:t>After the information was successfully extracted, it was stored in a csv file, called "vgames.csv", that was used for reading and manipulating the data.</a:t>
            </a:r>
            <a:endParaRPr lang="es-MX" sz="2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0553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AB32-D0FE-4D5E-89D0-1878BFAF4A51}"/>
              </a:ext>
            </a:extLst>
          </p:cNvPr>
          <p:cNvSpPr>
            <a:spLocks noGrp="1"/>
          </p:cNvSpPr>
          <p:nvPr>
            <p:ph type="title"/>
          </p:nvPr>
        </p:nvSpPr>
        <p:spPr/>
        <p:txBody>
          <a:bodyPr>
            <a:normAutofit/>
          </a:bodyPr>
          <a:lstStyle/>
          <a:p>
            <a:r>
              <a:rPr lang="en-US" sz="4000" dirty="0"/>
              <a:t>III. ANALYSIS OF THE GAME MARKET</a:t>
            </a:r>
            <a:endParaRPr lang="es-MX" sz="4000" dirty="0"/>
          </a:p>
        </p:txBody>
      </p:sp>
    </p:spTree>
    <p:extLst>
      <p:ext uri="{BB962C8B-B14F-4D97-AF65-F5344CB8AC3E}">
        <p14:creationId xmlns:p14="http://schemas.microsoft.com/office/powerpoint/2010/main" val="289541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609D27-F8F2-42EA-BC82-97CDE66C5107}"/>
              </a:ext>
            </a:extLst>
          </p:cNvPr>
          <p:cNvPicPr>
            <a:picLocks noChangeAspect="1"/>
          </p:cNvPicPr>
          <p:nvPr/>
        </p:nvPicPr>
        <p:blipFill>
          <a:blip r:embed="rId2"/>
          <a:stretch>
            <a:fillRect/>
          </a:stretch>
        </p:blipFill>
        <p:spPr>
          <a:xfrm>
            <a:off x="5430811" y="203377"/>
            <a:ext cx="6514373" cy="3296908"/>
          </a:xfrm>
          <a:prstGeom prst="rect">
            <a:avLst/>
          </a:prstGeom>
        </p:spPr>
      </p:pic>
      <p:pic>
        <p:nvPicPr>
          <p:cNvPr id="4" name="Picture 3">
            <a:extLst>
              <a:ext uri="{FF2B5EF4-FFF2-40B4-BE49-F238E27FC236}">
                <a16:creationId xmlns:a16="http://schemas.microsoft.com/office/drawing/2014/main" id="{DCF1EE28-9577-402F-A313-9C4B986B1591}"/>
              </a:ext>
            </a:extLst>
          </p:cNvPr>
          <p:cNvPicPr>
            <a:picLocks noChangeAspect="1"/>
          </p:cNvPicPr>
          <p:nvPr/>
        </p:nvPicPr>
        <p:blipFill>
          <a:blip r:embed="rId3"/>
          <a:stretch>
            <a:fillRect/>
          </a:stretch>
        </p:blipFill>
        <p:spPr>
          <a:xfrm>
            <a:off x="5584722" y="3526330"/>
            <a:ext cx="6360462" cy="3331670"/>
          </a:xfrm>
          <a:prstGeom prst="rect">
            <a:avLst/>
          </a:prstGeom>
        </p:spPr>
      </p:pic>
      <p:sp>
        <p:nvSpPr>
          <p:cNvPr id="5" name="Content Placeholder 2">
            <a:extLst>
              <a:ext uri="{FF2B5EF4-FFF2-40B4-BE49-F238E27FC236}">
                <a16:creationId xmlns:a16="http://schemas.microsoft.com/office/drawing/2014/main" id="{63293AF7-D719-4195-98F5-48E60667418D}"/>
              </a:ext>
            </a:extLst>
          </p:cNvPr>
          <p:cNvSpPr txBox="1">
            <a:spLocks/>
          </p:cNvSpPr>
          <p:nvPr/>
        </p:nvSpPr>
        <p:spPr>
          <a:xfrm>
            <a:off x="425028" y="1229868"/>
            <a:ext cx="4908972" cy="185877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sz="2100" dirty="0">
                <a:latin typeface="Segoe UI" panose="020B0502040204020203" pitchFamily="34" charset="0"/>
                <a:cs typeface="Segoe UI" panose="020B0502040204020203" pitchFamily="34" charset="0"/>
              </a:rPr>
              <a:t>There has been an </a:t>
            </a:r>
            <a:r>
              <a:rPr lang="en-US" sz="2100" b="1" dirty="0">
                <a:latin typeface="Segoe UI" panose="020B0502040204020203" pitchFamily="34" charset="0"/>
                <a:cs typeface="Segoe UI" panose="020B0502040204020203" pitchFamily="34" charset="0"/>
              </a:rPr>
              <a:t>increasing trend </a:t>
            </a:r>
            <a:r>
              <a:rPr lang="en-US" sz="2100" dirty="0">
                <a:latin typeface="Segoe UI" panose="020B0502040204020203" pitchFamily="34" charset="0"/>
                <a:cs typeface="Segoe UI" panose="020B0502040204020203" pitchFamily="34" charset="0"/>
              </a:rPr>
              <a:t>from the 1980s to the end of 2010s. Since then, the trend has not been clear.</a:t>
            </a:r>
            <a:endParaRPr lang="es-MX" sz="2100" dirty="0">
              <a:latin typeface="Segoe UI" panose="020B0502040204020203" pitchFamily="34" charset="0"/>
              <a:cs typeface="Segoe UI" panose="020B0502040204020203" pitchFamily="34" charset="0"/>
            </a:endParaRPr>
          </a:p>
        </p:txBody>
      </p:sp>
      <p:sp>
        <p:nvSpPr>
          <p:cNvPr id="6" name="Content Placeholder 2">
            <a:extLst>
              <a:ext uri="{FF2B5EF4-FFF2-40B4-BE49-F238E27FC236}">
                <a16:creationId xmlns:a16="http://schemas.microsoft.com/office/drawing/2014/main" id="{A4D9B9CB-04E6-475F-9F26-8C1987D341B3}"/>
              </a:ext>
            </a:extLst>
          </p:cNvPr>
          <p:cNvSpPr txBox="1">
            <a:spLocks/>
          </p:cNvSpPr>
          <p:nvPr/>
        </p:nvSpPr>
        <p:spPr>
          <a:xfrm>
            <a:off x="425028" y="4186428"/>
            <a:ext cx="4908972" cy="185877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sz="2100" dirty="0">
                <a:latin typeface="Segoe UI" panose="020B0502040204020203" pitchFamily="34" charset="0"/>
                <a:cs typeface="Segoe UI" panose="020B0502040204020203" pitchFamily="34" charset="0"/>
              </a:rPr>
              <a:t>For the period 1980 to 2018, January, November, October, and September are the months when most videogames are released.</a:t>
            </a:r>
            <a:endParaRPr lang="es-MX" sz="2100" dirty="0">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DA35D3A-AA38-4F60-9569-678F2EB06A61}"/>
              </a:ext>
            </a:extLst>
          </p:cNvPr>
          <p:cNvSpPr/>
          <p:nvPr/>
        </p:nvSpPr>
        <p:spPr>
          <a:xfrm>
            <a:off x="0" y="-20788"/>
            <a:ext cx="174306" cy="6878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3059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3293AF7-D719-4195-98F5-48E60667418D}"/>
              </a:ext>
            </a:extLst>
          </p:cNvPr>
          <p:cNvSpPr txBox="1">
            <a:spLocks/>
          </p:cNvSpPr>
          <p:nvPr/>
        </p:nvSpPr>
        <p:spPr>
          <a:xfrm>
            <a:off x="1005840" y="416560"/>
            <a:ext cx="10261600" cy="147320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sz="1800" dirty="0" err="1">
                <a:latin typeface="Segoe UI" panose="020B0502040204020203" pitchFamily="34" charset="0"/>
                <a:cs typeface="Segoe UI" panose="020B0502040204020203" pitchFamily="34" charset="0"/>
              </a:rPr>
              <a:t>Misc</a:t>
            </a:r>
            <a:r>
              <a:rPr lang="en-US" sz="1800" dirty="0">
                <a:latin typeface="Segoe UI" panose="020B0502040204020203" pitchFamily="34" charset="0"/>
                <a:cs typeface="Segoe UI" panose="020B0502040204020203" pitchFamily="34" charset="0"/>
              </a:rPr>
              <a:t>, Action, Sports and Adventure have accumulated over 5,000 video games in the last 40 years.</a:t>
            </a:r>
          </a:p>
          <a:p>
            <a:pPr>
              <a:lnSpc>
                <a:spcPct val="120000"/>
              </a:lnSpc>
            </a:pPr>
            <a:r>
              <a:rPr lang="en-US" sz="1800" dirty="0">
                <a:latin typeface="Segoe UI" panose="020B0502040204020203" pitchFamily="34" charset="0"/>
                <a:cs typeface="Segoe UI" panose="020B0502040204020203" pitchFamily="34" charset="0"/>
              </a:rPr>
              <a:t>If we take a closer look, the genres that represent the largest total sales during the same period are: 1) </a:t>
            </a:r>
            <a:r>
              <a:rPr lang="en-US" sz="1800" b="1" dirty="0">
                <a:latin typeface="Segoe UI" panose="020B0502040204020203" pitchFamily="34" charset="0"/>
                <a:cs typeface="Segoe UI" panose="020B0502040204020203" pitchFamily="34" charset="0"/>
              </a:rPr>
              <a:t>Sports</a:t>
            </a:r>
            <a:r>
              <a:rPr lang="en-US" sz="1800" dirty="0">
                <a:latin typeface="Segoe UI" panose="020B0502040204020203" pitchFamily="34" charset="0"/>
                <a:cs typeface="Segoe UI" panose="020B0502040204020203" pitchFamily="34" charset="0"/>
              </a:rPr>
              <a:t>, 2) </a:t>
            </a:r>
            <a:r>
              <a:rPr lang="en-US" sz="1800" b="1" dirty="0">
                <a:latin typeface="Segoe UI" panose="020B0502040204020203" pitchFamily="34" charset="0"/>
                <a:cs typeface="Segoe UI" panose="020B0502040204020203" pitchFamily="34" charset="0"/>
              </a:rPr>
              <a:t>Action</a:t>
            </a:r>
            <a:r>
              <a:rPr lang="en-US" sz="1800" dirty="0">
                <a:latin typeface="Segoe UI" panose="020B0502040204020203" pitchFamily="34" charset="0"/>
                <a:cs typeface="Segoe UI" panose="020B0502040204020203" pitchFamily="34" charset="0"/>
              </a:rPr>
              <a:t>, and 3) </a:t>
            </a:r>
            <a:r>
              <a:rPr lang="en-US" sz="1800" b="1" dirty="0">
                <a:latin typeface="Segoe UI" panose="020B0502040204020203" pitchFamily="34" charset="0"/>
                <a:cs typeface="Segoe UI" panose="020B0502040204020203" pitchFamily="34" charset="0"/>
              </a:rPr>
              <a:t>Shooter</a:t>
            </a:r>
            <a:r>
              <a:rPr lang="en-US" sz="1800" dirty="0">
                <a:latin typeface="Segoe UI" panose="020B0502040204020203" pitchFamily="34" charset="0"/>
                <a:cs typeface="Segoe UI" panose="020B0502040204020203" pitchFamily="34" charset="0"/>
              </a:rPr>
              <a:t>.</a:t>
            </a:r>
          </a:p>
          <a:p>
            <a:pPr>
              <a:lnSpc>
                <a:spcPct val="120000"/>
              </a:lnSpc>
            </a:pPr>
            <a:endParaRPr lang="es-MX"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143924E-4A3F-4434-A352-74BEB6A5051D}"/>
              </a:ext>
            </a:extLst>
          </p:cNvPr>
          <p:cNvPicPr>
            <a:picLocks noChangeAspect="1"/>
          </p:cNvPicPr>
          <p:nvPr/>
        </p:nvPicPr>
        <p:blipFill>
          <a:blip r:embed="rId2"/>
          <a:stretch>
            <a:fillRect/>
          </a:stretch>
        </p:blipFill>
        <p:spPr>
          <a:xfrm>
            <a:off x="1914093" y="1727200"/>
            <a:ext cx="8363813" cy="5130800"/>
          </a:xfrm>
          <a:prstGeom prst="rect">
            <a:avLst/>
          </a:prstGeom>
        </p:spPr>
      </p:pic>
      <p:sp>
        <p:nvSpPr>
          <p:cNvPr id="8" name="Rectangle 7">
            <a:extLst>
              <a:ext uri="{FF2B5EF4-FFF2-40B4-BE49-F238E27FC236}">
                <a16:creationId xmlns:a16="http://schemas.microsoft.com/office/drawing/2014/main" id="{1DF0D325-2656-41E2-88EA-9913F77C72DD}"/>
              </a:ext>
            </a:extLst>
          </p:cNvPr>
          <p:cNvSpPr/>
          <p:nvPr/>
        </p:nvSpPr>
        <p:spPr>
          <a:xfrm>
            <a:off x="0" y="-20788"/>
            <a:ext cx="174306" cy="6878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3041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3293AF7-D719-4195-98F5-48E60667418D}"/>
              </a:ext>
            </a:extLst>
          </p:cNvPr>
          <p:cNvSpPr txBox="1">
            <a:spLocks/>
          </p:cNvSpPr>
          <p:nvPr/>
        </p:nvSpPr>
        <p:spPr>
          <a:xfrm>
            <a:off x="1005840" y="548640"/>
            <a:ext cx="10261600" cy="147320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sz="1900" dirty="0">
                <a:latin typeface="Segoe UI" panose="020B0502040204020203" pitchFamily="34" charset="0"/>
                <a:cs typeface="Segoe UI" panose="020B0502040204020203" pitchFamily="34" charset="0"/>
              </a:rPr>
              <a:t>In 1998, Role-Playing, Sports, and Racing represented the most profitable genres. In 2018 Action-Adventure (one of the newest genres) replaced Sports as the most profitable genre.</a:t>
            </a:r>
          </a:p>
          <a:p>
            <a:pPr>
              <a:lnSpc>
                <a:spcPct val="120000"/>
              </a:lnSpc>
            </a:pPr>
            <a:r>
              <a:rPr lang="en-US" sz="1900" dirty="0">
                <a:latin typeface="Segoe UI" panose="020B0502040204020203" pitchFamily="34" charset="0"/>
                <a:cs typeface="Segoe UI" panose="020B0502040204020203" pitchFamily="34" charset="0"/>
              </a:rPr>
              <a:t>During this 10-year period, </a:t>
            </a:r>
            <a:r>
              <a:rPr lang="en-US" sz="1900" b="1" dirty="0">
                <a:latin typeface="Segoe UI" panose="020B0502040204020203" pitchFamily="34" charset="0"/>
                <a:cs typeface="Segoe UI" panose="020B0502040204020203" pitchFamily="34" charset="0"/>
              </a:rPr>
              <a:t>Sports</a:t>
            </a:r>
            <a:r>
              <a:rPr lang="en-US" sz="1900" dirty="0">
                <a:latin typeface="Segoe UI" panose="020B0502040204020203" pitchFamily="34" charset="0"/>
                <a:cs typeface="Segoe UI" panose="020B0502040204020203" pitchFamily="34" charset="0"/>
              </a:rPr>
              <a:t> remains in the top 3 of the most profitable genres.</a:t>
            </a:r>
          </a:p>
          <a:p>
            <a:pPr>
              <a:lnSpc>
                <a:spcPct val="120000"/>
              </a:lnSpc>
            </a:pPr>
            <a:endParaRPr lang="es-MX" sz="18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7E5013D-5C94-409F-97DE-D5CB4D496510}"/>
              </a:ext>
            </a:extLst>
          </p:cNvPr>
          <p:cNvPicPr>
            <a:picLocks noChangeAspect="1"/>
          </p:cNvPicPr>
          <p:nvPr/>
        </p:nvPicPr>
        <p:blipFill>
          <a:blip r:embed="rId2"/>
          <a:stretch>
            <a:fillRect/>
          </a:stretch>
        </p:blipFill>
        <p:spPr>
          <a:xfrm>
            <a:off x="1484404" y="2062480"/>
            <a:ext cx="9223191" cy="4458640"/>
          </a:xfrm>
          <a:prstGeom prst="rect">
            <a:avLst/>
          </a:prstGeom>
        </p:spPr>
      </p:pic>
      <p:sp>
        <p:nvSpPr>
          <p:cNvPr id="6" name="Rectangle 5">
            <a:extLst>
              <a:ext uri="{FF2B5EF4-FFF2-40B4-BE49-F238E27FC236}">
                <a16:creationId xmlns:a16="http://schemas.microsoft.com/office/drawing/2014/main" id="{803BF60D-A590-4659-AA0C-5370F8F5CBC8}"/>
              </a:ext>
            </a:extLst>
          </p:cNvPr>
          <p:cNvSpPr/>
          <p:nvPr/>
        </p:nvSpPr>
        <p:spPr>
          <a:xfrm>
            <a:off x="0" y="6664960"/>
            <a:ext cx="12192000" cy="193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6596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3293AF7-D719-4195-98F5-48E60667418D}"/>
              </a:ext>
            </a:extLst>
          </p:cNvPr>
          <p:cNvSpPr txBox="1">
            <a:spLocks/>
          </p:cNvSpPr>
          <p:nvPr/>
        </p:nvSpPr>
        <p:spPr>
          <a:xfrm>
            <a:off x="629920" y="985520"/>
            <a:ext cx="4057886" cy="195072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sz="1900" dirty="0">
                <a:latin typeface="Segoe UI" panose="020B0502040204020203" pitchFamily="34" charset="0"/>
                <a:cs typeface="Segoe UI" panose="020B0502040204020203" pitchFamily="34" charset="0"/>
              </a:rPr>
              <a:t>The total value of sales of Sports, Action and Shooter soared in the last 20 years. In the case of Sports, total sales peaked between 2005 and 2010.</a:t>
            </a:r>
          </a:p>
        </p:txBody>
      </p:sp>
      <p:pic>
        <p:nvPicPr>
          <p:cNvPr id="2" name="Picture 1">
            <a:extLst>
              <a:ext uri="{FF2B5EF4-FFF2-40B4-BE49-F238E27FC236}">
                <a16:creationId xmlns:a16="http://schemas.microsoft.com/office/drawing/2014/main" id="{F35F6DDB-8E21-4B9A-9EA5-3B1D71944CB6}"/>
              </a:ext>
            </a:extLst>
          </p:cNvPr>
          <p:cNvPicPr>
            <a:picLocks noChangeAspect="1"/>
          </p:cNvPicPr>
          <p:nvPr/>
        </p:nvPicPr>
        <p:blipFill>
          <a:blip r:embed="rId2"/>
          <a:stretch>
            <a:fillRect/>
          </a:stretch>
        </p:blipFill>
        <p:spPr>
          <a:xfrm>
            <a:off x="5075281" y="130198"/>
            <a:ext cx="6737554" cy="4055722"/>
          </a:xfrm>
          <a:prstGeom prst="rect">
            <a:avLst/>
          </a:prstGeom>
        </p:spPr>
      </p:pic>
      <p:sp>
        <p:nvSpPr>
          <p:cNvPr id="6" name="Content Placeholder 2">
            <a:extLst>
              <a:ext uri="{FF2B5EF4-FFF2-40B4-BE49-F238E27FC236}">
                <a16:creationId xmlns:a16="http://schemas.microsoft.com/office/drawing/2014/main" id="{955EB591-67F2-492C-8D91-D88F947B3D1F}"/>
              </a:ext>
            </a:extLst>
          </p:cNvPr>
          <p:cNvSpPr txBox="1">
            <a:spLocks/>
          </p:cNvSpPr>
          <p:nvPr/>
        </p:nvSpPr>
        <p:spPr>
          <a:xfrm>
            <a:off x="629920" y="4094480"/>
            <a:ext cx="4057886" cy="231648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20000"/>
              </a:lnSpc>
            </a:pPr>
            <a:r>
              <a:rPr lang="en-US" sz="1900" dirty="0">
                <a:latin typeface="Segoe UI" panose="020B0502040204020203" pitchFamily="34" charset="0"/>
                <a:cs typeface="Segoe UI" panose="020B0502040204020203" pitchFamily="34" charset="0"/>
              </a:rPr>
              <a:t>The range of sales has also increased. Whereas in the 1980s, the median value of total sales was 0.74 million dollars, in the 2000s it was 24.75 million dollars.</a:t>
            </a:r>
            <a:endParaRPr lang="es-MX" sz="1800" dirty="0">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CA5235F6-5B11-4E61-808F-4EE5DEAECEDF}"/>
              </a:ext>
            </a:extLst>
          </p:cNvPr>
          <p:cNvSpPr/>
          <p:nvPr/>
        </p:nvSpPr>
        <p:spPr>
          <a:xfrm>
            <a:off x="0" y="-20788"/>
            <a:ext cx="174306" cy="6878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Picture 7">
            <a:extLst>
              <a:ext uri="{FF2B5EF4-FFF2-40B4-BE49-F238E27FC236}">
                <a16:creationId xmlns:a16="http://schemas.microsoft.com/office/drawing/2014/main" id="{34767BDE-900A-42F3-9F22-E29C1B1954E8}"/>
              </a:ext>
            </a:extLst>
          </p:cNvPr>
          <p:cNvPicPr>
            <a:picLocks noChangeAspect="1"/>
          </p:cNvPicPr>
          <p:nvPr/>
        </p:nvPicPr>
        <p:blipFill>
          <a:blip r:embed="rId3"/>
          <a:stretch>
            <a:fillRect/>
          </a:stretch>
        </p:blipFill>
        <p:spPr>
          <a:xfrm>
            <a:off x="5203287" y="3952240"/>
            <a:ext cx="6007414" cy="2905760"/>
          </a:xfrm>
          <a:prstGeom prst="rect">
            <a:avLst/>
          </a:prstGeom>
        </p:spPr>
      </p:pic>
    </p:spTree>
    <p:extLst>
      <p:ext uri="{BB962C8B-B14F-4D97-AF65-F5344CB8AC3E}">
        <p14:creationId xmlns:p14="http://schemas.microsoft.com/office/powerpoint/2010/main" val="16790211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642</TotalTime>
  <Words>1229</Words>
  <Application>Microsoft Macintosh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Corbel</vt:lpstr>
      <vt:lpstr>Segoe UI</vt:lpstr>
      <vt:lpstr>Wingdings 2</vt:lpstr>
      <vt:lpstr>Frame</vt:lpstr>
      <vt:lpstr>ANALYSIS OF THE GLOBAL VIDEO GAMES MARKET</vt:lpstr>
      <vt:lpstr>OUTLINE</vt:lpstr>
      <vt:lpstr>I. ABOUT THE PROJECT</vt:lpstr>
      <vt:lpstr>II. SOURCE OF THE DATA</vt:lpstr>
      <vt:lpstr>III. ANALYSIS OF THE GAME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CONCLUSIONS</vt:lpstr>
      <vt:lpstr>IV.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 DATS 6103  ANALYSIS OF THE GLOBAL VIDEO GAMES MARKET</dc:title>
  <dc:creator>Sandra Valdes</dc:creator>
  <cp:lastModifiedBy>Sandra Valdes</cp:lastModifiedBy>
  <cp:revision>24</cp:revision>
  <dcterms:created xsi:type="dcterms:W3CDTF">2019-12-11T15:40:57Z</dcterms:created>
  <dcterms:modified xsi:type="dcterms:W3CDTF">2020-01-24T18:01:36Z</dcterms:modified>
</cp:coreProperties>
</file>