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404" autoAdjust="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92979-35AD-4D30-AE70-4A9D3405683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9CD501-B738-41F7-AD02-0AFBA5C1C1D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Google Login API: User authentication</a:t>
          </a:r>
        </a:p>
      </dgm:t>
    </dgm:pt>
    <dgm:pt modelId="{D5CE0EB3-4388-4920-8954-DD094250423F}" type="parTrans" cxnId="{CDBB6736-A8EF-465A-8B07-4F19D258D5C2}">
      <dgm:prSet/>
      <dgm:spPr/>
      <dgm:t>
        <a:bodyPr/>
        <a:lstStyle/>
        <a:p>
          <a:endParaRPr lang="en-US"/>
        </a:p>
      </dgm:t>
    </dgm:pt>
    <dgm:pt modelId="{BA76FDAF-C26C-4A71-A6D4-9B7B00186A81}" type="sibTrans" cxnId="{CDBB6736-A8EF-465A-8B07-4F19D258D5C2}">
      <dgm:prSet/>
      <dgm:spPr/>
      <dgm:t>
        <a:bodyPr/>
        <a:lstStyle/>
        <a:p>
          <a:endParaRPr lang="en-US"/>
        </a:p>
      </dgm:t>
    </dgm:pt>
    <dgm:pt modelId="{48E3545D-18A6-48BB-9948-29BB2C6CD97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Open Food Facts API: Calorie tracker</a:t>
          </a:r>
        </a:p>
      </dgm:t>
    </dgm:pt>
    <dgm:pt modelId="{0E4866C0-4327-4B31-BA78-53F47BCB73E7}" type="parTrans" cxnId="{552C0521-6B28-48E9-A9DD-8FAAD4542E14}">
      <dgm:prSet/>
      <dgm:spPr/>
      <dgm:t>
        <a:bodyPr/>
        <a:lstStyle/>
        <a:p>
          <a:endParaRPr lang="en-US"/>
        </a:p>
      </dgm:t>
    </dgm:pt>
    <dgm:pt modelId="{9FFF302B-ECA6-4838-94FE-ED18A73D1C9B}" type="sibTrans" cxnId="{552C0521-6B28-48E9-A9DD-8FAAD4542E14}">
      <dgm:prSet/>
      <dgm:spPr/>
      <dgm:t>
        <a:bodyPr/>
        <a:lstStyle/>
        <a:p>
          <a:endParaRPr lang="en-US"/>
        </a:p>
      </dgm:t>
    </dgm:pt>
    <dgm:pt modelId="{F1985F1F-9B89-4FAF-810E-AF0FBD42117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Built-in tools in Android Studio: App design and functionality</a:t>
          </a:r>
        </a:p>
      </dgm:t>
    </dgm:pt>
    <dgm:pt modelId="{BC5547F2-75BE-4266-BFA8-9B95BB1EB5DD}" type="parTrans" cxnId="{BEC18A6E-CDA1-40C8-A067-4C8F6A1E78D1}">
      <dgm:prSet/>
      <dgm:spPr/>
      <dgm:t>
        <a:bodyPr/>
        <a:lstStyle/>
        <a:p>
          <a:endParaRPr lang="en-US"/>
        </a:p>
      </dgm:t>
    </dgm:pt>
    <dgm:pt modelId="{CB3A89F3-805A-4C75-AACC-81B298598AF3}" type="sibTrans" cxnId="{BEC18A6E-CDA1-40C8-A067-4C8F6A1E78D1}">
      <dgm:prSet/>
      <dgm:spPr/>
      <dgm:t>
        <a:bodyPr/>
        <a:lstStyle/>
        <a:p>
          <a:endParaRPr lang="en-US"/>
        </a:p>
      </dgm:t>
    </dgm:pt>
    <dgm:pt modelId="{34617323-0701-4B11-9D5A-ABC616903D32}" type="pres">
      <dgm:prSet presAssocID="{D7592979-35AD-4D30-AE70-4A9D34056830}" presName="root" presStyleCnt="0">
        <dgm:presLayoutVars>
          <dgm:dir/>
          <dgm:resizeHandles val="exact"/>
        </dgm:presLayoutVars>
      </dgm:prSet>
      <dgm:spPr/>
    </dgm:pt>
    <dgm:pt modelId="{753D0B33-8FF4-461A-A62F-B3102AF94ECF}" type="pres">
      <dgm:prSet presAssocID="{5A9CD501-B738-41F7-AD02-0AFBA5C1C1D5}" presName="compNode" presStyleCnt="0"/>
      <dgm:spPr/>
    </dgm:pt>
    <dgm:pt modelId="{6AC3DA7E-D064-4ED3-9A4C-1365C6302BB4}" type="pres">
      <dgm:prSet presAssocID="{5A9CD501-B738-41F7-AD02-0AFBA5C1C1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87F865D-FACD-4698-BAA4-8571352E3DC6}" type="pres">
      <dgm:prSet presAssocID="{5A9CD501-B738-41F7-AD02-0AFBA5C1C1D5}" presName="spaceRect" presStyleCnt="0"/>
      <dgm:spPr/>
    </dgm:pt>
    <dgm:pt modelId="{0134A964-C3F3-40D1-97B5-58355DF24535}" type="pres">
      <dgm:prSet presAssocID="{5A9CD501-B738-41F7-AD02-0AFBA5C1C1D5}" presName="textRect" presStyleLbl="revTx" presStyleIdx="0" presStyleCnt="3">
        <dgm:presLayoutVars>
          <dgm:chMax val="1"/>
          <dgm:chPref val="1"/>
        </dgm:presLayoutVars>
      </dgm:prSet>
      <dgm:spPr/>
    </dgm:pt>
    <dgm:pt modelId="{9BEBDEF5-DE8F-4D77-9197-11B4B85F03EE}" type="pres">
      <dgm:prSet presAssocID="{BA76FDAF-C26C-4A71-A6D4-9B7B00186A81}" presName="sibTrans" presStyleCnt="0"/>
      <dgm:spPr/>
    </dgm:pt>
    <dgm:pt modelId="{055489E2-AC16-47FE-84B8-CCED70A59452}" type="pres">
      <dgm:prSet presAssocID="{48E3545D-18A6-48BB-9948-29BB2C6CD97F}" presName="compNode" presStyleCnt="0"/>
      <dgm:spPr/>
    </dgm:pt>
    <dgm:pt modelId="{C1055B47-8012-4F29-A72A-227FA644DD71}" type="pres">
      <dgm:prSet presAssocID="{48E3545D-18A6-48BB-9948-29BB2C6CD9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00E451C6-A87B-4482-969C-AC9971F0B84F}" type="pres">
      <dgm:prSet presAssocID="{48E3545D-18A6-48BB-9948-29BB2C6CD97F}" presName="spaceRect" presStyleCnt="0"/>
      <dgm:spPr/>
    </dgm:pt>
    <dgm:pt modelId="{6023BD74-0F33-4858-B3D7-971C1F53667B}" type="pres">
      <dgm:prSet presAssocID="{48E3545D-18A6-48BB-9948-29BB2C6CD97F}" presName="textRect" presStyleLbl="revTx" presStyleIdx="1" presStyleCnt="3">
        <dgm:presLayoutVars>
          <dgm:chMax val="1"/>
          <dgm:chPref val="1"/>
        </dgm:presLayoutVars>
      </dgm:prSet>
      <dgm:spPr/>
    </dgm:pt>
    <dgm:pt modelId="{23809B32-E833-4E1A-A0B0-5C6945E7E45F}" type="pres">
      <dgm:prSet presAssocID="{9FFF302B-ECA6-4838-94FE-ED18A73D1C9B}" presName="sibTrans" presStyleCnt="0"/>
      <dgm:spPr/>
    </dgm:pt>
    <dgm:pt modelId="{62842FB3-17BF-401F-A063-55BDE4A2B4AC}" type="pres">
      <dgm:prSet presAssocID="{F1985F1F-9B89-4FAF-810E-AF0FBD421173}" presName="compNode" presStyleCnt="0"/>
      <dgm:spPr/>
    </dgm:pt>
    <dgm:pt modelId="{998E32EF-1ECD-4EE0-A80F-2F8E8545B365}" type="pres">
      <dgm:prSet presAssocID="{F1985F1F-9B89-4FAF-810E-AF0FBD42117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 with solid fill"/>
        </a:ext>
      </dgm:extLst>
    </dgm:pt>
    <dgm:pt modelId="{42B77593-4EDA-4D66-9B34-C49A677E56EA}" type="pres">
      <dgm:prSet presAssocID="{F1985F1F-9B89-4FAF-810E-AF0FBD421173}" presName="spaceRect" presStyleCnt="0"/>
      <dgm:spPr/>
    </dgm:pt>
    <dgm:pt modelId="{7841677C-F338-4D27-8AD2-16FFFAAC29B1}" type="pres">
      <dgm:prSet presAssocID="{F1985F1F-9B89-4FAF-810E-AF0FBD42117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88BFF11-3545-4B15-BFD1-3B039CD41098}" type="presOf" srcId="{5A9CD501-B738-41F7-AD02-0AFBA5C1C1D5}" destId="{0134A964-C3F3-40D1-97B5-58355DF24535}" srcOrd="0" destOrd="0" presId="urn:microsoft.com/office/officeart/2018/2/layout/IconLabelList"/>
    <dgm:cxn modelId="{039AEE14-13E0-436B-A13A-D05AE25BFBC2}" type="presOf" srcId="{D7592979-35AD-4D30-AE70-4A9D34056830}" destId="{34617323-0701-4B11-9D5A-ABC616903D32}" srcOrd="0" destOrd="0" presId="urn:microsoft.com/office/officeart/2018/2/layout/IconLabelList"/>
    <dgm:cxn modelId="{552C0521-6B28-48E9-A9DD-8FAAD4542E14}" srcId="{D7592979-35AD-4D30-AE70-4A9D34056830}" destId="{48E3545D-18A6-48BB-9948-29BB2C6CD97F}" srcOrd="1" destOrd="0" parTransId="{0E4866C0-4327-4B31-BA78-53F47BCB73E7}" sibTransId="{9FFF302B-ECA6-4838-94FE-ED18A73D1C9B}"/>
    <dgm:cxn modelId="{CDBB6736-A8EF-465A-8B07-4F19D258D5C2}" srcId="{D7592979-35AD-4D30-AE70-4A9D34056830}" destId="{5A9CD501-B738-41F7-AD02-0AFBA5C1C1D5}" srcOrd="0" destOrd="0" parTransId="{D5CE0EB3-4388-4920-8954-DD094250423F}" sibTransId="{BA76FDAF-C26C-4A71-A6D4-9B7B00186A81}"/>
    <dgm:cxn modelId="{F1CEC236-7EC8-4029-86C0-218496BDC1A0}" type="presOf" srcId="{F1985F1F-9B89-4FAF-810E-AF0FBD421173}" destId="{7841677C-F338-4D27-8AD2-16FFFAAC29B1}" srcOrd="0" destOrd="0" presId="urn:microsoft.com/office/officeart/2018/2/layout/IconLabelList"/>
    <dgm:cxn modelId="{987BD042-A687-4448-A6F4-CA02552B0FBC}" type="presOf" srcId="{48E3545D-18A6-48BB-9948-29BB2C6CD97F}" destId="{6023BD74-0F33-4858-B3D7-971C1F53667B}" srcOrd="0" destOrd="0" presId="urn:microsoft.com/office/officeart/2018/2/layout/IconLabelList"/>
    <dgm:cxn modelId="{BEC18A6E-CDA1-40C8-A067-4C8F6A1E78D1}" srcId="{D7592979-35AD-4D30-AE70-4A9D34056830}" destId="{F1985F1F-9B89-4FAF-810E-AF0FBD421173}" srcOrd="2" destOrd="0" parTransId="{BC5547F2-75BE-4266-BFA8-9B95BB1EB5DD}" sibTransId="{CB3A89F3-805A-4C75-AACC-81B298598AF3}"/>
    <dgm:cxn modelId="{D9535691-C098-4CB7-B9ED-BF053862F575}" type="presParOf" srcId="{34617323-0701-4B11-9D5A-ABC616903D32}" destId="{753D0B33-8FF4-461A-A62F-B3102AF94ECF}" srcOrd="0" destOrd="0" presId="urn:microsoft.com/office/officeart/2018/2/layout/IconLabelList"/>
    <dgm:cxn modelId="{A81A89DA-9C9C-4537-9BE4-52DC2C9BBA64}" type="presParOf" srcId="{753D0B33-8FF4-461A-A62F-B3102AF94ECF}" destId="{6AC3DA7E-D064-4ED3-9A4C-1365C6302BB4}" srcOrd="0" destOrd="0" presId="urn:microsoft.com/office/officeart/2018/2/layout/IconLabelList"/>
    <dgm:cxn modelId="{098B78E5-5899-4B50-A907-3D06386FC1AB}" type="presParOf" srcId="{753D0B33-8FF4-461A-A62F-B3102AF94ECF}" destId="{887F865D-FACD-4698-BAA4-8571352E3DC6}" srcOrd="1" destOrd="0" presId="urn:microsoft.com/office/officeart/2018/2/layout/IconLabelList"/>
    <dgm:cxn modelId="{FEA2C6AB-B38B-4125-B00A-F612D969742E}" type="presParOf" srcId="{753D0B33-8FF4-461A-A62F-B3102AF94ECF}" destId="{0134A964-C3F3-40D1-97B5-58355DF24535}" srcOrd="2" destOrd="0" presId="urn:microsoft.com/office/officeart/2018/2/layout/IconLabelList"/>
    <dgm:cxn modelId="{BA6512B6-C312-471E-A924-5DF87E079ADF}" type="presParOf" srcId="{34617323-0701-4B11-9D5A-ABC616903D32}" destId="{9BEBDEF5-DE8F-4D77-9197-11B4B85F03EE}" srcOrd="1" destOrd="0" presId="urn:microsoft.com/office/officeart/2018/2/layout/IconLabelList"/>
    <dgm:cxn modelId="{F5376049-FF49-4004-A24A-A3424986A81C}" type="presParOf" srcId="{34617323-0701-4B11-9D5A-ABC616903D32}" destId="{055489E2-AC16-47FE-84B8-CCED70A59452}" srcOrd="2" destOrd="0" presId="urn:microsoft.com/office/officeart/2018/2/layout/IconLabelList"/>
    <dgm:cxn modelId="{51FF2841-E7EC-4ED5-A346-9B81FBECB5C7}" type="presParOf" srcId="{055489E2-AC16-47FE-84B8-CCED70A59452}" destId="{C1055B47-8012-4F29-A72A-227FA644DD71}" srcOrd="0" destOrd="0" presId="urn:microsoft.com/office/officeart/2018/2/layout/IconLabelList"/>
    <dgm:cxn modelId="{4E319FE2-01FE-46F3-AED6-AC9E0D9E16AC}" type="presParOf" srcId="{055489E2-AC16-47FE-84B8-CCED70A59452}" destId="{00E451C6-A87B-4482-969C-AC9971F0B84F}" srcOrd="1" destOrd="0" presId="urn:microsoft.com/office/officeart/2018/2/layout/IconLabelList"/>
    <dgm:cxn modelId="{1C2B48F4-48C1-4177-9146-678EB5BAACDE}" type="presParOf" srcId="{055489E2-AC16-47FE-84B8-CCED70A59452}" destId="{6023BD74-0F33-4858-B3D7-971C1F53667B}" srcOrd="2" destOrd="0" presId="urn:microsoft.com/office/officeart/2018/2/layout/IconLabelList"/>
    <dgm:cxn modelId="{0CBAAE61-1CBC-4DF5-A78E-0D2802A354F1}" type="presParOf" srcId="{34617323-0701-4B11-9D5A-ABC616903D32}" destId="{23809B32-E833-4E1A-A0B0-5C6945E7E45F}" srcOrd="3" destOrd="0" presId="urn:microsoft.com/office/officeart/2018/2/layout/IconLabelList"/>
    <dgm:cxn modelId="{CE60B537-4983-4DD4-9DBF-839F56762014}" type="presParOf" srcId="{34617323-0701-4B11-9D5A-ABC616903D32}" destId="{62842FB3-17BF-401F-A063-55BDE4A2B4AC}" srcOrd="4" destOrd="0" presId="urn:microsoft.com/office/officeart/2018/2/layout/IconLabelList"/>
    <dgm:cxn modelId="{C1489B41-0313-4D6E-86ED-06CC9DE17702}" type="presParOf" srcId="{62842FB3-17BF-401F-A063-55BDE4A2B4AC}" destId="{998E32EF-1ECD-4EE0-A80F-2F8E8545B365}" srcOrd="0" destOrd="0" presId="urn:microsoft.com/office/officeart/2018/2/layout/IconLabelList"/>
    <dgm:cxn modelId="{FE992ED9-A6B5-46F5-AC98-49399BA4F6C8}" type="presParOf" srcId="{62842FB3-17BF-401F-A063-55BDE4A2B4AC}" destId="{42B77593-4EDA-4D66-9B34-C49A677E56EA}" srcOrd="1" destOrd="0" presId="urn:microsoft.com/office/officeart/2018/2/layout/IconLabelList"/>
    <dgm:cxn modelId="{5832C2C5-ABB6-4BB3-86CA-21DEEC23DA0B}" type="presParOf" srcId="{62842FB3-17BF-401F-A063-55BDE4A2B4AC}" destId="{7841677C-F338-4D27-8AD2-16FFFAAC29B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C3DA7E-D064-4ED3-9A4C-1365C6302BB4}">
      <dsp:nvSpPr>
        <dsp:cNvPr id="0" name=""/>
        <dsp:cNvSpPr/>
      </dsp:nvSpPr>
      <dsp:spPr>
        <a:xfrm>
          <a:off x="655019" y="1251387"/>
          <a:ext cx="965115" cy="9651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4A964-C3F3-40D1-97B5-58355DF24535}">
      <dsp:nvSpPr>
        <dsp:cNvPr id="0" name=""/>
        <dsp:cNvSpPr/>
      </dsp:nvSpPr>
      <dsp:spPr>
        <a:xfrm>
          <a:off x="65227" y="2609252"/>
          <a:ext cx="2144700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Google Login API: User authentication</a:t>
          </a:r>
        </a:p>
      </dsp:txBody>
      <dsp:txXfrm>
        <a:off x="65227" y="2609252"/>
        <a:ext cx="2144700" cy="1260000"/>
      </dsp:txXfrm>
    </dsp:sp>
    <dsp:sp modelId="{C1055B47-8012-4F29-A72A-227FA644DD71}">
      <dsp:nvSpPr>
        <dsp:cNvPr id="0" name=""/>
        <dsp:cNvSpPr/>
      </dsp:nvSpPr>
      <dsp:spPr>
        <a:xfrm>
          <a:off x="3175042" y="1251387"/>
          <a:ext cx="965115" cy="9651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3BD74-0F33-4858-B3D7-971C1F53667B}">
      <dsp:nvSpPr>
        <dsp:cNvPr id="0" name=""/>
        <dsp:cNvSpPr/>
      </dsp:nvSpPr>
      <dsp:spPr>
        <a:xfrm>
          <a:off x="2585249" y="2609252"/>
          <a:ext cx="2144700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Open Food Facts API: Calorie tracker</a:t>
          </a:r>
        </a:p>
      </dsp:txBody>
      <dsp:txXfrm>
        <a:off x="2585249" y="2609252"/>
        <a:ext cx="2144700" cy="1260000"/>
      </dsp:txXfrm>
    </dsp:sp>
    <dsp:sp modelId="{998E32EF-1ECD-4EE0-A80F-2F8E8545B365}">
      <dsp:nvSpPr>
        <dsp:cNvPr id="0" name=""/>
        <dsp:cNvSpPr/>
      </dsp:nvSpPr>
      <dsp:spPr>
        <a:xfrm>
          <a:off x="5695065" y="1251387"/>
          <a:ext cx="965115" cy="9651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1677C-F338-4D27-8AD2-16FFFAAC29B1}">
      <dsp:nvSpPr>
        <dsp:cNvPr id="0" name=""/>
        <dsp:cNvSpPr/>
      </dsp:nvSpPr>
      <dsp:spPr>
        <a:xfrm>
          <a:off x="5105272" y="2609252"/>
          <a:ext cx="2144700" cy="126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Built-in tools in Android Studio: App design and functionality</a:t>
          </a:r>
        </a:p>
      </dsp:txBody>
      <dsp:txXfrm>
        <a:off x="5105272" y="2609252"/>
        <a:ext cx="2144700" cy="126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01050-FA08-40B5-9925-22A769B215A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DBEE5-5218-47E7-B531-92C8F61E9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18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Settings page not yet added as of 3/9/2025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DBEE5-5218-47E7-B531-92C8F61E9B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21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Gallery and Slideshow are temporary – can be used as templates for different pages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DBEE5-5218-47E7-B531-92C8F61E9B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2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User uses app: authentication first, takes them to home page which connects to all other pages, data request/data return between calorie tracker and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DBEE5-5218-47E7-B531-92C8F61E9B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79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DBEE5-5218-47E7-B531-92C8F61E9B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16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DBEE5-5218-47E7-B531-92C8F61E9BC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0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7549-EA31-4155-8B7E-E2C943A44BB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D298-83F4-4343-B618-8F59F33A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5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7549-EA31-4155-8B7E-E2C943A44BB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D298-83F4-4343-B618-8F59F33A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7549-EA31-4155-8B7E-E2C943A44BB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D298-83F4-4343-B618-8F59F33A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7549-EA31-4155-8B7E-E2C943A44BB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D298-83F4-4343-B618-8F59F33A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7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7549-EA31-4155-8B7E-E2C943A44BB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D298-83F4-4343-B618-8F59F33A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9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7549-EA31-4155-8B7E-E2C943A44BB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D298-83F4-4343-B618-8F59F33A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8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7549-EA31-4155-8B7E-E2C943A44BB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D298-83F4-4343-B618-8F59F33A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2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7549-EA31-4155-8B7E-E2C943A44BB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D298-83F4-4343-B618-8F59F33A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7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7549-EA31-4155-8B7E-E2C943A44BB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D298-83F4-4343-B618-8F59F33A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5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7549-EA31-4155-8B7E-E2C943A44BB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D298-83F4-4343-B618-8F59F33A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7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A7549-EA31-4155-8B7E-E2C943A44BB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3D298-83F4-4343-B618-8F59F33A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1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8A7549-EA31-4155-8B7E-E2C943A44BB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183D298-83F4-4343-B618-8F59F33A1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37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236A-D1CE-FA3A-CD63-2D016AECD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HealthPal: Phase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AA09D-59F6-B63F-8197-E086E5F6E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Blessing </a:t>
            </a:r>
            <a:r>
              <a:rPr lang="en-US" dirty="0" err="1"/>
              <a:t>Iyofor</a:t>
            </a:r>
            <a:r>
              <a:rPr lang="en-US" dirty="0"/>
              <a:t>, Clayton Barklage, Ollie Peel, Steven Valet, Tyler Blackmore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9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029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034" name="Rectangle 1033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0F5C1-23F0-607D-2AC4-59599DFF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Duration Estimate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C2C77C0-EED2-D312-7916-A13F3D4F0A5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09494090"/>
              </p:ext>
            </p:extLst>
          </p:nvPr>
        </p:nvGraphicFramePr>
        <p:xfrm>
          <a:off x="252413" y="2170614"/>
          <a:ext cx="2947986" cy="3726447"/>
        </p:xfrm>
        <a:graphic>
          <a:graphicData uri="http://schemas.openxmlformats.org/drawingml/2006/table">
            <a:tbl>
              <a:tblPr/>
              <a:tblGrid>
                <a:gridCol w="1303401">
                  <a:extLst>
                    <a:ext uri="{9D8B030D-6E8A-4147-A177-3AD203B41FA5}">
                      <a16:colId xmlns:a16="http://schemas.microsoft.com/office/drawing/2014/main" val="2990547752"/>
                    </a:ext>
                  </a:extLst>
                </a:gridCol>
                <a:gridCol w="506026">
                  <a:extLst>
                    <a:ext uri="{9D8B030D-6E8A-4147-A177-3AD203B41FA5}">
                      <a16:colId xmlns:a16="http://schemas.microsoft.com/office/drawing/2014/main" val="1946171573"/>
                    </a:ext>
                  </a:extLst>
                </a:gridCol>
                <a:gridCol w="546278">
                  <a:extLst>
                    <a:ext uri="{9D8B030D-6E8A-4147-A177-3AD203B41FA5}">
                      <a16:colId xmlns:a16="http://schemas.microsoft.com/office/drawing/2014/main" val="1735080276"/>
                    </a:ext>
                  </a:extLst>
                </a:gridCol>
                <a:gridCol w="592281">
                  <a:extLst>
                    <a:ext uri="{9D8B030D-6E8A-4147-A177-3AD203B41FA5}">
                      <a16:colId xmlns:a16="http://schemas.microsoft.com/office/drawing/2014/main" val="724581750"/>
                    </a:ext>
                  </a:extLst>
                </a:gridCol>
              </a:tblGrid>
              <a:tr h="2544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Name</a:t>
                      </a:r>
                    </a:p>
                  </a:txBody>
                  <a:tcPr marL="5758" marR="5758" marT="5758" marB="2763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5758" marR="5758" marT="5758" marB="2763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5758" marR="5758" marT="5758" marB="2763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 (days)</a:t>
                      </a:r>
                    </a:p>
                  </a:txBody>
                  <a:tcPr marL="5758" marR="5758" marT="5758" marB="2763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307653"/>
                  </a:ext>
                </a:extLst>
              </a:tr>
              <a:tr h="161218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Phase 1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078168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Team Formation</a:t>
                      </a:r>
                    </a:p>
                  </a:txBody>
                  <a:tcPr marL="5758" marR="5758" marT="5758" marB="2763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1/31/2025</a:t>
                      </a:r>
                    </a:p>
                  </a:txBody>
                  <a:tcPr marL="5758" marR="5758" marT="5758" marB="2763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</a:t>
                      </a:r>
                    </a:p>
                  </a:txBody>
                  <a:tcPr marL="5758" marR="5758" marT="5758" marB="2763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528636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Project Ideal Finalized</a:t>
                      </a:r>
                    </a:p>
                  </a:txBody>
                  <a:tcPr marL="5758" marR="5758" marT="5758" marB="2763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2/3/2025</a:t>
                      </a:r>
                    </a:p>
                  </a:txBody>
                  <a:tcPr marL="5758" marR="5758" marT="5758" marB="2763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2/4/2025</a:t>
                      </a:r>
                    </a:p>
                  </a:txBody>
                  <a:tcPr marL="5758" marR="5758" marT="5758" marB="2763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1</a:t>
                      </a:r>
                    </a:p>
                  </a:txBody>
                  <a:tcPr marL="5758" marR="5758" marT="5758" marB="2763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909503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Tools &amp; Technology Set up</a:t>
                      </a:r>
                    </a:p>
                  </a:txBody>
                  <a:tcPr marL="5758" marR="5758" marT="5758" marB="2763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2/5/2025</a:t>
                      </a:r>
                    </a:p>
                  </a:txBody>
                  <a:tcPr marL="5758" marR="5758" marT="5758" marB="2763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2/7/2025</a:t>
                      </a:r>
                    </a:p>
                  </a:txBody>
                  <a:tcPr marL="5758" marR="5758" marT="5758" marB="2763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</a:t>
                      </a:r>
                    </a:p>
                  </a:txBody>
                  <a:tcPr marL="5758" marR="5758" marT="5758" marB="2763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874605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Project Proposal Design</a:t>
                      </a:r>
                    </a:p>
                  </a:txBody>
                  <a:tcPr marL="5758" marR="5758" marT="5758" marB="2763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2/8/2025</a:t>
                      </a:r>
                    </a:p>
                  </a:txBody>
                  <a:tcPr marL="5758" marR="5758" marT="5758" marB="2763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2/9/2025</a:t>
                      </a:r>
                    </a:p>
                  </a:txBody>
                  <a:tcPr marL="5758" marR="5758" marT="5758" marB="2763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1</a:t>
                      </a:r>
                    </a:p>
                  </a:txBody>
                  <a:tcPr marL="5758" marR="5758" marT="5758" marB="2763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020436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Project Idea Presentation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2/9/2025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2/10/2025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1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655229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Phase 2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</a:endParaRP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</a:endParaRP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</a:endParaRP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030449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Login Screen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2/10/2025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2/15/2025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623268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Dashboard Screen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2/16/2025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2/23/2025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7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02852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Health Metrics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2/23/2025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2/27/2025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4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841631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Calorie Tracker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2/26/2025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3/2/2025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4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166957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Settings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3/2/2025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3/5/2025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3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626593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Database &amp; Queries Design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3/5/2025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3/7/2025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536850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Front-End Presenation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3/9/2025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3/10/2025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1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484184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Phase 3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</a:endParaRP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</a:endParaRP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</a:endParaRP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866459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Fully Implemented Database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3/10/2025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3/14/2025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4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164063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Back-End Server Deployment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3/15/2025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3/25/2025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10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115531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Intergration with External APIs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3/25/2025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3/31/2025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6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674972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fontAlgn="b"/>
                      <a:r>
                        <a:rPr lang="it-IT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Data Processing and AI Reco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4/1/2025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4/9/2025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8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459637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Verification and Validation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4/10/2025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4/12/2025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2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295951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Back-End Presentation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4/13/2025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4/14/2025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1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498448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Phase 4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</a:endParaRP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</a:endParaRP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Microsoft Sans Serif" panose="020B0604020202020204" pitchFamily="34" charset="0"/>
                      </a:endParaRP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368195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Testing and Deployment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4/14/2025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4/30/2025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16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745154"/>
                  </a:ext>
                </a:extLst>
              </a:tr>
              <a:tr h="143945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Final Project Presenation 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5/11/2025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5/12/2025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Sans Serif" panose="020B0604020202020204" pitchFamily="34" charset="0"/>
                        </a:rPr>
                        <a:t>1</a:t>
                      </a:r>
                    </a:p>
                  </a:txBody>
                  <a:tcPr marL="5758" marR="5758" marT="5758" marB="2763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50860"/>
                  </a:ext>
                </a:extLst>
              </a:tr>
            </a:tbl>
          </a:graphicData>
        </a:graphic>
      </p:graphicFrame>
      <p:pic>
        <p:nvPicPr>
          <p:cNvPr id="1025" name="Picture 1">
            <a:extLst>
              <a:ext uri="{FF2B5EF4-FFF2-40B4-BE49-F238E27FC236}">
                <a16:creationId xmlns:a16="http://schemas.microsoft.com/office/drawing/2014/main" id="{AE995855-0988-0A90-16DC-6284335121E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9935" y="967097"/>
            <a:ext cx="7491363" cy="490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4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09E16-8D03-E4A6-8E6A-42AA4EE40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7BA1D-33DD-51E4-F7F1-69411AD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Maintaining a healthy lifestyle has become increasingly challenging in today's fast-paced society. HealthPal aims to bridge this gap by leveraging technology to promote health awareness and proactive informed decision making.</a:t>
            </a:r>
          </a:p>
          <a:p>
            <a:pPr marL="0" indent="0">
              <a:buNone/>
            </a:pP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With this mindset, we’ve begun to create an app that will provide a comprehensive yet straightforward tool for users to log, track, and visualize their health data at a glance.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7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0DCEEEA-6FE7-4541-9EB2-EF754066E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A72D00-0CA4-4A88-86CE-B1FB393C5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B086509-1281-468A-AAAC-1BBEDAE75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A73850-2107-4E65-85FE-EDD3F45F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2000"/>
            <a:ext cx="4053525" cy="53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0AF6B-9A0F-2DAF-6A4F-5AD68363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616348" cy="13226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User Interface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8392501-D324-2232-CF18-4A507F55D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2920" y="2597864"/>
            <a:ext cx="3616348" cy="33868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Home Page: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FFFFF"/>
                </a:solidFill>
              </a:rPr>
              <a:t>Displays daily user metrics and goals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400" dirty="0">
                <a:solidFill>
                  <a:srgbClr val="FFFFFF"/>
                </a:solidFill>
              </a:rPr>
              <a:t>Settings: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FFFFF"/>
                </a:solidFill>
              </a:rPr>
              <a:t>Can be accessed through any page</a:t>
            </a:r>
          </a:p>
        </p:txBody>
      </p:sp>
      <p:pic>
        <p:nvPicPr>
          <p:cNvPr id="6" name="Content Placeholder 5" descr="A graph on a white background&#10;&#10;AI-generated content may be incorrect.">
            <a:extLst>
              <a:ext uri="{FF2B5EF4-FFF2-40B4-BE49-F238E27FC236}">
                <a16:creationId xmlns:a16="http://schemas.microsoft.com/office/drawing/2014/main" id="{5C578FF0-90DE-EE6C-7248-B99E6D504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226" y="762001"/>
            <a:ext cx="2400298" cy="5333998"/>
          </a:xfrm>
          <a:prstGeom prst="rect">
            <a:avLst/>
          </a:prstGeom>
        </p:spPr>
      </p:pic>
      <p:pic>
        <p:nvPicPr>
          <p:cNvPr id="9" name="Content Placeholder 8" descr="A graph on a white background&#10;&#10;AI-generated content may be incorrect.">
            <a:extLst>
              <a:ext uri="{FF2B5EF4-FFF2-40B4-BE49-F238E27FC236}">
                <a16:creationId xmlns:a16="http://schemas.microsoft.com/office/drawing/2014/main" id="{FD28BCF6-0B04-50F2-4118-77A0F29A08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12" y="759920"/>
            <a:ext cx="2400298" cy="533399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83B6D26-B877-F79A-BB61-2A843C295AEF}"/>
              </a:ext>
            </a:extLst>
          </p:cNvPr>
          <p:cNvSpPr/>
          <p:nvPr/>
        </p:nvSpPr>
        <p:spPr>
          <a:xfrm>
            <a:off x="9674352" y="758952"/>
            <a:ext cx="1531577" cy="667512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4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E73B6E8-9D03-80BA-B6AB-38AB126406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27" y="863600"/>
            <a:ext cx="2304573" cy="5121275"/>
          </a:xfrm>
        </p:spPr>
      </p:pic>
      <p:pic>
        <p:nvPicPr>
          <p:cNvPr id="9" name="Content Placeholder 8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id="{868DB08E-E2E5-8A9A-9531-238A004A40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972" y="863600"/>
            <a:ext cx="2304573" cy="51212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4C60A4-A51C-88C5-A3E8-35AFE2D6E9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4517" y="863664"/>
            <a:ext cx="2304487" cy="512108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E8FDCF-FBC1-1223-6541-DE840655DC56}"/>
              </a:ext>
            </a:extLst>
          </p:cNvPr>
          <p:cNvSpPr txBox="1">
            <a:spLocks/>
          </p:cNvSpPr>
          <p:nvPr/>
        </p:nvSpPr>
        <p:spPr>
          <a:xfrm>
            <a:off x="252922" y="993687"/>
            <a:ext cx="2947482" cy="4861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bg1"/>
                </a:solidFill>
              </a:rPr>
              <a:t>Activity Drawer: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Displays basic user profile info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Lets users navigate to different pages in the app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Font typeface="Wingdings 2" pitchFamily="18" charset="2"/>
              <a:buNone/>
            </a:pPr>
            <a:r>
              <a:rPr lang="en-US" sz="2400" dirty="0">
                <a:solidFill>
                  <a:schemeClr val="bg1"/>
                </a:solidFill>
              </a:rPr>
              <a:t>Calorie Tracker: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Search function allows users to look up food they’ve eaten</a:t>
            </a:r>
          </a:p>
        </p:txBody>
      </p:sp>
    </p:spTree>
    <p:extLst>
      <p:ext uri="{BB962C8B-B14F-4D97-AF65-F5344CB8AC3E}">
        <p14:creationId xmlns:p14="http://schemas.microsoft.com/office/powerpoint/2010/main" val="426755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0AD7-44CC-2947-2181-8BA71B1C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APIs/Other Technology Used In Front-End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6F7256-8FC0-7290-8D6A-E8E125BC0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593333"/>
              </p:ext>
            </p:extLst>
          </p:nvPr>
        </p:nvGraphicFramePr>
        <p:xfrm>
          <a:off x="3869268" y="864108"/>
          <a:ext cx="731520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628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120" y="757325"/>
            <a:ext cx="4341880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5424E1-C578-DAE9-7D70-C291CBC6C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3631" y="1060315"/>
            <a:ext cx="3654857" cy="4737370"/>
          </a:xfrm>
        </p:spPr>
        <p:txBody>
          <a:bodyPr>
            <a:normAutofit/>
          </a:bodyPr>
          <a:lstStyle/>
          <a:p>
            <a:r>
              <a:rPr lang="en-US" sz="3200" dirty="0"/>
              <a:t>High-Level System Architecture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6405A0-6C2C-481F-DA2D-6F334AD6E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0174" y="1309790"/>
            <a:ext cx="4889655" cy="422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7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FC27-2213-FF69-1FBF-0E2EA9491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25195A-F783-7891-598B-289FEF9F5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8763" y="1023937"/>
            <a:ext cx="6915150" cy="4800600"/>
          </a:xfrm>
        </p:spPr>
      </p:pic>
    </p:spTree>
    <p:extLst>
      <p:ext uri="{BB962C8B-B14F-4D97-AF65-F5344CB8AC3E}">
        <p14:creationId xmlns:p14="http://schemas.microsoft.com/office/powerpoint/2010/main" val="196768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26987-8869-9F72-4B9F-CDA39CD35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The Database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5085550-432C-6D3A-98CC-2F9A8CD4E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SQL Server used to store:</a:t>
            </a:r>
          </a:p>
          <a:p>
            <a:r>
              <a:rPr lang="en-US" dirty="0">
                <a:solidFill>
                  <a:schemeClr val="tx1"/>
                </a:solidFill>
              </a:rPr>
              <a:t>User profiles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Unique user ID, user’s name, email</a:t>
            </a:r>
          </a:p>
          <a:p>
            <a:r>
              <a:rPr lang="en-US" dirty="0">
                <a:solidFill>
                  <a:schemeClr val="tx1"/>
                </a:solidFill>
              </a:rPr>
              <a:t>Health metrics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Weight, hours slept, temperature, etc.</a:t>
            </a:r>
          </a:p>
          <a:p>
            <a:r>
              <a:rPr lang="en-US" dirty="0">
                <a:solidFill>
                  <a:schemeClr val="tx1"/>
                </a:solidFill>
              </a:rPr>
              <a:t>Calorie logs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Food type, carbohydrates, proteins, vitamins, etc.</a:t>
            </a:r>
          </a:p>
        </p:txBody>
      </p:sp>
    </p:spTree>
    <p:extLst>
      <p:ext uri="{BB962C8B-B14F-4D97-AF65-F5344CB8AC3E}">
        <p14:creationId xmlns:p14="http://schemas.microsoft.com/office/powerpoint/2010/main" val="94765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120" y="757325"/>
            <a:ext cx="4341880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E86DF-DD80-38C5-D13A-AF0334C77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1390" y="1079770"/>
            <a:ext cx="3654857" cy="47114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pc="-100" dirty="0"/>
              <a:t>Database Design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25B258-0B71-DD25-0DFF-A7C61B71A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515" y="1838417"/>
            <a:ext cx="6500974" cy="316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0639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392</TotalTime>
  <Words>407</Words>
  <Application>Microsoft Office PowerPoint</Application>
  <PresentationFormat>Widescreen</PresentationFormat>
  <Paragraphs>127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Calibri</vt:lpstr>
      <vt:lpstr>Corbel</vt:lpstr>
      <vt:lpstr>Microsoft Sans Serif</vt:lpstr>
      <vt:lpstr>Wingdings 2</vt:lpstr>
      <vt:lpstr>Frame</vt:lpstr>
      <vt:lpstr>HealthPal: Phase 2</vt:lpstr>
      <vt:lpstr>Introduction</vt:lpstr>
      <vt:lpstr>User Interface</vt:lpstr>
      <vt:lpstr>PowerPoint Presentation</vt:lpstr>
      <vt:lpstr>APIs/Other Technology Used In Front-End</vt:lpstr>
      <vt:lpstr>High-Level System Architecture</vt:lpstr>
      <vt:lpstr>Data Flow Diagram</vt:lpstr>
      <vt:lpstr>The Database</vt:lpstr>
      <vt:lpstr>Database Design</vt:lpstr>
      <vt:lpstr>Duration Estimate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Ollie Peel</dc:creator>
  <cp:lastModifiedBy>Ollie Peel</cp:lastModifiedBy>
  <cp:revision>4</cp:revision>
  <dcterms:created xsi:type="dcterms:W3CDTF">2025-03-10T04:33:54Z</dcterms:created>
  <dcterms:modified xsi:type="dcterms:W3CDTF">2025-03-10T11:06:44Z</dcterms:modified>
</cp:coreProperties>
</file>