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6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89" r:id="rId20"/>
    <p:sldId id="292" r:id="rId21"/>
    <p:sldId id="293" r:id="rId22"/>
    <p:sldId id="274" r:id="rId23"/>
    <p:sldId id="276" r:id="rId24"/>
    <p:sldId id="275" r:id="rId25"/>
    <p:sldId id="277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7C128-B505-FF4B-9536-158604739204}" v="5" dt="2023-12-20T19:00:5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59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A7006-4415-CD4E-8A1D-35DC06DE4E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C965-8A2F-5043-A72C-692AA1E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3F649-4761-1B47-B7A0-3BF2E0045C7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54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4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350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45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3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vallejovera.com/" TargetMode="External"/><Relationship Id="rId2" Type="http://schemas.openxmlformats.org/officeDocument/2006/relationships/hyperlink" Target="mailto:sebastian.vallejo@uwo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3A7EAABD-B734-67D4-6849-1E4524743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6" r="30172" b="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F44F-73F7-6FD4-D955-D28857AF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s-ES_tradnl" sz="7000" err="1"/>
              <a:t>Introduction</a:t>
            </a:r>
            <a:r>
              <a:rPr lang="es-ES_tradnl" sz="7000"/>
              <a:t> </a:t>
            </a:r>
            <a:r>
              <a:rPr lang="es-ES_tradnl" sz="7000" err="1"/>
              <a:t>to</a:t>
            </a:r>
            <a:r>
              <a:rPr lang="es-ES_tradnl" sz="7000"/>
              <a:t> </a:t>
            </a:r>
            <a:r>
              <a:rPr lang="es-ES_tradnl" sz="7000" i="1" err="1"/>
              <a:t>Computational</a:t>
            </a:r>
            <a:r>
              <a:rPr lang="es-ES_tradnl" sz="7000" i="1"/>
              <a:t> Text </a:t>
            </a:r>
            <a:r>
              <a:rPr lang="es-ES_tradnl" sz="7000" i="1" err="1"/>
              <a:t>Analysis</a:t>
            </a:r>
            <a:endParaRPr lang="es-ES_tradnl" sz="7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B819-8026-3DB4-0C53-A1FF2FDBF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es-ES_tradnl">
                <a:solidFill>
                  <a:schemeClr val="bg2"/>
                </a:solidFill>
              </a:rPr>
              <a:t>Prof. Sebastián Vallejo Vera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79C-CA5B-733A-8492-CF7640A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Who are </a:t>
            </a:r>
            <a:r>
              <a:rPr lang="es-ES_tradnl" dirty="0" err="1">
                <a:solidFill>
                  <a:schemeClr val="accent1"/>
                </a:solidFill>
              </a:rPr>
              <a:t>you</a:t>
            </a:r>
            <a:r>
              <a:rPr lang="es-ES_tradn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E6FC-C8C3-80DE-CB87-50B1A9E24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82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3DE02-A7B9-C731-F53D-EC2DB45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855AA-F6F3-59E8-4357-D22EDED9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Research Interest / Policy Interest</a:t>
            </a:r>
          </a:p>
          <a:p>
            <a:r>
              <a:rPr lang="en-US" dirty="0"/>
              <a:t>Why are you taking this course?</a:t>
            </a:r>
          </a:p>
          <a:p>
            <a:endParaRPr lang="en-US" dirty="0"/>
          </a:p>
          <a:p>
            <a:r>
              <a:rPr lang="en-US" dirty="0"/>
              <a:t>What is you R/Python/coding level?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C16-E6D9-DE41-E3E3-39585B7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Read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07FE-38E2-E9B4-BC29-A2B4AD961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(also, you probably did not read the syllabus so when the class ends, please go read the syllabus)</a:t>
            </a:r>
          </a:p>
        </p:txBody>
      </p:sp>
    </p:spTree>
    <p:extLst>
      <p:ext uri="{BB962C8B-B14F-4D97-AF65-F5344CB8AC3E}">
        <p14:creationId xmlns:p14="http://schemas.microsoft.com/office/powerpoint/2010/main" val="36698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A9C-CB75-5ED3-E28A-D2FD6E25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48" y="1004045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100" dirty="0"/>
              <a:t>What you </a:t>
            </a:r>
            <a:r>
              <a:rPr lang="en-US" sz="8100" dirty="0">
                <a:highlight>
                  <a:srgbClr val="000080"/>
                </a:highlight>
              </a:rPr>
              <a:t>MUST</a:t>
            </a:r>
            <a:r>
              <a:rPr lang="en-US" sz="8100" dirty="0"/>
              <a:t> know from the syllabus</a:t>
            </a:r>
          </a:p>
        </p:txBody>
      </p:sp>
    </p:spTree>
    <p:extLst>
      <p:ext uri="{BB962C8B-B14F-4D97-AF65-F5344CB8AC3E}">
        <p14:creationId xmlns:p14="http://schemas.microsoft.com/office/powerpoint/2010/main" val="30011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6AAA5-FEF3-E67C-CA65-EA2E90FE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FAQs</a:t>
            </a:r>
            <a:r>
              <a:rPr lang="es-ES_tradnl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0026A-1309-18C2-5781-6A909DDA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 be on time? Yes. </a:t>
            </a:r>
          </a:p>
          <a:p>
            <a:r>
              <a:rPr lang="en-US" dirty="0"/>
              <a:t>Can I come into the class if I arrive late? Yes, but quietly. </a:t>
            </a:r>
          </a:p>
          <a:p>
            <a:r>
              <a:rPr lang="en-US" dirty="0"/>
              <a:t>Must I come to class? No. </a:t>
            </a:r>
          </a:p>
          <a:p>
            <a:r>
              <a:rPr lang="en-US" dirty="0"/>
              <a:t>Do you want me to come to class? Should I come to class? Yes, and YES. </a:t>
            </a:r>
          </a:p>
          <a:p>
            <a:r>
              <a:rPr lang="en-US" dirty="0"/>
              <a:t>Will you grade class participation? No, but I want you to participate regardless. </a:t>
            </a:r>
          </a:p>
          <a:p>
            <a:r>
              <a:rPr lang="en-US" dirty="0"/>
              <a:t>Will all the slides and material for the class be made available to me? Yes!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4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B2BA-E2A7-371D-8724-D515CAB1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Expectations</a:t>
            </a:r>
            <a:r>
              <a:rPr lang="es-ES_tradnl" dirty="0"/>
              <a:t> </a:t>
            </a:r>
            <a:r>
              <a:rPr lang="es-ES_tradnl" dirty="0" err="1"/>
              <a:t>during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64E4-EDAC-AF59-8DD4-0A9CEDDB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kind.</a:t>
            </a:r>
          </a:p>
          <a:p>
            <a:r>
              <a:rPr lang="en-US" dirty="0"/>
              <a:t>Be respectful.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looking at your phone… </a:t>
            </a:r>
          </a:p>
        </p:txBody>
      </p:sp>
    </p:spTree>
    <p:extLst>
      <p:ext uri="{BB962C8B-B14F-4D97-AF65-F5344CB8AC3E}">
        <p14:creationId xmlns:p14="http://schemas.microsoft.com/office/powerpoint/2010/main" val="392184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D4A9D-88AA-AC13-A779-B85FBFA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82F50-2134-9E02-E745-25EA848E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(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how</a:t>
            </a:r>
            <a:r>
              <a:rPr lang="es-ES_tradnl" dirty="0"/>
              <a:t> </a:t>
            </a:r>
            <a:r>
              <a:rPr lang="es-ES_tradnl" dirty="0" err="1"/>
              <a:t>capitalism</a:t>
            </a:r>
            <a:r>
              <a:rPr lang="es-ES_tradnl" dirty="0"/>
              <a:t> </a:t>
            </a:r>
            <a:r>
              <a:rPr lang="es-ES_tradnl" dirty="0" err="1"/>
              <a:t>turns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a </a:t>
            </a:r>
            <a:r>
              <a:rPr lang="es-ES_tradnl" dirty="0" err="1"/>
              <a:t>number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3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0EFF7-D3FF-ECB5-5249-96F9BC7A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A6D94-44ED-1314-3E44-2C53EEB4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Homework (40%): </a:t>
            </a:r>
            <a:r>
              <a:rPr lang="en-US" dirty="0"/>
              <a:t>There will be four worksheets that will walk you through the implementation of different text analysis techniques. At the end of each worksheets, you will find a set of questions. You should partner up with someone else in your class and go through these together. </a:t>
            </a:r>
          </a:p>
          <a:p>
            <a:r>
              <a:rPr lang="en-US" b="1" dirty="0"/>
              <a:t>Reading Review (10%): </a:t>
            </a:r>
            <a:r>
              <a:rPr lang="en-US" dirty="0"/>
              <a:t>On the weeks when no assignment is due, I will randomly choose a pair of students to briefly explain the research question and the method used in one of the assigned papers for that week. </a:t>
            </a:r>
          </a:p>
          <a:p>
            <a:r>
              <a:rPr lang="en-US" b="1" dirty="0"/>
              <a:t>Final Essay (40%): </a:t>
            </a:r>
            <a:r>
              <a:rPr lang="en-US" dirty="0"/>
              <a:t>A 4000-word </a:t>
            </a:r>
            <a:r>
              <a:rPr lang="en-US" i="1" dirty="0"/>
              <a:t>max</a:t>
            </a:r>
            <a:r>
              <a:rPr lang="en-US" dirty="0"/>
              <a:t> essay. Further instructions can be found in the syllabus.</a:t>
            </a:r>
          </a:p>
        </p:txBody>
      </p:sp>
    </p:spTree>
    <p:extLst>
      <p:ext uri="{BB962C8B-B14F-4D97-AF65-F5344CB8AC3E}">
        <p14:creationId xmlns:p14="http://schemas.microsoft.com/office/powerpoint/2010/main" val="348978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AA3C4-8A04-F3D5-D975-E1D36B12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36AAB-850A-8079-59A9-E2D79EFBB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9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CF7739-7B87-3E6B-9748-95E5D20A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ACC33-0981-08B1-5B15-762A488A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weeks, there are two types of readings: technical and applied. </a:t>
            </a:r>
          </a:p>
          <a:p>
            <a:pPr lvl="1"/>
            <a:r>
              <a:rPr lang="en-US" dirty="0"/>
              <a:t>For most weeks, the technical reading will be a chapter from Grimmer, Roberts, and Stewart’s book “Text as Data: A New Framework for Machine Learning and the Social Science”. </a:t>
            </a:r>
          </a:p>
          <a:p>
            <a:endParaRPr lang="en-US" dirty="0"/>
          </a:p>
          <a:p>
            <a:r>
              <a:rPr lang="en-US" dirty="0"/>
              <a:t>Mini-FAQ:</a:t>
            </a:r>
          </a:p>
          <a:p>
            <a:pPr lvl="1"/>
            <a:r>
              <a:rPr lang="en-US" dirty="0"/>
              <a:t>Should I do </a:t>
            </a:r>
            <a:r>
              <a:rPr lang="en-US" b="1" i="1" dirty="0"/>
              <a:t>all</a:t>
            </a:r>
            <a:r>
              <a:rPr lang="en-US" dirty="0"/>
              <a:t> the readings? Yes. </a:t>
            </a:r>
          </a:p>
          <a:p>
            <a:pPr lvl="1"/>
            <a:r>
              <a:rPr lang="en-US" dirty="0"/>
              <a:t>Should I do </a:t>
            </a:r>
            <a:r>
              <a:rPr lang="en-US" b="1" i="1" dirty="0"/>
              <a:t>all</a:t>
            </a:r>
            <a:r>
              <a:rPr lang="en-US" dirty="0"/>
              <a:t> the readings before class? If possible. However, some can be more challenging than others. I recommend that, at the very least, you carefully read the technical readings and one applied paper. If you run out of time, skim the rest and catch up when possible. </a:t>
            </a:r>
          </a:p>
          <a:p>
            <a:pPr lvl="1"/>
            <a:r>
              <a:rPr lang="en-US" dirty="0"/>
              <a:t>Ok, but do I </a:t>
            </a:r>
            <a:r>
              <a:rPr lang="en-US" b="1" i="1" dirty="0"/>
              <a:t>really</a:t>
            </a:r>
            <a:r>
              <a:rPr lang="en-US" dirty="0"/>
              <a:t> need to do all the readings? Yes, this is why…</a:t>
            </a:r>
          </a:p>
        </p:txBody>
      </p:sp>
    </p:spTree>
    <p:extLst>
      <p:ext uri="{BB962C8B-B14F-4D97-AF65-F5344CB8AC3E}">
        <p14:creationId xmlns:p14="http://schemas.microsoft.com/office/powerpoint/2010/main" val="34227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79C-CA5B-733A-8492-CF7640A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E6FC-C8C3-80DE-CB87-50B1A9E24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(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my</a:t>
            </a:r>
            <a:r>
              <a:rPr lang="es-ES_tradnl" dirty="0"/>
              <a:t> personal </a:t>
            </a:r>
            <a:r>
              <a:rPr lang="es-ES_tradnl" dirty="0" err="1"/>
              <a:t>life</a:t>
            </a:r>
            <a:r>
              <a:rPr lang="es-ES_tradnl" dirty="0"/>
              <a:t> are </a:t>
            </a:r>
            <a:r>
              <a:rPr lang="es-ES_tradnl" dirty="0" err="1"/>
              <a:t>fair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right</a:t>
            </a:r>
            <a:r>
              <a:rPr lang="es-ES_tradnl" dirty="0"/>
              <a:t> </a:t>
            </a:r>
            <a:r>
              <a:rPr lang="es-ES_tradnl" dirty="0" err="1"/>
              <a:t>now</a:t>
            </a:r>
            <a:r>
              <a:rPr lang="es-ES_tradnl" dirty="0"/>
              <a:t>--and </a:t>
            </a:r>
            <a:r>
              <a:rPr lang="es-ES_tradnl" dirty="0" err="1"/>
              <a:t>only</a:t>
            </a:r>
            <a:r>
              <a:rPr lang="es-ES_tradnl" dirty="0"/>
              <a:t> </a:t>
            </a:r>
            <a:r>
              <a:rPr lang="es-ES_tradnl" dirty="0" err="1"/>
              <a:t>now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186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54731-AF05-F7B9-8505-C6520059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4133-A608-753D-F4D5-76EA2838C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5016-AFF2-CBD5-5AD5-320FF22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1EB0-958A-52A5-BA49-6DE5F298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the code in the class, as well as all the exercises for homework, can be found at TBD. </a:t>
            </a:r>
          </a:p>
        </p:txBody>
      </p:sp>
    </p:spTree>
    <p:extLst>
      <p:ext uri="{BB962C8B-B14F-4D97-AF65-F5344CB8AC3E}">
        <p14:creationId xmlns:p14="http://schemas.microsoft.com/office/powerpoint/2010/main" val="304271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6EC-0B13-5DB1-BA9A-F1FCE17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Perusall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3CE41-E08D-2A6F-1ED8-89EC88393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246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ic stand with a microphone on a lit stage">
            <a:extLst>
              <a:ext uri="{FF2B5EF4-FFF2-40B4-BE49-F238E27FC236}">
                <a16:creationId xmlns:a16="http://schemas.microsoft.com/office/drawing/2014/main" id="{014775ED-C49D-4F49-B00E-A89461593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b="15648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B8259-81BC-8F42-AE3E-2A941CB51A77}"/>
              </a:ext>
            </a:extLst>
          </p:cNvPr>
          <p:cNvSpPr txBox="1"/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cap="all" spc="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TOUR!</a:t>
            </a:r>
          </a:p>
        </p:txBody>
      </p:sp>
    </p:spTree>
    <p:extLst>
      <p:ext uri="{BB962C8B-B14F-4D97-AF65-F5344CB8AC3E}">
        <p14:creationId xmlns:p14="http://schemas.microsoft.com/office/powerpoint/2010/main" val="271003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028-5754-3E8C-74BB-E08EF788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Office </a:t>
            </a:r>
            <a:r>
              <a:rPr lang="es-ES_tradnl" dirty="0" err="1"/>
              <a:t>Hours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2588-8136-3754-E5A0-E672E14CA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(Do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suffer</a:t>
            </a:r>
            <a:r>
              <a:rPr lang="es-ES_tradnl" dirty="0"/>
              <a:t> in </a:t>
            </a:r>
            <a:r>
              <a:rPr lang="es-ES_tradnl" dirty="0" err="1"/>
              <a:t>silence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3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BD559-D3F4-D3C5-8D97-B7257527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7FF52-DE6C-EC60-E0D5-6372BBC3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Mondays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13.00 </a:t>
            </a:r>
            <a:r>
              <a:rPr lang="es-ES_tradnl" dirty="0" err="1"/>
              <a:t>to</a:t>
            </a:r>
            <a:r>
              <a:rPr lang="es-ES_tradnl" dirty="0"/>
              <a:t> 14.00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appointment</a:t>
            </a:r>
            <a:r>
              <a:rPr lang="es-ES_tradnl" dirty="0"/>
              <a:t>. </a:t>
            </a:r>
            <a:r>
              <a:rPr lang="es-ES_tradnl" dirty="0" err="1"/>
              <a:t>Mostly</a:t>
            </a:r>
            <a:r>
              <a:rPr lang="es-ES_tradnl" dirty="0"/>
              <a:t> 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appointment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come </a:t>
            </a:r>
            <a:r>
              <a:rPr lang="es-ES_tradnl" dirty="0" err="1"/>
              <a:t>to</a:t>
            </a:r>
            <a:r>
              <a:rPr lang="es-ES_tradnl" dirty="0"/>
              <a:t> office </a:t>
            </a:r>
            <a:r>
              <a:rPr lang="es-ES_tradnl" dirty="0" err="1"/>
              <a:t>hours</a:t>
            </a:r>
            <a:r>
              <a:rPr lang="es-ES_tradnl" dirty="0"/>
              <a:t>… 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81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DBF19-AF25-FBE9-2945-37B5CEA4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2E9C0-0F02-D84B-4CE5-964F626E8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9A55-8574-2AFC-E322-6C2B6BC6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37F3-9AAA-AB15-F911-E7CEF0C5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believe in punitive teaching. I believe that learning happens in community. </a:t>
            </a:r>
          </a:p>
          <a:p>
            <a:r>
              <a:rPr lang="en-US" dirty="0"/>
              <a:t>If you have questions, ask them. More often the not, other students have similar questions, so it helps everybody. </a:t>
            </a:r>
          </a:p>
          <a:p>
            <a:endParaRPr lang="en-US" dirty="0"/>
          </a:p>
          <a:p>
            <a:r>
              <a:rPr lang="en-US" dirty="0"/>
              <a:t>This program (and by extension, this class) is preparing you for a job/a PhD. Take advantage of it. It’s tough out there. </a:t>
            </a:r>
          </a:p>
          <a:p>
            <a:pPr lvl="1"/>
            <a:r>
              <a:rPr lang="en-US" dirty="0"/>
              <a:t>If you are a PhD student, this </a:t>
            </a:r>
            <a:r>
              <a:rPr lang="en-US" i="1" dirty="0"/>
              <a:t>is</a:t>
            </a:r>
            <a:r>
              <a:rPr lang="en-US" dirty="0"/>
              <a:t> you job!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7FDFA-7119-F2DD-59DE-634A4D7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D237B-6426-1B6B-742B-97105E63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first names is </a:t>
            </a:r>
            <a:r>
              <a:rPr lang="en-US" i="1" dirty="0"/>
              <a:t>Sebastián</a:t>
            </a:r>
            <a:r>
              <a:rPr lang="en-US" dirty="0"/>
              <a:t>; my last names is </a:t>
            </a:r>
            <a:r>
              <a:rPr lang="en-US" i="1" dirty="0"/>
              <a:t>Vallejo Vera. </a:t>
            </a:r>
          </a:p>
          <a:p>
            <a:pPr lvl="1"/>
            <a:r>
              <a:rPr lang="en-US" dirty="0"/>
              <a:t>You can call me however you feel more comfortable: Sebastián, Professor Vallejo, Professor Vallejo Vera, Dr. Vallejo, and/or Dr. Vallejo Vera. Dr. Vera is my mom. </a:t>
            </a:r>
          </a:p>
          <a:p>
            <a:r>
              <a:rPr lang="en-US" dirty="0"/>
              <a:t>I received my PhD in 2019 from the University of Maryland, College Park (just like Dave). I am a comparativist and a methodologist.</a:t>
            </a:r>
          </a:p>
          <a:p>
            <a:endParaRPr lang="en-US" dirty="0"/>
          </a:p>
          <a:p>
            <a:r>
              <a:rPr lang="en-US" dirty="0"/>
              <a:t>Reach me at:</a:t>
            </a:r>
          </a:p>
          <a:p>
            <a:pPr lvl="1"/>
            <a:r>
              <a:rPr lang="en-US" dirty="0">
                <a:hlinkClick r:id="rId2"/>
              </a:rPr>
              <a:t>sebastian.vallejo@uwo.ca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www.svallejovera.com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D8DC-262C-D06C-763A-9FCED02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539B-62B0-5197-48A3-DDF377F9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Large Language Models (LLM) in the social science:</a:t>
            </a:r>
          </a:p>
          <a:p>
            <a:pPr lvl="1"/>
            <a:r>
              <a:rPr lang="en-US" dirty="0" err="1"/>
              <a:t>Timoneda</a:t>
            </a:r>
            <a:r>
              <a:rPr lang="en-US" dirty="0"/>
              <a:t>, J.C.,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BERT, </a:t>
            </a:r>
            <a:r>
              <a:rPr lang="en-US" i="1" dirty="0" err="1"/>
              <a:t>RoBERTa</a:t>
            </a:r>
            <a:r>
              <a:rPr lang="en-US" i="1" dirty="0"/>
              <a:t> or </a:t>
            </a:r>
            <a:r>
              <a:rPr lang="en-US" i="1" dirty="0" err="1"/>
              <a:t>DeBERTa</a:t>
            </a:r>
            <a:r>
              <a:rPr lang="en-US" i="1" dirty="0"/>
              <a:t>? Comparing Performance Across Transformer Models in Political Science Text</a:t>
            </a:r>
            <a:r>
              <a:rPr lang="en-US" dirty="0"/>
              <a:t>. Forthcoming </a:t>
            </a:r>
            <a:r>
              <a:rPr lang="en-US" i="1" dirty="0"/>
              <a:t>Journal of Politics.</a:t>
            </a:r>
          </a:p>
          <a:p>
            <a:pPr lvl="1"/>
            <a:r>
              <a:rPr lang="en-US" dirty="0"/>
              <a:t>Davila Gordillo, D., J.C. </a:t>
            </a:r>
            <a:r>
              <a:rPr lang="en-US" dirty="0" err="1"/>
              <a:t>Timoneda</a:t>
            </a:r>
            <a:r>
              <a:rPr lang="en-US" dirty="0"/>
              <a:t>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Machines Do See Color: A Guideline to Classify Different Forms of Racist Discourse in Large Corpora</a:t>
            </a:r>
            <a:r>
              <a:rPr lang="en-US" dirty="0"/>
              <a:t>. Working Paper</a:t>
            </a:r>
            <a:r>
              <a:rPr lang="en-US" i="1" dirty="0"/>
              <a:t>.</a:t>
            </a:r>
          </a:p>
          <a:p>
            <a:pPr lvl="1"/>
            <a:r>
              <a:rPr lang="en-US" dirty="0" err="1"/>
              <a:t>Timoneda</a:t>
            </a:r>
            <a:r>
              <a:rPr lang="en-US" dirty="0"/>
              <a:t>, J.C.,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Behind the Mask: Random and Selective Masking in Transformer Models Applied to Specialized Political Science Texts. </a:t>
            </a:r>
            <a:r>
              <a:rPr lang="en-US" dirty="0"/>
              <a:t>Working Paper.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976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D8DC-262C-D06C-763A-9FCED02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Gender and Politics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D5AD0-D90A-4FA0-B8DE-E5BCF0F5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86" y="1905035"/>
            <a:ext cx="5717227" cy="358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3E307-40A9-6A44-9242-BC31962C247E}"/>
              </a:ext>
            </a:extLst>
          </p:cNvPr>
          <p:cNvSpPr txBox="1"/>
          <p:nvPr/>
        </p:nvSpPr>
        <p:spPr>
          <a:xfrm>
            <a:off x="1083038" y="5724463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Vallejo Vera, S., &amp; Gómez Vidal, A. (2022). The politics of interruptions: gendered disruptions of legislative speeches. </a:t>
            </a:r>
            <a:r>
              <a:rPr lang="en-CA" i="1" dirty="0">
                <a:latin typeface="Garamond" panose="02020404030301010803" pitchFamily="18" charset="0"/>
              </a:rPr>
              <a:t>The Journal of Politics</a:t>
            </a:r>
            <a:r>
              <a:rPr lang="en-CA" dirty="0">
                <a:latin typeface="Garamond" panose="02020404030301010803" pitchFamily="18" charset="0"/>
              </a:rPr>
              <a:t>, </a:t>
            </a:r>
            <a:r>
              <a:rPr lang="en-CA" i="1" dirty="0">
                <a:latin typeface="Garamond" panose="02020404030301010803" pitchFamily="18" charset="0"/>
              </a:rPr>
              <a:t>84</a:t>
            </a:r>
            <a:r>
              <a:rPr lang="en-CA" dirty="0">
                <a:latin typeface="Garamond" panose="02020404030301010803" pitchFamily="18" charset="0"/>
              </a:rPr>
              <a:t>(3), 1384-1402.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3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2178-E21C-1076-CEBF-5212249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Racial Identity and Politics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4B4D-D283-966E-3E7C-AA254480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31" y="1874517"/>
            <a:ext cx="4083337" cy="3881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D7649-F300-0D0C-A205-4479BBCC0EA0}"/>
              </a:ext>
            </a:extLst>
          </p:cNvPr>
          <p:cNvSpPr txBox="1"/>
          <p:nvPr/>
        </p:nvSpPr>
        <p:spPr>
          <a:xfrm>
            <a:off x="1083038" y="5829284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Vallejo Vera, S. (2023). Rage in the Machine: Activation of Racist Content in Social Media. </a:t>
            </a:r>
            <a:r>
              <a:rPr lang="en-CA" i="1" dirty="0">
                <a:latin typeface="Garamond" panose="02020404030301010803" pitchFamily="18" charset="0"/>
              </a:rPr>
              <a:t>Latin American Politics and Society</a:t>
            </a:r>
            <a:r>
              <a:rPr lang="en-CA" dirty="0">
                <a:latin typeface="Garamond" panose="02020404030301010803" pitchFamily="18" charset="0"/>
              </a:rPr>
              <a:t>, 65(1), 74-100.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4E48-9104-1F63-4AFF-CE4C51F3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Legislative Politics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50F48-7492-763B-B588-D0C90F5D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96" y="1874517"/>
            <a:ext cx="4634685" cy="3743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02A7C-ECFD-ECF7-0F40-FA5E4EA26284}"/>
              </a:ext>
            </a:extLst>
          </p:cNvPr>
          <p:cNvSpPr txBox="1"/>
          <p:nvPr/>
        </p:nvSpPr>
        <p:spPr>
          <a:xfrm>
            <a:off x="1251678" y="5829284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Garamond" panose="02020404030301010803" pitchFamily="18" charset="0"/>
              </a:rPr>
              <a:t>Alemán</a:t>
            </a:r>
            <a:r>
              <a:rPr lang="en-CA" dirty="0">
                <a:latin typeface="Garamond" panose="02020404030301010803" pitchFamily="18" charset="0"/>
              </a:rPr>
              <a:t>, E., </a:t>
            </a:r>
            <a:r>
              <a:rPr lang="en-CA" dirty="0" err="1">
                <a:latin typeface="Garamond" panose="02020404030301010803" pitchFamily="18" charset="0"/>
              </a:rPr>
              <a:t>Micozzi</a:t>
            </a:r>
            <a:r>
              <a:rPr lang="en-CA" dirty="0">
                <a:latin typeface="Garamond" panose="02020404030301010803" pitchFamily="18" charset="0"/>
              </a:rPr>
              <a:t>, J. P., &amp; Vallejo Vera, S. (2023). Congressional Committees, Electoral Connections, and Legislative Speech. </a:t>
            </a:r>
            <a:r>
              <a:rPr lang="en-CA" i="1" dirty="0">
                <a:latin typeface="Garamond" panose="02020404030301010803" pitchFamily="18" charset="0"/>
              </a:rPr>
              <a:t>Political Research Quarterly</a:t>
            </a:r>
            <a:r>
              <a:rPr lang="en-CA" dirty="0">
                <a:latin typeface="Garamond" panose="02020404030301010803" pitchFamily="18" charset="0"/>
              </a:rPr>
              <a:t>, 76(2), 994-1011.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21F-C0C4-8099-D6A3-0B7FD2C9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And then some…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5499D-ACEC-FEA7-76AA-3580323E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48" y="1544310"/>
            <a:ext cx="6351104" cy="395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D1570-AEF4-F04E-3E35-DA1CAD1DCB26}"/>
              </a:ext>
            </a:extLst>
          </p:cNvPr>
          <p:cNvSpPr txBox="1"/>
          <p:nvPr/>
        </p:nvSpPr>
        <p:spPr>
          <a:xfrm>
            <a:off x="1083038" y="5829283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Garamond" panose="02020404030301010803" pitchFamily="18" charset="0"/>
              </a:rPr>
              <a:t>Currin</a:t>
            </a:r>
            <a:r>
              <a:rPr lang="en-CA" dirty="0">
                <a:latin typeface="Garamond" panose="02020404030301010803" pitchFamily="18" charset="0"/>
              </a:rPr>
              <a:t>, C. B., Vallejo Vera, S., &amp; </a:t>
            </a:r>
            <a:r>
              <a:rPr lang="en-CA" dirty="0" err="1">
                <a:latin typeface="Garamond" panose="02020404030301010803" pitchFamily="18" charset="0"/>
              </a:rPr>
              <a:t>Khaledi-Nasab</a:t>
            </a:r>
            <a:r>
              <a:rPr lang="en-CA" dirty="0">
                <a:latin typeface="Garamond" panose="02020404030301010803" pitchFamily="18" charset="0"/>
              </a:rPr>
              <a:t>, A. (2022). Depolarization of echo chambers by random dynamical nudge. </a:t>
            </a:r>
            <a:r>
              <a:rPr lang="en-CA" i="1" dirty="0">
                <a:latin typeface="Garamond" panose="02020404030301010803" pitchFamily="18" charset="0"/>
              </a:rPr>
              <a:t>Scientific Reports</a:t>
            </a:r>
            <a:r>
              <a:rPr lang="en-CA" dirty="0">
                <a:latin typeface="Garamond" panose="02020404030301010803" pitchFamily="18" charset="0"/>
              </a:rPr>
              <a:t>, 12(1), 9234.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6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4E80EC-290A-3839-D871-B9592EDA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AA21-7A56-511D-8E53-CFCB0E66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307144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60</TotalTime>
  <Words>978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Gill Sans MT</vt:lpstr>
      <vt:lpstr>Impact</vt:lpstr>
      <vt:lpstr>Badge</vt:lpstr>
      <vt:lpstr>Introduction to Computational Text Analysis</vt:lpstr>
      <vt:lpstr>Who am I?</vt:lpstr>
      <vt:lpstr>PowerPoint Presentation</vt:lpstr>
      <vt:lpstr>My Research: Text Analysis</vt:lpstr>
      <vt:lpstr>My Research: Gender and Politics</vt:lpstr>
      <vt:lpstr>My Research: Racial Identity and Politics</vt:lpstr>
      <vt:lpstr>My Research: Legislative Politics</vt:lpstr>
      <vt:lpstr>My Research: And then some…</vt:lpstr>
      <vt:lpstr>PowerPoint Presentation</vt:lpstr>
      <vt:lpstr>Who are you?</vt:lpstr>
      <vt:lpstr>PowerPoint Presentation</vt:lpstr>
      <vt:lpstr>Read the Syllabus</vt:lpstr>
      <vt:lpstr>What you MUST know from the syllabus</vt:lpstr>
      <vt:lpstr>FAQs:</vt:lpstr>
      <vt:lpstr>Expectations during Class</vt:lpstr>
      <vt:lpstr>Course Requirements</vt:lpstr>
      <vt:lpstr>PowerPoint Presentation</vt:lpstr>
      <vt:lpstr>Readings</vt:lpstr>
      <vt:lpstr>PowerPoint Presentation</vt:lpstr>
      <vt:lpstr>Code</vt:lpstr>
      <vt:lpstr>PowerPoint Presentation</vt:lpstr>
      <vt:lpstr>Perusall</vt:lpstr>
      <vt:lpstr>PowerPoint Presentation</vt:lpstr>
      <vt:lpstr>Office Hours</vt:lpstr>
      <vt:lpstr>PowerPoint Presentation</vt:lpstr>
      <vt:lpstr>Closing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Text Analysis</dc:title>
  <dc:creator>Sebastian Vallejo Vera</dc:creator>
  <cp:lastModifiedBy>Sebastian Vallejo Vera</cp:lastModifiedBy>
  <cp:revision>1</cp:revision>
  <dcterms:created xsi:type="dcterms:W3CDTF">2023-12-20T18:04:42Z</dcterms:created>
  <dcterms:modified xsi:type="dcterms:W3CDTF">2023-12-20T19:05:07Z</dcterms:modified>
</cp:coreProperties>
</file>