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7" r:id="rId2"/>
    <p:sldId id="265" r:id="rId3"/>
    <p:sldId id="266" r:id="rId4"/>
    <p:sldId id="268" r:id="rId5"/>
    <p:sldId id="258" r:id="rId6"/>
    <p:sldId id="259" r:id="rId7"/>
    <p:sldId id="260" r:id="rId8"/>
    <p:sldId id="261" r:id="rId9"/>
    <p:sldId id="262" r:id="rId10"/>
    <p:sldId id="263" r:id="rId11"/>
    <p:sldId id="267" r:id="rId12"/>
    <p:sldId id="269" r:id="rId13"/>
    <p:sldId id="270" r:id="rId14"/>
    <p:sldId id="271" r:id="rId15"/>
    <p:sldId id="273" r:id="rId16"/>
    <p:sldId id="272" r:id="rId17"/>
    <p:sldId id="276" r:id="rId18"/>
    <p:sldId id="275" r:id="rId19"/>
    <p:sldId id="286" r:id="rId20"/>
    <p:sldId id="289" r:id="rId21"/>
    <p:sldId id="292" r:id="rId22"/>
    <p:sldId id="291" r:id="rId23"/>
    <p:sldId id="293" r:id="rId24"/>
    <p:sldId id="287" r:id="rId25"/>
    <p:sldId id="290" r:id="rId26"/>
    <p:sldId id="294" r:id="rId27"/>
    <p:sldId id="29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18:07:10.843"/>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266 1 24575,'0'22'0,"-9"-5"0,7 18 0,-7-9 0,4 7 0,-1-1 0,-9-6 0,3 5 0,-2-10 0,4 4 0,0-10 0,1-1 0,-1-1 0,1-3 0,0 4 0,0-5 0,0 0 0,0 4 0,-5-2 0,3 2 0,-3 1 0,0-3 0,4 3 0,-4-5 0,9 0 0,-3 0 0,3-1 0,0 1 0,-3 0 0,7-1 0,1-3 0,5-2 0,8 2 0,2 0 0,4 5 0,1 0 0,-1 0 0,7 0 0,-5 0 0,4 0 0,0 0 0,-4 0 0,10 1 0,-10-1 0,9 0 0,-3 0 0,0 1 0,3-1 0,-9 0 0,5 0 0,-12 0 0,5 0 0,-9-2 0,3-2 0,-4 2 0,0-7 0,-4 7 0,-2-7 0,-3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20:55:27.091"/>
    </inkml:context>
    <inkml:brush xml:id="br0">
      <inkml:brushProperty name="width" value="0.1" units="cm"/>
      <inkml:brushProperty name="height" value="0.1" units="cm"/>
      <inkml:brushProperty name="color" value="#FF4E00"/>
      <inkml:brushProperty name="inkEffects" value="rainbow"/>
      <inkml:brushProperty name="anchorX" value="-85765.5"/>
      <inkml:brushProperty name="anchorY" value="-50679.20313"/>
      <inkml:brushProperty name="scaleFactor" value="0.5"/>
    </inkml:brush>
  </inkml:definitions>
  <inkml:trace contextRef="#ctx0" brushRef="#br0">0 738 24575,'23'0'0,"0"0"0,6 0 0,0 0 0,1 0 0,4 0 0,-3 0 0,23 0 0,-15 0 0,11 0 0,-21 0 0,-1 0 0,-9 0 0,3 0 0,-9 0 0,-1 0 0,-8-3 0,0-6 0,-4-9 0,0-6 0,0-11 0,0 5 0,0-11 0,0 4 0,0-5 0,-10-26 0,3 20 0,-9-20 0,10 27 0,-3 4 0,4 3 0,0 5 0,0-6 0,1 9 0,4-2 0,-4 10 0,4-3 0,0 3 0,0 2 0,0 8 0,0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21:05:39.656"/>
    </inkml:context>
    <inkml:brush xml:id="br0">
      <inkml:brushProperty name="width" value="0.1" units="cm"/>
      <inkml:brushProperty name="height" value="0.1" units="cm"/>
      <inkml:brushProperty name="color" value="#FF4E00"/>
      <inkml:brushProperty name="inkEffects" value="rainbow"/>
      <inkml:brushProperty name="anchorX" value="0"/>
      <inkml:brushProperty name="anchorY" value="0"/>
      <inkml:brushProperty name="scaleFactor" value="0.5"/>
    </inkml:brush>
  </inkml:definitions>
  <inkml:trace contextRef="#ctx0" brushRef="#br0">1 2144 24575,'0'-42'0,"0"2"0,4-13 0,2-1 0,5 16 0,5-18 0,1-13 0,6-11 0,-6 0 0,1-16 0,-2 11 0,-6 25 0,-1-1 0,1-10 0,2-14 0,-1 2 0,-5 19 0,-6-3 0,0-13 0,0-1 0,0 13 0,0-31 0,0 35 0,0 7 0,-5 0 0,-1 6 0,-5 3 0,0 5 0,1 1 0,-5 6 0,4 1 0,-3 6 0,4 0 0,1 5 0,0 1 0,-4 5 0,7 0 0,-5 5 0,6 1 0,-3 4 0,4 0 0,0 0 0,1 3 0,-2 2 0,1 3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21:05:41.274"/>
    </inkml:context>
    <inkml:brush xml:id="br0">
      <inkml:brushProperty name="width" value="0.1" units="cm"/>
      <inkml:brushProperty name="height" value="0.1" units="cm"/>
      <inkml:brushProperty name="color" value="#FF4E00"/>
      <inkml:brushProperty name="inkEffects" value="rainbow"/>
      <inkml:brushProperty name="anchorX" value="-29659.71094"/>
      <inkml:brushProperty name="anchorY" value="-11410.71094"/>
      <inkml:brushProperty name="scaleFactor" value="0.5"/>
    </inkml:brush>
  </inkml:definitions>
  <inkml:trace contextRef="#ctx0" brushRef="#br0">0 437 24575,'0'-11'0,"0"-10"0,0 2 0,0-5 0,0-4 0,0 1 0,0-6 0,0 1 0,0 9 0,0 6 0,0-1 0,0 8 0,0-7 0,0 4 0,0-5 0,0 3 0,0-6 0,0 7 0,0 1 0,0 1 0,4-1 0,1 4 0,3-7 0,0 11 0,0-2 0,0 7 0,-1 0 0,1 0 0,-1 0 0,1 0 0,0 0 0,0 0 0,0 0 0,0 0 0,4 4 0,2 1 0,3 4 0,6 4 0,-4 1 0,4 5 0,0-1 0,-4-4 0,3 4 0,-8-9 0,2 4 0,-6-5 0,2 0 0,-4 0 0,0 0 0,0 0 0,0-3 0,-4 2 0,3-6 0,-6 2 0,2-3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18:07:12.631"/>
    </inkml:context>
    <inkml:brush xml:id="br0">
      <inkml:brushProperty name="width" value="0.05" units="cm"/>
      <inkml:brushProperty name="height" value="0.05" units="cm"/>
      <inkml:brushProperty name="color" value="#AE198D"/>
      <inkml:brushProperty name="inkEffects" value="galaxy"/>
      <inkml:brushProperty name="anchorX" value="-22709.42969"/>
      <inkml:brushProperty name="anchorY" value="-14532.46289"/>
      <inkml:brushProperty name="scaleFactor" value="0.5"/>
    </inkml:brush>
  </inkml:definitions>
  <inkml:trace contextRef="#ctx0" brushRef="#br0">1 1257 24575,'62'-26'0,"17"-13"0,-31 21 0,3 0 0,11-9 0,-1 0 0,-12 8 0,-2 1 0,42-20 0,-11 5 0,-13 1 0,8 4 0,-5-10 0,2 16 0,-12-13 0,5 14 0,0-10 0,1 5 0,-1 1 0,-7 0 0,5 0 0,-12 1 0,12-1 0,3-7 0,-12 7 0,10-13 0,-14 8 0,-2-7 0,8-1 0,-17 3 0,4 4 0,-6-3 0,-3 11 0,-3-9 0,3 3 0,-10 2 0,5-5 0,-6 5 0,-5 0 0,4 2 0,-10 5 0,5 1 0,-6 4 0,1-4 0,-1 9 0,0 0 0,0 2 0,-4 4 0,2-1 0,-6 1 0,3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18:21:08.341"/>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308 1 24575,'-16'55'0,"0"-5"0,-15 36 0,5-13-9831,1-13 8341,-7 8 4308,7-19-2818,0 14 1719,-5-5-1719,16-10 0,-9-13 0,13-10 6784,4-10-6784,-7-1 0,11-5 0,-7 0 0,5 0 0,3-1 0,4 4 0,15 9 0,8 6 0,26 25 0,-13-13 0,28 21 0,-21-15 0,20 9 0,-6-2 0,0 1 0,-1-6 0,-15-5 0,-4-11 0,-12-5 0,-3-10 0,-10-2 0,-1-5 0,-5 0 0,0-4 0,-1-1 0,-3 0 0,3-3 0,-7 6 0,2-6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18:21:11.981"/>
    </inkml:context>
    <inkml:brush xml:id="br0">
      <inkml:brushProperty name="width" value="0.05" units="cm"/>
      <inkml:brushProperty name="height" value="0.05" units="cm"/>
      <inkml:brushProperty name="color" value="#AE198D"/>
      <inkml:brushProperty name="inkEffects" value="galaxy"/>
      <inkml:brushProperty name="anchorX" value="-51531.53906"/>
      <inkml:brushProperty name="anchorY" value="-33091.19531"/>
      <inkml:brushProperty name="scaleFactor" value="0.5"/>
    </inkml:brush>
  </inkml:definitions>
  <inkml:trace contextRef="#ctx0" brushRef="#br0">1 933 24575,'30'0'0,"27"0"0,-5 0 0,6 0 0,21 1 0,7-2-1788,-16 0 1,4-2-1,2-2 1788,14 0 0,3-2 0,3-3-1015,-18 1 0,1-2 1,2-1-1,0-1 1015,6 0 0,2 0 0,0-2 0,1-2 0,3-4 0,2-3 0,-1 0 0,-5 3 0,8 0 0,-4 3 0,1-3-249,-15 0 0,2-3 0,-1-1 0,-3 2 249,6-2 0,-3 2 0,0-2-479,6-2 1,1 0 0,-4-1 478,-14 3 0,-2 0 0,-3 0 328,19-13 0,-6 1-328,-18 13 0,-3-1 1522,0-5 1,-3 0-1523,34-12 3477,-31 14-3477,-16 6 2628,-13 11-2628,-2 1 1507,-10 0-1507,-1 5 540,-10-3-540,4 7 0,-3-3 0,0 4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18:32:01.223"/>
    </inkml:context>
    <inkml:brush xml:id="br0">
      <inkml:brushProperty name="width" value="0.1" units="cm"/>
      <inkml:brushProperty name="height" value="0.1" units="cm"/>
      <inkml:brushProperty name="color" value="#FF4E00"/>
      <inkml:brushProperty name="inkEffects" value="rainbow"/>
      <inkml:brushProperty name="anchorX" value="0"/>
      <inkml:brushProperty name="anchorY" value="0"/>
      <inkml:brushProperty name="scaleFactor" value="0.5"/>
    </inkml:brush>
  </inkml:definitions>
  <inkml:trace contextRef="#ctx0" brushRef="#br0">1 827 24575,'20'-71'0,"-10"34"0,29-51 0,-18 36 0,2 1 0,3 8 0,0 0 0,-2-9 0,-1 1 0,22-32 0,-27 51 0,8-22 0,-11 27 0,0-3 0,-4 9 0,4-4 0,-6 6 0,0 8 0,1-6 0,-5 11 0,3-3 0,4 5 0,8 13 0,17 16 0,10 7 0,6 24 0,-3-17 0,9 27 0,-13-21 0,15 23 0,-11-16 0,-4 5 0,-4-14 0,-6-1 0,-7-9 0,-7-5 0,-8-8 0,-5-7 0,0-4 0,0 0 0,-1-4 0,-3 2 0,-1-6 0,-4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18:32:01.224"/>
    </inkml:context>
    <inkml:brush xml:id="br0">
      <inkml:brushProperty name="width" value="0.1" units="cm"/>
      <inkml:brushProperty name="height" value="0.1" units="cm"/>
      <inkml:brushProperty name="color" value="#FF4E00"/>
      <inkml:brushProperty name="inkEffects" value="rainbow"/>
      <inkml:brushProperty name="anchorX" value="-7804.729"/>
      <inkml:brushProperty name="anchorY" value="-14366.65039"/>
      <inkml:brushProperty name="scaleFactor" value="0.5"/>
    </inkml:brush>
  </inkml:definitions>
  <inkml:trace contextRef="#ctx0" brushRef="#br0">2 1 24575,'0'45'0,"0"42"0,0-24 0,0 7-3038,0 21 1,0 7 3037,0-19 0,0 3 0,0 2-891,0 3 1,0 1 0,0 2 890,0 7 0,0 1 0,0 1 0,0-22 0,0 1 0,0-1 0,0 1-375,0 0 0,0 0 0,0 1 1,0 0 374,0 4 0,-1 1 0,0-1 0,3-4 0,3 6 0,3-4 0,1 1-640,2 12 0,1 1 0,6-5 640,4-18 0,4-4 0,1 2 0,4 8 0,1 2 0,3 0 0,7 5 0,2 0 0,2-3 0,-4-11 0,0-3 0,3-1 0,5 0 0,2-1 0,0-1 52,-4-4 1,-1-1-1,2-3-52,23 14 0,-1-5 807,-19-14 0,0-4-807,6-3 0,-2-7 3031,4-4-3031,17 14 3029,-15-13-3029,-24-10 2748,-3-6-2748,-21-13 1319,-2-2-1319,-6-1 66,5-2 1,-10 3 0,3-4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20:55:18.906"/>
    </inkml:context>
    <inkml:brush xml:id="br0">
      <inkml:brushProperty name="width" value="0.1" units="cm"/>
      <inkml:brushProperty name="height" value="0.1" units="cm"/>
      <inkml:brushProperty name="color" value="#FF4E00"/>
      <inkml:brushProperty name="inkEffects" value="rainbow"/>
      <inkml:brushProperty name="anchorX" value="0"/>
      <inkml:brushProperty name="anchorY" value="0"/>
      <inkml:brushProperty name="scaleFactor" value="0.5"/>
    </inkml:brush>
  </inkml:definitions>
  <inkml:trace contextRef="#ctx0" brushRef="#br0">1 658 24575,'9'-65'0,"8"27"0,6-42 0,29 24 0,4-16 0,10 18 0,4 2 0,-31 20 0,1 2 0,36-15 0,3 5 0,14 12-757,-36 12 1,2 1 756,-4 3 0,0 3 0,-4 5 0,-1 1-137,45-3 137,-41 5 0,2 2 0,-5-1 0,1 0 0,4 0 0,0 0 0,-4 0 0,-1 0 0,4 0 0,0 0 0,2-1 0,-1 2 0,1 1 0,1 2-722,12 2 0,1 4 722,-8 3 0,1 3 0,13 3 0,0 2 0,-3 5 0,-1 1-878,6 0 1,0 2 877,-3 5 0,-2 2 0,1-1 0,-1 2 0,-2 5 0,-2 2 0,-2-1 0,-1 1 0,0 3 0,-1 1 0,-2-2 0,-2 2 0,-6 2 0,-3-1 187,-11-12 0,-2 0-187,-3 6 0,-2 0 0,17 21 0,-17-15 0,0-1 0,12 19 0,-14-9 0,-4 0 0,-8 1 429,16 24-429,-25-35 1365,3-5-1365,-5-7 1998,1-1-1998,-6-15 683,4 7-683,-8-13 0,3 5 0,-4-3 0,3-7 0,-2 4 0,3-5 0,-4 0 0,0 0 0,0 0 0,-7-14 0,6 7 0,-6-10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20:55:20.503"/>
    </inkml:context>
    <inkml:brush xml:id="br0">
      <inkml:brushProperty name="width" value="0.1" units="cm"/>
      <inkml:brushProperty name="height" value="0.1" units="cm"/>
      <inkml:brushProperty name="color" value="#FF4E00"/>
      <inkml:brushProperty name="inkEffects" value="rainbow"/>
      <inkml:brushProperty name="anchorX" value="-16489.21094"/>
      <inkml:brushProperty name="anchorY" value="-11952.58398"/>
      <inkml:brushProperty name="scaleFactor" value="0.5"/>
    </inkml:brush>
  </inkml:definitions>
  <inkml:trace contextRef="#ctx0" brushRef="#br0">0 671 24575,'27'0'0,"-5"0"0,6 0 0,2 0 0,1 0 0,4 0 0,-11 0 0,-2 0 0,17 0 0,-21 0 0,16 0 0,-27 0 0,1 0 0,4 0 0,-3 0 0,7 0 0,-7 0 0,4 0 0,-5 0 0,0 0 0,0 0 0,-4-3 0,0-2 0,-4-12 0,4-3 0,2-15 0,-1-8 0,5-7 0,-4-1 0,0-4 0,4 4 0,-9-6 0,9 7 0,-4 1 0,0 12 0,-1 7 0,-1 8 0,-3 8 0,2 2 0,-3 4 0,0 0 0,4 4 0,-3-3 0,2 3 0,-3-4 0,0 0 0,3 4 0,-2-3 0,3 3 0,-1 0 0,-2 1 0,2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20:55:25.674"/>
    </inkml:context>
    <inkml:brush xml:id="br0">
      <inkml:brushProperty name="width" value="0.1" units="cm"/>
      <inkml:brushProperty name="height" value="0.1" units="cm"/>
      <inkml:brushProperty name="color" value="#FF4E00"/>
      <inkml:brushProperty name="inkEffects" value="rainbow"/>
      <inkml:brushProperty name="anchorX" value="-59222.71094"/>
      <inkml:brushProperty name="anchorY" value="-36958.98438"/>
      <inkml:brushProperty name="scaleFactor" value="0.5"/>
    </inkml:brush>
  </inkml:definitions>
  <inkml:trace contextRef="#ctx0" brushRef="#br0">0 256 24575,'42'-12'0,"-14"0"0,22-11 0,-20-2 0,5 3 0,3-4 0,51-7 0,-41 9 0,15 6 0,1 2 0,-18 0 0,50 4 0,-44 2 0,13 9 0,-1-4 0,11 5 0,9 0 0,-1 0-582,7 0 582,3 0 0,2 12 0,-45-6 0,1 2 0,41 24 0,-22-3 0,2 1 0,-21-8 0,2 2 0,12 8 0,8 6 0,-7-4 0,-6-1 0,-2-1-767,25 13 0,0 1 767,-23-10 0,-3 0 0,-2-4 0,-3 0-150,-9-4 0,-2 0 150,2 2 0,-2-2 0,21 10 0,8 11 0,-10-12 0,-7 4 0,-8-7 529,-5-1-529,-3-5 1553,-7-3-1553,0-1 334,5-2-334,-3 3 0,11 2 0,-7-5 0,10 11 0,-2-5 0,2 6 0,-8-6 0,-6 2 0,-9-10 0,-5-1 0,-5-7 0,0-4 0,-5 0 0,0 0 0,-1-3 0,-2-2 0,-2-3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8D2A1-0D78-184F-9DCC-3F3573EA747D}"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74D6D-3F2B-2546-83C1-680CDD3ADECA}" type="slidenum">
              <a:rPr lang="en-US" smtClean="0"/>
              <a:t>‹#›</a:t>
            </a:fld>
            <a:endParaRPr lang="en-US"/>
          </a:p>
        </p:txBody>
      </p:sp>
    </p:spTree>
    <p:extLst>
      <p:ext uri="{BB962C8B-B14F-4D97-AF65-F5344CB8AC3E}">
        <p14:creationId xmlns:p14="http://schemas.microsoft.com/office/powerpoint/2010/main" val="4128444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2B7DFCC-5E30-0C4A-9B76-1E717AC53549}" type="datetimeFigureOut">
              <a:rPr lang="en-US" smtClean="0"/>
              <a:t>2/27/24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22E6965-A7F0-2D4D-9843-BD20A7D4C72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804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7DFCC-5E30-0C4A-9B76-1E717AC53549}" type="datetimeFigureOut">
              <a:rPr lang="en-US" smtClean="0"/>
              <a:t>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E6965-A7F0-2D4D-9843-BD20A7D4C72A}" type="slidenum">
              <a:rPr lang="en-US" smtClean="0"/>
              <a:t>‹#›</a:t>
            </a:fld>
            <a:endParaRPr lang="en-US"/>
          </a:p>
        </p:txBody>
      </p:sp>
    </p:spTree>
    <p:extLst>
      <p:ext uri="{BB962C8B-B14F-4D97-AF65-F5344CB8AC3E}">
        <p14:creationId xmlns:p14="http://schemas.microsoft.com/office/powerpoint/2010/main" val="625592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7DFCC-5E30-0C4A-9B76-1E717AC53549}" type="datetimeFigureOut">
              <a:rPr lang="en-US" smtClean="0"/>
              <a:t>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E6965-A7F0-2D4D-9843-BD20A7D4C72A}" type="slidenum">
              <a:rPr lang="en-US" smtClean="0"/>
              <a:t>‹#›</a:t>
            </a:fld>
            <a:endParaRPr lang="en-US"/>
          </a:p>
        </p:txBody>
      </p:sp>
    </p:spTree>
    <p:extLst>
      <p:ext uri="{BB962C8B-B14F-4D97-AF65-F5344CB8AC3E}">
        <p14:creationId xmlns:p14="http://schemas.microsoft.com/office/powerpoint/2010/main" val="361721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7DFCC-5E30-0C4A-9B76-1E717AC53549}" type="datetimeFigureOut">
              <a:rPr lang="en-US" smtClean="0"/>
              <a:t>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E6965-A7F0-2D4D-9843-BD20A7D4C72A}" type="slidenum">
              <a:rPr lang="en-US" smtClean="0"/>
              <a:t>‹#›</a:t>
            </a:fld>
            <a:endParaRPr lang="en-US"/>
          </a:p>
        </p:txBody>
      </p:sp>
    </p:spTree>
    <p:extLst>
      <p:ext uri="{BB962C8B-B14F-4D97-AF65-F5344CB8AC3E}">
        <p14:creationId xmlns:p14="http://schemas.microsoft.com/office/powerpoint/2010/main" val="268530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2B7DFCC-5E30-0C4A-9B76-1E717AC53549}" type="datetimeFigureOut">
              <a:rPr lang="en-US" smtClean="0"/>
              <a:t>2/27/24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22E6965-A7F0-2D4D-9843-BD20A7D4C72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392247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B7DFCC-5E30-0C4A-9B76-1E717AC53549}" type="datetimeFigureOut">
              <a:rPr lang="en-US" smtClean="0"/>
              <a:t>2/27/24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E6965-A7F0-2D4D-9843-BD20A7D4C72A}" type="slidenum">
              <a:rPr lang="en-US" smtClean="0"/>
              <a:t>‹#›</a:t>
            </a:fld>
            <a:endParaRPr lang="en-US"/>
          </a:p>
        </p:txBody>
      </p:sp>
    </p:spTree>
    <p:extLst>
      <p:ext uri="{BB962C8B-B14F-4D97-AF65-F5344CB8AC3E}">
        <p14:creationId xmlns:p14="http://schemas.microsoft.com/office/powerpoint/2010/main" val="29090785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B7DFCC-5E30-0C4A-9B76-1E717AC53549}" type="datetimeFigureOut">
              <a:rPr lang="en-US" smtClean="0"/>
              <a:t>2/27/24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2E6965-A7F0-2D4D-9843-BD20A7D4C72A}" type="slidenum">
              <a:rPr lang="en-US" smtClean="0"/>
              <a:t>‹#›</a:t>
            </a:fld>
            <a:endParaRPr lang="en-US"/>
          </a:p>
        </p:txBody>
      </p:sp>
    </p:spTree>
    <p:extLst>
      <p:ext uri="{BB962C8B-B14F-4D97-AF65-F5344CB8AC3E}">
        <p14:creationId xmlns:p14="http://schemas.microsoft.com/office/powerpoint/2010/main" val="5948509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B7DFCC-5E30-0C4A-9B76-1E717AC53549}" type="datetimeFigureOut">
              <a:rPr lang="en-US" smtClean="0"/>
              <a:t>2/27/24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E6965-A7F0-2D4D-9843-BD20A7D4C72A}" type="slidenum">
              <a:rPr lang="en-US" smtClean="0"/>
              <a:t>‹#›</a:t>
            </a:fld>
            <a:endParaRPr lang="en-US"/>
          </a:p>
        </p:txBody>
      </p:sp>
    </p:spTree>
    <p:extLst>
      <p:ext uri="{BB962C8B-B14F-4D97-AF65-F5344CB8AC3E}">
        <p14:creationId xmlns:p14="http://schemas.microsoft.com/office/powerpoint/2010/main" val="119799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7DFCC-5E30-0C4A-9B76-1E717AC53549}" type="datetimeFigureOut">
              <a:rPr lang="en-US" smtClean="0"/>
              <a:t>2/27/24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2E6965-A7F0-2D4D-9843-BD20A7D4C72A}" type="slidenum">
              <a:rPr lang="en-US" smtClean="0"/>
              <a:t>‹#›</a:t>
            </a:fld>
            <a:endParaRPr lang="en-US"/>
          </a:p>
        </p:txBody>
      </p:sp>
    </p:spTree>
    <p:extLst>
      <p:ext uri="{BB962C8B-B14F-4D97-AF65-F5344CB8AC3E}">
        <p14:creationId xmlns:p14="http://schemas.microsoft.com/office/powerpoint/2010/main" val="256601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2B7DFCC-5E30-0C4A-9B76-1E717AC53549}" type="datetimeFigureOut">
              <a:rPr lang="en-US" smtClean="0"/>
              <a:t>2/27/24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22E6965-A7F0-2D4D-9843-BD20A7D4C72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80186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2B7DFCC-5E30-0C4A-9B76-1E717AC53549}" type="datetimeFigureOut">
              <a:rPr lang="en-US" smtClean="0"/>
              <a:t>2/27/24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22E6965-A7F0-2D4D-9843-BD20A7D4C72A}" type="slidenum">
              <a:rPr lang="en-US" smtClean="0"/>
              <a:t>‹#›</a:t>
            </a:fld>
            <a:endParaRPr lang="en-US"/>
          </a:p>
        </p:txBody>
      </p:sp>
    </p:spTree>
    <p:extLst>
      <p:ext uri="{BB962C8B-B14F-4D97-AF65-F5344CB8AC3E}">
        <p14:creationId xmlns:p14="http://schemas.microsoft.com/office/powerpoint/2010/main" val="138528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2B7DFCC-5E30-0C4A-9B76-1E717AC53549}" type="datetimeFigureOut">
              <a:rPr lang="en-US" smtClean="0"/>
              <a:t>2/27/24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22E6965-A7F0-2D4D-9843-BD20A7D4C72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1936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customXml" Target="../ink/ink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ustomXml" Target="../ink/ink5.xml"/><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customXml" Target="../ink/ink6.xml"/><Relationship Id="rId4" Type="http://schemas.openxmlformats.org/officeDocument/2006/relationships/image" Target="../media/image1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60.png"/><Relationship Id="rId12" Type="http://schemas.openxmlformats.org/officeDocument/2006/relationships/customXml" Target="../ink/ink12.xml"/><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80.png"/><Relationship Id="rId5" Type="http://schemas.openxmlformats.org/officeDocument/2006/relationships/image" Target="../media/image50.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7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huggingface.c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B66F-AE0F-F52D-7BE3-18B6D6426BA4}"/>
              </a:ext>
            </a:extLst>
          </p:cNvPr>
          <p:cNvSpPr>
            <a:spLocks noGrp="1"/>
          </p:cNvSpPr>
          <p:nvPr>
            <p:ph type="ctrTitle"/>
          </p:nvPr>
        </p:nvSpPr>
        <p:spPr/>
        <p:txBody>
          <a:bodyPr/>
          <a:lstStyle/>
          <a:p>
            <a:r>
              <a:rPr lang="en-US" dirty="0"/>
              <a:t>Transformers Architecture</a:t>
            </a:r>
          </a:p>
        </p:txBody>
      </p:sp>
      <p:sp>
        <p:nvSpPr>
          <p:cNvPr id="3" name="Subtitle 2">
            <a:extLst>
              <a:ext uri="{FF2B5EF4-FFF2-40B4-BE49-F238E27FC236}">
                <a16:creationId xmlns:a16="http://schemas.microsoft.com/office/drawing/2014/main" id="{59CFF705-C58B-49C3-CC31-01CF886D7DED}"/>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249111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B0C005-7787-3B74-3928-EAEE8823AE32}"/>
              </a:ext>
            </a:extLst>
          </p:cNvPr>
          <p:cNvSpPr>
            <a:spLocks noGrp="1"/>
          </p:cNvSpPr>
          <p:nvPr>
            <p:ph type="title"/>
          </p:nvPr>
        </p:nvSpPr>
        <p:spPr/>
        <p:txBody>
          <a:bodyPr/>
          <a:lstStyle/>
          <a:p>
            <a:r>
              <a:rPr lang="es-ES_tradnl" dirty="0" err="1"/>
              <a:t>Well</a:t>
            </a:r>
            <a:r>
              <a:rPr lang="es-ES_tradnl" dirty="0"/>
              <a:t>, </a:t>
            </a:r>
            <a:r>
              <a:rPr lang="es-ES_tradnl" dirty="0" err="1"/>
              <a:t>it</a:t>
            </a:r>
            <a:r>
              <a:rPr lang="es-ES_tradnl" dirty="0"/>
              <a:t> </a:t>
            </a:r>
            <a:r>
              <a:rPr lang="es-ES_tradnl" dirty="0" err="1"/>
              <a:t>is</a:t>
            </a:r>
            <a:r>
              <a:rPr lang="es-ES_tradnl" dirty="0"/>
              <a:t> </a:t>
            </a:r>
            <a:r>
              <a:rPr lang="es-ES_tradnl" dirty="0" err="1"/>
              <a:t>complicated</a:t>
            </a:r>
            <a:r>
              <a:rPr lang="es-ES_tradnl" dirty="0"/>
              <a:t>…</a:t>
            </a:r>
          </a:p>
        </p:txBody>
      </p:sp>
      <p:pic>
        <p:nvPicPr>
          <p:cNvPr id="2050" name="Picture 2" descr="10 Things to Know About BERT and the Transformer Architecture">
            <a:extLst>
              <a:ext uri="{FF2B5EF4-FFF2-40B4-BE49-F238E27FC236}">
                <a16:creationId xmlns:a16="http://schemas.microsoft.com/office/drawing/2014/main" id="{C41336C4-386C-6430-343A-6CCBB9B14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013" y="1492250"/>
            <a:ext cx="3643974" cy="5000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DB2158-94B4-8781-F045-BA7480249BF2}"/>
              </a:ext>
            </a:extLst>
          </p:cNvPr>
          <p:cNvSpPr txBox="1"/>
          <p:nvPr/>
        </p:nvSpPr>
        <p:spPr>
          <a:xfrm>
            <a:off x="8716039" y="3807896"/>
            <a:ext cx="1915909" cy="369332"/>
          </a:xfrm>
          <a:prstGeom prst="rect">
            <a:avLst/>
          </a:prstGeom>
          <a:noFill/>
        </p:spPr>
        <p:txBody>
          <a:bodyPr wrap="none" rtlCol="0">
            <a:spAutoFit/>
          </a:bodyPr>
          <a:lstStyle/>
          <a:p>
            <a:r>
              <a:rPr lang="en-US" dirty="0">
                <a:latin typeface="Garamond" panose="02020404030301010803" pitchFamily="18" charset="0"/>
              </a:rPr>
              <a:t>Encode – Decode!</a:t>
            </a:r>
          </a:p>
        </p:txBody>
      </p:sp>
    </p:spTree>
    <p:extLst>
      <p:ext uri="{BB962C8B-B14F-4D97-AF65-F5344CB8AC3E}">
        <p14:creationId xmlns:p14="http://schemas.microsoft.com/office/powerpoint/2010/main" val="118579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3556-2CFF-DCDD-FA4C-EB723F6808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6C3EA4-38E3-367E-09C7-26128C7695A0}"/>
              </a:ext>
            </a:extLst>
          </p:cNvPr>
          <p:cNvSpPr>
            <a:spLocks noGrp="1"/>
          </p:cNvSpPr>
          <p:nvPr>
            <p:ph idx="1"/>
          </p:nvPr>
        </p:nvSpPr>
        <p:spPr/>
        <p:txBody>
          <a:bodyPr/>
          <a:lstStyle/>
          <a:p>
            <a:r>
              <a:rPr lang="en-US" dirty="0"/>
              <a:t>But we can break down into different parts. We start with the encoder layer, or how Transformers create representations (i.e., embeddings) from words. </a:t>
            </a:r>
          </a:p>
        </p:txBody>
      </p:sp>
    </p:spTree>
    <p:extLst>
      <p:ext uri="{BB962C8B-B14F-4D97-AF65-F5344CB8AC3E}">
        <p14:creationId xmlns:p14="http://schemas.microsoft.com/office/powerpoint/2010/main" val="32283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9E48EB-1BE1-8FCA-0863-E7878D8130E7}"/>
              </a:ext>
            </a:extLst>
          </p:cNvPr>
          <p:cNvPicPr>
            <a:picLocks noChangeAspect="1"/>
          </p:cNvPicPr>
          <p:nvPr/>
        </p:nvPicPr>
        <p:blipFill>
          <a:blip r:embed="rId2"/>
          <a:stretch>
            <a:fillRect/>
          </a:stretch>
        </p:blipFill>
        <p:spPr>
          <a:xfrm>
            <a:off x="2998755" y="796343"/>
            <a:ext cx="6194489" cy="5265315"/>
          </a:xfrm>
          <a:prstGeom prst="rect">
            <a:avLst/>
          </a:prstGeom>
        </p:spPr>
      </p:pic>
    </p:spTree>
    <p:extLst>
      <p:ext uri="{BB962C8B-B14F-4D97-AF65-F5344CB8AC3E}">
        <p14:creationId xmlns:p14="http://schemas.microsoft.com/office/powerpoint/2010/main" val="2991845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9E48EB-1BE1-8FCA-0863-E7878D8130E7}"/>
              </a:ext>
            </a:extLst>
          </p:cNvPr>
          <p:cNvPicPr>
            <a:picLocks noChangeAspect="1"/>
          </p:cNvPicPr>
          <p:nvPr/>
        </p:nvPicPr>
        <p:blipFill>
          <a:blip r:embed="rId2"/>
          <a:stretch>
            <a:fillRect/>
          </a:stretch>
        </p:blipFill>
        <p:spPr>
          <a:xfrm>
            <a:off x="2998755" y="796343"/>
            <a:ext cx="6194489" cy="5265315"/>
          </a:xfrm>
          <a:prstGeom prst="rect">
            <a:avLst/>
          </a:prstGeom>
        </p:spPr>
      </p:pic>
      <p:grpSp>
        <p:nvGrpSpPr>
          <p:cNvPr id="5" name="Group 4">
            <a:extLst>
              <a:ext uri="{FF2B5EF4-FFF2-40B4-BE49-F238E27FC236}">
                <a16:creationId xmlns:a16="http://schemas.microsoft.com/office/drawing/2014/main" id="{2006C200-9220-1117-CD74-4F8498B9832E}"/>
              </a:ext>
            </a:extLst>
          </p:cNvPr>
          <p:cNvGrpSpPr/>
          <p:nvPr/>
        </p:nvGrpSpPr>
        <p:grpSpPr>
          <a:xfrm>
            <a:off x="7177894" y="3147052"/>
            <a:ext cx="806400" cy="515520"/>
            <a:chOff x="7177894" y="3147052"/>
            <a:chExt cx="806400" cy="51552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2" name="Ink 1">
                  <a:extLst>
                    <a:ext uri="{FF2B5EF4-FFF2-40B4-BE49-F238E27FC236}">
                      <a16:creationId xmlns:a16="http://schemas.microsoft.com/office/drawing/2014/main" id="{5685D119-A8AF-7FE0-34AB-6071B144FE1C}"/>
                    </a:ext>
                  </a:extLst>
                </p14:cNvPr>
                <p14:cNvContentPartPr/>
                <p14:nvPr/>
              </p14:nvContentPartPr>
              <p14:xfrm>
                <a:off x="7177894" y="3401212"/>
                <a:ext cx="182160" cy="261360"/>
              </p14:xfrm>
            </p:contentPart>
          </mc:Choice>
          <mc:Fallback>
            <p:pic>
              <p:nvPicPr>
                <p:cNvPr id="2" name="Ink 1">
                  <a:extLst>
                    <a:ext uri="{FF2B5EF4-FFF2-40B4-BE49-F238E27FC236}">
                      <a16:creationId xmlns:a16="http://schemas.microsoft.com/office/drawing/2014/main" id="{5685D119-A8AF-7FE0-34AB-6071B144FE1C}"/>
                    </a:ext>
                  </a:extLst>
                </p:cNvPr>
                <p:cNvPicPr/>
                <p:nvPr/>
              </p:nvPicPr>
              <p:blipFill>
                <a:blip r:embed="rId4"/>
                <a:stretch>
                  <a:fillRect/>
                </a:stretch>
              </p:blipFill>
              <p:spPr>
                <a:xfrm>
                  <a:off x="7169254" y="3392572"/>
                  <a:ext cx="199800" cy="279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3" name="Ink 2">
                  <a:extLst>
                    <a:ext uri="{FF2B5EF4-FFF2-40B4-BE49-F238E27FC236}">
                      <a16:creationId xmlns:a16="http://schemas.microsoft.com/office/drawing/2014/main" id="{AE00B769-F6C2-E2D4-3527-287C7E1D428C}"/>
                    </a:ext>
                  </a:extLst>
                </p14:cNvPr>
                <p14:cNvContentPartPr/>
                <p14:nvPr/>
              </p14:nvContentPartPr>
              <p14:xfrm>
                <a:off x="7204174" y="3147052"/>
                <a:ext cx="780120" cy="452520"/>
              </p14:xfrm>
            </p:contentPart>
          </mc:Choice>
          <mc:Fallback>
            <p:pic>
              <p:nvPicPr>
                <p:cNvPr id="3" name="Ink 2">
                  <a:extLst>
                    <a:ext uri="{FF2B5EF4-FFF2-40B4-BE49-F238E27FC236}">
                      <a16:creationId xmlns:a16="http://schemas.microsoft.com/office/drawing/2014/main" id="{AE00B769-F6C2-E2D4-3527-287C7E1D428C}"/>
                    </a:ext>
                  </a:extLst>
                </p:cNvPr>
                <p:cNvPicPr/>
                <p:nvPr/>
              </p:nvPicPr>
              <p:blipFill>
                <a:blip r:embed="rId6"/>
                <a:stretch>
                  <a:fillRect/>
                </a:stretch>
              </p:blipFill>
              <p:spPr>
                <a:xfrm>
                  <a:off x="7195534" y="3138412"/>
                  <a:ext cx="797760" cy="470160"/>
                </a:xfrm>
                <a:prstGeom prst="rect">
                  <a:avLst/>
                </a:prstGeom>
              </p:spPr>
            </p:pic>
          </mc:Fallback>
        </mc:AlternateContent>
      </p:grpSp>
      <p:sp>
        <p:nvSpPr>
          <p:cNvPr id="6" name="TextBox 5">
            <a:extLst>
              <a:ext uri="{FF2B5EF4-FFF2-40B4-BE49-F238E27FC236}">
                <a16:creationId xmlns:a16="http://schemas.microsoft.com/office/drawing/2014/main" id="{9E575348-D8C4-81A3-15F4-C528BB502A19}"/>
              </a:ext>
            </a:extLst>
          </p:cNvPr>
          <p:cNvSpPr txBox="1"/>
          <p:nvPr/>
        </p:nvSpPr>
        <p:spPr>
          <a:xfrm>
            <a:off x="7594234" y="2777720"/>
            <a:ext cx="2361737" cy="369332"/>
          </a:xfrm>
          <a:prstGeom prst="rect">
            <a:avLst/>
          </a:prstGeom>
          <a:noFill/>
        </p:spPr>
        <p:txBody>
          <a:bodyPr wrap="none" rtlCol="0">
            <a:spAutoFit/>
          </a:bodyPr>
          <a:lstStyle/>
          <a:p>
            <a:r>
              <a:rPr lang="en-US" dirty="0">
                <a:latin typeface="Garamond" panose="02020404030301010803" pitchFamily="18" charset="0"/>
              </a:rPr>
              <a:t>Attention is all you need</a:t>
            </a:r>
          </a:p>
        </p:txBody>
      </p:sp>
    </p:spTree>
    <p:extLst>
      <p:ext uri="{BB962C8B-B14F-4D97-AF65-F5344CB8AC3E}">
        <p14:creationId xmlns:p14="http://schemas.microsoft.com/office/powerpoint/2010/main" val="134421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C9999EE-CA89-3F29-0F07-BC7C646728F7}"/>
              </a:ext>
            </a:extLst>
          </p:cNvPr>
          <p:cNvPicPr>
            <a:picLocks noChangeAspect="1"/>
          </p:cNvPicPr>
          <p:nvPr/>
        </p:nvPicPr>
        <p:blipFill>
          <a:blip r:embed="rId2"/>
          <a:stretch>
            <a:fillRect/>
          </a:stretch>
        </p:blipFill>
        <p:spPr>
          <a:xfrm>
            <a:off x="802335" y="940979"/>
            <a:ext cx="10587330" cy="4976042"/>
          </a:xfrm>
          <a:prstGeom prst="rect">
            <a:avLst/>
          </a:prstGeom>
        </p:spPr>
      </p:pic>
    </p:spTree>
    <p:extLst>
      <p:ext uri="{BB962C8B-B14F-4D97-AF65-F5344CB8AC3E}">
        <p14:creationId xmlns:p14="http://schemas.microsoft.com/office/powerpoint/2010/main" val="2546087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9E48EB-1BE1-8FCA-0863-E7878D8130E7}"/>
              </a:ext>
            </a:extLst>
          </p:cNvPr>
          <p:cNvPicPr>
            <a:picLocks noChangeAspect="1"/>
          </p:cNvPicPr>
          <p:nvPr/>
        </p:nvPicPr>
        <p:blipFill>
          <a:blip r:embed="rId2"/>
          <a:stretch>
            <a:fillRect/>
          </a:stretch>
        </p:blipFill>
        <p:spPr>
          <a:xfrm>
            <a:off x="2998755" y="796343"/>
            <a:ext cx="6194489" cy="5265315"/>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17" name="Ink 16">
                <a:extLst>
                  <a:ext uri="{FF2B5EF4-FFF2-40B4-BE49-F238E27FC236}">
                    <a16:creationId xmlns:a16="http://schemas.microsoft.com/office/drawing/2014/main" id="{2C95ED34-4754-D795-0BDE-6C0FAA75DA6D}"/>
                  </a:ext>
                </a:extLst>
              </p14:cNvPr>
              <p14:cNvContentPartPr/>
              <p14:nvPr/>
            </p14:nvContentPartPr>
            <p14:xfrm>
              <a:off x="7343854" y="4099252"/>
              <a:ext cx="254160" cy="492840"/>
            </p14:xfrm>
          </p:contentPart>
        </mc:Choice>
        <mc:Fallback>
          <p:pic>
            <p:nvPicPr>
              <p:cNvPr id="17" name="Ink 16">
                <a:extLst>
                  <a:ext uri="{FF2B5EF4-FFF2-40B4-BE49-F238E27FC236}">
                    <a16:creationId xmlns:a16="http://schemas.microsoft.com/office/drawing/2014/main" id="{2C95ED34-4754-D795-0BDE-6C0FAA75DA6D}"/>
                  </a:ext>
                </a:extLst>
              </p:cNvPr>
              <p:cNvPicPr/>
              <p:nvPr/>
            </p:nvPicPr>
            <p:blipFill>
              <a:blip r:embed="rId4"/>
              <a:stretch>
                <a:fillRect/>
              </a:stretch>
            </p:blipFill>
            <p:spPr>
              <a:xfrm>
                <a:off x="7334854" y="4090612"/>
                <a:ext cx="271800" cy="510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20" name="Ink 19">
                <a:extLst>
                  <a:ext uri="{FF2B5EF4-FFF2-40B4-BE49-F238E27FC236}">
                    <a16:creationId xmlns:a16="http://schemas.microsoft.com/office/drawing/2014/main" id="{F1346A55-0DAA-452D-D77E-8EB8F0F36487}"/>
                  </a:ext>
                </a:extLst>
              </p14:cNvPr>
              <p14:cNvContentPartPr/>
              <p14:nvPr/>
            </p14:nvContentPartPr>
            <p14:xfrm>
              <a:off x="7326574" y="4039492"/>
              <a:ext cx="1396800" cy="336240"/>
            </p14:xfrm>
          </p:contentPart>
        </mc:Choice>
        <mc:Fallback>
          <p:pic>
            <p:nvPicPr>
              <p:cNvPr id="20" name="Ink 19">
                <a:extLst>
                  <a:ext uri="{FF2B5EF4-FFF2-40B4-BE49-F238E27FC236}">
                    <a16:creationId xmlns:a16="http://schemas.microsoft.com/office/drawing/2014/main" id="{F1346A55-0DAA-452D-D77E-8EB8F0F36487}"/>
                  </a:ext>
                </a:extLst>
              </p:cNvPr>
              <p:cNvPicPr/>
              <p:nvPr/>
            </p:nvPicPr>
            <p:blipFill>
              <a:blip r:embed="rId6"/>
              <a:stretch>
                <a:fillRect/>
              </a:stretch>
            </p:blipFill>
            <p:spPr>
              <a:xfrm>
                <a:off x="7317934" y="4030852"/>
                <a:ext cx="1414440" cy="353880"/>
              </a:xfrm>
              <a:prstGeom prst="rect">
                <a:avLst/>
              </a:prstGeom>
            </p:spPr>
          </p:pic>
        </mc:Fallback>
      </mc:AlternateContent>
      <p:sp>
        <p:nvSpPr>
          <p:cNvPr id="21" name="TextBox 20">
            <a:extLst>
              <a:ext uri="{FF2B5EF4-FFF2-40B4-BE49-F238E27FC236}">
                <a16:creationId xmlns:a16="http://schemas.microsoft.com/office/drawing/2014/main" id="{48C00F26-61F7-900B-D479-CC5EFCCBAF03}"/>
              </a:ext>
            </a:extLst>
          </p:cNvPr>
          <p:cNvSpPr txBox="1"/>
          <p:nvPr/>
        </p:nvSpPr>
        <p:spPr>
          <a:xfrm>
            <a:off x="8500492" y="3696685"/>
            <a:ext cx="915635" cy="369332"/>
          </a:xfrm>
          <a:prstGeom prst="rect">
            <a:avLst/>
          </a:prstGeom>
          <a:noFill/>
        </p:spPr>
        <p:txBody>
          <a:bodyPr wrap="none" rtlCol="0">
            <a:spAutoFit/>
          </a:bodyPr>
          <a:lstStyle/>
          <a:p>
            <a:r>
              <a:rPr lang="en-US" dirty="0">
                <a:latin typeface="Garamond" panose="02020404030301010803" pitchFamily="18" charset="0"/>
              </a:rPr>
              <a:t>Mask it!</a:t>
            </a:r>
          </a:p>
        </p:txBody>
      </p:sp>
    </p:spTree>
    <p:extLst>
      <p:ext uri="{BB962C8B-B14F-4D97-AF65-F5344CB8AC3E}">
        <p14:creationId xmlns:p14="http://schemas.microsoft.com/office/powerpoint/2010/main" val="245746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4C4E526-48DF-E8A0-0A91-9D301E961C34}"/>
              </a:ext>
            </a:extLst>
          </p:cNvPr>
          <p:cNvPicPr>
            <a:picLocks noChangeAspect="1"/>
          </p:cNvPicPr>
          <p:nvPr/>
        </p:nvPicPr>
        <p:blipFill>
          <a:blip r:embed="rId2"/>
          <a:stretch>
            <a:fillRect/>
          </a:stretch>
        </p:blipFill>
        <p:spPr>
          <a:xfrm>
            <a:off x="1033197" y="796343"/>
            <a:ext cx="10125606" cy="5265315"/>
          </a:xfrm>
          <a:prstGeom prst="rect">
            <a:avLst/>
          </a:prstGeom>
        </p:spPr>
      </p:pic>
    </p:spTree>
    <p:extLst>
      <p:ext uri="{BB962C8B-B14F-4D97-AF65-F5344CB8AC3E}">
        <p14:creationId xmlns:p14="http://schemas.microsoft.com/office/powerpoint/2010/main" val="403139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A551-1A2D-E944-4F3F-4CCCC110D9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50BE63-8CF1-D105-950A-D2D6EACAE431}"/>
              </a:ext>
            </a:extLst>
          </p:cNvPr>
          <p:cNvSpPr>
            <a:spLocks noGrp="1"/>
          </p:cNvSpPr>
          <p:nvPr>
            <p:ph idx="1"/>
          </p:nvPr>
        </p:nvSpPr>
        <p:spPr/>
        <p:txBody>
          <a:bodyPr/>
          <a:lstStyle/>
          <a:p>
            <a:endParaRPr lang="en-US" dirty="0"/>
          </a:p>
          <a:p>
            <a:endParaRPr lang="en-US" dirty="0"/>
          </a:p>
          <a:p>
            <a:r>
              <a:rPr lang="en-US" dirty="0"/>
              <a:t>That is pretty cool. But how does BERT (and the BERT family) take advantage of the Transformers architecture?</a:t>
            </a:r>
          </a:p>
        </p:txBody>
      </p:sp>
    </p:spTree>
    <p:extLst>
      <p:ext uri="{BB962C8B-B14F-4D97-AF65-F5344CB8AC3E}">
        <p14:creationId xmlns:p14="http://schemas.microsoft.com/office/powerpoint/2010/main" val="169036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A3BAB54-8071-7779-05B8-40C0CA641213}"/>
              </a:ext>
            </a:extLst>
          </p:cNvPr>
          <p:cNvSpPr/>
          <p:nvPr/>
        </p:nvSpPr>
        <p:spPr>
          <a:xfrm>
            <a:off x="685276" y="3030532"/>
            <a:ext cx="1664238" cy="707886"/>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TEXT</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4" name="Rectangle 3">
            <a:extLst>
              <a:ext uri="{FF2B5EF4-FFF2-40B4-BE49-F238E27FC236}">
                <a16:creationId xmlns:a16="http://schemas.microsoft.com/office/drawing/2014/main" id="{906E48DC-941B-F82F-954D-4188E81F55DA}"/>
              </a:ext>
            </a:extLst>
          </p:cNvPr>
          <p:cNvSpPr/>
          <p:nvPr/>
        </p:nvSpPr>
        <p:spPr>
          <a:xfrm>
            <a:off x="3468039" y="3433123"/>
            <a:ext cx="3265638" cy="52322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TRANSFORMERS</a:t>
            </a:r>
          </a:p>
        </p:txBody>
      </p:sp>
      <p:sp>
        <p:nvSpPr>
          <p:cNvPr id="5" name="Rectangle 4">
            <a:extLst>
              <a:ext uri="{FF2B5EF4-FFF2-40B4-BE49-F238E27FC236}">
                <a16:creationId xmlns:a16="http://schemas.microsoft.com/office/drawing/2014/main" id="{7C183A60-4D6E-62B4-B7C9-AC8FB83E5308}"/>
              </a:ext>
            </a:extLst>
          </p:cNvPr>
          <p:cNvSpPr/>
          <p:nvPr/>
        </p:nvSpPr>
        <p:spPr>
          <a:xfrm>
            <a:off x="7674142" y="2832958"/>
            <a:ext cx="3632893" cy="1200329"/>
          </a:xfrm>
          <a:prstGeom prst="rect">
            <a:avLst/>
          </a:prstGeom>
        </p:spPr>
        <p:style>
          <a:lnRef idx="2">
            <a:schemeClr val="accent4"/>
          </a:lnRef>
          <a:fillRef idx="1">
            <a:schemeClr val="lt1"/>
          </a:fillRef>
          <a:effectRef idx="0">
            <a:schemeClr val="accent4"/>
          </a:effectRef>
          <a:fontRef idx="minor">
            <a:schemeClr val="dk1"/>
          </a:fontRef>
        </p:style>
        <p:txBody>
          <a:bodyPr wrap="square" lIns="91440" tIns="45720" rIns="91440" bIns="45720">
            <a:spAutoFit/>
          </a:bodyPr>
          <a:lstStyle/>
          <a:p>
            <a:pPr algn="ctr"/>
            <a:r>
              <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PRE-TRAINED </a:t>
            </a:r>
          </a:p>
          <a:p>
            <a:pPr algn="ctr"/>
            <a:r>
              <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MODEL</a:t>
            </a:r>
          </a:p>
        </p:txBody>
      </p:sp>
      <p:cxnSp>
        <p:nvCxnSpPr>
          <p:cNvPr id="6" name="Straight Arrow Connector 5">
            <a:extLst>
              <a:ext uri="{FF2B5EF4-FFF2-40B4-BE49-F238E27FC236}">
                <a16:creationId xmlns:a16="http://schemas.microsoft.com/office/drawing/2014/main" id="{64C6AB32-7C7F-7DC0-565F-3F9DD9C8239B}"/>
              </a:ext>
            </a:extLst>
          </p:cNvPr>
          <p:cNvCxnSpPr>
            <a:cxnSpLocks/>
            <a:stCxn id="3" idx="3"/>
          </p:cNvCxnSpPr>
          <p:nvPr/>
        </p:nvCxnSpPr>
        <p:spPr>
          <a:xfrm flipV="1">
            <a:off x="2349514" y="3379572"/>
            <a:ext cx="890949" cy="490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547370F-47B0-3543-DB60-0199EE8E5B96}"/>
              </a:ext>
            </a:extLst>
          </p:cNvPr>
          <p:cNvCxnSpPr>
            <a:cxnSpLocks/>
          </p:cNvCxnSpPr>
          <p:nvPr/>
        </p:nvCxnSpPr>
        <p:spPr>
          <a:xfrm>
            <a:off x="6733677" y="3738418"/>
            <a:ext cx="940465"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4B4B1ED-FC19-33E6-F0F8-FE559378091A}"/>
              </a:ext>
            </a:extLst>
          </p:cNvPr>
          <p:cNvSpPr/>
          <p:nvPr/>
        </p:nvSpPr>
        <p:spPr>
          <a:xfrm>
            <a:off x="6548120" y="2015822"/>
            <a:ext cx="1636666"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BERT</a:t>
            </a:r>
          </a:p>
        </p:txBody>
      </p:sp>
      <p:sp>
        <p:nvSpPr>
          <p:cNvPr id="11" name="Rectangle 10">
            <a:extLst>
              <a:ext uri="{FF2B5EF4-FFF2-40B4-BE49-F238E27FC236}">
                <a16:creationId xmlns:a16="http://schemas.microsoft.com/office/drawing/2014/main" id="{75454201-328C-76B2-56B5-E699229CD7C6}"/>
              </a:ext>
            </a:extLst>
          </p:cNvPr>
          <p:cNvSpPr/>
          <p:nvPr/>
        </p:nvSpPr>
        <p:spPr>
          <a:xfrm>
            <a:off x="3240463" y="2048751"/>
            <a:ext cx="8251980" cy="234000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12" name="Group 11">
            <a:extLst>
              <a:ext uri="{FF2B5EF4-FFF2-40B4-BE49-F238E27FC236}">
                <a16:creationId xmlns:a16="http://schemas.microsoft.com/office/drawing/2014/main" id="{2F49D645-B8F8-650F-47EC-26D75A19DF13}"/>
              </a:ext>
            </a:extLst>
          </p:cNvPr>
          <p:cNvGrpSpPr/>
          <p:nvPr/>
        </p:nvGrpSpPr>
        <p:grpSpPr>
          <a:xfrm>
            <a:off x="1305499" y="4024117"/>
            <a:ext cx="688320" cy="1631520"/>
            <a:chOff x="1651488" y="4073544"/>
            <a:chExt cx="688320" cy="163152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3" name="Ink 12">
                  <a:extLst>
                    <a:ext uri="{FF2B5EF4-FFF2-40B4-BE49-F238E27FC236}">
                      <a16:creationId xmlns:a16="http://schemas.microsoft.com/office/drawing/2014/main" id="{89860E55-70A8-A98D-5FDF-6F47B00B34FA}"/>
                    </a:ext>
                  </a:extLst>
                </p14:cNvPr>
                <p14:cNvContentPartPr/>
                <p14:nvPr/>
              </p14:nvContentPartPr>
              <p14:xfrm>
                <a:off x="1651488" y="4073544"/>
                <a:ext cx="384120" cy="297720"/>
              </p14:xfrm>
            </p:contentPart>
          </mc:Choice>
          <mc:Fallback xmlns="">
            <p:pic>
              <p:nvPicPr>
                <p:cNvPr id="6" name="Ink 5">
                  <a:extLst>
                    <a:ext uri="{FF2B5EF4-FFF2-40B4-BE49-F238E27FC236}">
                      <a16:creationId xmlns:a16="http://schemas.microsoft.com/office/drawing/2014/main" id="{F8143DB4-C493-B51C-C6B9-5F3D42D3FD80}"/>
                    </a:ext>
                  </a:extLst>
                </p:cNvPr>
                <p:cNvPicPr/>
                <p:nvPr/>
              </p:nvPicPr>
              <p:blipFill>
                <a:blip r:embed="rId4"/>
                <a:stretch>
                  <a:fillRect/>
                </a:stretch>
              </p:blipFill>
              <p:spPr>
                <a:xfrm>
                  <a:off x="1633848" y="4055904"/>
                  <a:ext cx="419760" cy="333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4" name="Ink 13">
                  <a:extLst>
                    <a:ext uri="{FF2B5EF4-FFF2-40B4-BE49-F238E27FC236}">
                      <a16:creationId xmlns:a16="http://schemas.microsoft.com/office/drawing/2014/main" id="{4D800749-300C-E974-8941-E3E44285CE18}"/>
                    </a:ext>
                  </a:extLst>
                </p14:cNvPr>
                <p14:cNvContentPartPr/>
                <p14:nvPr/>
              </p14:nvContentPartPr>
              <p14:xfrm>
                <a:off x="1807728" y="4077864"/>
                <a:ext cx="532080" cy="1627200"/>
              </p14:xfrm>
            </p:contentPart>
          </mc:Choice>
          <mc:Fallback xmlns="">
            <p:pic>
              <p:nvPicPr>
                <p:cNvPr id="8" name="Ink 7">
                  <a:extLst>
                    <a:ext uri="{FF2B5EF4-FFF2-40B4-BE49-F238E27FC236}">
                      <a16:creationId xmlns:a16="http://schemas.microsoft.com/office/drawing/2014/main" id="{C2A3B491-BCCA-64B0-B74F-9D0BFA7D8146}"/>
                    </a:ext>
                  </a:extLst>
                </p:cNvPr>
                <p:cNvPicPr/>
                <p:nvPr/>
              </p:nvPicPr>
              <p:blipFill>
                <a:blip r:embed="rId6"/>
                <a:stretch>
                  <a:fillRect/>
                </a:stretch>
              </p:blipFill>
              <p:spPr>
                <a:xfrm>
                  <a:off x="1789728" y="4060224"/>
                  <a:ext cx="567720" cy="1662840"/>
                </a:xfrm>
                <a:prstGeom prst="rect">
                  <a:avLst/>
                </a:prstGeom>
              </p:spPr>
            </p:pic>
          </mc:Fallback>
        </mc:AlternateContent>
      </p:grpSp>
      <p:sp>
        <p:nvSpPr>
          <p:cNvPr id="15" name="TextBox 14">
            <a:extLst>
              <a:ext uri="{FF2B5EF4-FFF2-40B4-BE49-F238E27FC236}">
                <a16:creationId xmlns:a16="http://schemas.microsoft.com/office/drawing/2014/main" id="{A2AAEC58-A554-076B-22F0-076A7BA627F2}"/>
              </a:ext>
            </a:extLst>
          </p:cNvPr>
          <p:cNvSpPr txBox="1"/>
          <p:nvPr/>
        </p:nvSpPr>
        <p:spPr>
          <a:xfrm>
            <a:off x="1993819" y="5470971"/>
            <a:ext cx="1766769" cy="369332"/>
          </a:xfrm>
          <a:prstGeom prst="rect">
            <a:avLst/>
          </a:prstGeom>
          <a:noFill/>
        </p:spPr>
        <p:txBody>
          <a:bodyPr wrap="square" rtlCol="0">
            <a:spAutoFit/>
          </a:bodyPr>
          <a:lstStyle/>
          <a:p>
            <a:r>
              <a:rPr lang="es-ES_tradnl" dirty="0">
                <a:latin typeface="Garamond" panose="02020404030301010803" pitchFamily="18" charset="0"/>
              </a:rPr>
              <a:t>A </a:t>
            </a:r>
            <a:r>
              <a:rPr lang="es-ES_tradnl" dirty="0" err="1">
                <a:latin typeface="Garamond" panose="02020404030301010803" pitchFamily="18" charset="0"/>
              </a:rPr>
              <a:t>lot</a:t>
            </a:r>
            <a:r>
              <a:rPr lang="es-ES_tradnl" dirty="0">
                <a:latin typeface="Garamond" panose="02020404030301010803" pitchFamily="18" charset="0"/>
              </a:rPr>
              <a:t> </a:t>
            </a:r>
            <a:r>
              <a:rPr lang="es-ES_tradnl" dirty="0" err="1">
                <a:latin typeface="Garamond" panose="02020404030301010803" pitchFamily="18" charset="0"/>
              </a:rPr>
              <a:t>of</a:t>
            </a:r>
            <a:r>
              <a:rPr lang="es-ES_tradnl" dirty="0">
                <a:latin typeface="Garamond" panose="02020404030301010803" pitchFamily="18" charset="0"/>
              </a:rPr>
              <a:t> </a:t>
            </a:r>
            <a:r>
              <a:rPr lang="es-ES_tradnl" dirty="0" err="1">
                <a:latin typeface="Garamond" panose="02020404030301010803" pitchFamily="18" charset="0"/>
              </a:rPr>
              <a:t>this</a:t>
            </a:r>
            <a:r>
              <a:rPr lang="es-ES_tradnl" dirty="0">
                <a:latin typeface="Garamond" panose="02020404030301010803" pitchFamily="18" charset="0"/>
              </a:rPr>
              <a:t>!</a:t>
            </a:r>
          </a:p>
        </p:txBody>
      </p:sp>
    </p:spTree>
    <p:extLst>
      <p:ext uri="{BB962C8B-B14F-4D97-AF65-F5344CB8AC3E}">
        <p14:creationId xmlns:p14="http://schemas.microsoft.com/office/powerpoint/2010/main" val="3938674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DBBE-FD09-05A2-8A4F-03BB17D16420}"/>
              </a:ext>
            </a:extLst>
          </p:cNvPr>
          <p:cNvSpPr>
            <a:spLocks noGrp="1"/>
          </p:cNvSpPr>
          <p:nvPr>
            <p:ph type="title"/>
          </p:nvPr>
        </p:nvSpPr>
        <p:spPr/>
        <p:txBody>
          <a:bodyPr/>
          <a:lstStyle/>
          <a:p>
            <a:endParaRPr lang="es-ES_tradnl"/>
          </a:p>
        </p:txBody>
      </p:sp>
      <p:sp>
        <p:nvSpPr>
          <p:cNvPr id="3" name="Content Placeholder 2">
            <a:extLst>
              <a:ext uri="{FF2B5EF4-FFF2-40B4-BE49-F238E27FC236}">
                <a16:creationId xmlns:a16="http://schemas.microsoft.com/office/drawing/2014/main" id="{86BAA507-2573-760B-6311-0C73D2C87C12}"/>
              </a:ext>
            </a:extLst>
          </p:cNvPr>
          <p:cNvSpPr>
            <a:spLocks noGrp="1"/>
          </p:cNvSpPr>
          <p:nvPr>
            <p:ph idx="1"/>
          </p:nvPr>
        </p:nvSpPr>
        <p:spPr/>
        <p:txBody>
          <a:bodyPr>
            <a:normAutofit lnSpcReduction="10000"/>
          </a:bodyPr>
          <a:lstStyle/>
          <a:p>
            <a:r>
              <a:rPr lang="en-GB" dirty="0"/>
              <a:t>So, if we pass through Transformers, say, all of Wikipedia, we will get some very accurate representations of each word. </a:t>
            </a:r>
          </a:p>
          <a:p>
            <a:r>
              <a:rPr lang="en-GB" dirty="0"/>
              <a:t>What BERT (which stands for Bidirectional Encoder </a:t>
            </a:r>
            <a:r>
              <a:rPr lang="en-GB" i="1" dirty="0"/>
              <a:t>Representations</a:t>
            </a:r>
            <a:r>
              <a:rPr lang="en-GB" dirty="0"/>
              <a:t> from </a:t>
            </a:r>
            <a:r>
              <a:rPr lang="en-GB" i="1" dirty="0"/>
              <a:t>Transformers</a:t>
            </a:r>
            <a:r>
              <a:rPr lang="en-GB" dirty="0"/>
              <a:t>), </a:t>
            </a:r>
            <a:r>
              <a:rPr lang="en-GB" dirty="0" err="1"/>
              <a:t>RoBERTa</a:t>
            </a:r>
            <a:r>
              <a:rPr lang="en-GB" dirty="0"/>
              <a:t> (a more accurate BERT model), XLM-</a:t>
            </a:r>
            <a:r>
              <a:rPr lang="en-GB" dirty="0" err="1"/>
              <a:t>RoBERTa</a:t>
            </a:r>
            <a:r>
              <a:rPr lang="en-GB" dirty="0"/>
              <a:t> (a cross-lingual </a:t>
            </a:r>
            <a:r>
              <a:rPr lang="en-GB" dirty="0" err="1"/>
              <a:t>RoBERTa</a:t>
            </a:r>
            <a:r>
              <a:rPr lang="en-GB" dirty="0"/>
              <a:t> model), and others do is take this architecture, make improvements*, and obtain pre-trained models that can </a:t>
            </a:r>
            <a:r>
              <a:rPr lang="en-GB" dirty="0">
                <a:solidFill>
                  <a:schemeClr val="accent1"/>
                </a:solidFill>
              </a:rPr>
              <a:t>accurately </a:t>
            </a:r>
            <a:r>
              <a:rPr lang="en-GB" i="1" dirty="0">
                <a:solidFill>
                  <a:schemeClr val="accent1"/>
                </a:solidFill>
              </a:rPr>
              <a:t>understand</a:t>
            </a:r>
            <a:r>
              <a:rPr lang="en-GB" dirty="0">
                <a:solidFill>
                  <a:schemeClr val="accent1"/>
                </a:solidFill>
              </a:rPr>
              <a:t> text</a:t>
            </a:r>
            <a:r>
              <a:rPr lang="en-GB" dirty="0"/>
              <a:t>. </a:t>
            </a:r>
          </a:p>
          <a:p>
            <a:endParaRPr lang="en-GB" dirty="0"/>
          </a:p>
          <a:p>
            <a:endParaRPr lang="en-GB" dirty="0"/>
          </a:p>
          <a:p>
            <a:pPr marL="0" indent="0">
              <a:buNone/>
            </a:pPr>
            <a:r>
              <a:rPr lang="en-GB" dirty="0"/>
              <a:t>*For example, BERT models take </a:t>
            </a:r>
            <a:r>
              <a:rPr lang="en-GB" dirty="0">
                <a:solidFill>
                  <a:schemeClr val="accent1"/>
                </a:solidFill>
              </a:rPr>
              <a:t>context</a:t>
            </a:r>
            <a:r>
              <a:rPr lang="en-GB" dirty="0"/>
              <a:t> into account, such that the embedding for </a:t>
            </a:r>
            <a:r>
              <a:rPr lang="en-GB" i="1" dirty="0"/>
              <a:t>bear</a:t>
            </a:r>
            <a:r>
              <a:rPr lang="en-GB" dirty="0"/>
              <a:t> in “teddy bear” will be different from the embedding for </a:t>
            </a:r>
            <a:r>
              <a:rPr lang="en-GB" i="1" dirty="0"/>
              <a:t>bear</a:t>
            </a:r>
            <a:r>
              <a:rPr lang="en-GB" dirty="0"/>
              <a:t> in “bear the loss.” </a:t>
            </a:r>
          </a:p>
        </p:txBody>
      </p:sp>
    </p:spTree>
    <p:extLst>
      <p:ext uri="{BB962C8B-B14F-4D97-AF65-F5344CB8AC3E}">
        <p14:creationId xmlns:p14="http://schemas.microsoft.com/office/powerpoint/2010/main" val="132421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4136F1D-7235-D6DA-172F-1F9EBDE30342}"/>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3"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1035"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1037" name="Rectangle 1036">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I &amp;amp; Machine Learning: Humans Have a Lot to Learn, Part 2 | Velocity Global">
            <a:extLst>
              <a:ext uri="{FF2B5EF4-FFF2-40B4-BE49-F238E27FC236}">
                <a16:creationId xmlns:a16="http://schemas.microsoft.com/office/drawing/2014/main" id="{4F4AFE09-255D-43CE-637E-45D988A1C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226" t="7005" r="29337" b="-1504"/>
          <a:stretch/>
        </p:blipFill>
        <p:spPr bwMode="auto">
          <a:xfrm>
            <a:off x="5179341" y="2885396"/>
            <a:ext cx="2326634" cy="29934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2AB02BD-755F-4CBF-0833-CBD5487830B0}"/>
              </a:ext>
            </a:extLst>
          </p:cNvPr>
          <p:cNvPicPr>
            <a:picLocks noChangeAspect="1"/>
          </p:cNvPicPr>
          <p:nvPr/>
        </p:nvPicPr>
        <p:blipFill>
          <a:blip r:embed="rId3"/>
          <a:stretch>
            <a:fillRect/>
          </a:stretch>
        </p:blipFill>
        <p:spPr>
          <a:xfrm>
            <a:off x="2299478" y="3661673"/>
            <a:ext cx="1186590" cy="1440860"/>
          </a:xfrm>
          <a:prstGeom prst="rect">
            <a:avLst/>
          </a:prstGeom>
        </p:spPr>
      </p:pic>
      <p:sp>
        <p:nvSpPr>
          <p:cNvPr id="5" name="TextBox 4">
            <a:extLst>
              <a:ext uri="{FF2B5EF4-FFF2-40B4-BE49-F238E27FC236}">
                <a16:creationId xmlns:a16="http://schemas.microsoft.com/office/drawing/2014/main" id="{ADC103C5-30BA-5E8F-8358-9EFF45A87624}"/>
              </a:ext>
            </a:extLst>
          </p:cNvPr>
          <p:cNvSpPr txBox="1"/>
          <p:nvPr/>
        </p:nvSpPr>
        <p:spPr>
          <a:xfrm>
            <a:off x="9367145" y="3888318"/>
            <a:ext cx="1459475" cy="1164158"/>
          </a:xfrm>
          <a:prstGeom prst="rect">
            <a:avLst/>
          </a:prstGeom>
          <a:solidFill>
            <a:schemeClr val="accent1">
              <a:lumMod val="40000"/>
              <a:lumOff val="60000"/>
            </a:schemeClr>
          </a:solidFill>
          <a:ln w="28575">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defTabSz="470550">
              <a:spcAft>
                <a:spcPts val="744"/>
              </a:spcAft>
            </a:pPr>
            <a:r>
              <a:rPr lang="es-ES_tradnl" sz="1853" kern="1200" err="1">
                <a:solidFill>
                  <a:schemeClr val="dk1"/>
                </a:solidFill>
                <a:latin typeface="+mn-lt"/>
                <a:ea typeface="+mn-ea"/>
                <a:cs typeface="+mn-cs"/>
              </a:rPr>
              <a:t>It’s</a:t>
            </a:r>
            <a:r>
              <a:rPr lang="es-ES_tradnl" sz="1853" kern="1200">
                <a:solidFill>
                  <a:schemeClr val="dk1"/>
                </a:solidFill>
                <a:latin typeface="+mn-lt"/>
                <a:ea typeface="+mn-ea"/>
                <a:cs typeface="+mn-cs"/>
              </a:rPr>
              <a:t> a </a:t>
            </a:r>
            <a:r>
              <a:rPr lang="es-ES_tradnl" sz="1853" kern="1200" err="1">
                <a:solidFill>
                  <a:schemeClr val="dk1"/>
                </a:solidFill>
                <a:latin typeface="+mn-lt"/>
                <a:ea typeface="+mn-ea"/>
                <a:cs typeface="+mn-cs"/>
              </a:rPr>
              <a:t>dog</a:t>
            </a:r>
            <a:r>
              <a:rPr lang="es-ES_tradnl" sz="1853" kern="1200">
                <a:solidFill>
                  <a:schemeClr val="dk1"/>
                </a:solidFill>
                <a:latin typeface="+mn-lt"/>
                <a:ea typeface="+mn-ea"/>
                <a:cs typeface="+mn-cs"/>
              </a:rPr>
              <a:t>!</a:t>
            </a:r>
          </a:p>
          <a:p>
            <a:pPr algn="ctr" defTabSz="470550">
              <a:spcAft>
                <a:spcPts val="744"/>
              </a:spcAft>
            </a:pPr>
            <a:r>
              <a:rPr lang="es-ES_tradnl" sz="1853" kern="1200" err="1">
                <a:solidFill>
                  <a:schemeClr val="dk1"/>
                </a:solidFill>
                <a:latin typeface="+mn-lt"/>
                <a:ea typeface="+mn-ea"/>
                <a:cs typeface="+mn-cs"/>
              </a:rPr>
              <a:t>or</a:t>
            </a:r>
            <a:endParaRPr lang="es-ES_tradnl" sz="1853" kern="1200">
              <a:solidFill>
                <a:schemeClr val="dk1"/>
              </a:solidFill>
              <a:latin typeface="+mn-lt"/>
              <a:ea typeface="+mn-ea"/>
              <a:cs typeface="+mn-cs"/>
            </a:endParaRPr>
          </a:p>
          <a:p>
            <a:pPr algn="ctr" defTabSz="470550">
              <a:spcAft>
                <a:spcPts val="744"/>
              </a:spcAft>
            </a:pPr>
            <a:r>
              <a:rPr lang="es-ES_tradnl" sz="1853" kern="1200" err="1">
                <a:solidFill>
                  <a:schemeClr val="dk1"/>
                </a:solidFill>
                <a:latin typeface="+mn-lt"/>
                <a:ea typeface="+mn-ea"/>
                <a:cs typeface="+mn-cs"/>
              </a:rPr>
              <a:t>It’s</a:t>
            </a:r>
            <a:r>
              <a:rPr lang="es-ES_tradnl" sz="1853" kern="1200">
                <a:solidFill>
                  <a:schemeClr val="dk1"/>
                </a:solidFill>
                <a:latin typeface="+mn-lt"/>
                <a:ea typeface="+mn-ea"/>
                <a:cs typeface="+mn-cs"/>
              </a:rPr>
              <a:t> a </a:t>
            </a:r>
            <a:r>
              <a:rPr lang="es-ES_tradnl" sz="1853" kern="1200" err="1">
                <a:solidFill>
                  <a:schemeClr val="dk1"/>
                </a:solidFill>
                <a:latin typeface="+mn-lt"/>
                <a:ea typeface="+mn-ea"/>
                <a:cs typeface="+mn-cs"/>
              </a:rPr>
              <a:t>cat</a:t>
            </a:r>
            <a:r>
              <a:rPr lang="es-ES_tradnl" sz="1853" kern="1200">
                <a:solidFill>
                  <a:schemeClr val="dk1"/>
                </a:solidFill>
                <a:latin typeface="+mn-lt"/>
                <a:ea typeface="+mn-ea"/>
                <a:cs typeface="+mn-cs"/>
              </a:rPr>
              <a:t>!</a:t>
            </a:r>
            <a:endParaRPr lang="es-ES_tradnl"/>
          </a:p>
        </p:txBody>
      </p:sp>
      <p:cxnSp>
        <p:nvCxnSpPr>
          <p:cNvPr id="7" name="Straight Arrow Connector 6">
            <a:extLst>
              <a:ext uri="{FF2B5EF4-FFF2-40B4-BE49-F238E27FC236}">
                <a16:creationId xmlns:a16="http://schemas.microsoft.com/office/drawing/2014/main" id="{11334D54-2200-DDBB-FDB1-F1E9F0E88EEC}"/>
              </a:ext>
            </a:extLst>
          </p:cNvPr>
          <p:cNvCxnSpPr>
            <a:stCxn id="4" idx="3"/>
            <a:endCxn id="1026" idx="1"/>
          </p:cNvCxnSpPr>
          <p:nvPr/>
        </p:nvCxnSpPr>
        <p:spPr>
          <a:xfrm>
            <a:off x="3486068" y="4382103"/>
            <a:ext cx="16932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C6E98D-C168-D866-3821-FA7A8614BD2E}"/>
              </a:ext>
            </a:extLst>
          </p:cNvPr>
          <p:cNvCxnSpPr>
            <a:cxnSpLocks/>
            <a:stCxn id="1026" idx="3"/>
            <a:endCxn id="5" idx="1"/>
          </p:cNvCxnSpPr>
          <p:nvPr/>
        </p:nvCxnSpPr>
        <p:spPr>
          <a:xfrm flipV="1">
            <a:off x="7505975" y="4382102"/>
            <a:ext cx="18611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3F9CE451-4682-9047-E96F-45F78C6A8FE1}"/>
              </a:ext>
            </a:extLst>
          </p:cNvPr>
          <p:cNvSpPr/>
          <p:nvPr/>
        </p:nvSpPr>
        <p:spPr>
          <a:xfrm rot="5400000">
            <a:off x="2639214" y="1398950"/>
            <a:ext cx="387208" cy="10666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4" name="Left Brace 13">
            <a:extLst>
              <a:ext uri="{FF2B5EF4-FFF2-40B4-BE49-F238E27FC236}">
                <a16:creationId xmlns:a16="http://schemas.microsoft.com/office/drawing/2014/main" id="{33E4A8C5-AFD2-727B-4010-53CEEDD2AECC}"/>
              </a:ext>
            </a:extLst>
          </p:cNvPr>
          <p:cNvSpPr/>
          <p:nvPr/>
        </p:nvSpPr>
        <p:spPr>
          <a:xfrm rot="5400000">
            <a:off x="6125131" y="745052"/>
            <a:ext cx="387208" cy="23744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5" name="Left Brace 14">
            <a:extLst>
              <a:ext uri="{FF2B5EF4-FFF2-40B4-BE49-F238E27FC236}">
                <a16:creationId xmlns:a16="http://schemas.microsoft.com/office/drawing/2014/main" id="{8854F87F-8A80-1144-D451-541CF3A3DF15}"/>
              </a:ext>
            </a:extLst>
          </p:cNvPr>
          <p:cNvSpPr/>
          <p:nvPr/>
        </p:nvSpPr>
        <p:spPr>
          <a:xfrm rot="5400000">
            <a:off x="9903286" y="1202543"/>
            <a:ext cx="387185" cy="1459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3" name="TextBox 12">
            <a:extLst>
              <a:ext uri="{FF2B5EF4-FFF2-40B4-BE49-F238E27FC236}">
                <a16:creationId xmlns:a16="http://schemas.microsoft.com/office/drawing/2014/main" id="{A8BF7DFD-3D66-AAFE-44A6-5CD6F63C64E9}"/>
              </a:ext>
            </a:extLst>
          </p:cNvPr>
          <p:cNvSpPr txBox="1"/>
          <p:nvPr/>
        </p:nvSpPr>
        <p:spPr>
          <a:xfrm>
            <a:off x="1986180" y="1018259"/>
            <a:ext cx="1693274" cy="377476"/>
          </a:xfrm>
          <a:prstGeom prst="rect">
            <a:avLst/>
          </a:prstGeom>
          <a:noFill/>
        </p:spPr>
        <p:txBody>
          <a:bodyPr wrap="square" rtlCol="0">
            <a:spAutoFit/>
          </a:bodyPr>
          <a:lstStyle/>
          <a:p>
            <a:pPr algn="ctr" defTabSz="470550">
              <a:spcAft>
                <a:spcPts val="744"/>
              </a:spcAft>
            </a:pPr>
            <a:r>
              <a:rPr lang="es-ES_tradnl" sz="1853" kern="1200" err="1">
                <a:solidFill>
                  <a:schemeClr val="tx1"/>
                </a:solidFill>
                <a:latin typeface="+mn-lt"/>
                <a:ea typeface="+mn-ea"/>
                <a:cs typeface="+mn-cs"/>
              </a:rPr>
              <a:t>Labeled</a:t>
            </a:r>
            <a:r>
              <a:rPr lang="es-ES_tradnl" sz="1853" kern="1200">
                <a:solidFill>
                  <a:schemeClr val="tx1"/>
                </a:solidFill>
                <a:latin typeface="+mn-lt"/>
                <a:ea typeface="+mn-ea"/>
                <a:cs typeface="+mn-cs"/>
              </a:rPr>
              <a:t> Data</a:t>
            </a:r>
            <a:endParaRPr lang="es-ES_tradnl"/>
          </a:p>
        </p:txBody>
      </p:sp>
      <p:sp>
        <p:nvSpPr>
          <p:cNvPr id="17" name="TextBox 16">
            <a:extLst>
              <a:ext uri="{FF2B5EF4-FFF2-40B4-BE49-F238E27FC236}">
                <a16:creationId xmlns:a16="http://schemas.microsoft.com/office/drawing/2014/main" id="{6D5E44A8-E853-317D-B1E3-66C8B0A803DA}"/>
              </a:ext>
            </a:extLst>
          </p:cNvPr>
          <p:cNvSpPr txBox="1"/>
          <p:nvPr/>
        </p:nvSpPr>
        <p:spPr>
          <a:xfrm>
            <a:off x="4933883" y="979188"/>
            <a:ext cx="2769703" cy="752385"/>
          </a:xfrm>
          <a:prstGeom prst="rect">
            <a:avLst/>
          </a:prstGeom>
          <a:noFill/>
        </p:spPr>
        <p:txBody>
          <a:bodyPr wrap="square" rtlCol="0">
            <a:spAutoFit/>
          </a:bodyPr>
          <a:lstStyle/>
          <a:p>
            <a:pPr algn="ctr" defTabSz="470550">
              <a:spcAft>
                <a:spcPts val="744"/>
              </a:spcAft>
            </a:pPr>
            <a:r>
              <a:rPr lang="es-ES_tradnl" sz="1853" strike="sngStrike" kern="1200" dirty="0">
                <a:solidFill>
                  <a:schemeClr val="tx1"/>
                </a:solidFill>
                <a:latin typeface="+mn-lt"/>
                <a:ea typeface="+mn-ea"/>
                <a:cs typeface="+mn-cs"/>
              </a:rPr>
              <a:t>Black Magic</a:t>
            </a:r>
          </a:p>
          <a:p>
            <a:pPr algn="ctr" defTabSz="470550">
              <a:spcAft>
                <a:spcPts val="744"/>
              </a:spcAft>
            </a:pPr>
            <a:r>
              <a:rPr lang="es-ES_tradnl" sz="1853" kern="1200">
                <a:solidFill>
                  <a:schemeClr val="tx1"/>
                </a:solidFill>
                <a:latin typeface="+mn-lt"/>
                <a:ea typeface="+mn-ea"/>
                <a:cs typeface="+mn-cs"/>
              </a:rPr>
              <a:t>Machine </a:t>
            </a:r>
            <a:r>
              <a:rPr lang="es-ES_tradnl" sz="1853" kern="1200" err="1">
                <a:solidFill>
                  <a:schemeClr val="tx1"/>
                </a:solidFill>
                <a:latin typeface="+mn-lt"/>
                <a:ea typeface="+mn-ea"/>
                <a:cs typeface="+mn-cs"/>
              </a:rPr>
              <a:t>Learning</a:t>
            </a:r>
            <a:r>
              <a:rPr lang="es-ES_tradnl" sz="1853" kern="1200">
                <a:solidFill>
                  <a:schemeClr val="tx1"/>
                </a:solidFill>
                <a:latin typeface="+mn-lt"/>
                <a:ea typeface="+mn-ea"/>
                <a:cs typeface="+mn-cs"/>
              </a:rPr>
              <a:t> </a:t>
            </a:r>
            <a:r>
              <a:rPr lang="es-ES_tradnl" sz="1853" kern="1200" err="1">
                <a:solidFill>
                  <a:schemeClr val="tx1"/>
                </a:solidFill>
                <a:latin typeface="+mn-lt"/>
                <a:ea typeface="+mn-ea"/>
                <a:cs typeface="+mn-cs"/>
              </a:rPr>
              <a:t>Models</a:t>
            </a:r>
            <a:endParaRPr lang="es-ES_tradnl" dirty="0"/>
          </a:p>
        </p:txBody>
      </p:sp>
      <p:sp>
        <p:nvSpPr>
          <p:cNvPr id="18" name="TextBox 17">
            <a:extLst>
              <a:ext uri="{FF2B5EF4-FFF2-40B4-BE49-F238E27FC236}">
                <a16:creationId xmlns:a16="http://schemas.microsoft.com/office/drawing/2014/main" id="{56368EDB-7AE4-0253-3308-DEDFC87D9BB0}"/>
              </a:ext>
            </a:extLst>
          </p:cNvPr>
          <p:cNvSpPr txBox="1"/>
          <p:nvPr/>
        </p:nvSpPr>
        <p:spPr>
          <a:xfrm>
            <a:off x="9250241" y="1018258"/>
            <a:ext cx="1693274" cy="377476"/>
          </a:xfrm>
          <a:prstGeom prst="rect">
            <a:avLst/>
          </a:prstGeom>
          <a:noFill/>
        </p:spPr>
        <p:txBody>
          <a:bodyPr wrap="square" rtlCol="0">
            <a:spAutoFit/>
          </a:bodyPr>
          <a:lstStyle/>
          <a:p>
            <a:pPr algn="ctr" defTabSz="470550">
              <a:spcAft>
                <a:spcPts val="744"/>
              </a:spcAft>
            </a:pPr>
            <a:r>
              <a:rPr lang="es-ES_tradnl" sz="1853" kern="1200" err="1">
                <a:solidFill>
                  <a:schemeClr val="tx1"/>
                </a:solidFill>
                <a:latin typeface="+mn-lt"/>
                <a:ea typeface="+mn-ea"/>
                <a:cs typeface="+mn-cs"/>
              </a:rPr>
              <a:t>Prediction</a:t>
            </a:r>
            <a:endParaRPr lang="es-ES_tradnl"/>
          </a:p>
        </p:txBody>
      </p:sp>
    </p:spTree>
    <p:extLst>
      <p:ext uri="{BB962C8B-B14F-4D97-AF65-F5344CB8AC3E}">
        <p14:creationId xmlns:p14="http://schemas.microsoft.com/office/powerpoint/2010/main" val="2725370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DBBE-FD09-05A2-8A4F-03BB17D16420}"/>
              </a:ext>
            </a:extLst>
          </p:cNvPr>
          <p:cNvSpPr>
            <a:spLocks noGrp="1"/>
          </p:cNvSpPr>
          <p:nvPr>
            <p:ph type="title"/>
          </p:nvPr>
        </p:nvSpPr>
        <p:spPr/>
        <p:txBody>
          <a:bodyPr/>
          <a:lstStyle/>
          <a:p>
            <a:endParaRPr lang="es-ES_tradnl"/>
          </a:p>
        </p:txBody>
      </p:sp>
      <p:sp>
        <p:nvSpPr>
          <p:cNvPr id="3" name="Content Placeholder 2">
            <a:extLst>
              <a:ext uri="{FF2B5EF4-FFF2-40B4-BE49-F238E27FC236}">
                <a16:creationId xmlns:a16="http://schemas.microsoft.com/office/drawing/2014/main" id="{86BAA507-2573-760B-6311-0C73D2C87C12}"/>
              </a:ext>
            </a:extLst>
          </p:cNvPr>
          <p:cNvSpPr>
            <a:spLocks noGrp="1"/>
          </p:cNvSpPr>
          <p:nvPr>
            <p:ph idx="1"/>
          </p:nvPr>
        </p:nvSpPr>
        <p:spPr/>
        <p:txBody>
          <a:bodyPr>
            <a:normAutofit lnSpcReduction="10000"/>
          </a:bodyPr>
          <a:lstStyle/>
          <a:p>
            <a:r>
              <a:rPr lang="en-GB" dirty="0"/>
              <a:t>So, if we pass through Transformers, say, all of Wikipedia, we will get some very accurate representations of each word. </a:t>
            </a:r>
          </a:p>
          <a:p>
            <a:r>
              <a:rPr lang="en-GB" dirty="0"/>
              <a:t>What BERT (which stands for Bidirectional Encoder </a:t>
            </a:r>
            <a:r>
              <a:rPr lang="en-GB" i="1" dirty="0"/>
              <a:t>Representations</a:t>
            </a:r>
            <a:r>
              <a:rPr lang="en-GB" dirty="0"/>
              <a:t> from </a:t>
            </a:r>
            <a:r>
              <a:rPr lang="en-GB" i="1" dirty="0"/>
              <a:t>Transformers</a:t>
            </a:r>
            <a:r>
              <a:rPr lang="en-GB" dirty="0"/>
              <a:t>), </a:t>
            </a:r>
            <a:r>
              <a:rPr lang="en-GB" dirty="0" err="1"/>
              <a:t>RoBERTa</a:t>
            </a:r>
            <a:r>
              <a:rPr lang="en-GB" dirty="0"/>
              <a:t> (a more accurate BERT model), XLM-</a:t>
            </a:r>
            <a:r>
              <a:rPr lang="en-GB" dirty="0" err="1"/>
              <a:t>RoBERTa</a:t>
            </a:r>
            <a:r>
              <a:rPr lang="en-GB" dirty="0"/>
              <a:t> (a cross-lingual </a:t>
            </a:r>
            <a:r>
              <a:rPr lang="en-GB" dirty="0" err="1"/>
              <a:t>RoBERTa</a:t>
            </a:r>
            <a:r>
              <a:rPr lang="en-GB" dirty="0"/>
              <a:t> model), and others do is take this architecture, make improvements*, and obtain pre-trained models that can </a:t>
            </a:r>
            <a:r>
              <a:rPr lang="en-GB" dirty="0">
                <a:solidFill>
                  <a:schemeClr val="accent1"/>
                </a:solidFill>
              </a:rPr>
              <a:t>accurately </a:t>
            </a:r>
            <a:r>
              <a:rPr lang="en-GB" i="1" dirty="0">
                <a:solidFill>
                  <a:schemeClr val="accent1"/>
                </a:solidFill>
              </a:rPr>
              <a:t>understand</a:t>
            </a:r>
            <a:r>
              <a:rPr lang="en-GB" dirty="0">
                <a:solidFill>
                  <a:schemeClr val="accent1"/>
                </a:solidFill>
              </a:rPr>
              <a:t> text</a:t>
            </a:r>
            <a:r>
              <a:rPr lang="en-GB" dirty="0"/>
              <a:t>. </a:t>
            </a:r>
          </a:p>
          <a:p>
            <a:endParaRPr lang="en-GB" dirty="0"/>
          </a:p>
          <a:p>
            <a:endParaRPr lang="en-GB" dirty="0"/>
          </a:p>
          <a:p>
            <a:pPr marL="0" indent="0">
              <a:buNone/>
            </a:pPr>
            <a:r>
              <a:rPr lang="en-GB" dirty="0">
                <a:highlight>
                  <a:srgbClr val="FFFF00"/>
                </a:highlight>
              </a:rPr>
              <a:t>*For example, BERT models take </a:t>
            </a:r>
            <a:r>
              <a:rPr lang="en-GB" dirty="0">
                <a:solidFill>
                  <a:schemeClr val="accent1"/>
                </a:solidFill>
                <a:highlight>
                  <a:srgbClr val="FFFF00"/>
                </a:highlight>
              </a:rPr>
              <a:t>context</a:t>
            </a:r>
            <a:r>
              <a:rPr lang="en-GB" dirty="0">
                <a:highlight>
                  <a:srgbClr val="FFFF00"/>
                </a:highlight>
              </a:rPr>
              <a:t> into account, such that the embedding for </a:t>
            </a:r>
            <a:r>
              <a:rPr lang="en-GB" i="1" dirty="0">
                <a:highlight>
                  <a:srgbClr val="FFFF00"/>
                </a:highlight>
              </a:rPr>
              <a:t>bear</a:t>
            </a:r>
            <a:r>
              <a:rPr lang="en-GB" dirty="0">
                <a:highlight>
                  <a:srgbClr val="FFFF00"/>
                </a:highlight>
              </a:rPr>
              <a:t> in “teddy bear” will be different from the embedding for </a:t>
            </a:r>
            <a:r>
              <a:rPr lang="en-GB" i="1" dirty="0">
                <a:highlight>
                  <a:srgbClr val="FFFF00"/>
                </a:highlight>
              </a:rPr>
              <a:t>bear</a:t>
            </a:r>
            <a:r>
              <a:rPr lang="en-GB" dirty="0">
                <a:highlight>
                  <a:srgbClr val="FFFF00"/>
                </a:highlight>
              </a:rPr>
              <a:t> in “bear the loss.” </a:t>
            </a:r>
          </a:p>
        </p:txBody>
      </p:sp>
    </p:spTree>
    <p:extLst>
      <p:ext uri="{BB962C8B-B14F-4D97-AF65-F5344CB8AC3E}">
        <p14:creationId xmlns:p14="http://schemas.microsoft.com/office/powerpoint/2010/main" val="137706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FEEF0-18B7-7888-5091-A73782343805}"/>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A50FD625-EC53-D89F-3F99-BE5B8527D230}"/>
              </a:ext>
            </a:extLst>
          </p:cNvPr>
          <p:cNvSpPr>
            <a:spLocks noGrp="1"/>
          </p:cNvSpPr>
          <p:nvPr>
            <p:ph idx="1"/>
          </p:nvPr>
        </p:nvSpPr>
        <p:spPr/>
        <p:txBody>
          <a:bodyPr/>
          <a:lstStyle/>
          <a:p>
            <a:r>
              <a:rPr lang="en-US" dirty="0"/>
              <a:t>BERT and co. are trained across a number of layers. For example, BERT-base is trained across 12 layers and produce outputs word vectors of length 768, while the BERT-large model outputs word vectors of length 1,024 (the same applies to the base and large versions of </a:t>
            </a:r>
            <a:r>
              <a:rPr lang="en-US" dirty="0" err="1"/>
              <a:t>RoBERTa</a:t>
            </a:r>
            <a:r>
              <a:rPr lang="en-US" dirty="0"/>
              <a:t> and XLM-R). </a:t>
            </a:r>
          </a:p>
          <a:p>
            <a:r>
              <a:rPr lang="en-US" dirty="0"/>
              <a:t>Longer vectors contain a more accurate representation of a word, but also require more space and computational power.</a:t>
            </a:r>
          </a:p>
          <a:p>
            <a:r>
              <a:rPr lang="en-US" dirty="0"/>
              <a:t>Models using the Transformers architecture have also found ways to more accurately handle out-of-vocabulary tokens (e.g., byte-pair encoding). </a:t>
            </a:r>
          </a:p>
          <a:p>
            <a:endParaRPr lang="en-US" dirty="0"/>
          </a:p>
        </p:txBody>
      </p:sp>
    </p:spTree>
    <p:extLst>
      <p:ext uri="{BB962C8B-B14F-4D97-AF65-F5344CB8AC3E}">
        <p14:creationId xmlns:p14="http://schemas.microsoft.com/office/powerpoint/2010/main" val="643635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A302-58D8-2099-9A83-247BE6557810}"/>
              </a:ext>
            </a:extLst>
          </p:cNvPr>
          <p:cNvSpPr>
            <a:spLocks noGrp="1"/>
          </p:cNvSpPr>
          <p:nvPr>
            <p:ph type="title"/>
          </p:nvPr>
        </p:nvSpPr>
        <p:spPr/>
        <p:txBody>
          <a:bodyPr>
            <a:normAutofit/>
          </a:bodyPr>
          <a:lstStyle/>
          <a:p>
            <a:r>
              <a:rPr lang="es-ES_tradnl" sz="6600" dirty="0" err="1"/>
              <a:t>Coolio</a:t>
            </a:r>
            <a:r>
              <a:rPr lang="es-ES_tradnl" sz="6600" dirty="0"/>
              <a:t>… so </a:t>
            </a:r>
            <a:r>
              <a:rPr lang="es-ES_tradnl" sz="6600" dirty="0" err="1"/>
              <a:t>how</a:t>
            </a:r>
            <a:r>
              <a:rPr lang="es-ES_tradnl" sz="6600" dirty="0"/>
              <a:t> can </a:t>
            </a:r>
            <a:r>
              <a:rPr lang="es-ES_tradnl" sz="6600" dirty="0" err="1"/>
              <a:t>we</a:t>
            </a:r>
            <a:r>
              <a:rPr lang="es-ES_tradnl" sz="6600" dirty="0"/>
              <a:t> use </a:t>
            </a:r>
            <a:r>
              <a:rPr lang="es-ES_tradnl" sz="6600" dirty="0" err="1"/>
              <a:t>them</a:t>
            </a:r>
            <a:r>
              <a:rPr lang="es-ES_tradnl" sz="6600" dirty="0"/>
              <a:t>?</a:t>
            </a:r>
          </a:p>
        </p:txBody>
      </p:sp>
      <p:sp>
        <p:nvSpPr>
          <p:cNvPr id="3" name="Text Placeholder 2">
            <a:extLst>
              <a:ext uri="{FF2B5EF4-FFF2-40B4-BE49-F238E27FC236}">
                <a16:creationId xmlns:a16="http://schemas.microsoft.com/office/drawing/2014/main" id="{B6386C88-3BDE-D1B6-3521-E52FFB32D0D0}"/>
              </a:ext>
            </a:extLst>
          </p:cNvPr>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1107236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674DB1-3F4F-2599-CE81-E0C93B79A6F7}"/>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AD134F8B-F42F-1F0A-7D70-D175DD299EFD}"/>
              </a:ext>
            </a:extLst>
          </p:cNvPr>
          <p:cNvSpPr>
            <a:spLocks noGrp="1"/>
          </p:cNvSpPr>
          <p:nvPr>
            <p:ph idx="1"/>
          </p:nvPr>
        </p:nvSpPr>
        <p:spPr/>
        <p:txBody>
          <a:bodyPr/>
          <a:lstStyle/>
          <a:p>
            <a:r>
              <a:rPr lang="en-US" dirty="0"/>
              <a:t>We can </a:t>
            </a:r>
            <a:r>
              <a:rPr lang="en-US" i="1" dirty="0">
                <a:solidFill>
                  <a:schemeClr val="accent1"/>
                </a:solidFill>
              </a:rPr>
              <a:t>fine-tune</a:t>
            </a:r>
            <a:r>
              <a:rPr lang="en-US" dirty="0"/>
              <a:t> the last layer of BERT and co. models and use them to predict labels from training set:</a:t>
            </a:r>
          </a:p>
        </p:txBody>
      </p:sp>
    </p:spTree>
    <p:extLst>
      <p:ext uri="{BB962C8B-B14F-4D97-AF65-F5344CB8AC3E}">
        <p14:creationId xmlns:p14="http://schemas.microsoft.com/office/powerpoint/2010/main" val="1413882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6C40-22A4-9CBE-E46C-41B11B6FC067}"/>
              </a:ext>
            </a:extLst>
          </p:cNvPr>
          <p:cNvSpPr>
            <a:spLocks noGrp="1"/>
          </p:cNvSpPr>
          <p:nvPr>
            <p:ph type="title"/>
          </p:nvPr>
        </p:nvSpPr>
        <p:spPr>
          <a:xfrm>
            <a:off x="1006839" y="413036"/>
            <a:ext cx="10178322" cy="1492132"/>
          </a:xfrm>
        </p:spPr>
        <p:txBody>
          <a:bodyPr/>
          <a:lstStyle/>
          <a:p>
            <a:r>
              <a:rPr lang="es-ES_tradnl" dirty="0" err="1"/>
              <a:t>Prediction</a:t>
            </a:r>
            <a:r>
              <a:rPr lang="es-ES_tradnl" dirty="0"/>
              <a:t>:</a:t>
            </a:r>
          </a:p>
        </p:txBody>
      </p:sp>
      <p:sp>
        <p:nvSpPr>
          <p:cNvPr id="4" name="TextBox 3">
            <a:extLst>
              <a:ext uri="{FF2B5EF4-FFF2-40B4-BE49-F238E27FC236}">
                <a16:creationId xmlns:a16="http://schemas.microsoft.com/office/drawing/2014/main" id="{9323DA46-6F0C-6934-6628-3E505F82B74D}"/>
              </a:ext>
            </a:extLst>
          </p:cNvPr>
          <p:cNvSpPr txBox="1"/>
          <p:nvPr/>
        </p:nvSpPr>
        <p:spPr>
          <a:xfrm>
            <a:off x="1773043" y="2843562"/>
            <a:ext cx="1806497"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2800" dirty="0"/>
              <a:t>Labelled dataset </a:t>
            </a:r>
          </a:p>
        </p:txBody>
      </p:sp>
      <p:sp>
        <p:nvSpPr>
          <p:cNvPr id="5" name="TextBox 4">
            <a:extLst>
              <a:ext uri="{FF2B5EF4-FFF2-40B4-BE49-F238E27FC236}">
                <a16:creationId xmlns:a16="http://schemas.microsoft.com/office/drawing/2014/main" id="{9044C6C9-38C3-018F-FA1F-589F7B3F67A8}"/>
              </a:ext>
            </a:extLst>
          </p:cNvPr>
          <p:cNvSpPr txBox="1"/>
          <p:nvPr/>
        </p:nvSpPr>
        <p:spPr>
          <a:xfrm>
            <a:off x="5348868" y="3531810"/>
            <a:ext cx="1806497"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2800" dirty="0" err="1"/>
              <a:t>RoBERTa</a:t>
            </a:r>
            <a:endParaRPr lang="en-GB" sz="2800" dirty="0"/>
          </a:p>
        </p:txBody>
      </p:sp>
      <p:sp>
        <p:nvSpPr>
          <p:cNvPr id="6" name="TextBox 5">
            <a:extLst>
              <a:ext uri="{FF2B5EF4-FFF2-40B4-BE49-F238E27FC236}">
                <a16:creationId xmlns:a16="http://schemas.microsoft.com/office/drawing/2014/main" id="{B6A46F73-E37A-D420-C997-BAFD76005B54}"/>
              </a:ext>
            </a:extLst>
          </p:cNvPr>
          <p:cNvSpPr txBox="1"/>
          <p:nvPr/>
        </p:nvSpPr>
        <p:spPr>
          <a:xfrm>
            <a:off x="9002808" y="4375229"/>
            <a:ext cx="1806497"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2800" dirty="0"/>
              <a:t>Trained model</a:t>
            </a:r>
          </a:p>
        </p:txBody>
      </p:sp>
      <p:grpSp>
        <p:nvGrpSpPr>
          <p:cNvPr id="9" name="Group 8">
            <a:extLst>
              <a:ext uri="{FF2B5EF4-FFF2-40B4-BE49-F238E27FC236}">
                <a16:creationId xmlns:a16="http://schemas.microsoft.com/office/drawing/2014/main" id="{EC71651C-D438-260F-3D2D-860E547F04C3}"/>
              </a:ext>
            </a:extLst>
          </p:cNvPr>
          <p:cNvGrpSpPr/>
          <p:nvPr/>
        </p:nvGrpSpPr>
        <p:grpSpPr>
          <a:xfrm>
            <a:off x="3665817" y="3027029"/>
            <a:ext cx="1481400" cy="639720"/>
            <a:chOff x="3387038" y="2982424"/>
            <a:chExt cx="1481400" cy="63972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56F1F82D-C7D5-F0B7-B4D8-1697A7DD1FCD}"/>
                    </a:ext>
                  </a:extLst>
                </p14:cNvPr>
                <p14:cNvContentPartPr/>
                <p14:nvPr/>
              </p14:nvContentPartPr>
              <p14:xfrm>
                <a:off x="3387038" y="2982424"/>
                <a:ext cx="1439280" cy="634320"/>
              </p14:xfrm>
            </p:contentPart>
          </mc:Choice>
          <mc:Fallback xmlns="">
            <p:pic>
              <p:nvPicPr>
                <p:cNvPr id="7" name="Ink 6">
                  <a:extLst>
                    <a:ext uri="{FF2B5EF4-FFF2-40B4-BE49-F238E27FC236}">
                      <a16:creationId xmlns:a16="http://schemas.microsoft.com/office/drawing/2014/main" id="{56F1F82D-C7D5-F0B7-B4D8-1697A7DD1FCD}"/>
                    </a:ext>
                  </a:extLst>
                </p:cNvPr>
                <p:cNvPicPr/>
                <p:nvPr/>
              </p:nvPicPr>
              <p:blipFill>
                <a:blip r:embed="rId3"/>
                <a:stretch>
                  <a:fillRect/>
                </a:stretch>
              </p:blipFill>
              <p:spPr>
                <a:xfrm>
                  <a:off x="3369398" y="2964424"/>
                  <a:ext cx="1474920" cy="669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8" name="Ink 7">
                  <a:extLst>
                    <a:ext uri="{FF2B5EF4-FFF2-40B4-BE49-F238E27FC236}">
                      <a16:creationId xmlns:a16="http://schemas.microsoft.com/office/drawing/2014/main" id="{DA09F18D-7E79-8CD5-F246-8DB6DEBEE2A7}"/>
                    </a:ext>
                  </a:extLst>
                </p14:cNvPr>
                <p14:cNvContentPartPr/>
                <p14:nvPr/>
              </p14:nvContentPartPr>
              <p14:xfrm>
                <a:off x="4680158" y="3380584"/>
                <a:ext cx="188280" cy="241560"/>
              </p14:xfrm>
            </p:contentPart>
          </mc:Choice>
          <mc:Fallback xmlns="">
            <p:pic>
              <p:nvPicPr>
                <p:cNvPr id="8" name="Ink 7">
                  <a:extLst>
                    <a:ext uri="{FF2B5EF4-FFF2-40B4-BE49-F238E27FC236}">
                      <a16:creationId xmlns:a16="http://schemas.microsoft.com/office/drawing/2014/main" id="{DA09F18D-7E79-8CD5-F246-8DB6DEBEE2A7}"/>
                    </a:ext>
                  </a:extLst>
                </p:cNvPr>
                <p:cNvPicPr/>
                <p:nvPr/>
              </p:nvPicPr>
              <p:blipFill>
                <a:blip r:embed="rId5"/>
                <a:stretch>
                  <a:fillRect/>
                </a:stretch>
              </p:blipFill>
              <p:spPr>
                <a:xfrm>
                  <a:off x="4662158" y="3362944"/>
                  <a:ext cx="223920" cy="277200"/>
                </a:xfrm>
                <a:prstGeom prst="rect">
                  <a:avLst/>
                </a:prstGeom>
              </p:spPr>
            </p:pic>
          </mc:Fallback>
        </mc:AlternateContent>
      </p:grpSp>
      <p:grpSp>
        <p:nvGrpSpPr>
          <p:cNvPr id="13" name="Group 12">
            <a:extLst>
              <a:ext uri="{FF2B5EF4-FFF2-40B4-BE49-F238E27FC236}">
                <a16:creationId xmlns:a16="http://schemas.microsoft.com/office/drawing/2014/main" id="{EC4DF17A-0DA1-6379-6737-04508468FE95}"/>
              </a:ext>
            </a:extLst>
          </p:cNvPr>
          <p:cNvGrpSpPr/>
          <p:nvPr/>
        </p:nvGrpSpPr>
        <p:grpSpPr>
          <a:xfrm>
            <a:off x="7449777" y="3819029"/>
            <a:ext cx="1313280" cy="556200"/>
            <a:chOff x="7170998" y="3774424"/>
            <a:chExt cx="1313280" cy="5562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1" name="Ink 10">
                  <a:extLst>
                    <a:ext uri="{FF2B5EF4-FFF2-40B4-BE49-F238E27FC236}">
                      <a16:creationId xmlns:a16="http://schemas.microsoft.com/office/drawing/2014/main" id="{8EBD2BCE-43C0-A1E5-2346-A4DB32363361}"/>
                    </a:ext>
                  </a:extLst>
                </p14:cNvPr>
                <p14:cNvContentPartPr/>
                <p14:nvPr/>
              </p14:nvContentPartPr>
              <p14:xfrm>
                <a:off x="7170998" y="3774424"/>
                <a:ext cx="1269720" cy="473400"/>
              </p14:xfrm>
            </p:contentPart>
          </mc:Choice>
          <mc:Fallback xmlns="">
            <p:pic>
              <p:nvPicPr>
                <p:cNvPr id="11" name="Ink 10">
                  <a:extLst>
                    <a:ext uri="{FF2B5EF4-FFF2-40B4-BE49-F238E27FC236}">
                      <a16:creationId xmlns:a16="http://schemas.microsoft.com/office/drawing/2014/main" id="{8EBD2BCE-43C0-A1E5-2346-A4DB32363361}"/>
                    </a:ext>
                  </a:extLst>
                </p:cNvPr>
                <p:cNvPicPr/>
                <p:nvPr/>
              </p:nvPicPr>
              <p:blipFill>
                <a:blip r:embed="rId7"/>
                <a:stretch>
                  <a:fillRect/>
                </a:stretch>
              </p:blipFill>
              <p:spPr>
                <a:xfrm>
                  <a:off x="7152998" y="3756784"/>
                  <a:ext cx="1305360" cy="509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2" name="Ink 11">
                  <a:extLst>
                    <a:ext uri="{FF2B5EF4-FFF2-40B4-BE49-F238E27FC236}">
                      <a16:creationId xmlns:a16="http://schemas.microsoft.com/office/drawing/2014/main" id="{C613EA17-E4C1-5471-764F-B7752CC2E2C3}"/>
                    </a:ext>
                  </a:extLst>
                </p14:cNvPr>
                <p14:cNvContentPartPr/>
                <p14:nvPr/>
              </p14:nvContentPartPr>
              <p14:xfrm>
                <a:off x="8313998" y="4064584"/>
                <a:ext cx="170280" cy="266040"/>
              </p14:xfrm>
            </p:contentPart>
          </mc:Choice>
          <mc:Fallback xmlns="">
            <p:pic>
              <p:nvPicPr>
                <p:cNvPr id="12" name="Ink 11">
                  <a:extLst>
                    <a:ext uri="{FF2B5EF4-FFF2-40B4-BE49-F238E27FC236}">
                      <a16:creationId xmlns:a16="http://schemas.microsoft.com/office/drawing/2014/main" id="{C613EA17-E4C1-5471-764F-B7752CC2E2C3}"/>
                    </a:ext>
                  </a:extLst>
                </p:cNvPr>
                <p:cNvPicPr/>
                <p:nvPr/>
              </p:nvPicPr>
              <p:blipFill>
                <a:blip r:embed="rId9"/>
                <a:stretch>
                  <a:fillRect/>
                </a:stretch>
              </p:blipFill>
              <p:spPr>
                <a:xfrm>
                  <a:off x="8295998" y="4046584"/>
                  <a:ext cx="205920" cy="301680"/>
                </a:xfrm>
                <a:prstGeom prst="rect">
                  <a:avLst/>
                </a:prstGeom>
              </p:spPr>
            </p:pic>
          </mc:Fallback>
        </mc:AlternateContent>
      </p:grpSp>
      <p:sp>
        <p:nvSpPr>
          <p:cNvPr id="16" name="TextBox 15">
            <a:extLst>
              <a:ext uri="{FF2B5EF4-FFF2-40B4-BE49-F238E27FC236}">
                <a16:creationId xmlns:a16="http://schemas.microsoft.com/office/drawing/2014/main" id="{2297C746-9424-10C2-85D0-FC912CC309AB}"/>
              </a:ext>
            </a:extLst>
          </p:cNvPr>
          <p:cNvSpPr txBox="1"/>
          <p:nvPr/>
        </p:nvSpPr>
        <p:spPr>
          <a:xfrm>
            <a:off x="8959669" y="605004"/>
            <a:ext cx="1806497"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2800" dirty="0"/>
              <a:t>Predict</a:t>
            </a:r>
          </a:p>
        </p:txBody>
      </p:sp>
      <p:grpSp>
        <p:nvGrpSpPr>
          <p:cNvPr id="19" name="Group 18">
            <a:extLst>
              <a:ext uri="{FF2B5EF4-FFF2-40B4-BE49-F238E27FC236}">
                <a16:creationId xmlns:a16="http://schemas.microsoft.com/office/drawing/2014/main" id="{70B4D71F-744D-1051-CF28-DF7EA962B021}"/>
              </a:ext>
            </a:extLst>
          </p:cNvPr>
          <p:cNvGrpSpPr/>
          <p:nvPr/>
        </p:nvGrpSpPr>
        <p:grpSpPr>
          <a:xfrm>
            <a:off x="9792297" y="3399629"/>
            <a:ext cx="135000" cy="833040"/>
            <a:chOff x="9513518" y="3355024"/>
            <a:chExt cx="135000" cy="83304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7" name="Ink 16">
                  <a:extLst>
                    <a:ext uri="{FF2B5EF4-FFF2-40B4-BE49-F238E27FC236}">
                      <a16:creationId xmlns:a16="http://schemas.microsoft.com/office/drawing/2014/main" id="{C54F79E4-97DB-4B89-E1E8-9CD61B86C997}"/>
                    </a:ext>
                  </a:extLst>
                </p14:cNvPr>
                <p14:cNvContentPartPr/>
                <p14:nvPr/>
              </p14:nvContentPartPr>
              <p14:xfrm>
                <a:off x="9558878" y="3416224"/>
                <a:ext cx="67320" cy="771840"/>
              </p14:xfrm>
            </p:contentPart>
          </mc:Choice>
          <mc:Fallback xmlns="">
            <p:pic>
              <p:nvPicPr>
                <p:cNvPr id="17" name="Ink 16">
                  <a:extLst>
                    <a:ext uri="{FF2B5EF4-FFF2-40B4-BE49-F238E27FC236}">
                      <a16:creationId xmlns:a16="http://schemas.microsoft.com/office/drawing/2014/main" id="{C54F79E4-97DB-4B89-E1E8-9CD61B86C997}"/>
                    </a:ext>
                  </a:extLst>
                </p:cNvPr>
                <p:cNvPicPr/>
                <p:nvPr/>
              </p:nvPicPr>
              <p:blipFill>
                <a:blip r:embed="rId11"/>
                <a:stretch>
                  <a:fillRect/>
                </a:stretch>
              </p:blipFill>
              <p:spPr>
                <a:xfrm>
                  <a:off x="9541238" y="3398584"/>
                  <a:ext cx="102960" cy="80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8" name="Ink 17">
                  <a:extLst>
                    <a:ext uri="{FF2B5EF4-FFF2-40B4-BE49-F238E27FC236}">
                      <a16:creationId xmlns:a16="http://schemas.microsoft.com/office/drawing/2014/main" id="{04B34383-9660-0E07-F2EA-B83EFE7647CF}"/>
                    </a:ext>
                  </a:extLst>
                </p14:cNvPr>
                <p14:cNvContentPartPr/>
                <p14:nvPr/>
              </p14:nvContentPartPr>
              <p14:xfrm>
                <a:off x="9513518" y="3355024"/>
                <a:ext cx="135000" cy="157320"/>
              </p14:xfrm>
            </p:contentPart>
          </mc:Choice>
          <mc:Fallback xmlns="">
            <p:pic>
              <p:nvPicPr>
                <p:cNvPr id="18" name="Ink 17">
                  <a:extLst>
                    <a:ext uri="{FF2B5EF4-FFF2-40B4-BE49-F238E27FC236}">
                      <a16:creationId xmlns:a16="http://schemas.microsoft.com/office/drawing/2014/main" id="{04B34383-9660-0E07-F2EA-B83EFE7647CF}"/>
                    </a:ext>
                  </a:extLst>
                </p:cNvPr>
                <p:cNvPicPr/>
                <p:nvPr/>
              </p:nvPicPr>
              <p:blipFill>
                <a:blip r:embed="rId13"/>
                <a:stretch>
                  <a:fillRect/>
                </a:stretch>
              </p:blipFill>
              <p:spPr>
                <a:xfrm>
                  <a:off x="9495518" y="3337384"/>
                  <a:ext cx="170640" cy="192960"/>
                </a:xfrm>
                <a:prstGeom prst="rect">
                  <a:avLst/>
                </a:prstGeom>
              </p:spPr>
            </p:pic>
          </mc:Fallback>
        </mc:AlternateContent>
      </p:grpSp>
      <p:graphicFrame>
        <p:nvGraphicFramePr>
          <p:cNvPr id="3" name="Table 14">
            <a:extLst>
              <a:ext uri="{FF2B5EF4-FFF2-40B4-BE49-F238E27FC236}">
                <a16:creationId xmlns:a16="http://schemas.microsoft.com/office/drawing/2014/main" id="{E5857445-7494-CA36-2054-86749DAE93B2}"/>
              </a:ext>
            </a:extLst>
          </p:cNvPr>
          <p:cNvGraphicFramePr>
            <a:graphicFrameLocks noGrp="1"/>
          </p:cNvGraphicFramePr>
          <p:nvPr>
            <p:extLst>
              <p:ext uri="{D42A27DB-BD31-4B8C-83A1-F6EECF244321}">
                <p14:modId xmlns:p14="http://schemas.microsoft.com/office/powerpoint/2010/main" val="3459498079"/>
              </p:ext>
            </p:extLst>
          </p:nvPr>
        </p:nvGraphicFramePr>
        <p:xfrm>
          <a:off x="1063914" y="4055030"/>
          <a:ext cx="3400290" cy="2079223"/>
        </p:xfrm>
        <a:graphic>
          <a:graphicData uri="http://schemas.openxmlformats.org/drawingml/2006/table">
            <a:tbl>
              <a:tblPr firstRow="1" bandRow="1">
                <a:tableStyleId>{5C22544A-7EE6-4342-B048-85BDC9FD1C3A}</a:tableStyleId>
              </a:tblPr>
              <a:tblGrid>
                <a:gridCol w="1961782">
                  <a:extLst>
                    <a:ext uri="{9D8B030D-6E8A-4147-A177-3AD203B41FA5}">
                      <a16:colId xmlns:a16="http://schemas.microsoft.com/office/drawing/2014/main" val="3840603267"/>
                    </a:ext>
                  </a:extLst>
                </a:gridCol>
                <a:gridCol w="1438508">
                  <a:extLst>
                    <a:ext uri="{9D8B030D-6E8A-4147-A177-3AD203B41FA5}">
                      <a16:colId xmlns:a16="http://schemas.microsoft.com/office/drawing/2014/main" val="2278057374"/>
                    </a:ext>
                  </a:extLst>
                </a:gridCol>
              </a:tblGrid>
              <a:tr h="417758">
                <a:tc>
                  <a:txBody>
                    <a:bodyPr/>
                    <a:lstStyle/>
                    <a:p>
                      <a:r>
                        <a:rPr lang="es-ES_tradnl" sz="1200" dirty="0" err="1"/>
                        <a:t>Sentence</a:t>
                      </a:r>
                      <a:endParaRPr lang="es-ES_tradnl" sz="1200" dirty="0"/>
                    </a:p>
                  </a:txBody>
                  <a:tcPr/>
                </a:tc>
                <a:tc>
                  <a:txBody>
                    <a:bodyPr/>
                    <a:lstStyle/>
                    <a:p>
                      <a:r>
                        <a:rPr lang="es-ES_tradnl" sz="1200" dirty="0" err="1"/>
                        <a:t>Label</a:t>
                      </a:r>
                      <a:r>
                        <a:rPr lang="es-ES_tradnl" sz="1200" dirty="0"/>
                        <a:t> (</a:t>
                      </a:r>
                      <a:r>
                        <a:rPr lang="es-ES_tradnl" sz="1200" dirty="0" err="1"/>
                        <a:t>Sentiment</a:t>
                      </a:r>
                      <a:r>
                        <a:rPr lang="es-ES_tradnl" sz="1200" dirty="0"/>
                        <a:t>)</a:t>
                      </a:r>
                    </a:p>
                  </a:txBody>
                  <a:tcPr/>
                </a:tc>
                <a:extLst>
                  <a:ext uri="{0D108BD9-81ED-4DB2-BD59-A6C34878D82A}">
                    <a16:rowId xmlns:a16="http://schemas.microsoft.com/office/drawing/2014/main" val="3429772916"/>
                  </a:ext>
                </a:extLst>
              </a:tr>
              <a:tr h="412596">
                <a:tc>
                  <a:txBody>
                    <a:bodyPr/>
                    <a:lstStyle/>
                    <a:p>
                      <a:r>
                        <a:rPr lang="es-ES_tradnl" sz="1200" dirty="0"/>
                        <a:t>I </a:t>
                      </a:r>
                      <a:r>
                        <a:rPr lang="es-ES_tradnl" sz="1200" dirty="0" err="1"/>
                        <a:t>love</a:t>
                      </a:r>
                      <a:r>
                        <a:rPr lang="es-ES_tradnl" sz="1200" dirty="0"/>
                        <a:t> </a:t>
                      </a:r>
                      <a:r>
                        <a:rPr lang="es-ES_tradnl" sz="1200" dirty="0" err="1"/>
                        <a:t>the</a:t>
                      </a:r>
                      <a:r>
                        <a:rPr lang="es-ES_tradnl" sz="1200" dirty="0"/>
                        <a:t> red </a:t>
                      </a:r>
                      <a:r>
                        <a:rPr lang="es-ES_tradnl" sz="1200" dirty="0" err="1"/>
                        <a:t>cat</a:t>
                      </a:r>
                      <a:endParaRPr lang="es-ES_tradnl" sz="1200" dirty="0"/>
                    </a:p>
                  </a:txBody>
                  <a:tcPr/>
                </a:tc>
                <a:tc>
                  <a:txBody>
                    <a:bodyPr/>
                    <a:lstStyle/>
                    <a:p>
                      <a:r>
                        <a:rPr lang="es-ES_tradnl" sz="1200" dirty="0"/>
                        <a:t>Positive</a:t>
                      </a:r>
                    </a:p>
                  </a:txBody>
                  <a:tcPr/>
                </a:tc>
                <a:extLst>
                  <a:ext uri="{0D108BD9-81ED-4DB2-BD59-A6C34878D82A}">
                    <a16:rowId xmlns:a16="http://schemas.microsoft.com/office/drawing/2014/main" val="2076501575"/>
                  </a:ext>
                </a:extLst>
              </a:tr>
              <a:tr h="401443">
                <a:tc>
                  <a:txBody>
                    <a:bodyPr/>
                    <a:lstStyle/>
                    <a:p>
                      <a:r>
                        <a:rPr lang="es-ES_tradnl" sz="1200" dirty="0"/>
                        <a:t>I </a:t>
                      </a:r>
                      <a:r>
                        <a:rPr lang="es-ES_tradnl" sz="1200" dirty="0" err="1"/>
                        <a:t>hate</a:t>
                      </a:r>
                      <a:r>
                        <a:rPr lang="es-ES_tradnl" sz="1200" dirty="0"/>
                        <a:t> </a:t>
                      </a:r>
                      <a:r>
                        <a:rPr lang="es-ES_tradnl" sz="1200" dirty="0" err="1"/>
                        <a:t>mice</a:t>
                      </a:r>
                      <a:endParaRPr lang="es-ES_tradnl" sz="1200" dirty="0"/>
                    </a:p>
                  </a:txBody>
                  <a:tcPr/>
                </a:tc>
                <a:tc>
                  <a:txBody>
                    <a:bodyPr/>
                    <a:lstStyle/>
                    <a:p>
                      <a:r>
                        <a:rPr lang="es-ES_tradnl" sz="1200" dirty="0"/>
                        <a:t>Negative</a:t>
                      </a:r>
                    </a:p>
                  </a:txBody>
                  <a:tcPr/>
                </a:tc>
                <a:extLst>
                  <a:ext uri="{0D108BD9-81ED-4DB2-BD59-A6C34878D82A}">
                    <a16:rowId xmlns:a16="http://schemas.microsoft.com/office/drawing/2014/main" val="4189208207"/>
                  </a:ext>
                </a:extLst>
              </a:tr>
              <a:tr h="412596">
                <a:tc>
                  <a:txBody>
                    <a:bodyPr/>
                    <a:lstStyle/>
                    <a:p>
                      <a:r>
                        <a:rPr lang="es-ES_tradnl" sz="1200" dirty="0" err="1"/>
                        <a:t>That</a:t>
                      </a:r>
                      <a:r>
                        <a:rPr lang="es-ES_tradnl" sz="1200" dirty="0"/>
                        <a:t> </a:t>
                      </a:r>
                      <a:r>
                        <a:rPr lang="es-ES_tradnl" sz="1200" dirty="0" err="1"/>
                        <a:t>is</a:t>
                      </a:r>
                      <a:r>
                        <a:rPr lang="es-ES_tradnl" sz="1200" dirty="0"/>
                        <a:t> a </a:t>
                      </a:r>
                      <a:r>
                        <a:rPr lang="es-ES_tradnl" sz="1200" dirty="0" err="1"/>
                        <a:t>pleasant</a:t>
                      </a:r>
                      <a:r>
                        <a:rPr lang="es-ES_tradnl" sz="1200" dirty="0"/>
                        <a:t> </a:t>
                      </a:r>
                      <a:r>
                        <a:rPr lang="es-ES_tradnl" sz="1200" dirty="0" err="1"/>
                        <a:t>smell</a:t>
                      </a:r>
                      <a:endParaRPr lang="es-ES_tradnl" sz="1200" dirty="0"/>
                    </a:p>
                  </a:txBody>
                  <a:tcPr/>
                </a:tc>
                <a:tc>
                  <a:txBody>
                    <a:bodyPr/>
                    <a:lstStyle/>
                    <a:p>
                      <a:r>
                        <a:rPr lang="es-ES_tradnl" sz="1200" dirty="0"/>
                        <a:t>Positive</a:t>
                      </a:r>
                    </a:p>
                  </a:txBody>
                  <a:tcPr/>
                </a:tc>
                <a:extLst>
                  <a:ext uri="{0D108BD9-81ED-4DB2-BD59-A6C34878D82A}">
                    <a16:rowId xmlns:a16="http://schemas.microsoft.com/office/drawing/2014/main" val="727735324"/>
                  </a:ext>
                </a:extLst>
              </a:tr>
              <a:tr h="395388">
                <a:tc>
                  <a:txBody>
                    <a:bodyPr/>
                    <a:lstStyle/>
                    <a:p>
                      <a:r>
                        <a:rPr lang="es-ES_tradnl" sz="1200" dirty="0" err="1"/>
                        <a:t>That</a:t>
                      </a:r>
                      <a:r>
                        <a:rPr lang="es-ES_tradnl" sz="1200" dirty="0"/>
                        <a:t> </a:t>
                      </a:r>
                      <a:r>
                        <a:rPr lang="es-ES_tradnl" sz="1200" dirty="0" err="1"/>
                        <a:t>is</a:t>
                      </a:r>
                      <a:r>
                        <a:rPr lang="es-ES_tradnl" sz="1200" dirty="0"/>
                        <a:t> </a:t>
                      </a:r>
                      <a:r>
                        <a:rPr lang="es-ES_tradnl" sz="1200" dirty="0" err="1"/>
                        <a:t>not</a:t>
                      </a:r>
                      <a:r>
                        <a:rPr lang="es-ES_tradnl" sz="1200" dirty="0"/>
                        <a:t> a </a:t>
                      </a:r>
                      <a:r>
                        <a:rPr lang="es-ES_tradnl" sz="1200" dirty="0" err="1"/>
                        <a:t>pleasant</a:t>
                      </a:r>
                      <a:r>
                        <a:rPr lang="es-ES_tradnl" sz="1200" dirty="0"/>
                        <a:t> </a:t>
                      </a:r>
                      <a:r>
                        <a:rPr lang="es-ES_tradnl" sz="1200" dirty="0" err="1"/>
                        <a:t>smell</a:t>
                      </a:r>
                      <a:endParaRPr lang="es-ES_tradnl" sz="1200" dirty="0"/>
                    </a:p>
                  </a:txBody>
                  <a:tcPr/>
                </a:tc>
                <a:tc>
                  <a:txBody>
                    <a:bodyPr/>
                    <a:lstStyle/>
                    <a:p>
                      <a:r>
                        <a:rPr lang="es-ES_tradnl" sz="1200" dirty="0"/>
                        <a:t>Negative</a:t>
                      </a:r>
                    </a:p>
                  </a:txBody>
                  <a:tcPr/>
                </a:tc>
                <a:extLst>
                  <a:ext uri="{0D108BD9-81ED-4DB2-BD59-A6C34878D82A}">
                    <a16:rowId xmlns:a16="http://schemas.microsoft.com/office/drawing/2014/main" val="2088753449"/>
                  </a:ext>
                </a:extLst>
              </a:tr>
            </a:tbl>
          </a:graphicData>
        </a:graphic>
      </p:graphicFrame>
      <p:graphicFrame>
        <p:nvGraphicFramePr>
          <p:cNvPr id="10" name="Table 9">
            <a:extLst>
              <a:ext uri="{FF2B5EF4-FFF2-40B4-BE49-F238E27FC236}">
                <a16:creationId xmlns:a16="http://schemas.microsoft.com/office/drawing/2014/main" id="{0FB74702-7B8E-E3FE-FEF2-B79C4006E69E}"/>
              </a:ext>
            </a:extLst>
          </p:cNvPr>
          <p:cNvGraphicFramePr>
            <a:graphicFrameLocks noGrp="1"/>
          </p:cNvGraphicFramePr>
          <p:nvPr>
            <p:extLst>
              <p:ext uri="{D42A27DB-BD31-4B8C-83A1-F6EECF244321}">
                <p14:modId xmlns:p14="http://schemas.microsoft.com/office/powerpoint/2010/main" val="2981537480"/>
              </p:ext>
            </p:extLst>
          </p:nvPr>
        </p:nvGraphicFramePr>
        <p:xfrm>
          <a:off x="8171172" y="1233356"/>
          <a:ext cx="3400290" cy="2079223"/>
        </p:xfrm>
        <a:graphic>
          <a:graphicData uri="http://schemas.openxmlformats.org/drawingml/2006/table">
            <a:tbl>
              <a:tblPr firstRow="1" bandRow="1">
                <a:tableStyleId>{5C22544A-7EE6-4342-B048-85BDC9FD1C3A}</a:tableStyleId>
              </a:tblPr>
              <a:tblGrid>
                <a:gridCol w="1961782">
                  <a:extLst>
                    <a:ext uri="{9D8B030D-6E8A-4147-A177-3AD203B41FA5}">
                      <a16:colId xmlns:a16="http://schemas.microsoft.com/office/drawing/2014/main" val="3840603267"/>
                    </a:ext>
                  </a:extLst>
                </a:gridCol>
                <a:gridCol w="1438508">
                  <a:extLst>
                    <a:ext uri="{9D8B030D-6E8A-4147-A177-3AD203B41FA5}">
                      <a16:colId xmlns:a16="http://schemas.microsoft.com/office/drawing/2014/main" val="2278057374"/>
                    </a:ext>
                  </a:extLst>
                </a:gridCol>
              </a:tblGrid>
              <a:tr h="417758">
                <a:tc>
                  <a:txBody>
                    <a:bodyPr/>
                    <a:lstStyle/>
                    <a:p>
                      <a:r>
                        <a:rPr lang="es-ES_tradnl" sz="1200" dirty="0" err="1"/>
                        <a:t>Sentence</a:t>
                      </a:r>
                      <a:endParaRPr lang="es-ES_tradnl" sz="1200" dirty="0"/>
                    </a:p>
                  </a:txBody>
                  <a:tcPr/>
                </a:tc>
                <a:tc>
                  <a:txBody>
                    <a:bodyPr/>
                    <a:lstStyle/>
                    <a:p>
                      <a:r>
                        <a:rPr lang="es-ES_tradnl" sz="1200" dirty="0" err="1"/>
                        <a:t>Predict</a:t>
                      </a:r>
                      <a:r>
                        <a:rPr lang="es-ES_tradnl" sz="1200" dirty="0"/>
                        <a:t> (</a:t>
                      </a:r>
                      <a:r>
                        <a:rPr lang="es-ES_tradnl" sz="1200" dirty="0" err="1"/>
                        <a:t>Sentiment</a:t>
                      </a:r>
                      <a:r>
                        <a:rPr lang="es-ES_tradnl" sz="1200" dirty="0"/>
                        <a:t>)</a:t>
                      </a:r>
                    </a:p>
                  </a:txBody>
                  <a:tcPr/>
                </a:tc>
                <a:extLst>
                  <a:ext uri="{0D108BD9-81ED-4DB2-BD59-A6C34878D82A}">
                    <a16:rowId xmlns:a16="http://schemas.microsoft.com/office/drawing/2014/main" val="3429772916"/>
                  </a:ext>
                </a:extLst>
              </a:tr>
              <a:tr h="412596">
                <a:tc>
                  <a:txBody>
                    <a:bodyPr/>
                    <a:lstStyle/>
                    <a:p>
                      <a:r>
                        <a:rPr lang="es-ES_tradnl" sz="1200" dirty="0" err="1"/>
                        <a:t>This</a:t>
                      </a:r>
                      <a:r>
                        <a:rPr lang="es-ES_tradnl" sz="1200" dirty="0"/>
                        <a:t> </a:t>
                      </a:r>
                      <a:r>
                        <a:rPr lang="es-ES_tradnl" sz="1200" dirty="0" err="1"/>
                        <a:t>is</a:t>
                      </a:r>
                      <a:r>
                        <a:rPr lang="es-ES_tradnl" sz="1200" dirty="0"/>
                        <a:t> a </a:t>
                      </a:r>
                      <a:r>
                        <a:rPr lang="es-ES_tradnl" sz="1200" dirty="0" err="1"/>
                        <a:t>cool</a:t>
                      </a:r>
                      <a:r>
                        <a:rPr lang="es-ES_tradnl" sz="1200" dirty="0"/>
                        <a:t> </a:t>
                      </a:r>
                      <a:r>
                        <a:rPr lang="es-ES_tradnl" sz="1200" dirty="0" err="1"/>
                        <a:t>project</a:t>
                      </a:r>
                      <a:endParaRPr lang="es-ES_tradnl" sz="1200" dirty="0"/>
                    </a:p>
                  </a:txBody>
                  <a:tcPr/>
                </a:tc>
                <a:tc>
                  <a:txBody>
                    <a:bodyPr/>
                    <a:lstStyle/>
                    <a:p>
                      <a:endParaRPr lang="es-ES_tradnl" sz="1200" dirty="0"/>
                    </a:p>
                  </a:txBody>
                  <a:tcPr/>
                </a:tc>
                <a:extLst>
                  <a:ext uri="{0D108BD9-81ED-4DB2-BD59-A6C34878D82A}">
                    <a16:rowId xmlns:a16="http://schemas.microsoft.com/office/drawing/2014/main" val="2076501575"/>
                  </a:ext>
                </a:extLst>
              </a:tr>
              <a:tr h="401443">
                <a:tc>
                  <a:txBody>
                    <a:bodyPr/>
                    <a:lstStyle/>
                    <a:p>
                      <a:r>
                        <a:rPr lang="es-ES_tradnl" sz="1200" dirty="0" err="1"/>
                        <a:t>You</a:t>
                      </a:r>
                      <a:r>
                        <a:rPr lang="es-ES_tradnl" sz="1200" dirty="0"/>
                        <a:t> are a </a:t>
                      </a:r>
                      <a:r>
                        <a:rPr lang="es-ES_tradnl" sz="1200" dirty="0" err="1"/>
                        <a:t>smart</a:t>
                      </a:r>
                      <a:r>
                        <a:rPr lang="es-ES_tradnl" sz="1200" dirty="0"/>
                        <a:t> </a:t>
                      </a:r>
                      <a:r>
                        <a:rPr lang="es-ES_tradnl" sz="1200" dirty="0" err="1"/>
                        <a:t>lad</a:t>
                      </a:r>
                      <a:endParaRPr lang="es-ES_tradnl" sz="1200" dirty="0"/>
                    </a:p>
                  </a:txBody>
                  <a:tcPr/>
                </a:tc>
                <a:tc>
                  <a:txBody>
                    <a:bodyPr/>
                    <a:lstStyle/>
                    <a:p>
                      <a:endParaRPr lang="es-ES_tradnl" sz="1200" dirty="0"/>
                    </a:p>
                  </a:txBody>
                  <a:tcPr/>
                </a:tc>
                <a:extLst>
                  <a:ext uri="{0D108BD9-81ED-4DB2-BD59-A6C34878D82A}">
                    <a16:rowId xmlns:a16="http://schemas.microsoft.com/office/drawing/2014/main" val="4189208207"/>
                  </a:ext>
                </a:extLst>
              </a:tr>
              <a:tr h="412596">
                <a:tc>
                  <a:txBody>
                    <a:bodyPr/>
                    <a:lstStyle/>
                    <a:p>
                      <a:r>
                        <a:rPr lang="es-ES_tradnl" sz="1200" dirty="0"/>
                        <a:t>Man, </a:t>
                      </a:r>
                      <a:r>
                        <a:rPr lang="es-ES_tradnl" sz="1200" dirty="0" err="1"/>
                        <a:t>this</a:t>
                      </a:r>
                      <a:r>
                        <a:rPr lang="es-ES_tradnl" sz="1200" dirty="0"/>
                        <a:t> </a:t>
                      </a:r>
                      <a:r>
                        <a:rPr lang="es-ES_tradnl" sz="1200" dirty="0" err="1"/>
                        <a:t>is</a:t>
                      </a:r>
                      <a:r>
                        <a:rPr lang="es-ES_tradnl" sz="1200" dirty="0"/>
                        <a:t> </a:t>
                      </a:r>
                      <a:r>
                        <a:rPr lang="es-ES_tradnl" sz="1200" dirty="0" err="1"/>
                        <a:t>boring</a:t>
                      </a:r>
                      <a:endParaRPr lang="es-ES_tradnl" sz="1200" dirty="0"/>
                    </a:p>
                  </a:txBody>
                  <a:tcPr/>
                </a:tc>
                <a:tc>
                  <a:txBody>
                    <a:bodyPr/>
                    <a:lstStyle/>
                    <a:p>
                      <a:endParaRPr lang="es-ES_tradnl" sz="1200" dirty="0"/>
                    </a:p>
                  </a:txBody>
                  <a:tcPr/>
                </a:tc>
                <a:extLst>
                  <a:ext uri="{0D108BD9-81ED-4DB2-BD59-A6C34878D82A}">
                    <a16:rowId xmlns:a16="http://schemas.microsoft.com/office/drawing/2014/main" val="727735324"/>
                  </a:ext>
                </a:extLst>
              </a:tr>
              <a:tr h="395388">
                <a:tc>
                  <a:txBody>
                    <a:bodyPr/>
                    <a:lstStyle/>
                    <a:p>
                      <a:r>
                        <a:rPr lang="es-ES_tradnl" sz="1200" dirty="0"/>
                        <a:t>I </a:t>
                      </a:r>
                      <a:r>
                        <a:rPr lang="es-ES_tradnl" sz="1200" dirty="0" err="1"/>
                        <a:t>really</a:t>
                      </a:r>
                      <a:r>
                        <a:rPr lang="es-ES_tradnl" sz="1200" dirty="0"/>
                        <a:t> </a:t>
                      </a:r>
                      <a:r>
                        <a:rPr lang="es-ES_tradnl" sz="1200" dirty="0" err="1"/>
                        <a:t>like</a:t>
                      </a:r>
                      <a:r>
                        <a:rPr lang="es-ES_tradnl" sz="1200" dirty="0"/>
                        <a:t> </a:t>
                      </a:r>
                      <a:r>
                        <a:rPr lang="es-ES_tradnl" sz="1200" dirty="0" err="1"/>
                        <a:t>sociology</a:t>
                      </a:r>
                      <a:endParaRPr lang="es-ES_tradnl" sz="1200" dirty="0"/>
                    </a:p>
                  </a:txBody>
                  <a:tcPr/>
                </a:tc>
                <a:tc>
                  <a:txBody>
                    <a:bodyPr/>
                    <a:lstStyle/>
                    <a:p>
                      <a:endParaRPr lang="es-ES_tradnl" sz="1200" dirty="0"/>
                    </a:p>
                  </a:txBody>
                  <a:tcPr/>
                </a:tc>
                <a:extLst>
                  <a:ext uri="{0D108BD9-81ED-4DB2-BD59-A6C34878D82A}">
                    <a16:rowId xmlns:a16="http://schemas.microsoft.com/office/drawing/2014/main" val="2088753449"/>
                  </a:ext>
                </a:extLst>
              </a:tr>
            </a:tbl>
          </a:graphicData>
        </a:graphic>
      </p:graphicFrame>
    </p:spTree>
    <p:extLst>
      <p:ext uri="{BB962C8B-B14F-4D97-AF65-F5344CB8AC3E}">
        <p14:creationId xmlns:p14="http://schemas.microsoft.com/office/powerpoint/2010/main" val="1969028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E93F-97D1-9D2E-6AE5-4645597D29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E827C9-C8F8-7310-9F8B-2E827BF7D6F0}"/>
              </a:ext>
            </a:extLst>
          </p:cNvPr>
          <p:cNvSpPr>
            <a:spLocks noGrp="1"/>
          </p:cNvSpPr>
          <p:nvPr>
            <p:ph idx="1"/>
          </p:nvPr>
        </p:nvSpPr>
        <p:spPr/>
        <p:txBody>
          <a:bodyPr>
            <a:normAutofit lnSpcReduction="10000"/>
          </a:bodyPr>
          <a:lstStyle/>
          <a:p>
            <a:r>
              <a:rPr lang="en-US" dirty="0"/>
              <a:t>But this is not it!</a:t>
            </a:r>
          </a:p>
          <a:p>
            <a:r>
              <a:rPr lang="en-US" dirty="0"/>
              <a:t>Additionally, BERT and company are open-source!!, which means that they are high customizable.</a:t>
            </a:r>
          </a:p>
          <a:p>
            <a:pPr lvl="1"/>
            <a:r>
              <a:rPr lang="en-US" dirty="0"/>
              <a:t>What if I have a corpus with specialized language that is unlikely to appear in the same context in the data used to pre-train BERT and co.? No problem, you can use a corpus with similar language to improve the representation of the words in the context of your corpus. </a:t>
            </a:r>
          </a:p>
          <a:p>
            <a:pPr lvl="1"/>
            <a:r>
              <a:rPr lang="en-US" dirty="0"/>
              <a:t>What if I have tokens that are highly informative but that are not in the the data used to pre-train BERT and co.? You can add those as well. </a:t>
            </a:r>
          </a:p>
          <a:p>
            <a:pPr lvl="1"/>
            <a:r>
              <a:rPr lang="en-US" dirty="0"/>
              <a:t>Can I change the masking strategy? Can I see what is going on in each encoding layer? Can I use the embeddings produced by BERT and co. and apply some dimension reduction algorithm? Can I create my own </a:t>
            </a:r>
            <a:r>
              <a:rPr lang="en-US" dirty="0" err="1"/>
              <a:t>ChatBot</a:t>
            </a:r>
            <a:r>
              <a:rPr lang="en-US" dirty="0"/>
              <a:t>? Can I train in one language and predict in another? Yes, yes, yes, year, and yes </a:t>
            </a:r>
            <a:r>
              <a:rPr lang="en-US" dirty="0" err="1"/>
              <a:t>beibi</a:t>
            </a:r>
            <a:endParaRPr lang="en-US" dirty="0"/>
          </a:p>
        </p:txBody>
      </p:sp>
    </p:spTree>
    <p:extLst>
      <p:ext uri="{BB962C8B-B14F-4D97-AF65-F5344CB8AC3E}">
        <p14:creationId xmlns:p14="http://schemas.microsoft.com/office/powerpoint/2010/main" val="1452229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E26B7-B220-CD49-E81F-2266E746058E}"/>
              </a:ext>
            </a:extLst>
          </p:cNvPr>
          <p:cNvSpPr>
            <a:spLocks noGrp="1"/>
          </p:cNvSpPr>
          <p:nvPr>
            <p:ph type="title"/>
          </p:nvPr>
        </p:nvSpPr>
        <p:spPr/>
        <p:txBody>
          <a:bodyPr/>
          <a:lstStyle/>
          <a:p>
            <a:r>
              <a:rPr lang="en-US" dirty="0" err="1"/>
              <a:t>Huggingface</a:t>
            </a:r>
            <a:endParaRPr lang="en-US" dirty="0"/>
          </a:p>
        </p:txBody>
      </p:sp>
      <p:sp>
        <p:nvSpPr>
          <p:cNvPr id="5" name="Text Placeholder 4">
            <a:extLst>
              <a:ext uri="{FF2B5EF4-FFF2-40B4-BE49-F238E27FC236}">
                <a16:creationId xmlns:a16="http://schemas.microsoft.com/office/drawing/2014/main" id="{7FB04DE0-84FE-F999-9EDF-DCA9FFEBEFD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2920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369EA-EF83-095C-0336-85B0A4C7A5FE}"/>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5AFACE0-917E-B370-FEB3-54C86786F66D}"/>
              </a:ext>
            </a:extLst>
          </p:cNvPr>
          <p:cNvSpPr>
            <a:spLocks noGrp="1"/>
          </p:cNvSpPr>
          <p:nvPr>
            <p:ph idx="1"/>
          </p:nvPr>
        </p:nvSpPr>
        <p:spPr/>
        <p:txBody>
          <a:bodyPr/>
          <a:lstStyle/>
          <a:p>
            <a:r>
              <a:rPr lang="en-US" dirty="0"/>
              <a:t>So, people all over the world, across different disciplines, have already customized and trained Transformers-based models for different tasks. Many of these are in a repository called </a:t>
            </a:r>
            <a:r>
              <a:rPr lang="en-US" dirty="0">
                <a:hlinkClick r:id="rId2"/>
              </a:rPr>
              <a:t>Hugging Face</a:t>
            </a:r>
            <a:r>
              <a:rPr lang="en-US" dirty="0"/>
              <a:t>.</a:t>
            </a:r>
          </a:p>
          <a:p>
            <a:r>
              <a:rPr lang="en-US" dirty="0"/>
              <a:t>When going over the code for this week, we will explore </a:t>
            </a:r>
            <a:r>
              <a:rPr lang="en-US" dirty="0">
                <a:hlinkClick r:id="rId2"/>
              </a:rPr>
              <a:t>Hugging Face</a:t>
            </a:r>
            <a:r>
              <a:rPr lang="en-US" dirty="0"/>
              <a:t>. However, you will be able to find there everything from Named entity recognition (NER) models to emotion prediction models to GPT models to model trained to predict hate speech to models trained to accommodate specific languages or specialized language (e.g., finance, Spanish, legal, Twitter) to models to </a:t>
            </a:r>
            <a:r>
              <a:rPr lang="en-US"/>
              <a:t>summarize text to…</a:t>
            </a:r>
            <a:endParaRPr lang="en-US" dirty="0"/>
          </a:p>
        </p:txBody>
      </p:sp>
    </p:spTree>
    <p:extLst>
      <p:ext uri="{BB962C8B-B14F-4D97-AF65-F5344CB8AC3E}">
        <p14:creationId xmlns:p14="http://schemas.microsoft.com/office/powerpoint/2010/main" val="323658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2570FE-8E1C-4A25-8827-8928189FA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0B24BC-917F-49C2-B8AA-C569A400B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39F7F083-7C2B-4120-9960-D77AB2863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1">
              <a:lumMod val="75000"/>
            </a:schemeClr>
          </a:solidFill>
          <a:ln w="0">
            <a:noFill/>
            <a:prstDash val="solid"/>
            <a:round/>
            <a:headEnd/>
            <a:tailEnd/>
          </a:ln>
        </p:spPr>
        <p:txBody>
          <a:bodyPr/>
          <a:lstStyle/>
          <a:p>
            <a:endParaRPr lang="en-US"/>
          </a:p>
        </p:txBody>
      </p:sp>
      <p:pic>
        <p:nvPicPr>
          <p:cNvPr id="4" name="Picture 2" descr="AI &amp;amp; Machine Learning: Humans Have a Lot to Learn, Part 2 | Velocity Global">
            <a:extLst>
              <a:ext uri="{FF2B5EF4-FFF2-40B4-BE49-F238E27FC236}">
                <a16:creationId xmlns:a16="http://schemas.microsoft.com/office/drawing/2014/main" id="{EF92B5D7-D9F2-469D-1882-DCB4F73FBD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226" t="7005" r="29337" b="-1504"/>
          <a:stretch/>
        </p:blipFill>
        <p:spPr bwMode="auto">
          <a:xfrm>
            <a:off x="1386624" y="1123527"/>
            <a:ext cx="3088624" cy="397377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0158EECB-0C5D-CA63-01CD-D677CC0A419C}"/>
              </a:ext>
            </a:extLst>
          </p:cNvPr>
          <p:cNvCxnSpPr>
            <a:cxnSpLocks/>
            <a:stCxn id="4" idx="3"/>
            <a:endCxn id="7" idx="1"/>
          </p:cNvCxnSpPr>
          <p:nvPr/>
        </p:nvCxnSpPr>
        <p:spPr>
          <a:xfrm>
            <a:off x="4475248" y="3110416"/>
            <a:ext cx="16065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08D83A-2527-41A8-9599-79F1C3AD6038}"/>
              </a:ext>
            </a:extLst>
          </p:cNvPr>
          <p:cNvSpPr txBox="1"/>
          <p:nvPr/>
        </p:nvSpPr>
        <p:spPr>
          <a:xfrm>
            <a:off x="6081792" y="2510251"/>
            <a:ext cx="5130841" cy="1200329"/>
          </a:xfrm>
          <a:prstGeom prst="rect">
            <a:avLst/>
          </a:prstGeom>
          <a:noFill/>
        </p:spPr>
        <p:txBody>
          <a:bodyPr wrap="square" rtlCol="0">
            <a:spAutoFit/>
          </a:bodyPr>
          <a:lstStyle/>
          <a:p>
            <a:pPr defTabSz="599526">
              <a:spcAft>
                <a:spcPts val="558"/>
              </a:spcAft>
            </a:pPr>
            <a:r>
              <a:rPr lang="en-US" sz="7200" kern="1200" dirty="0">
                <a:solidFill>
                  <a:schemeClr val="tx1"/>
                </a:solidFill>
                <a:latin typeface="+mn-lt"/>
                <a:ea typeface="+mn-ea"/>
                <a:cs typeface="+mn-cs"/>
              </a:rPr>
              <a:t>Transformers</a:t>
            </a:r>
            <a:endParaRPr lang="en-US" sz="1400" dirty="0"/>
          </a:p>
        </p:txBody>
      </p:sp>
    </p:spTree>
    <p:extLst>
      <p:ext uri="{BB962C8B-B14F-4D97-AF65-F5344CB8AC3E}">
        <p14:creationId xmlns:p14="http://schemas.microsoft.com/office/powerpoint/2010/main" val="11903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DB86C0-2C09-8367-4C54-74AE84DD7A29}"/>
              </a:ext>
            </a:extLst>
          </p:cNvPr>
          <p:cNvSpPr>
            <a:spLocks noGrp="1"/>
          </p:cNvSpPr>
          <p:nvPr>
            <p:ph type="title"/>
          </p:nvPr>
        </p:nvSpPr>
        <p:spPr/>
        <p:txBody>
          <a:bodyPr>
            <a:normAutofit fontScale="90000"/>
          </a:bodyPr>
          <a:lstStyle/>
          <a:p>
            <a:r>
              <a:rPr lang="es-ES_tradnl" dirty="0" err="1"/>
              <a:t>Wait</a:t>
            </a:r>
            <a:r>
              <a:rPr lang="es-ES_tradnl" dirty="0"/>
              <a:t>… </a:t>
            </a:r>
            <a:r>
              <a:rPr lang="es-ES_tradnl" dirty="0" err="1"/>
              <a:t>What</a:t>
            </a:r>
            <a:r>
              <a:rPr lang="es-ES_tradnl" dirty="0"/>
              <a:t> are Transformers?</a:t>
            </a:r>
          </a:p>
        </p:txBody>
      </p:sp>
      <p:sp>
        <p:nvSpPr>
          <p:cNvPr id="5" name="Text Placeholder 4">
            <a:extLst>
              <a:ext uri="{FF2B5EF4-FFF2-40B4-BE49-F238E27FC236}">
                <a16:creationId xmlns:a16="http://schemas.microsoft.com/office/drawing/2014/main" id="{A9690997-D7E3-5CA1-3BA5-1B620EB74741}"/>
              </a:ext>
            </a:extLst>
          </p:cNvPr>
          <p:cNvSpPr>
            <a:spLocks noGrp="1"/>
          </p:cNvSpPr>
          <p:nvPr>
            <p:ph type="body" idx="1"/>
          </p:nvPr>
        </p:nvSpPr>
        <p:spPr/>
        <p:txBody>
          <a:bodyPr>
            <a:normAutofit/>
          </a:bodyPr>
          <a:lstStyle/>
          <a:p>
            <a:r>
              <a:rPr lang="es-ES_tradnl" sz="1800" dirty="0"/>
              <a:t>(And </a:t>
            </a:r>
            <a:r>
              <a:rPr lang="es-ES_tradnl" sz="1800" dirty="0" err="1"/>
              <a:t>why</a:t>
            </a:r>
            <a:r>
              <a:rPr lang="es-ES_tradnl" sz="1800" dirty="0"/>
              <a:t> </a:t>
            </a:r>
            <a:r>
              <a:rPr lang="es-ES_tradnl" sz="1800" dirty="0" err="1"/>
              <a:t>should</a:t>
            </a:r>
            <a:r>
              <a:rPr lang="es-ES_tradnl" sz="1800" dirty="0"/>
              <a:t> I care </a:t>
            </a:r>
            <a:r>
              <a:rPr lang="es-ES_tradnl" sz="1800" dirty="0" err="1"/>
              <a:t>about</a:t>
            </a:r>
            <a:r>
              <a:rPr lang="es-ES_tradnl" sz="1800" dirty="0"/>
              <a:t> </a:t>
            </a:r>
            <a:r>
              <a:rPr lang="es-ES_tradnl" sz="1800" dirty="0" err="1"/>
              <a:t>them</a:t>
            </a:r>
            <a:r>
              <a:rPr lang="es-ES_tradnl" sz="1800" dirty="0"/>
              <a:t>)</a:t>
            </a:r>
          </a:p>
        </p:txBody>
      </p:sp>
    </p:spTree>
    <p:extLst>
      <p:ext uri="{BB962C8B-B14F-4D97-AF65-F5344CB8AC3E}">
        <p14:creationId xmlns:p14="http://schemas.microsoft.com/office/powerpoint/2010/main" val="114853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4CAAA9-80B2-604C-BBD7-A130D9481984}"/>
              </a:ext>
            </a:extLst>
          </p:cNvPr>
          <p:cNvSpPr>
            <a:spLocks noGrp="1"/>
          </p:cNvSpPr>
          <p:nvPr>
            <p:ph type="title"/>
          </p:nvPr>
        </p:nvSpPr>
        <p:spPr/>
        <p:txBody>
          <a:bodyPr/>
          <a:lstStyle/>
          <a:p>
            <a:endParaRPr lang="es-ES_tradnl"/>
          </a:p>
        </p:txBody>
      </p:sp>
      <p:sp>
        <p:nvSpPr>
          <p:cNvPr id="5" name="Content Placeholder 4">
            <a:extLst>
              <a:ext uri="{FF2B5EF4-FFF2-40B4-BE49-F238E27FC236}">
                <a16:creationId xmlns:a16="http://schemas.microsoft.com/office/drawing/2014/main" id="{1552836A-A6F8-DDEA-3BB3-1DE37DBAEAE3}"/>
              </a:ext>
            </a:extLst>
          </p:cNvPr>
          <p:cNvSpPr>
            <a:spLocks noGrp="1"/>
          </p:cNvSpPr>
          <p:nvPr>
            <p:ph idx="1"/>
          </p:nvPr>
        </p:nvSpPr>
        <p:spPr/>
        <p:txBody>
          <a:bodyPr/>
          <a:lstStyle/>
          <a:p>
            <a:r>
              <a:rPr lang="en-GB" dirty="0"/>
              <a:t>Transformers are a </a:t>
            </a:r>
            <a:r>
              <a:rPr lang="en-GB" dirty="0">
                <a:solidFill>
                  <a:schemeClr val="accent1"/>
                </a:solidFill>
              </a:rPr>
              <a:t>machine-learning architecture </a:t>
            </a:r>
            <a:r>
              <a:rPr lang="en-GB" dirty="0"/>
              <a:t>used in language-based models. </a:t>
            </a:r>
          </a:p>
          <a:p>
            <a:r>
              <a:rPr lang="en-GB" dirty="0"/>
              <a:t>We can think of Transformers as the engines that drive machine-learning models and improve (significantly) their performance. </a:t>
            </a:r>
          </a:p>
          <a:p>
            <a:endParaRPr lang="en-GB" dirty="0"/>
          </a:p>
          <a:p>
            <a:r>
              <a:rPr lang="en-GB" dirty="0"/>
              <a:t>Transformers are the architecture behind BERT, </a:t>
            </a:r>
            <a:r>
              <a:rPr lang="en-GB" dirty="0" err="1"/>
              <a:t>RoBERTa</a:t>
            </a:r>
            <a:r>
              <a:rPr lang="en-GB" dirty="0"/>
              <a:t>, </a:t>
            </a:r>
            <a:r>
              <a:rPr lang="en-GB" dirty="0" err="1"/>
              <a:t>DeBERTa</a:t>
            </a:r>
            <a:r>
              <a:rPr lang="en-GB" dirty="0"/>
              <a:t>, etc. </a:t>
            </a:r>
          </a:p>
        </p:txBody>
      </p:sp>
    </p:spTree>
    <p:extLst>
      <p:ext uri="{BB962C8B-B14F-4D97-AF65-F5344CB8AC3E}">
        <p14:creationId xmlns:p14="http://schemas.microsoft.com/office/powerpoint/2010/main" val="341366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garment&#10;&#10;Description automatically generated with medium confidence">
            <a:extLst>
              <a:ext uri="{FF2B5EF4-FFF2-40B4-BE49-F238E27FC236}">
                <a16:creationId xmlns:a16="http://schemas.microsoft.com/office/drawing/2014/main" id="{202350F0-FC24-58FB-C4D5-F0AE00587A16}"/>
              </a:ext>
            </a:extLst>
          </p:cNvPr>
          <p:cNvPicPr>
            <a:picLocks noChangeAspect="1"/>
          </p:cNvPicPr>
          <p:nvPr/>
        </p:nvPicPr>
        <p:blipFill>
          <a:blip r:embed="rId2"/>
          <a:stretch>
            <a:fillRect/>
          </a:stretch>
        </p:blipFill>
        <p:spPr>
          <a:xfrm>
            <a:off x="4604385" y="0"/>
            <a:ext cx="2983230" cy="6858000"/>
          </a:xfrm>
          <a:prstGeom prst="rect">
            <a:avLst/>
          </a:prstGeom>
        </p:spPr>
      </p:pic>
      <p:sp>
        <p:nvSpPr>
          <p:cNvPr id="9" name="Rectangle 8">
            <a:extLst>
              <a:ext uri="{FF2B5EF4-FFF2-40B4-BE49-F238E27FC236}">
                <a16:creationId xmlns:a16="http://schemas.microsoft.com/office/drawing/2014/main" id="{F5C76FDE-3C7C-8985-44E8-99AB27E42CFE}"/>
              </a:ext>
            </a:extLst>
          </p:cNvPr>
          <p:cNvSpPr/>
          <p:nvPr/>
        </p:nvSpPr>
        <p:spPr>
          <a:xfrm rot="20742012">
            <a:off x="6564013" y="402555"/>
            <a:ext cx="82586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0" name="Rectangle 9">
            <a:extLst>
              <a:ext uri="{FF2B5EF4-FFF2-40B4-BE49-F238E27FC236}">
                <a16:creationId xmlns:a16="http://schemas.microsoft.com/office/drawing/2014/main" id="{E0A307B9-0EA2-5A07-72D6-FFB16D3DDC3A}"/>
              </a:ext>
            </a:extLst>
          </p:cNvPr>
          <p:cNvSpPr/>
          <p:nvPr/>
        </p:nvSpPr>
        <p:spPr>
          <a:xfrm rot="10340479">
            <a:off x="4051272" y="1464489"/>
            <a:ext cx="82586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7682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D0FA2-36D8-CFD5-DC7E-B8C1C89F6C60}"/>
              </a:ext>
            </a:extLst>
          </p:cNvPr>
          <p:cNvSpPr>
            <a:spLocks noGrp="1"/>
          </p:cNvSpPr>
          <p:nvPr>
            <p:ph idx="1"/>
          </p:nvPr>
        </p:nvSpPr>
        <p:spPr>
          <a:xfrm>
            <a:off x="1248936" y="566530"/>
            <a:ext cx="10104863" cy="5610433"/>
          </a:xfrm>
        </p:spPr>
        <p:txBody>
          <a:bodyPr/>
          <a:lstStyle/>
          <a:p>
            <a:endParaRPr lang="en-GB" dirty="0"/>
          </a:p>
          <a:p>
            <a:r>
              <a:rPr lang="en-GB" dirty="0"/>
              <a:t>Have you ever wondered how Google can predict what you want to search?</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Or why it suddenly became so good at translating? Or why </a:t>
            </a:r>
            <a:r>
              <a:rPr lang="en-GB" dirty="0" err="1"/>
              <a:t>ChatGPT</a:t>
            </a:r>
            <a:r>
              <a:rPr lang="en-GB" dirty="0"/>
              <a:t>?</a:t>
            </a:r>
          </a:p>
        </p:txBody>
      </p:sp>
      <p:pic>
        <p:nvPicPr>
          <p:cNvPr id="1026" name="Picture 2" descr="38 Hilarious Google Suggestions That Will Make You LOL - Hongkiat">
            <a:extLst>
              <a:ext uri="{FF2B5EF4-FFF2-40B4-BE49-F238E27FC236}">
                <a16:creationId xmlns:a16="http://schemas.microsoft.com/office/drawing/2014/main" id="{CBF4C3C4-AD18-1DCE-3811-6A273B17C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006" y="1801910"/>
            <a:ext cx="4725987" cy="325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44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6E41-9D47-18E1-1DAC-BA21B439F92D}"/>
              </a:ext>
            </a:extLst>
          </p:cNvPr>
          <p:cNvSpPr>
            <a:spLocks noGrp="1"/>
          </p:cNvSpPr>
          <p:nvPr>
            <p:ph type="title"/>
          </p:nvPr>
        </p:nvSpPr>
        <p:spPr/>
        <p:txBody>
          <a:bodyPr/>
          <a:lstStyle/>
          <a:p>
            <a:endParaRPr lang="es-ES_tradnl"/>
          </a:p>
        </p:txBody>
      </p:sp>
      <p:sp>
        <p:nvSpPr>
          <p:cNvPr id="3" name="Content Placeholder 2">
            <a:extLst>
              <a:ext uri="{FF2B5EF4-FFF2-40B4-BE49-F238E27FC236}">
                <a16:creationId xmlns:a16="http://schemas.microsoft.com/office/drawing/2014/main" id="{87F650EF-454F-838D-1637-5851674B689B}"/>
              </a:ext>
            </a:extLst>
          </p:cNvPr>
          <p:cNvSpPr>
            <a:spLocks noGrp="1"/>
          </p:cNvSpPr>
          <p:nvPr>
            <p:ph idx="1"/>
          </p:nvPr>
        </p:nvSpPr>
        <p:spPr/>
        <p:txBody>
          <a:bodyPr/>
          <a:lstStyle/>
          <a:p>
            <a:r>
              <a:rPr lang="en-GB" dirty="0"/>
              <a:t>That’s right… </a:t>
            </a:r>
            <a:r>
              <a:rPr lang="en-GB" dirty="0">
                <a:solidFill>
                  <a:schemeClr val="accent1"/>
                </a:solidFill>
              </a:rPr>
              <a:t>TRANSFORMERS</a:t>
            </a:r>
            <a:r>
              <a:rPr lang="en-GB" dirty="0"/>
              <a:t>!!</a:t>
            </a:r>
          </a:p>
          <a:p>
            <a:endParaRPr lang="en-GB" dirty="0"/>
          </a:p>
          <a:p>
            <a:endParaRPr lang="en-GB" dirty="0"/>
          </a:p>
          <a:p>
            <a:endParaRPr lang="en-GB" dirty="0"/>
          </a:p>
          <a:p>
            <a:endParaRPr lang="en-GB" dirty="0"/>
          </a:p>
          <a:p>
            <a:pPr marL="0" indent="0" algn="r">
              <a:buNone/>
            </a:pPr>
            <a:r>
              <a:rPr lang="en-GB" dirty="0"/>
              <a:t>* GPT = </a:t>
            </a:r>
            <a:r>
              <a:rPr lang="en-CA" dirty="0"/>
              <a:t>Generative Pre-trained </a:t>
            </a:r>
            <a:r>
              <a:rPr lang="en-CA" b="1" dirty="0"/>
              <a:t>Transformer</a:t>
            </a:r>
            <a:endParaRPr lang="en-GB" b="1" dirty="0"/>
          </a:p>
        </p:txBody>
      </p:sp>
    </p:spTree>
    <p:extLst>
      <p:ext uri="{BB962C8B-B14F-4D97-AF65-F5344CB8AC3E}">
        <p14:creationId xmlns:p14="http://schemas.microsoft.com/office/powerpoint/2010/main" val="298252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B4D7-CFA9-4700-0CBD-AD0D55956A85}"/>
              </a:ext>
            </a:extLst>
          </p:cNvPr>
          <p:cNvSpPr>
            <a:spLocks noGrp="1"/>
          </p:cNvSpPr>
          <p:nvPr>
            <p:ph type="title"/>
          </p:nvPr>
        </p:nvSpPr>
        <p:spPr/>
        <p:txBody>
          <a:bodyPr>
            <a:normAutofit/>
          </a:bodyPr>
          <a:lstStyle/>
          <a:p>
            <a:r>
              <a:rPr lang="en-GB" sz="6000" dirty="0"/>
              <a:t>Pretty cool… how do they work?</a:t>
            </a:r>
          </a:p>
        </p:txBody>
      </p:sp>
      <p:sp>
        <p:nvSpPr>
          <p:cNvPr id="3" name="Text Placeholder 2">
            <a:extLst>
              <a:ext uri="{FF2B5EF4-FFF2-40B4-BE49-F238E27FC236}">
                <a16:creationId xmlns:a16="http://schemas.microsoft.com/office/drawing/2014/main" id="{C48B6343-16E0-4F08-CC14-2EAA38CFB350}"/>
              </a:ext>
            </a:extLst>
          </p:cNvPr>
          <p:cNvSpPr>
            <a:spLocks noGrp="1"/>
          </p:cNvSpPr>
          <p:nvPr>
            <p:ph type="body" idx="1"/>
          </p:nvPr>
        </p:nvSpPr>
        <p:spPr/>
        <p:txBody>
          <a:bodyPr/>
          <a:lstStyle/>
          <a:p>
            <a:r>
              <a:rPr lang="en-GB" dirty="0"/>
              <a:t>(Also… what’s up with the acronyms?)</a:t>
            </a:r>
          </a:p>
        </p:txBody>
      </p:sp>
    </p:spTree>
    <p:extLst>
      <p:ext uri="{BB962C8B-B14F-4D97-AF65-F5344CB8AC3E}">
        <p14:creationId xmlns:p14="http://schemas.microsoft.com/office/powerpoint/2010/main" val="285928576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{1E09B278-8B84-3C4B-8372-4BF13A8FF790}tf10001071</Template>
  <TotalTime>95</TotalTime>
  <Words>913</Words>
  <Application>Microsoft Macintosh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Garamond</vt:lpstr>
      <vt:lpstr>Gill Sans MT</vt:lpstr>
      <vt:lpstr>Impact</vt:lpstr>
      <vt:lpstr>Badge</vt:lpstr>
      <vt:lpstr>Transformers Architecture</vt:lpstr>
      <vt:lpstr>PowerPoint Presentation</vt:lpstr>
      <vt:lpstr>PowerPoint Presentation</vt:lpstr>
      <vt:lpstr>Wait… What are Transformers?</vt:lpstr>
      <vt:lpstr>PowerPoint Presentation</vt:lpstr>
      <vt:lpstr>PowerPoint Presentation</vt:lpstr>
      <vt:lpstr>PowerPoint Presentation</vt:lpstr>
      <vt:lpstr>PowerPoint Presentation</vt:lpstr>
      <vt:lpstr>Pretty cool… how do they work?</vt:lpstr>
      <vt:lpstr>Well, it is complicated…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Coolio… so how can we use them?</vt:lpstr>
      <vt:lpstr>PowerPoint Presentation</vt:lpstr>
      <vt:lpstr>Prediction:</vt:lpstr>
      <vt:lpstr>PowerPoint Presentation</vt:lpstr>
      <vt:lpstr>Huggingface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 Architecture</dc:title>
  <dc:creator>Sebastian Vallejo Vera</dc:creator>
  <cp:lastModifiedBy>Sebastian Vallejo Vera</cp:lastModifiedBy>
  <cp:revision>1</cp:revision>
  <dcterms:created xsi:type="dcterms:W3CDTF">2024-02-27T17:46:13Z</dcterms:created>
  <dcterms:modified xsi:type="dcterms:W3CDTF">2024-02-27T19:21:45Z</dcterms:modified>
</cp:coreProperties>
</file>