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57" r:id="rId4"/>
    <p:sldId id="266" r:id="rId5"/>
    <p:sldId id="267" r:id="rId6"/>
    <p:sldId id="268" r:id="rId7"/>
    <p:sldId id="270" r:id="rId8"/>
    <p:sldId id="271" r:id="rId9"/>
    <p:sldId id="273" r:id="rId10"/>
    <p:sldId id="274" r:id="rId11"/>
    <p:sldId id="275" r:id="rId12"/>
    <p:sldId id="278" r:id="rId13"/>
    <p:sldId id="277" r:id="rId14"/>
    <p:sldId id="279" r:id="rId15"/>
    <p:sldId id="280" r:id="rId16"/>
    <p:sldId id="281" r:id="rId17"/>
    <p:sldId id="282"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EBADB-8E36-C541-BD81-B819D999032F}" v="11" dt="2024-02-09T00:13:31.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81"/>
  </p:normalViewPr>
  <p:slideViewPr>
    <p:cSldViewPr snapToGrid="0">
      <p:cViewPr varScale="1">
        <p:scale>
          <a:sx n="96" d="100"/>
          <a:sy n="96"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36B30AA-2E0D-1F49-9EDB-2C5C909E79B7}" type="datetimeFigureOut">
              <a:rPr lang="en-US" smtClean="0"/>
              <a:t>2/8/24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2BC568-5909-4E41-B6E2-E59301B7587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487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B30AA-2E0D-1F49-9EDB-2C5C909E79B7}"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383563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B30AA-2E0D-1F49-9EDB-2C5C909E79B7}"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92128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B30AA-2E0D-1F49-9EDB-2C5C909E79B7}"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279641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36B30AA-2E0D-1F49-9EDB-2C5C909E79B7}" type="datetimeFigureOut">
              <a:rPr lang="en-US" smtClean="0"/>
              <a:t>2/8/24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2BC568-5909-4E41-B6E2-E59301B7587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259085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B30AA-2E0D-1F49-9EDB-2C5C909E79B7}" type="datetimeFigureOut">
              <a:rPr lang="en-US" smtClean="0"/>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35830102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B30AA-2E0D-1F49-9EDB-2C5C909E79B7}" type="datetimeFigureOut">
              <a:rPr lang="en-US" smtClean="0"/>
              <a:t>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6942671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B30AA-2E0D-1F49-9EDB-2C5C909E79B7}" type="datetimeFigureOut">
              <a:rPr lang="en-US" smtClean="0"/>
              <a:t>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84352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B30AA-2E0D-1F49-9EDB-2C5C909E79B7}" type="datetimeFigureOut">
              <a:rPr lang="en-US" smtClean="0"/>
              <a:t>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402031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36B30AA-2E0D-1F49-9EDB-2C5C909E79B7}" type="datetimeFigureOut">
              <a:rPr lang="en-US" smtClean="0"/>
              <a:t>2/8/24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12BC568-5909-4E41-B6E2-E59301B7587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283414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36B30AA-2E0D-1F49-9EDB-2C5C909E79B7}" type="datetimeFigureOut">
              <a:rPr lang="en-US" smtClean="0"/>
              <a:t>2/8/24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12BC568-5909-4E41-B6E2-E59301B75877}" type="slidenum">
              <a:rPr lang="en-US" smtClean="0"/>
              <a:t>‹#›</a:t>
            </a:fld>
            <a:endParaRPr lang="en-US"/>
          </a:p>
        </p:txBody>
      </p:sp>
    </p:spTree>
    <p:extLst>
      <p:ext uri="{BB962C8B-B14F-4D97-AF65-F5344CB8AC3E}">
        <p14:creationId xmlns:p14="http://schemas.microsoft.com/office/powerpoint/2010/main" val="140985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36B30AA-2E0D-1F49-9EDB-2C5C909E79B7}" type="datetimeFigureOut">
              <a:rPr lang="en-US" smtClean="0"/>
              <a:t>2/8/24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2BC568-5909-4E41-B6E2-E59301B7587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2858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B66F-AE0F-F52D-7BE3-18B6D6426BA4}"/>
              </a:ext>
            </a:extLst>
          </p:cNvPr>
          <p:cNvSpPr>
            <a:spLocks noGrp="1"/>
          </p:cNvSpPr>
          <p:nvPr>
            <p:ph type="ctrTitle"/>
          </p:nvPr>
        </p:nvSpPr>
        <p:spPr/>
        <p:txBody>
          <a:bodyPr/>
          <a:lstStyle/>
          <a:p>
            <a:r>
              <a:rPr lang="en-US" dirty="0"/>
              <a:t>SVM and </a:t>
            </a:r>
            <a:br>
              <a:rPr lang="en-US" dirty="0"/>
            </a:br>
            <a:r>
              <a:rPr lang="en-US" dirty="0"/>
              <a:t>Bi-LSTM</a:t>
            </a:r>
          </a:p>
        </p:txBody>
      </p:sp>
      <p:sp>
        <p:nvSpPr>
          <p:cNvPr id="3" name="Subtitle 2">
            <a:extLst>
              <a:ext uri="{FF2B5EF4-FFF2-40B4-BE49-F238E27FC236}">
                <a16:creationId xmlns:a16="http://schemas.microsoft.com/office/drawing/2014/main" id="{59CFF705-C58B-49C3-CC31-01CF886D7DED}"/>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49111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7" name="Rectangle 1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7046CD-AFBB-E723-B9A2-C6710B2E43C5}"/>
              </a:ext>
            </a:extLst>
          </p:cNvPr>
          <p:cNvPicPr>
            <a:picLocks noChangeAspect="1"/>
          </p:cNvPicPr>
          <p:nvPr/>
        </p:nvPicPr>
        <p:blipFill>
          <a:blip r:embed="rId2"/>
          <a:stretch>
            <a:fillRect/>
          </a:stretch>
        </p:blipFill>
        <p:spPr>
          <a:xfrm>
            <a:off x="1986180" y="1167273"/>
            <a:ext cx="8957335" cy="4523453"/>
          </a:xfrm>
          <a:prstGeom prst="rect">
            <a:avLst/>
          </a:prstGeom>
        </p:spPr>
      </p:pic>
      <p:sp>
        <p:nvSpPr>
          <p:cNvPr id="7" name="TextBox 6">
            <a:extLst>
              <a:ext uri="{FF2B5EF4-FFF2-40B4-BE49-F238E27FC236}">
                <a16:creationId xmlns:a16="http://schemas.microsoft.com/office/drawing/2014/main" id="{F36A0EBA-D6A9-B299-2FBE-117904C5085C}"/>
              </a:ext>
            </a:extLst>
          </p:cNvPr>
          <p:cNvSpPr txBox="1"/>
          <p:nvPr/>
        </p:nvSpPr>
        <p:spPr>
          <a:xfrm>
            <a:off x="2451652" y="967409"/>
            <a:ext cx="3208379" cy="369332"/>
          </a:xfrm>
          <a:prstGeom prst="rect">
            <a:avLst/>
          </a:prstGeom>
          <a:noFill/>
        </p:spPr>
        <p:txBody>
          <a:bodyPr wrap="none" rtlCol="0">
            <a:spAutoFit/>
          </a:bodyPr>
          <a:lstStyle/>
          <a:p>
            <a:r>
              <a:rPr lang="en-US" dirty="0">
                <a:latin typeface="Garamond" panose="02020404030301010803" pitchFamily="18" charset="0"/>
              </a:rPr>
              <a:t>This is also called the kernel trick!</a:t>
            </a:r>
          </a:p>
        </p:txBody>
      </p:sp>
    </p:spTree>
    <p:extLst>
      <p:ext uri="{BB962C8B-B14F-4D97-AF65-F5344CB8AC3E}">
        <p14:creationId xmlns:p14="http://schemas.microsoft.com/office/powerpoint/2010/main" val="190763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40ED0-46AC-AD43-8F9C-A3BD8FBB0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0799A-51E6-D3E8-E396-635891AB2A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BC27E7-6187-854C-893B-E29302C23050}"/>
              </a:ext>
            </a:extLst>
          </p:cNvPr>
          <p:cNvSpPr>
            <a:spLocks noGrp="1"/>
          </p:cNvSpPr>
          <p:nvPr>
            <p:ph idx="1"/>
          </p:nvPr>
        </p:nvSpPr>
        <p:spPr/>
        <p:txBody>
          <a:bodyPr/>
          <a:lstStyle/>
          <a:p>
            <a:r>
              <a:rPr lang="en-US" dirty="0"/>
              <a:t>Ok, but what feature do we use in order to classify texts using SVM?</a:t>
            </a:r>
          </a:p>
          <a:p>
            <a:r>
              <a:rPr lang="en-US" dirty="0"/>
              <a:t>That’s right, word frequencies (e.g., TF-IDF). </a:t>
            </a:r>
          </a:p>
          <a:p>
            <a:r>
              <a:rPr lang="en-US" dirty="0"/>
              <a:t>And then we just choose a kernel function (i.e., a transformation of the data that allows you to process it more easily).  </a:t>
            </a:r>
          </a:p>
          <a:p>
            <a:r>
              <a:rPr lang="en-CA" dirty="0"/>
              <a:t>Now that we’ve done that, every text in our dataset is represented as a vector with N dimensions, each one representing the frequency of one of the words of the text. That’s SVM!</a:t>
            </a:r>
            <a:endParaRPr lang="en-US" dirty="0"/>
          </a:p>
        </p:txBody>
      </p:sp>
    </p:spTree>
    <p:extLst>
      <p:ext uri="{BB962C8B-B14F-4D97-AF65-F5344CB8AC3E}">
        <p14:creationId xmlns:p14="http://schemas.microsoft.com/office/powerpoint/2010/main" val="341964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DDB78-EFC5-8ED8-AE49-99BB4A402445}"/>
            </a:ext>
          </a:extLst>
        </p:cNvPr>
        <p:cNvGrpSpPr/>
        <p:nvPr/>
      </p:nvGrpSpPr>
      <p:grpSpPr>
        <a:xfrm>
          <a:off x="0" y="0"/>
          <a:ext cx="0" cy="0"/>
          <a:chOff x="0" y="0"/>
          <a:chExt cx="0" cy="0"/>
        </a:xfrm>
      </p:grpSpPr>
      <p:pic>
        <p:nvPicPr>
          <p:cNvPr id="4" name="Picture 2" descr="AI &amp;amp; Machine Learning: Humans Have a Lot to Learn, Part 2 | Velocity Global">
            <a:extLst>
              <a:ext uri="{FF2B5EF4-FFF2-40B4-BE49-F238E27FC236}">
                <a16:creationId xmlns:a16="http://schemas.microsoft.com/office/drawing/2014/main" id="{59484982-9A3D-37F0-18E3-5427ECB02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1302526" y="1309487"/>
            <a:ext cx="3290010" cy="423287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EA1009B-5CD6-E7DE-8744-5DAF9CBD773D}"/>
              </a:ext>
            </a:extLst>
          </p:cNvPr>
          <p:cNvCxnSpPr>
            <a:stCxn id="4" idx="3"/>
          </p:cNvCxnSpPr>
          <p:nvPr/>
        </p:nvCxnSpPr>
        <p:spPr>
          <a:xfrm>
            <a:off x="4592536" y="3425926"/>
            <a:ext cx="364677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B83CAA-0EA6-025D-E415-F51F3835DA23}"/>
              </a:ext>
            </a:extLst>
          </p:cNvPr>
          <p:cNvSpPr txBox="1"/>
          <p:nvPr/>
        </p:nvSpPr>
        <p:spPr>
          <a:xfrm>
            <a:off x="8406079" y="2871928"/>
            <a:ext cx="3646771" cy="1107996"/>
          </a:xfrm>
          <a:prstGeom prst="rect">
            <a:avLst/>
          </a:prstGeom>
          <a:noFill/>
        </p:spPr>
        <p:txBody>
          <a:bodyPr wrap="square" rtlCol="0">
            <a:spAutoFit/>
          </a:bodyPr>
          <a:lstStyle/>
          <a:p>
            <a:pPr defTabSz="644652">
              <a:spcAft>
                <a:spcPts val="600"/>
              </a:spcAft>
            </a:pPr>
            <a:r>
              <a:rPr lang="en-US" sz="6600" kern="1200" dirty="0">
                <a:solidFill>
                  <a:schemeClr val="tx1"/>
                </a:solidFill>
                <a:latin typeface="+mn-lt"/>
                <a:ea typeface="+mn-ea"/>
                <a:cs typeface="+mn-cs"/>
              </a:rPr>
              <a:t>Bi-LSTM</a:t>
            </a:r>
            <a:endParaRPr lang="en-US" sz="1100" dirty="0"/>
          </a:p>
        </p:txBody>
      </p:sp>
    </p:spTree>
    <p:extLst>
      <p:ext uri="{BB962C8B-B14F-4D97-AF65-F5344CB8AC3E}">
        <p14:creationId xmlns:p14="http://schemas.microsoft.com/office/powerpoint/2010/main" val="342342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E1FD-7B64-00B2-AA33-45775B753580}"/>
              </a:ext>
            </a:extLst>
          </p:cNvPr>
          <p:cNvSpPr>
            <a:spLocks noGrp="1"/>
          </p:cNvSpPr>
          <p:nvPr>
            <p:ph type="title"/>
          </p:nvPr>
        </p:nvSpPr>
        <p:spPr>
          <a:xfrm>
            <a:off x="1251678" y="834887"/>
            <a:ext cx="10178322" cy="1039630"/>
          </a:xfrm>
        </p:spPr>
        <p:txBody>
          <a:bodyPr>
            <a:normAutofit/>
          </a:bodyPr>
          <a:lstStyle/>
          <a:p>
            <a:r>
              <a:rPr lang="en-US" sz="4800" dirty="0"/>
              <a:t>Recurrent Neural Networks - RNN</a:t>
            </a:r>
          </a:p>
        </p:txBody>
      </p:sp>
      <p:pic>
        <p:nvPicPr>
          <p:cNvPr id="4" name="Picture 3">
            <a:extLst>
              <a:ext uri="{FF2B5EF4-FFF2-40B4-BE49-F238E27FC236}">
                <a16:creationId xmlns:a16="http://schemas.microsoft.com/office/drawing/2014/main" id="{BA08F222-1386-6381-75AC-2DDEB08BDEA4}"/>
              </a:ext>
            </a:extLst>
          </p:cNvPr>
          <p:cNvPicPr>
            <a:picLocks noChangeAspect="1"/>
          </p:cNvPicPr>
          <p:nvPr/>
        </p:nvPicPr>
        <p:blipFill>
          <a:blip r:embed="rId2"/>
          <a:stretch>
            <a:fillRect/>
          </a:stretch>
        </p:blipFill>
        <p:spPr>
          <a:xfrm>
            <a:off x="1739202" y="2269435"/>
            <a:ext cx="8713596" cy="3230884"/>
          </a:xfrm>
          <a:prstGeom prst="rect">
            <a:avLst/>
          </a:prstGeom>
        </p:spPr>
      </p:pic>
    </p:spTree>
    <p:extLst>
      <p:ext uri="{BB962C8B-B14F-4D97-AF65-F5344CB8AC3E}">
        <p14:creationId xmlns:p14="http://schemas.microsoft.com/office/powerpoint/2010/main" val="290221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2C09-9E19-2CF4-E9DE-69F47AF41BC4}"/>
              </a:ext>
            </a:extLst>
          </p:cNvPr>
          <p:cNvSpPr>
            <a:spLocks noGrp="1"/>
          </p:cNvSpPr>
          <p:nvPr>
            <p:ph type="title"/>
          </p:nvPr>
        </p:nvSpPr>
        <p:spPr/>
        <p:txBody>
          <a:bodyPr/>
          <a:lstStyle/>
          <a:p>
            <a:r>
              <a:rPr lang="en-CA" b="1" dirty="0"/>
              <a:t>Bi-directional long short term memory</a:t>
            </a:r>
            <a:endParaRPr lang="en-US" dirty="0"/>
          </a:p>
        </p:txBody>
      </p:sp>
      <p:sp>
        <p:nvSpPr>
          <p:cNvPr id="3" name="Content Placeholder 2">
            <a:extLst>
              <a:ext uri="{FF2B5EF4-FFF2-40B4-BE49-F238E27FC236}">
                <a16:creationId xmlns:a16="http://schemas.microsoft.com/office/drawing/2014/main" id="{67090228-E5B7-C91A-9DF3-A2F341769AD5}"/>
              </a:ext>
            </a:extLst>
          </p:cNvPr>
          <p:cNvSpPr>
            <a:spLocks noGrp="1"/>
          </p:cNvSpPr>
          <p:nvPr>
            <p:ph idx="1"/>
          </p:nvPr>
        </p:nvSpPr>
        <p:spPr/>
        <p:txBody>
          <a:bodyPr/>
          <a:lstStyle/>
          <a:p>
            <a:r>
              <a:rPr lang="en-CA" dirty="0"/>
              <a:t>Bidirectional recurrent neural networks (RNN) are putting two independent RNNs together. This structure allows the networks to have both backward and forward information about the sequence at every time step.</a:t>
            </a:r>
          </a:p>
          <a:p>
            <a:endParaRPr lang="en-US" dirty="0"/>
          </a:p>
        </p:txBody>
      </p:sp>
      <p:pic>
        <p:nvPicPr>
          <p:cNvPr id="4" name="Picture 3">
            <a:extLst>
              <a:ext uri="{FF2B5EF4-FFF2-40B4-BE49-F238E27FC236}">
                <a16:creationId xmlns:a16="http://schemas.microsoft.com/office/drawing/2014/main" id="{8456E80A-9553-C6F5-A9F0-885092225598}"/>
              </a:ext>
            </a:extLst>
          </p:cNvPr>
          <p:cNvPicPr>
            <a:picLocks noChangeAspect="1"/>
          </p:cNvPicPr>
          <p:nvPr/>
        </p:nvPicPr>
        <p:blipFill>
          <a:blip r:embed="rId2"/>
          <a:stretch>
            <a:fillRect/>
          </a:stretch>
        </p:blipFill>
        <p:spPr>
          <a:xfrm>
            <a:off x="2791414" y="3720548"/>
            <a:ext cx="6609172" cy="2450592"/>
          </a:xfrm>
          <a:prstGeom prst="rect">
            <a:avLst/>
          </a:prstGeom>
        </p:spPr>
      </p:pic>
    </p:spTree>
    <p:extLst>
      <p:ext uri="{BB962C8B-B14F-4D97-AF65-F5344CB8AC3E}">
        <p14:creationId xmlns:p14="http://schemas.microsoft.com/office/powerpoint/2010/main" val="311386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BB48-B8BE-3114-1778-1DE429A02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629F0C-9F39-3C52-604B-09312AAD7B69}"/>
              </a:ext>
            </a:extLst>
          </p:cNvPr>
          <p:cNvSpPr>
            <a:spLocks noGrp="1"/>
          </p:cNvSpPr>
          <p:nvPr>
            <p:ph idx="1"/>
          </p:nvPr>
        </p:nvSpPr>
        <p:spPr/>
        <p:txBody>
          <a:bodyPr/>
          <a:lstStyle/>
          <a:p>
            <a:r>
              <a:rPr lang="en-US" dirty="0"/>
              <a:t>The LSTM will use previous information (previous words) to predict the next word. The L(</a:t>
            </a:r>
            <a:r>
              <a:rPr lang="en-US" dirty="0" err="1"/>
              <a:t>ong</a:t>
            </a:r>
            <a:r>
              <a:rPr lang="en-US" dirty="0"/>
              <a:t>) in LSTM allows it to capture long-term dependencies in sequential data (e.g., sentences). </a:t>
            </a:r>
          </a:p>
          <a:p>
            <a:r>
              <a:rPr lang="en-US" dirty="0"/>
              <a:t>The Bi in Bi-LSTM, allows it to use both </a:t>
            </a:r>
            <a:r>
              <a:rPr lang="en-US" dirty="0">
                <a:solidFill>
                  <a:schemeClr val="accent1"/>
                </a:solidFill>
              </a:rPr>
              <a:t>previous and future </a:t>
            </a:r>
            <a:r>
              <a:rPr lang="en-US" dirty="0"/>
              <a:t>information.  </a:t>
            </a:r>
          </a:p>
          <a:p>
            <a:endParaRPr lang="en-US" dirty="0"/>
          </a:p>
          <a:p>
            <a:r>
              <a:rPr lang="en-US" dirty="0"/>
              <a:t>But it also has </a:t>
            </a:r>
            <a:r>
              <a:rPr lang="en-US" dirty="0">
                <a:solidFill>
                  <a:schemeClr val="accent1"/>
                </a:solidFill>
              </a:rPr>
              <a:t>gates</a:t>
            </a:r>
            <a:r>
              <a:rPr lang="en-US" dirty="0"/>
              <a:t> that allow it to </a:t>
            </a:r>
            <a:r>
              <a:rPr lang="en-US" dirty="0">
                <a:solidFill>
                  <a:schemeClr val="accent1"/>
                </a:solidFill>
              </a:rPr>
              <a:t>forget</a:t>
            </a:r>
            <a:r>
              <a:rPr lang="en-US" dirty="0"/>
              <a:t> useless information, </a:t>
            </a:r>
            <a:r>
              <a:rPr lang="en-US" dirty="0">
                <a:solidFill>
                  <a:schemeClr val="accent1"/>
                </a:solidFill>
              </a:rPr>
              <a:t>update</a:t>
            </a:r>
            <a:r>
              <a:rPr lang="en-US" dirty="0"/>
              <a:t> it with useful information, and </a:t>
            </a:r>
            <a:r>
              <a:rPr lang="en-US" dirty="0">
                <a:solidFill>
                  <a:schemeClr val="accent1"/>
                </a:solidFill>
              </a:rPr>
              <a:t>maintain</a:t>
            </a:r>
            <a:r>
              <a:rPr lang="en-US" dirty="0"/>
              <a:t> if no changes are required. </a:t>
            </a:r>
          </a:p>
        </p:txBody>
      </p:sp>
    </p:spTree>
    <p:extLst>
      <p:ext uri="{BB962C8B-B14F-4D97-AF65-F5344CB8AC3E}">
        <p14:creationId xmlns:p14="http://schemas.microsoft.com/office/powerpoint/2010/main" val="267547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4"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48626A-47D7-7FCA-1C2A-229BEBDC983E}"/>
              </a:ext>
            </a:extLst>
          </p:cNvPr>
          <p:cNvPicPr>
            <a:picLocks noChangeAspect="1"/>
          </p:cNvPicPr>
          <p:nvPr/>
        </p:nvPicPr>
        <p:blipFill>
          <a:blip r:embed="rId2"/>
          <a:stretch>
            <a:fillRect/>
          </a:stretch>
        </p:blipFill>
        <p:spPr>
          <a:xfrm>
            <a:off x="3135387" y="965199"/>
            <a:ext cx="6658920" cy="4927601"/>
          </a:xfrm>
          <a:prstGeom prst="rect">
            <a:avLst/>
          </a:prstGeom>
        </p:spPr>
      </p:pic>
    </p:spTree>
    <p:extLst>
      <p:ext uri="{BB962C8B-B14F-4D97-AF65-F5344CB8AC3E}">
        <p14:creationId xmlns:p14="http://schemas.microsoft.com/office/powerpoint/2010/main" val="191566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DAA68-72AF-6471-01F6-CD4E89784294}"/>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24DDB60-DAAE-AAAD-C498-97C066C02988}"/>
              </a:ext>
            </a:extLst>
          </p:cNvPr>
          <p:cNvSpPr>
            <a:spLocks noGrp="1"/>
          </p:cNvSpPr>
          <p:nvPr>
            <p:ph idx="1"/>
          </p:nvPr>
        </p:nvSpPr>
        <p:spPr/>
        <p:txBody>
          <a:bodyPr/>
          <a:lstStyle/>
          <a:p>
            <a:r>
              <a:rPr lang="en-CA" dirty="0"/>
              <a:t>The benefit of Bi-LSTM is that it captures not only the context that comes before a specific time step (as in traditional RNNs) but also the context that follows. By considering both past and future information, Bi-LSTM can capture richer dependencies in the input sequence.</a:t>
            </a:r>
          </a:p>
          <a:p>
            <a:r>
              <a:rPr lang="en-CA" dirty="0"/>
              <a:t>It takes the following </a:t>
            </a:r>
            <a:r>
              <a:rPr lang="en-CA" dirty="0">
                <a:solidFill>
                  <a:schemeClr val="accent1"/>
                </a:solidFill>
              </a:rPr>
              <a:t>architecture</a:t>
            </a:r>
            <a:r>
              <a:rPr lang="en-CA" dirty="0"/>
              <a:t>:</a:t>
            </a:r>
          </a:p>
        </p:txBody>
      </p:sp>
    </p:spTree>
    <p:extLst>
      <p:ext uri="{BB962C8B-B14F-4D97-AF65-F5344CB8AC3E}">
        <p14:creationId xmlns:p14="http://schemas.microsoft.com/office/powerpoint/2010/main" val="326942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4A8D48-3A46-3372-0BB5-6639652026A4}"/>
              </a:ext>
            </a:extLst>
          </p:cNvPr>
          <p:cNvPicPr>
            <a:picLocks noChangeAspect="1"/>
          </p:cNvPicPr>
          <p:nvPr/>
        </p:nvPicPr>
        <p:blipFill>
          <a:blip r:embed="rId2"/>
          <a:stretch>
            <a:fillRect/>
          </a:stretch>
        </p:blipFill>
        <p:spPr>
          <a:xfrm>
            <a:off x="1251678" y="978408"/>
            <a:ext cx="10065519" cy="797382"/>
          </a:xfrm>
          <a:prstGeom prst="rect">
            <a:avLst/>
          </a:prstGeom>
        </p:spPr>
      </p:pic>
      <p:sp>
        <p:nvSpPr>
          <p:cNvPr id="7" name="Content Placeholder 6">
            <a:extLst>
              <a:ext uri="{FF2B5EF4-FFF2-40B4-BE49-F238E27FC236}">
                <a16:creationId xmlns:a16="http://schemas.microsoft.com/office/drawing/2014/main" id="{F6F848C7-E875-749D-AE09-B0B57FB0CB99}"/>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Input Sequence: </a:t>
            </a:r>
            <a:r>
              <a:rPr lang="en-US" dirty="0"/>
              <a:t>The input sequence is a sequence of data points, such as words in a sentence or characters in a text. Each data point is typically represented as a vector or embedded representation.</a:t>
            </a:r>
          </a:p>
          <a:p>
            <a:pPr marL="457200" indent="-457200">
              <a:buFont typeface="+mj-lt"/>
              <a:buAutoNum type="arabicPeriod"/>
            </a:pPr>
            <a:r>
              <a:rPr lang="en-US" b="1" dirty="0"/>
              <a:t>Embedding</a:t>
            </a:r>
            <a:r>
              <a:rPr lang="en-US" dirty="0"/>
              <a:t>: The input sequence is often transformed into dense vector representations called embeddings. Embeddings capture the semantic meaning of the data points and provide a more compact and meaningful representation for the subsequent layers (see Week 6)</a:t>
            </a:r>
          </a:p>
          <a:p>
            <a:pPr marL="457200" indent="-457200">
              <a:buFont typeface="+mj-lt"/>
              <a:buAutoNum type="arabicPeriod"/>
            </a:pPr>
            <a:r>
              <a:rPr lang="en-US" b="1" dirty="0"/>
              <a:t>Bi-LSTM:</a:t>
            </a:r>
            <a:r>
              <a:rPr lang="en-US" dirty="0"/>
              <a:t> The Bi-LSTM layer is the core component of the architecture. It consists of two LSTM layers: one processing the input sequence in the forward direction and the other in the backward direction. Each LSTM layer has its own set of parameters.</a:t>
            </a:r>
          </a:p>
          <a:p>
            <a:pPr marL="457200" indent="-457200">
              <a:buFont typeface="+mj-lt"/>
              <a:buAutoNum type="arabicPeriod"/>
            </a:pPr>
            <a:r>
              <a:rPr lang="en-US" b="1" dirty="0"/>
              <a:t>Output</a:t>
            </a:r>
            <a:r>
              <a:rPr lang="en-US" dirty="0"/>
              <a:t>: The output of the Bi-LSTM layer is the combination of the hidden states from both the forward and backward LSTM layers at each time step. The specific combination method can vary, such as concatenating the hidden states or applying a different transformation.</a:t>
            </a:r>
          </a:p>
        </p:txBody>
      </p:sp>
    </p:spTree>
    <p:extLst>
      <p:ext uri="{BB962C8B-B14F-4D97-AF65-F5344CB8AC3E}">
        <p14:creationId xmlns:p14="http://schemas.microsoft.com/office/powerpoint/2010/main" val="546712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FBD5-E4EF-7C6B-E91B-7E439522C291}"/>
              </a:ext>
            </a:extLst>
          </p:cNvPr>
          <p:cNvSpPr>
            <a:spLocks noGrp="1"/>
          </p:cNvSpPr>
          <p:nvPr>
            <p:ph type="title"/>
          </p:nvPr>
        </p:nvSpPr>
        <p:spPr/>
        <p:txBody>
          <a:bodyPr/>
          <a:lstStyle/>
          <a:p>
            <a:r>
              <a:rPr lang="en-US" dirty="0"/>
              <a:t>How can we use it? / Why should we care?</a:t>
            </a:r>
          </a:p>
        </p:txBody>
      </p:sp>
      <p:sp>
        <p:nvSpPr>
          <p:cNvPr id="3" name="Content Placeholder 2">
            <a:extLst>
              <a:ext uri="{FF2B5EF4-FFF2-40B4-BE49-F238E27FC236}">
                <a16:creationId xmlns:a16="http://schemas.microsoft.com/office/drawing/2014/main" id="{BAC68C1B-D042-A79F-771C-5E82562CC54D}"/>
              </a:ext>
            </a:extLst>
          </p:cNvPr>
          <p:cNvSpPr>
            <a:spLocks noGrp="1"/>
          </p:cNvSpPr>
          <p:nvPr>
            <p:ph idx="1"/>
          </p:nvPr>
        </p:nvSpPr>
        <p:spPr/>
        <p:txBody>
          <a:bodyPr/>
          <a:lstStyle/>
          <a:p>
            <a:r>
              <a:rPr lang="en-US" dirty="0"/>
              <a:t>Once you have the output, you can add one final layer that is passed by a </a:t>
            </a:r>
            <a:r>
              <a:rPr lang="en-CA" dirty="0" err="1">
                <a:solidFill>
                  <a:schemeClr val="accent1"/>
                </a:solidFill>
              </a:rPr>
              <a:t>softmax</a:t>
            </a:r>
            <a:r>
              <a:rPr lang="en-CA" dirty="0"/>
              <a:t> activation to obtain class probabilities (more on </a:t>
            </a:r>
            <a:r>
              <a:rPr lang="en-CA" dirty="0" err="1"/>
              <a:t>softmax</a:t>
            </a:r>
            <a:r>
              <a:rPr lang="en-CA" dirty="0"/>
              <a:t> activation next week). </a:t>
            </a:r>
          </a:p>
          <a:p>
            <a:r>
              <a:rPr lang="en-CA" dirty="0"/>
              <a:t>Bi-LSTM has been shown to outperform the other SML models studied so far (and dictionary-based approached). It is particularly powerful when combined with word embeddings. </a:t>
            </a:r>
          </a:p>
          <a:p>
            <a:r>
              <a:rPr lang="en-US" dirty="0"/>
              <a:t>The nice thing about Bi-LSTM is that it leaves behind the </a:t>
            </a:r>
            <a:r>
              <a:rPr lang="en-US" dirty="0" err="1"/>
              <a:t>BoW</a:t>
            </a:r>
            <a:r>
              <a:rPr lang="en-US" dirty="0"/>
              <a:t> approach. No more are we disregarding context. Now, we are using context to our advantage. </a:t>
            </a:r>
          </a:p>
          <a:p>
            <a:endParaRPr lang="en-US" dirty="0"/>
          </a:p>
          <a:p>
            <a:r>
              <a:rPr lang="en-US" dirty="0"/>
              <a:t>But if we could do this with an EVEN BETTER architecture?</a:t>
            </a:r>
          </a:p>
          <a:p>
            <a:endParaRPr lang="en-US" dirty="0"/>
          </a:p>
        </p:txBody>
      </p:sp>
    </p:spTree>
    <p:extLst>
      <p:ext uri="{BB962C8B-B14F-4D97-AF65-F5344CB8AC3E}">
        <p14:creationId xmlns:p14="http://schemas.microsoft.com/office/powerpoint/2010/main" val="193164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4136F1D-7235-D6DA-172F-1F9EBDE30342}"/>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03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037" name="Rectangle 103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I &amp;amp; Machine Learning: Humans Have a Lot to Learn, Part 2 | Velocity Global">
            <a:extLst>
              <a:ext uri="{FF2B5EF4-FFF2-40B4-BE49-F238E27FC236}">
                <a16:creationId xmlns:a16="http://schemas.microsoft.com/office/drawing/2014/main" id="{4F4AFE09-255D-43CE-637E-45D988A1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5179341" y="2885396"/>
            <a:ext cx="2326634" cy="29934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2AB02BD-755F-4CBF-0833-CBD5487830B0}"/>
              </a:ext>
            </a:extLst>
          </p:cNvPr>
          <p:cNvPicPr>
            <a:picLocks noChangeAspect="1"/>
          </p:cNvPicPr>
          <p:nvPr/>
        </p:nvPicPr>
        <p:blipFill>
          <a:blip r:embed="rId3"/>
          <a:stretch>
            <a:fillRect/>
          </a:stretch>
        </p:blipFill>
        <p:spPr>
          <a:xfrm>
            <a:off x="2299478" y="3661673"/>
            <a:ext cx="1186590" cy="1440860"/>
          </a:xfrm>
          <a:prstGeom prst="rect">
            <a:avLst/>
          </a:prstGeom>
        </p:spPr>
      </p:pic>
      <p:sp>
        <p:nvSpPr>
          <p:cNvPr id="5" name="TextBox 4">
            <a:extLst>
              <a:ext uri="{FF2B5EF4-FFF2-40B4-BE49-F238E27FC236}">
                <a16:creationId xmlns:a16="http://schemas.microsoft.com/office/drawing/2014/main" id="{ADC103C5-30BA-5E8F-8358-9EFF45A87624}"/>
              </a:ext>
            </a:extLst>
          </p:cNvPr>
          <p:cNvSpPr txBox="1"/>
          <p:nvPr/>
        </p:nvSpPr>
        <p:spPr>
          <a:xfrm>
            <a:off x="9367145" y="3888318"/>
            <a:ext cx="1459475" cy="1164158"/>
          </a:xfrm>
          <a:prstGeom prst="rect">
            <a:avLst/>
          </a:prstGeom>
          <a:solidFill>
            <a:schemeClr val="accent1">
              <a:lumMod val="40000"/>
              <a:lumOff val="60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dog</a:t>
            </a:r>
            <a:r>
              <a:rPr lang="es-ES_tradnl" sz="1853" kern="1200">
                <a:solidFill>
                  <a:schemeClr val="dk1"/>
                </a:solidFill>
                <a:latin typeface="+mn-lt"/>
                <a:ea typeface="+mn-ea"/>
                <a:cs typeface="+mn-cs"/>
              </a:rPr>
              <a:t>!</a:t>
            </a:r>
          </a:p>
          <a:p>
            <a:pPr algn="ctr" defTabSz="470550">
              <a:spcAft>
                <a:spcPts val="744"/>
              </a:spcAft>
            </a:pPr>
            <a:r>
              <a:rPr lang="es-ES_tradnl" sz="1853" kern="1200" err="1">
                <a:solidFill>
                  <a:schemeClr val="dk1"/>
                </a:solidFill>
                <a:latin typeface="+mn-lt"/>
                <a:ea typeface="+mn-ea"/>
                <a:cs typeface="+mn-cs"/>
              </a:rPr>
              <a:t>or</a:t>
            </a:r>
            <a:endParaRPr lang="es-ES_tradnl" sz="1853" kern="1200">
              <a:solidFill>
                <a:schemeClr val="dk1"/>
              </a:solidFill>
              <a:latin typeface="+mn-lt"/>
              <a:ea typeface="+mn-ea"/>
              <a:cs typeface="+mn-cs"/>
            </a:endParaRPr>
          </a:p>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cat</a:t>
            </a:r>
            <a:r>
              <a:rPr lang="es-ES_tradnl" sz="1853" kern="1200">
                <a:solidFill>
                  <a:schemeClr val="dk1"/>
                </a:solidFill>
                <a:latin typeface="+mn-lt"/>
                <a:ea typeface="+mn-ea"/>
                <a:cs typeface="+mn-cs"/>
              </a:rPr>
              <a:t>!</a:t>
            </a:r>
            <a:endParaRPr lang="es-ES_tradnl"/>
          </a:p>
        </p:txBody>
      </p:sp>
      <p:cxnSp>
        <p:nvCxnSpPr>
          <p:cNvPr id="7" name="Straight Arrow Connector 6">
            <a:extLst>
              <a:ext uri="{FF2B5EF4-FFF2-40B4-BE49-F238E27FC236}">
                <a16:creationId xmlns:a16="http://schemas.microsoft.com/office/drawing/2014/main" id="{11334D54-2200-DDBB-FDB1-F1E9F0E88EEC}"/>
              </a:ext>
            </a:extLst>
          </p:cNvPr>
          <p:cNvCxnSpPr>
            <a:stCxn id="4" idx="3"/>
            <a:endCxn id="1026" idx="1"/>
          </p:cNvCxnSpPr>
          <p:nvPr/>
        </p:nvCxnSpPr>
        <p:spPr>
          <a:xfrm>
            <a:off x="3486068" y="4382103"/>
            <a:ext cx="16932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C6E98D-C168-D866-3821-FA7A8614BD2E}"/>
              </a:ext>
            </a:extLst>
          </p:cNvPr>
          <p:cNvCxnSpPr>
            <a:cxnSpLocks/>
            <a:stCxn id="1026" idx="3"/>
            <a:endCxn id="5" idx="1"/>
          </p:cNvCxnSpPr>
          <p:nvPr/>
        </p:nvCxnSpPr>
        <p:spPr>
          <a:xfrm flipV="1">
            <a:off x="7505975" y="4382102"/>
            <a:ext cx="18611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3F9CE451-4682-9047-E96F-45F78C6A8FE1}"/>
              </a:ext>
            </a:extLst>
          </p:cNvPr>
          <p:cNvSpPr/>
          <p:nvPr/>
        </p:nvSpPr>
        <p:spPr>
          <a:xfrm rot="5400000">
            <a:off x="2639214" y="1398950"/>
            <a:ext cx="387208" cy="1066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4" name="Left Brace 13">
            <a:extLst>
              <a:ext uri="{FF2B5EF4-FFF2-40B4-BE49-F238E27FC236}">
                <a16:creationId xmlns:a16="http://schemas.microsoft.com/office/drawing/2014/main" id="{33E4A8C5-AFD2-727B-4010-53CEEDD2AECC}"/>
              </a:ext>
            </a:extLst>
          </p:cNvPr>
          <p:cNvSpPr/>
          <p:nvPr/>
        </p:nvSpPr>
        <p:spPr>
          <a:xfrm rot="5400000">
            <a:off x="6125131" y="745052"/>
            <a:ext cx="387208" cy="2374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5" name="Left Brace 14">
            <a:extLst>
              <a:ext uri="{FF2B5EF4-FFF2-40B4-BE49-F238E27FC236}">
                <a16:creationId xmlns:a16="http://schemas.microsoft.com/office/drawing/2014/main" id="{8854F87F-8A80-1144-D451-541CF3A3DF15}"/>
              </a:ext>
            </a:extLst>
          </p:cNvPr>
          <p:cNvSpPr/>
          <p:nvPr/>
        </p:nvSpPr>
        <p:spPr>
          <a:xfrm rot="5400000">
            <a:off x="9903286" y="1202543"/>
            <a:ext cx="387185" cy="1459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3" name="TextBox 12">
            <a:extLst>
              <a:ext uri="{FF2B5EF4-FFF2-40B4-BE49-F238E27FC236}">
                <a16:creationId xmlns:a16="http://schemas.microsoft.com/office/drawing/2014/main" id="{A8BF7DFD-3D66-AAFE-44A6-5CD6F63C64E9}"/>
              </a:ext>
            </a:extLst>
          </p:cNvPr>
          <p:cNvSpPr txBox="1"/>
          <p:nvPr/>
        </p:nvSpPr>
        <p:spPr>
          <a:xfrm>
            <a:off x="1986180" y="1018259"/>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Labeled</a:t>
            </a:r>
            <a:r>
              <a:rPr lang="es-ES_tradnl" sz="1853" kern="1200">
                <a:solidFill>
                  <a:schemeClr val="tx1"/>
                </a:solidFill>
                <a:latin typeface="+mn-lt"/>
                <a:ea typeface="+mn-ea"/>
                <a:cs typeface="+mn-cs"/>
              </a:rPr>
              <a:t> Data</a:t>
            </a:r>
            <a:endParaRPr lang="es-ES_tradnl"/>
          </a:p>
        </p:txBody>
      </p:sp>
      <p:sp>
        <p:nvSpPr>
          <p:cNvPr id="17" name="TextBox 16">
            <a:extLst>
              <a:ext uri="{FF2B5EF4-FFF2-40B4-BE49-F238E27FC236}">
                <a16:creationId xmlns:a16="http://schemas.microsoft.com/office/drawing/2014/main" id="{6D5E44A8-E853-317D-B1E3-66C8B0A803DA}"/>
              </a:ext>
            </a:extLst>
          </p:cNvPr>
          <p:cNvSpPr txBox="1"/>
          <p:nvPr/>
        </p:nvSpPr>
        <p:spPr>
          <a:xfrm>
            <a:off x="4933883" y="979188"/>
            <a:ext cx="2769703" cy="752385"/>
          </a:xfrm>
          <a:prstGeom prst="rect">
            <a:avLst/>
          </a:prstGeom>
          <a:noFill/>
        </p:spPr>
        <p:txBody>
          <a:bodyPr wrap="square" rtlCol="0">
            <a:spAutoFit/>
          </a:bodyPr>
          <a:lstStyle/>
          <a:p>
            <a:pPr algn="ctr" defTabSz="470550">
              <a:spcAft>
                <a:spcPts val="744"/>
              </a:spcAft>
            </a:pPr>
            <a:r>
              <a:rPr lang="es-ES_tradnl" sz="1853" strike="sngStrike" kern="1200" dirty="0">
                <a:solidFill>
                  <a:schemeClr val="tx1"/>
                </a:solidFill>
                <a:latin typeface="+mn-lt"/>
                <a:ea typeface="+mn-ea"/>
                <a:cs typeface="+mn-cs"/>
              </a:rPr>
              <a:t>Black Magic</a:t>
            </a:r>
          </a:p>
          <a:p>
            <a:pPr algn="ctr" defTabSz="470550">
              <a:spcAft>
                <a:spcPts val="744"/>
              </a:spcAft>
            </a:pPr>
            <a:r>
              <a:rPr lang="es-ES_tradnl" sz="1853" kern="1200">
                <a:solidFill>
                  <a:schemeClr val="tx1"/>
                </a:solidFill>
                <a:latin typeface="+mn-lt"/>
                <a:ea typeface="+mn-ea"/>
                <a:cs typeface="+mn-cs"/>
              </a:rPr>
              <a:t>Machine </a:t>
            </a:r>
            <a:r>
              <a:rPr lang="es-ES_tradnl" sz="1853" kern="1200" err="1">
                <a:solidFill>
                  <a:schemeClr val="tx1"/>
                </a:solidFill>
                <a:latin typeface="+mn-lt"/>
                <a:ea typeface="+mn-ea"/>
                <a:cs typeface="+mn-cs"/>
              </a:rPr>
              <a:t>Learning</a:t>
            </a:r>
            <a:r>
              <a:rPr lang="es-ES_tradnl" sz="1853" kern="1200">
                <a:solidFill>
                  <a:schemeClr val="tx1"/>
                </a:solidFill>
                <a:latin typeface="+mn-lt"/>
                <a:ea typeface="+mn-ea"/>
                <a:cs typeface="+mn-cs"/>
              </a:rPr>
              <a:t> </a:t>
            </a:r>
            <a:r>
              <a:rPr lang="es-ES_tradnl" sz="1853" kern="1200" err="1">
                <a:solidFill>
                  <a:schemeClr val="tx1"/>
                </a:solidFill>
                <a:latin typeface="+mn-lt"/>
                <a:ea typeface="+mn-ea"/>
                <a:cs typeface="+mn-cs"/>
              </a:rPr>
              <a:t>Models</a:t>
            </a:r>
            <a:endParaRPr lang="es-ES_tradnl" dirty="0"/>
          </a:p>
        </p:txBody>
      </p:sp>
      <p:sp>
        <p:nvSpPr>
          <p:cNvPr id="18" name="TextBox 17">
            <a:extLst>
              <a:ext uri="{FF2B5EF4-FFF2-40B4-BE49-F238E27FC236}">
                <a16:creationId xmlns:a16="http://schemas.microsoft.com/office/drawing/2014/main" id="{56368EDB-7AE4-0253-3308-DEDFC87D9BB0}"/>
              </a:ext>
            </a:extLst>
          </p:cNvPr>
          <p:cNvSpPr txBox="1"/>
          <p:nvPr/>
        </p:nvSpPr>
        <p:spPr>
          <a:xfrm>
            <a:off x="9250241" y="1018258"/>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Prediction</a:t>
            </a:r>
            <a:endParaRPr lang="es-ES_tradnl"/>
          </a:p>
        </p:txBody>
      </p:sp>
    </p:spTree>
    <p:extLst>
      <p:ext uri="{BB962C8B-B14F-4D97-AF65-F5344CB8AC3E}">
        <p14:creationId xmlns:p14="http://schemas.microsoft.com/office/powerpoint/2010/main" val="272537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2570FE-8E1C-4A25-8827-8928189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0B24BC-917F-49C2-B8AA-C569A400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39F7F083-7C2B-4120-9960-D77AB2863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1">
              <a:lumMod val="75000"/>
            </a:schemeClr>
          </a:solidFill>
          <a:ln w="0">
            <a:noFill/>
            <a:prstDash val="solid"/>
            <a:round/>
            <a:headEnd/>
            <a:tailEnd/>
          </a:ln>
        </p:spPr>
        <p:txBody>
          <a:bodyPr/>
          <a:lstStyle/>
          <a:p>
            <a:endParaRPr lang="en-US"/>
          </a:p>
        </p:txBody>
      </p:sp>
      <p:pic>
        <p:nvPicPr>
          <p:cNvPr id="4" name="Picture 2" descr="AI &amp;amp; Machine Learning: Humans Have a Lot to Learn, Part 2 | Velocity Global">
            <a:extLst>
              <a:ext uri="{FF2B5EF4-FFF2-40B4-BE49-F238E27FC236}">
                <a16:creationId xmlns:a16="http://schemas.microsoft.com/office/drawing/2014/main" id="{EF92B5D7-D9F2-469D-1882-DCB4F73FBD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1302526" y="1309487"/>
            <a:ext cx="3290010" cy="423287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158EECB-0C5D-CA63-01CD-D677CC0A419C}"/>
              </a:ext>
            </a:extLst>
          </p:cNvPr>
          <p:cNvCxnSpPr>
            <a:stCxn id="4" idx="3"/>
          </p:cNvCxnSpPr>
          <p:nvPr/>
        </p:nvCxnSpPr>
        <p:spPr>
          <a:xfrm>
            <a:off x="4592536" y="3425926"/>
            <a:ext cx="364677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08D83A-2527-41A8-9599-79F1C3AD6038}"/>
              </a:ext>
            </a:extLst>
          </p:cNvPr>
          <p:cNvSpPr txBox="1"/>
          <p:nvPr/>
        </p:nvSpPr>
        <p:spPr>
          <a:xfrm>
            <a:off x="8604863" y="2642538"/>
            <a:ext cx="2466654" cy="1566777"/>
          </a:xfrm>
          <a:prstGeom prst="rect">
            <a:avLst/>
          </a:prstGeom>
          <a:noFill/>
        </p:spPr>
        <p:txBody>
          <a:bodyPr wrap="square" rtlCol="0">
            <a:spAutoFit/>
          </a:bodyPr>
          <a:lstStyle/>
          <a:p>
            <a:pPr defTabSz="644652">
              <a:spcAft>
                <a:spcPts val="600"/>
              </a:spcAft>
            </a:pPr>
            <a:r>
              <a:rPr lang="en-US" sz="9306" kern="1200">
                <a:solidFill>
                  <a:schemeClr val="tx1"/>
                </a:solidFill>
                <a:latin typeface="+mn-lt"/>
                <a:ea typeface="+mn-ea"/>
                <a:cs typeface="+mn-cs"/>
              </a:rPr>
              <a:t>SVM</a:t>
            </a:r>
            <a:endParaRPr lang="en-US"/>
          </a:p>
        </p:txBody>
      </p:sp>
    </p:spTree>
    <p:extLst>
      <p:ext uri="{BB962C8B-B14F-4D97-AF65-F5344CB8AC3E}">
        <p14:creationId xmlns:p14="http://schemas.microsoft.com/office/powerpoint/2010/main" val="11903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2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27" name="Rectangle 2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DD1479-CABC-A595-92A9-DFCAC11065FA}"/>
              </a:ext>
            </a:extLst>
          </p:cNvPr>
          <p:cNvPicPr>
            <a:picLocks noChangeAspect="1"/>
          </p:cNvPicPr>
          <p:nvPr/>
        </p:nvPicPr>
        <p:blipFill>
          <a:blip r:embed="rId2"/>
          <a:stretch>
            <a:fillRect/>
          </a:stretch>
        </p:blipFill>
        <p:spPr>
          <a:xfrm>
            <a:off x="2957658" y="965199"/>
            <a:ext cx="7014378" cy="4927601"/>
          </a:xfrm>
          <a:prstGeom prst="rect">
            <a:avLst/>
          </a:prstGeom>
        </p:spPr>
      </p:pic>
    </p:spTree>
    <p:extLst>
      <p:ext uri="{BB962C8B-B14F-4D97-AF65-F5344CB8AC3E}">
        <p14:creationId xmlns:p14="http://schemas.microsoft.com/office/powerpoint/2010/main" val="167086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FE884B8-4F33-04B7-4B2E-F804995E5086}"/>
              </a:ext>
            </a:extLst>
          </p:cNvPr>
          <p:cNvPicPr>
            <a:picLocks noChangeAspect="1"/>
          </p:cNvPicPr>
          <p:nvPr/>
        </p:nvPicPr>
        <p:blipFill>
          <a:blip r:embed="rId2"/>
          <a:stretch>
            <a:fillRect/>
          </a:stretch>
        </p:blipFill>
        <p:spPr>
          <a:xfrm>
            <a:off x="2957658" y="965199"/>
            <a:ext cx="7014378" cy="4927601"/>
          </a:xfrm>
          <a:prstGeom prst="rect">
            <a:avLst/>
          </a:prstGeom>
        </p:spPr>
      </p:pic>
    </p:spTree>
    <p:extLst>
      <p:ext uri="{BB962C8B-B14F-4D97-AF65-F5344CB8AC3E}">
        <p14:creationId xmlns:p14="http://schemas.microsoft.com/office/powerpoint/2010/main" val="1673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1CEAA24-1D2B-DF04-A667-AE38B70922BF}"/>
              </a:ext>
            </a:extLst>
          </p:cNvPr>
          <p:cNvPicPr>
            <a:picLocks noChangeAspect="1"/>
          </p:cNvPicPr>
          <p:nvPr/>
        </p:nvPicPr>
        <p:blipFill>
          <a:blip r:embed="rId2"/>
          <a:stretch>
            <a:fillRect/>
          </a:stretch>
        </p:blipFill>
        <p:spPr>
          <a:xfrm>
            <a:off x="2957658" y="965199"/>
            <a:ext cx="7014378" cy="4927601"/>
          </a:xfrm>
          <a:prstGeom prst="rect">
            <a:avLst/>
          </a:prstGeom>
        </p:spPr>
      </p:pic>
    </p:spTree>
    <p:extLst>
      <p:ext uri="{BB962C8B-B14F-4D97-AF65-F5344CB8AC3E}">
        <p14:creationId xmlns:p14="http://schemas.microsoft.com/office/powerpoint/2010/main" val="169419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55622C2-0556-71DD-9539-9DF68975BC1E}"/>
              </a:ext>
            </a:extLst>
          </p:cNvPr>
          <p:cNvPicPr>
            <a:picLocks noChangeAspect="1"/>
          </p:cNvPicPr>
          <p:nvPr/>
        </p:nvPicPr>
        <p:blipFill>
          <a:blip r:embed="rId2"/>
          <a:stretch>
            <a:fillRect/>
          </a:stretch>
        </p:blipFill>
        <p:spPr>
          <a:xfrm>
            <a:off x="2957658" y="965199"/>
            <a:ext cx="7014378" cy="4927601"/>
          </a:xfrm>
          <a:prstGeom prst="rect">
            <a:avLst/>
          </a:prstGeom>
        </p:spPr>
      </p:pic>
    </p:spTree>
    <p:extLst>
      <p:ext uri="{BB962C8B-B14F-4D97-AF65-F5344CB8AC3E}">
        <p14:creationId xmlns:p14="http://schemas.microsoft.com/office/powerpoint/2010/main" val="270793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708BDF6-29D2-73E8-1592-A6873A74CFA0}"/>
              </a:ext>
            </a:extLst>
          </p:cNvPr>
          <p:cNvPicPr>
            <a:picLocks noChangeAspect="1"/>
          </p:cNvPicPr>
          <p:nvPr/>
        </p:nvPicPr>
        <p:blipFill>
          <a:blip r:embed="rId2"/>
          <a:stretch>
            <a:fillRect/>
          </a:stretch>
        </p:blipFill>
        <p:spPr>
          <a:xfrm>
            <a:off x="2957658" y="965199"/>
            <a:ext cx="7014378" cy="4927601"/>
          </a:xfrm>
          <a:prstGeom prst="rect">
            <a:avLst/>
          </a:prstGeom>
        </p:spPr>
      </p:pic>
      <p:sp>
        <p:nvSpPr>
          <p:cNvPr id="3" name="TextBox 2">
            <a:extLst>
              <a:ext uri="{FF2B5EF4-FFF2-40B4-BE49-F238E27FC236}">
                <a16:creationId xmlns:a16="http://schemas.microsoft.com/office/drawing/2014/main" id="{AD995D6C-DAF3-5825-4B83-1355BF546DE8}"/>
              </a:ext>
            </a:extLst>
          </p:cNvPr>
          <p:cNvSpPr txBox="1"/>
          <p:nvPr/>
        </p:nvSpPr>
        <p:spPr>
          <a:xfrm>
            <a:off x="2769704" y="6351600"/>
            <a:ext cx="8402365" cy="369332"/>
          </a:xfrm>
          <a:prstGeom prst="rect">
            <a:avLst/>
          </a:prstGeom>
          <a:noFill/>
        </p:spPr>
        <p:txBody>
          <a:bodyPr wrap="none" rtlCol="0">
            <a:spAutoFit/>
          </a:bodyPr>
          <a:lstStyle/>
          <a:p>
            <a:r>
              <a:rPr lang="en-US" dirty="0"/>
              <a:t>You can see the math at work here: https://</a:t>
            </a:r>
            <a:r>
              <a:rPr lang="en-US" dirty="0" err="1"/>
              <a:t>www.youtube.com</a:t>
            </a:r>
            <a:r>
              <a:rPr lang="en-US" dirty="0"/>
              <a:t>/</a:t>
            </a:r>
            <a:r>
              <a:rPr lang="en-US" dirty="0" err="1"/>
              <a:t>watch?v</a:t>
            </a:r>
            <a:r>
              <a:rPr lang="en-US" dirty="0"/>
              <a:t>=1NxnPkZM9bc</a:t>
            </a:r>
          </a:p>
        </p:txBody>
      </p:sp>
    </p:spTree>
    <p:extLst>
      <p:ext uri="{BB962C8B-B14F-4D97-AF65-F5344CB8AC3E}">
        <p14:creationId xmlns:p14="http://schemas.microsoft.com/office/powerpoint/2010/main" val="375378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0EA7-D6B6-4111-F2F9-7AF6B2EC91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39A43D-D078-904A-92F7-23AB86DA1AF4}"/>
              </a:ext>
            </a:extLst>
          </p:cNvPr>
          <p:cNvSpPr>
            <a:spLocks noGrp="1"/>
          </p:cNvSpPr>
          <p:nvPr>
            <p:ph idx="1"/>
          </p:nvPr>
        </p:nvSpPr>
        <p:spPr/>
        <p:txBody>
          <a:bodyPr/>
          <a:lstStyle/>
          <a:p>
            <a:r>
              <a:rPr lang="en-US" dirty="0"/>
              <a:t>Ok, but what feature do we use in order to classify texts using SVM?</a:t>
            </a:r>
          </a:p>
          <a:p>
            <a:r>
              <a:rPr lang="en-US" dirty="0"/>
              <a:t>That’s right, word frequencies (e.g., TF-IDF). </a:t>
            </a:r>
          </a:p>
          <a:p>
            <a:r>
              <a:rPr lang="en-US" dirty="0"/>
              <a:t>And then we just choose a kernel function (i.e., a transformation of the data that allows you to process it more easily).  </a:t>
            </a:r>
          </a:p>
        </p:txBody>
      </p:sp>
    </p:spTree>
    <p:extLst>
      <p:ext uri="{BB962C8B-B14F-4D97-AF65-F5344CB8AC3E}">
        <p14:creationId xmlns:p14="http://schemas.microsoft.com/office/powerpoint/2010/main" val="371349073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195</TotalTime>
  <Words>673</Words>
  <Application>Microsoft Macintosh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Garamond</vt:lpstr>
      <vt:lpstr>Gill Sans MT</vt:lpstr>
      <vt:lpstr>Impact</vt:lpstr>
      <vt:lpstr>Badge</vt:lpstr>
      <vt:lpstr>SVM and  Bi-LSTM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Recurrent Neural Networks - RNN</vt:lpstr>
      <vt:lpstr>Bi-directional long short term memory</vt:lpstr>
      <vt:lpstr>PowerPoint Presentation</vt:lpstr>
      <vt:lpstr>PowerPoint Presentation</vt:lpstr>
      <vt:lpstr>PowerPoint Presentation</vt:lpstr>
      <vt:lpstr>PowerPoint Presentation</vt:lpstr>
      <vt:lpstr>How can we use it? / Why should we care?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and  Bi-LSTM</dc:title>
  <dc:creator>Sebastian Vallejo Vera</dc:creator>
  <cp:lastModifiedBy>Sebastian Vallejo Vera</cp:lastModifiedBy>
  <cp:revision>1</cp:revision>
  <dcterms:created xsi:type="dcterms:W3CDTF">2024-02-08T20:58:26Z</dcterms:created>
  <dcterms:modified xsi:type="dcterms:W3CDTF">2024-02-09T00:13:32Z</dcterms:modified>
</cp:coreProperties>
</file>