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90" r:id="rId7"/>
    <p:sldId id="261" r:id="rId8"/>
    <p:sldId id="262" r:id="rId9"/>
    <p:sldId id="276" r:id="rId10"/>
    <p:sldId id="277" r:id="rId11"/>
    <p:sldId id="278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81" r:id="rId22"/>
    <p:sldId id="263" r:id="rId23"/>
    <p:sldId id="291" r:id="rId24"/>
    <p:sldId id="265" r:id="rId25"/>
    <p:sldId id="266" r:id="rId26"/>
    <p:sldId id="264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17FC0-FB79-4F4B-8CCC-9A0CAB28D566}" v="242" dt="2024-01-30T14:08:11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626"/>
  </p:normalViewPr>
  <p:slideViewPr>
    <p:cSldViewPr snapToGrid="0">
      <p:cViewPr varScale="1">
        <p:scale>
          <a:sx n="96" d="100"/>
          <a:sy n="96" d="100"/>
        </p:scale>
        <p:origin x="1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lejo Vera, Sebastian" userId="9dbf769e-f5f7-4c1a-b214-de73a2d2b9d1" providerId="ADAL" clId="{71617FC0-FB79-4F4B-8CCC-9A0CAB28D566}"/>
    <pc:docChg chg="custSel addSld modSld">
      <pc:chgData name="Vallejo Vera, Sebastian" userId="9dbf769e-f5f7-4c1a-b214-de73a2d2b9d1" providerId="ADAL" clId="{71617FC0-FB79-4F4B-8CCC-9A0CAB28D566}" dt="2024-01-30T14:08:12.429" v="12" actId="26606"/>
      <pc:docMkLst>
        <pc:docMk/>
      </pc:docMkLst>
      <pc:sldChg chg="modSp">
        <pc:chgData name="Vallejo Vera, Sebastian" userId="9dbf769e-f5f7-4c1a-b214-de73a2d2b9d1" providerId="ADAL" clId="{71617FC0-FB79-4F4B-8CCC-9A0CAB28D566}" dt="2024-01-29T19:09:30.092" v="1"/>
        <pc:sldMkLst>
          <pc:docMk/>
          <pc:sldMk cId="2015999046" sldId="278"/>
        </pc:sldMkLst>
        <pc:spChg chg="mod">
          <ac:chgData name="Vallejo Vera, Sebastian" userId="9dbf769e-f5f7-4c1a-b214-de73a2d2b9d1" providerId="ADAL" clId="{71617FC0-FB79-4F4B-8CCC-9A0CAB28D566}" dt="2024-01-29T19:09:30.092" v="1"/>
          <ac:spMkLst>
            <pc:docMk/>
            <pc:sldMk cId="2015999046" sldId="278"/>
            <ac:spMk id="3" creationId="{FF69F352-EAFB-01CF-7281-2C3886E65E21}"/>
          </ac:spMkLst>
        </pc:spChg>
      </pc:sldChg>
      <pc:sldChg chg="addSp modSp new mod setBg">
        <pc:chgData name="Vallejo Vera, Sebastian" userId="9dbf769e-f5f7-4c1a-b214-de73a2d2b9d1" providerId="ADAL" clId="{71617FC0-FB79-4F4B-8CCC-9A0CAB28D566}" dt="2024-01-30T14:07:21.232" v="6" actId="26606"/>
        <pc:sldMkLst>
          <pc:docMk/>
          <pc:sldMk cId="1129054828" sldId="290"/>
        </pc:sldMkLst>
        <pc:spChg chg="add">
          <ac:chgData name="Vallejo Vera, Sebastian" userId="9dbf769e-f5f7-4c1a-b214-de73a2d2b9d1" providerId="ADAL" clId="{71617FC0-FB79-4F4B-8CCC-9A0CAB28D566}" dt="2024-01-30T14:07:21.232" v="6" actId="26606"/>
          <ac:spMkLst>
            <pc:docMk/>
            <pc:sldMk cId="1129054828" sldId="290"/>
            <ac:spMk id="8" creationId="{CE606343-BADE-4565-AB89-E9EF7E253F80}"/>
          </ac:spMkLst>
        </pc:spChg>
        <pc:spChg chg="add">
          <ac:chgData name="Vallejo Vera, Sebastian" userId="9dbf769e-f5f7-4c1a-b214-de73a2d2b9d1" providerId="ADAL" clId="{71617FC0-FB79-4F4B-8CCC-9A0CAB28D566}" dt="2024-01-30T14:07:21.232" v="6" actId="26606"/>
          <ac:spMkLst>
            <pc:docMk/>
            <pc:sldMk cId="1129054828" sldId="290"/>
            <ac:spMk id="10" creationId="{39E183BD-2932-401F-8B53-E247764B376B}"/>
          </ac:spMkLst>
        </pc:spChg>
        <pc:picChg chg="add mod">
          <ac:chgData name="Vallejo Vera, Sebastian" userId="9dbf769e-f5f7-4c1a-b214-de73a2d2b9d1" providerId="ADAL" clId="{71617FC0-FB79-4F4B-8CCC-9A0CAB28D566}" dt="2024-01-30T14:07:21.232" v="6" actId="26606"/>
          <ac:picMkLst>
            <pc:docMk/>
            <pc:sldMk cId="1129054828" sldId="290"/>
            <ac:picMk id="3" creationId="{7EA38ACC-3F41-37BD-F0CA-EDCAB5F7680B}"/>
          </ac:picMkLst>
        </pc:picChg>
      </pc:sldChg>
      <pc:sldChg chg="addSp delSp modSp add mod setBg delDesignElem">
        <pc:chgData name="Vallejo Vera, Sebastian" userId="9dbf769e-f5f7-4c1a-b214-de73a2d2b9d1" providerId="ADAL" clId="{71617FC0-FB79-4F4B-8CCC-9A0CAB28D566}" dt="2024-01-30T14:08:12.429" v="12" actId="26606"/>
        <pc:sldMkLst>
          <pc:docMk/>
          <pc:sldMk cId="1641512564" sldId="291"/>
        </pc:sldMkLst>
        <pc:spChg chg="add">
          <ac:chgData name="Vallejo Vera, Sebastian" userId="9dbf769e-f5f7-4c1a-b214-de73a2d2b9d1" providerId="ADAL" clId="{71617FC0-FB79-4F4B-8CCC-9A0CAB28D566}" dt="2024-01-30T14:08:12.429" v="12" actId="26606"/>
          <ac:spMkLst>
            <pc:docMk/>
            <pc:sldMk cId="1641512564" sldId="291"/>
            <ac:spMk id="7" creationId="{CE606343-BADE-4565-AB89-E9EF7E253F80}"/>
          </ac:spMkLst>
        </pc:spChg>
        <pc:spChg chg="del">
          <ac:chgData name="Vallejo Vera, Sebastian" userId="9dbf769e-f5f7-4c1a-b214-de73a2d2b9d1" providerId="ADAL" clId="{71617FC0-FB79-4F4B-8CCC-9A0CAB28D566}" dt="2024-01-30T14:08:04.788" v="8"/>
          <ac:spMkLst>
            <pc:docMk/>
            <pc:sldMk cId="1641512564" sldId="291"/>
            <ac:spMk id="8" creationId="{CC6758C2-BC23-AFB7-0E03-F92D6C36A29B}"/>
          </ac:spMkLst>
        </pc:spChg>
        <pc:spChg chg="add">
          <ac:chgData name="Vallejo Vera, Sebastian" userId="9dbf769e-f5f7-4c1a-b214-de73a2d2b9d1" providerId="ADAL" clId="{71617FC0-FB79-4F4B-8CCC-9A0CAB28D566}" dt="2024-01-30T14:08:12.429" v="12" actId="26606"/>
          <ac:spMkLst>
            <pc:docMk/>
            <pc:sldMk cId="1641512564" sldId="291"/>
            <ac:spMk id="9" creationId="{39E183BD-2932-401F-8B53-E247764B376B}"/>
          </ac:spMkLst>
        </pc:spChg>
        <pc:spChg chg="del">
          <ac:chgData name="Vallejo Vera, Sebastian" userId="9dbf769e-f5f7-4c1a-b214-de73a2d2b9d1" providerId="ADAL" clId="{71617FC0-FB79-4F4B-8CCC-9A0CAB28D566}" dt="2024-01-30T14:08:04.788" v="8"/>
          <ac:spMkLst>
            <pc:docMk/>
            <pc:sldMk cId="1641512564" sldId="291"/>
            <ac:spMk id="10" creationId="{6604DFDB-226A-2E3F-A8D6-45FE37181BC3}"/>
          </ac:spMkLst>
        </pc:spChg>
        <pc:picChg chg="add mod">
          <ac:chgData name="Vallejo Vera, Sebastian" userId="9dbf769e-f5f7-4c1a-b214-de73a2d2b9d1" providerId="ADAL" clId="{71617FC0-FB79-4F4B-8CCC-9A0CAB28D566}" dt="2024-01-30T14:08:12.429" v="12" actId="26606"/>
          <ac:picMkLst>
            <pc:docMk/>
            <pc:sldMk cId="1641512564" sldId="291"/>
            <ac:picMk id="2" creationId="{EFCB86DC-653F-F214-BA96-C4C08B24841C}"/>
          </ac:picMkLst>
        </pc:picChg>
        <pc:picChg chg="del mod">
          <ac:chgData name="Vallejo Vera, Sebastian" userId="9dbf769e-f5f7-4c1a-b214-de73a2d2b9d1" providerId="ADAL" clId="{71617FC0-FB79-4F4B-8CCC-9A0CAB28D566}" dt="2024-01-30T14:08:10.319" v="10" actId="21"/>
          <ac:picMkLst>
            <pc:docMk/>
            <pc:sldMk cId="1641512564" sldId="291"/>
            <ac:picMk id="3" creationId="{31B19377-4BF6-E8A2-A2BB-DBE40F80AF1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21:14:12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0 24575,'0'14'0,"0"10"0,-18 14 0,14 1 0,-26 17 0,16-5 0,-6 1 0,-4-1 0,11-9 0,1-1 0,-3-11 0,13-1 0,-7-9 0,9-10 0,0 5 0,0-6 0,11 0 0,7 1 0,20 1 0,5 6 0,15-2 0,-12 7 0,10-7 0,-26 1 0,4-5 0,-13 0 0,-5-1 0,-1-5 0,-6 0 0,1-5 0,-5 4 0,-1-3 0,-4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0:03:42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1 262 10094,'0'5'0,"3"-2"5085,27-12-5085,-5 2 2517,16-18-2517,-5 8 1466,1-4-1466,-3 2 5413,0 3-5413,-4-3 0,-1 0 0,-2 0 0,-9 6 0,5-5 0,-6 9 0,-4-3 0,2 3 0,-6 1 0,2 4 0,-3-3 0,-4 3 0,3 0 0,-6-3 0,5 6 0,-2-2 0,4 3 0,0 0 0,-1 4 0,2 4 0,4 16 0,3 13 0,4 0 0,-3 16 0,3-10 0,-3 13 0,0-7 0,-1-1 0,-6-13 0,-1-5 0,0-8 0,-4-9 0,-1-1 0,-4-4 0,3-4 0,-2-1 0,2-3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23:55:02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1 24575,'-9'4'0,"4"1"0,-4 9 0,4-3 0,-1 3 0,-3-4 0,4-1 0,-4 0 0,-1 1 0,5-1 0,-3 1 0,6-1 0,-11 1 0,10 0 0,-15 0 0,15 0 0,-10 0 0,7-1 0,1 1 0,-4-1 0,4 1 0,-5-5 0,1 3 0,3-2 0,-2 3 0,2-4 0,1 4 0,-3-8 0,6 7 0,-6-7 0,11 4 0,-3-5 0,15 0 0,1 4 0,5 7 0,6 6 0,-5-1 0,5 5 0,-6-4 0,-5-2 0,4 0 0,-10-5 0,5 0 0,-6-1 0,1 1 0,-1-1 0,1-3 0,-5 2 0,4-7 0,-4 3 0,0-4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23:55:03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1 289 24575,'18'0'0,"11"0"0,0 0 0,9 0 0,-3 0 0,14 0 0,-11 0 0,26 0 0,-18 0 0,12 0 0,0 0 0,-6 0 0,6-12 0,-8 10 0,8-10 0,2 6 0,0 5 0,6-5 0,-14 0 0,14-1 0,-21 0 0,12-5 0,-14 5 0,0 0 0,5-4 0,-11 9 0,4-9 0,1 4 0,1 1 0,0-5 0,6 10 0,-13-10 0,5 5 0,-6-1 0,-1-3 0,1 4 0,-1-1 0,1-3 0,-7 4 0,5-6 0,-10 6 0,4-4 0,-11 9 0,3-8 0,-8 7 0,4-7 0,-6 8 0,1-3 0,-1 0 0,1 3 0,-1-4 0,1 5 0,-1-4 0,0 3 0,-4-7 0,3 7 0,-3-3 0,0 0 0,3 3 0,-7-3 0,3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23:55:06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1 165 24575,'14'0'0,"7"0"0,2 0 0,10 0 0,2 0 0,-4 0 0,16 0 0,-23 0 0,16 0 0,-23 0 0,9 0 0,-10 0 0,0 0 0,3 0 0,-8 0 0,8 0 0,-8 0 0,2 0 0,-3 0 0,-1 0 0,6 0 0,-4 0 0,8 0 0,3 0 0,7 0 0,5 0 0,1 0 0,6-6 0,-5 5 0,13-5 0,-6 6 0,0-5 0,-1 4 0,-14-9 0,-1 4 0,0 0 0,9 1 0,15 5 0,9 0 0,7 0 0,1 0 0,0 0 0,0 0 0,-8 0 0,-9 0 0,-15 0 0,-3-10 0,-11 8 0,7-9 0,-7 11 0,7 0 0,-7-9 0,5 7 0,-6-8 0,-5 10 0,4-5 0,-9 4 0,3-3 0,-4 4 0,-1 0 0,0-4 0,1 2 0,-2-2 0,1 0 0,0 3 0,0-3 0,0 0 0,1 3 0,-1-3 0,-4-1 0,3 4 0,-3-7 0,4 7 0,-4-7 0,2 7 0,-2-3 0,4 4 0,-4-4 0,-1 3 0,-4-2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21:14:13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2107 24575,'37'-20'0,"4"-9"0,29-15-1958,13-2 1958,-36 13 0,2-1 0,1 5 0,0 0 0,2-6 0,0-1 0,1 3 0,1 1 0,0-4 0,-2 0 0,21-18 0,-10 5 0,-3-2 0,-6-4 0,6 2 0,0-3 0,0-20 0,-21 25 0,1-3 0,-2 1 0,-2 0 0,-2 1 0,-2 0 0,-4 6 0,-3 0 205,17-39-205,-19 39 0,1 0 0,-1 1 0,0-1 0,5-5 0,-2 1 0,10-29 0,5 2 0,-13 17 423,4 2-423,-8 15 0,-5 1 0,-3 13 987,-6 7-987,1 3 343,-2 12-343,1-7 0,-5 9 0,3 0 0,-7 1 0,3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0:03:41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2190 24575,'15'-24'0,"9"1"0,17-28 0,14-13 0,-22 24 0,2-2-2080,7-11 1,4-3 2079,1 5 0,4-2 0,-3 2 0,2-5 0,1-1-475,2 1 0,5-3 0,-6 1 475,-3-4 0,-1-3-1645,5 0 0,4-6 1,-3 3 1644,-1-5 0,0-1 0,-6 8 0,2-4 0,-5 6-326,-4 1 0,-5 4 326,0-1 0,-2 1 654,0 1 0,-3 3-654,9-27 1548,4 4-1548,-17 14 6027,-1 16-6027,-15 17 1274,4 7-1274,-9 12 769,2 8-769,-7-7 0,4 9 0,-4-6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0:03:42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1 262 10094,'0'5'0,"3"-2"5085,27-12-5085,-5 2 2517,16-18-2517,-5 8 1466,1-4-1466,-3 2 5413,0 3-5413,-4-3 0,-1 0 0,-2 0 0,-9 6 0,5-5 0,-6 9 0,-4-3 0,2 3 0,-6 1 0,2 4 0,-3-3 0,-4 3 0,3 0 0,-6-3 0,5 6 0,-2-2 0,4 3 0,0 0 0,-1 4 0,2 4 0,4 16 0,3 13 0,4 0 0,-3 16 0,3-10 0,-3 13 0,0-7 0,-1-1 0,-6-13 0,-1-5 0,0-8 0,-4-9 0,-1-1 0,-4-4 0,3-4 0,-2-1 0,2-3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0:03:41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2190 24575,'15'-24'0,"9"1"0,17-28 0,14-13 0,-22 24 0,2-2-2080,7-11 1,4-3 2079,1 5 0,4-2 0,-3 2 0,2-5 0,1-1-475,2 1 0,5-3 0,-6 1 475,-3-4 0,-1-3-1645,5 0 0,4-6 1,-3 3 1644,-1-5 0,0-1 0,-6 8 0,2-4 0,-5 6-326,-4 1 0,-5 4 326,0-1 0,-2 1 654,0 1 0,-3 3-654,9-27 1548,4 4-1548,-17 14 6027,-1 16-6027,-15 17 1274,4 7-1274,-9 12 769,2 8-769,-7-7 0,4 9 0,-4-6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0:03:42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1 262 10094,'0'5'0,"3"-2"5085,27-12-5085,-5 2 2517,16-18-2517,-5 8 1466,1-4-1466,-3 2 5413,0 3-5413,-4-3 0,-1 0 0,-2 0 0,-9 6 0,5-5 0,-6 9 0,-4-3 0,2 3 0,-6 1 0,2 4 0,-3-3 0,-4 3 0,3 0 0,-6-3 0,5 6 0,-2-2 0,4 3 0,0 0 0,-1 4 0,2 4 0,4 16 0,3 13 0,4 0 0,-3 16 0,3-10 0,-3 13 0,0-7 0,-1-1 0,-6-13 0,-1-5 0,0-8 0,-4-9 0,-1-1 0,-4-4 0,3-4 0,-2-1 0,2-3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0:03:41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2190 24575,'15'-24'0,"9"1"0,17-28 0,14-13 0,-22 24 0,2-2-2080,7-11 1,4-3 2079,1 5 0,4-2 0,-3 2 0,2-5 0,1-1-475,2 1 0,5-3 0,-6 1 475,-3-4 0,-1-3-1645,5 0 0,4-6 1,-3 3 1644,-1-5 0,0-1 0,-6 8 0,2-4 0,-5 6-326,-4 1 0,-5 4 326,0-1 0,-2 1 654,0 1 0,-3 3-654,9-27 1548,4 4-1548,-17 14 6027,-1 16-6027,-15 17 1274,4 7-1274,-9 12 769,2 8-769,-7-7 0,4 9 0,-4-6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0:03:42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1 262 10094,'0'5'0,"3"-2"5085,27-12-5085,-5 2 2517,16-18-2517,-5 8 1466,1-4-1466,-3 2 5413,0 3-5413,-4-3 0,-1 0 0,-2 0 0,-9 6 0,5-5 0,-6 9 0,-4-3 0,2 3 0,-6 1 0,2 4 0,-3-3 0,-4 3 0,3 0 0,-6-3 0,5 6 0,-2-2 0,4 3 0,0 0 0,-1 4 0,2 4 0,4 16 0,3 13 0,4 0 0,-3 16 0,3-10 0,-3 13 0,0-7 0,-1-1 0,-6-13 0,-1-5 0,0-8 0,-4-9 0,-1-1 0,-4-4 0,3-4 0,-2-1 0,2-3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0:03:41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2190 24575,'15'-24'0,"9"1"0,17-28 0,14-13 0,-22 24 0,2-2-2080,7-11 1,4-3 2079,1 5 0,4-2 0,-3 2 0,2-5 0,1-1-475,2 1 0,5-3 0,-6 1 475,-3-4 0,-1-3-1645,5 0 0,4-6 1,-3 3 1644,-1-5 0,0-1 0,-6 8 0,2-4 0,-5 6-326,-4 1 0,-5 4 326,0-1 0,-2 1 654,0 1 0,-3 3-654,9-27 1548,4 4-1548,-17 14 6027,-1 16-6027,-15 17 1274,4 7-1274,-9 12 769,2 8-769,-7-7 0,4 9 0,-4-6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4272A9-F656-144E-AF11-F0D5D42FDDC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80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72A9-F656-144E-AF11-F0D5D42FDDC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72A9-F656-144E-AF11-F0D5D42FDDC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72A9-F656-144E-AF11-F0D5D42FDDC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4272A9-F656-144E-AF11-F0D5D42FDDC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0552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72A9-F656-144E-AF11-F0D5D42FDDC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80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72A9-F656-144E-AF11-F0D5D42FDDC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6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72A9-F656-144E-AF11-F0D5D42FDDC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72A9-F656-144E-AF11-F0D5D42FDDC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C4272A9-F656-144E-AF11-F0D5D42FDDC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8491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C4272A9-F656-144E-AF11-F0D5D42FDDC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4272A9-F656-144E-AF11-F0D5D42FDDC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753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1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C63E-67F9-5D7E-1CE4-2078209BB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642E0-08CF-C195-82A7-312644A54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Sebastián Vallejo Vera</a:t>
            </a:r>
          </a:p>
        </p:txBody>
      </p:sp>
    </p:spTree>
    <p:extLst>
      <p:ext uri="{BB962C8B-B14F-4D97-AF65-F5344CB8AC3E}">
        <p14:creationId xmlns:p14="http://schemas.microsoft.com/office/powerpoint/2010/main" val="202713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3A1C-3BF7-59F4-6FBE-7952B740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E302-D3C8-849C-CBB6-D3282F5C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choose a context window and create a co-occurrence matrix. For example, with a context window of two: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3778FA-7C45-4ECE-B1D8-03832FBB7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94451"/>
              </p:ext>
            </p:extLst>
          </p:nvPr>
        </p:nvGraphicFramePr>
        <p:xfrm>
          <a:off x="2276839" y="3138055"/>
          <a:ext cx="8127999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152613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1291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104463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949502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779916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283474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347315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035611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9155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lazy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38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64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52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15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8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lazy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02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879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33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99CB-21D0-2D1D-7FC2-C694866A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9F352-EAFB-01CF-7281-2C3886E65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we can estimate the Pairwise Mutual Information (PMI), or the probability of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appearing within the window of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𝑃𝑀𝐼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the probability of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appearing in the whole corpus and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probability of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appearing in the whole corpus. </a:t>
                </a:r>
              </a:p>
              <a:p>
                <a:r>
                  <a:rPr lang="en-US" dirty="0"/>
                  <a:t>Then we can use a multidimensional scaling technique, such as Singular Value Decomposition (SVM), to obtain a vector representation for each row (word embedding)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9F352-EAFB-01CF-7281-2C3886E65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99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FB3202-D429-3513-3C41-53C718E3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90" y="1874517"/>
            <a:ext cx="3593608" cy="43845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9A91-BC4C-3C7E-AD82-34F5A944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from scholarly journal Wikipedia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06DFCD-F7A0-4304-99E0-4CDFE43FBA7D}"/>
              </a:ext>
            </a:extLst>
          </p:cNvPr>
          <p:cNvGrpSpPr/>
          <p:nvPr/>
        </p:nvGrpSpPr>
        <p:grpSpPr>
          <a:xfrm>
            <a:off x="7406990" y="4944807"/>
            <a:ext cx="693360" cy="812520"/>
            <a:chOff x="7579268" y="5041779"/>
            <a:chExt cx="693360" cy="81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51A4BD8-4CC0-3512-E60D-6F23175DC9CE}"/>
                    </a:ext>
                  </a:extLst>
                </p14:cNvPr>
                <p14:cNvContentPartPr/>
                <p14:nvPr/>
              </p14:nvContentPartPr>
              <p14:xfrm>
                <a:off x="7579268" y="5606619"/>
                <a:ext cx="149400" cy="24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51A4BD8-4CC0-3512-E60D-6F23175DC9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73148" y="5600499"/>
                  <a:ext cx="1616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BA53ACF-9127-4BBD-59CC-B16201286B1E}"/>
                    </a:ext>
                  </a:extLst>
                </p14:cNvPr>
                <p14:cNvContentPartPr/>
                <p14:nvPr/>
              </p14:nvContentPartPr>
              <p14:xfrm>
                <a:off x="7592228" y="5041779"/>
                <a:ext cx="680400" cy="758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BA53ACF-9127-4BBD-59CC-B16201286B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86108" y="5035659"/>
                  <a:ext cx="692640" cy="77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065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D52048-688C-42FB-B2C4-809296D7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7E13F-704F-6491-1F2E-422DB3C3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better representations if we use a neural-network…</a:t>
            </a:r>
          </a:p>
        </p:txBody>
      </p:sp>
    </p:spTree>
    <p:extLst>
      <p:ext uri="{BB962C8B-B14F-4D97-AF65-F5344CB8AC3E}">
        <p14:creationId xmlns:p14="http://schemas.microsoft.com/office/powerpoint/2010/main" val="214978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F2FF4F2-5ED9-8FA7-BF68-30441F249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6791" y="796343"/>
            <a:ext cx="7338418" cy="526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21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9195-DB9A-6E49-CC7E-BB1DF53F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7C757F-DEDE-BAB2-E2F7-9843236E8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90" t="14586" r="4102" b="3127"/>
          <a:stretch/>
        </p:blipFill>
        <p:spPr>
          <a:xfrm>
            <a:off x="2779829" y="1491343"/>
            <a:ext cx="7235028" cy="45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83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7490-9506-79D3-2425-6EB55881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for corpora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2BA4FD1-A442-EE01-90A2-81AA15192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0" t="51034" r="13914" b="4553"/>
          <a:stretch/>
        </p:blipFill>
        <p:spPr>
          <a:xfrm>
            <a:off x="2127834" y="1249683"/>
            <a:ext cx="8426009" cy="3733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/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/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/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7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7490-9506-79D3-2425-6EB55881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for corpora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2BA4FD1-A442-EE01-90A2-81AA15192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0" t="51034" r="13914" b="4553"/>
          <a:stretch/>
        </p:blipFill>
        <p:spPr>
          <a:xfrm>
            <a:off x="2127834" y="1249683"/>
            <a:ext cx="8426009" cy="3733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/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/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/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21A32D9-0459-423C-AF32-3CAC354ABB48}"/>
              </a:ext>
            </a:extLst>
          </p:cNvPr>
          <p:cNvSpPr/>
          <p:nvPr/>
        </p:nvSpPr>
        <p:spPr>
          <a:xfrm>
            <a:off x="5203371" y="2460171"/>
            <a:ext cx="783772" cy="261257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4A31D-1B80-4F40-C8D2-34070D429F8C}"/>
              </a:ext>
            </a:extLst>
          </p:cNvPr>
          <p:cNvGrpSpPr/>
          <p:nvPr/>
        </p:nvGrpSpPr>
        <p:grpSpPr>
          <a:xfrm>
            <a:off x="4781571" y="5043240"/>
            <a:ext cx="692640" cy="797400"/>
            <a:chOff x="4781571" y="5043240"/>
            <a:chExt cx="692640" cy="79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E0BB3D-F03D-C9CA-9F7F-37E183849F2F}"/>
                    </a:ext>
                  </a:extLst>
                </p14:cNvPr>
                <p14:cNvContentPartPr/>
                <p14:nvPr/>
              </p14:nvContentPartPr>
              <p14:xfrm>
                <a:off x="4781571" y="5051880"/>
                <a:ext cx="571680" cy="78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E0BB3D-F03D-C9CA-9F7F-37E183849F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5451" y="5045760"/>
                  <a:ext cx="58392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4628BE-9FDC-F325-E5F5-C68FBE8EC460}"/>
                    </a:ext>
                  </a:extLst>
                </p14:cNvPr>
                <p14:cNvContentPartPr/>
                <p14:nvPr/>
              </p14:nvContentPartPr>
              <p14:xfrm>
                <a:off x="5230851" y="5043240"/>
                <a:ext cx="243360" cy="175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4628BE-9FDC-F325-E5F5-C68FBE8EC4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24731" y="5037120"/>
                  <a:ext cx="25560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B87D25-FB04-4486-A868-7A21ADDA57F7}"/>
                  </a:ext>
                </a:extLst>
              </p:cNvPr>
              <p:cNvSpPr txBox="1"/>
              <p:nvPr/>
            </p:nvSpPr>
            <p:spPr>
              <a:xfrm>
                <a:off x="2778406" y="5849280"/>
                <a:ext cx="52225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Garamond" panose="02020404030301010803" pitchFamily="18" charset="0"/>
                  </a:rPr>
                  <a:t>What weights do I need to add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𝑤𝑜𝑟𝑑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? What would you do?</a:t>
                </a: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B87D25-FB04-4486-A868-7A21ADDA5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406" y="5849280"/>
                <a:ext cx="5222594" cy="1200329"/>
              </a:xfrm>
              <a:prstGeom prst="rect">
                <a:avLst/>
              </a:prstGeom>
              <a:blipFill>
                <a:blip r:embed="rId10"/>
                <a:stretch>
                  <a:fillRect l="-969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35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7490-9506-79D3-2425-6EB55881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for corpora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2BA4FD1-A442-EE01-90A2-81AA15192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0" t="51034" r="13914" b="4553"/>
          <a:stretch/>
        </p:blipFill>
        <p:spPr>
          <a:xfrm>
            <a:off x="2127834" y="1249683"/>
            <a:ext cx="8426009" cy="3733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/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/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/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21A32D9-0459-423C-AF32-3CAC354ABB48}"/>
              </a:ext>
            </a:extLst>
          </p:cNvPr>
          <p:cNvSpPr/>
          <p:nvPr/>
        </p:nvSpPr>
        <p:spPr>
          <a:xfrm>
            <a:off x="5203371" y="2460171"/>
            <a:ext cx="783772" cy="261257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4A31D-1B80-4F40-C8D2-34070D429F8C}"/>
              </a:ext>
            </a:extLst>
          </p:cNvPr>
          <p:cNvGrpSpPr/>
          <p:nvPr/>
        </p:nvGrpSpPr>
        <p:grpSpPr>
          <a:xfrm>
            <a:off x="4781571" y="5043240"/>
            <a:ext cx="692640" cy="797400"/>
            <a:chOff x="4781571" y="5043240"/>
            <a:chExt cx="692640" cy="79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E0BB3D-F03D-C9CA-9F7F-37E183849F2F}"/>
                    </a:ext>
                  </a:extLst>
                </p14:cNvPr>
                <p14:cNvContentPartPr/>
                <p14:nvPr/>
              </p14:nvContentPartPr>
              <p14:xfrm>
                <a:off x="4781571" y="5051880"/>
                <a:ext cx="571680" cy="78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E0BB3D-F03D-C9CA-9F7F-37E183849F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5451" y="5045760"/>
                  <a:ext cx="58392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4628BE-9FDC-F325-E5F5-C68FBE8EC460}"/>
                    </a:ext>
                  </a:extLst>
                </p14:cNvPr>
                <p14:cNvContentPartPr/>
                <p14:nvPr/>
              </p14:nvContentPartPr>
              <p14:xfrm>
                <a:off x="5230851" y="5043240"/>
                <a:ext cx="243360" cy="175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4628BE-9FDC-F325-E5F5-C68FBE8EC4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24731" y="5037120"/>
                  <a:ext cx="25560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B87D25-FB04-4486-A868-7A21ADDA57F7}"/>
                  </a:ext>
                </a:extLst>
              </p:cNvPr>
              <p:cNvSpPr txBox="1"/>
              <p:nvPr/>
            </p:nvSpPr>
            <p:spPr>
              <a:xfrm>
                <a:off x="1741715" y="5849280"/>
                <a:ext cx="691242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Garamond" panose="02020404030301010803" pitchFamily="18" charset="0"/>
                  </a:rPr>
                  <a:t>Yes, you predict different values for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while minimizing </a:t>
                </a:r>
                <a:r>
                  <a:rPr lang="en-US" i="1" dirty="0">
                    <a:latin typeface="Garamond" panose="02020404030301010803" pitchFamily="18" charset="0"/>
                  </a:rPr>
                  <a:t>loss*</a:t>
                </a:r>
                <a:r>
                  <a:rPr lang="en-US" dirty="0">
                    <a:latin typeface="Garamond" panose="02020404030301010803" pitchFamily="18" charset="0"/>
                  </a:rPr>
                  <a:t> of the neural network (or maximize the predictive power of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) . How though?</a:t>
                </a:r>
                <a:endParaRPr lang="en-US" i="1" dirty="0">
                  <a:latin typeface="Garamond" panose="02020404030301010803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B87D25-FB04-4486-A868-7A21ADDA5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15" y="5849280"/>
                <a:ext cx="6912428" cy="1477328"/>
              </a:xfrm>
              <a:prstGeom prst="rect">
                <a:avLst/>
              </a:prstGeom>
              <a:blipFill>
                <a:blip r:embed="rId10"/>
                <a:stretch>
                  <a:fillRect l="-9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06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7490-9506-79D3-2425-6EB55881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for corpora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2BA4FD1-A442-EE01-90A2-81AA15192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0" t="51034" r="13914" b="4553"/>
          <a:stretch/>
        </p:blipFill>
        <p:spPr>
          <a:xfrm>
            <a:off x="2127834" y="1249683"/>
            <a:ext cx="8426009" cy="3733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/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/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/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21A32D9-0459-423C-AF32-3CAC354ABB48}"/>
              </a:ext>
            </a:extLst>
          </p:cNvPr>
          <p:cNvSpPr/>
          <p:nvPr/>
        </p:nvSpPr>
        <p:spPr>
          <a:xfrm>
            <a:off x="5203371" y="2460171"/>
            <a:ext cx="783772" cy="261257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4A31D-1B80-4F40-C8D2-34070D429F8C}"/>
              </a:ext>
            </a:extLst>
          </p:cNvPr>
          <p:cNvGrpSpPr/>
          <p:nvPr/>
        </p:nvGrpSpPr>
        <p:grpSpPr>
          <a:xfrm>
            <a:off x="4781571" y="5043240"/>
            <a:ext cx="692640" cy="797400"/>
            <a:chOff x="4781571" y="5043240"/>
            <a:chExt cx="692640" cy="79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E0BB3D-F03D-C9CA-9F7F-37E183849F2F}"/>
                    </a:ext>
                  </a:extLst>
                </p14:cNvPr>
                <p14:cNvContentPartPr/>
                <p14:nvPr/>
              </p14:nvContentPartPr>
              <p14:xfrm>
                <a:off x="4781571" y="5051880"/>
                <a:ext cx="571680" cy="78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E0BB3D-F03D-C9CA-9F7F-37E183849F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5451" y="5045760"/>
                  <a:ext cx="58392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4628BE-9FDC-F325-E5F5-C68FBE8EC460}"/>
                    </a:ext>
                  </a:extLst>
                </p14:cNvPr>
                <p14:cNvContentPartPr/>
                <p14:nvPr/>
              </p14:nvContentPartPr>
              <p14:xfrm>
                <a:off x="5230851" y="5043240"/>
                <a:ext cx="243360" cy="175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4628BE-9FDC-F325-E5F5-C68FBE8EC4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24731" y="5037120"/>
                  <a:ext cx="255600" cy="187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B87D25-FB04-4486-A868-7A21ADDA57F7}"/>
              </a:ext>
            </a:extLst>
          </p:cNvPr>
          <p:cNvSpPr txBox="1"/>
          <p:nvPr/>
        </p:nvSpPr>
        <p:spPr>
          <a:xfrm>
            <a:off x="1741715" y="5849280"/>
            <a:ext cx="691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aramond" panose="02020404030301010803" pitchFamily="18" charset="0"/>
              </a:rPr>
              <a:t>Right, again! Using </a:t>
            </a:r>
            <a:r>
              <a:rPr lang="en-CA" sz="1800" i="1" dirty="0">
                <a:effectLst/>
                <a:latin typeface="Garamond" panose="02020404030301010803" pitchFamily="18" charset="0"/>
              </a:rPr>
              <a:t>stochastic gradient descent… </a:t>
            </a:r>
            <a:r>
              <a:rPr lang="en-CA" sz="1800" dirty="0">
                <a:effectLst/>
                <a:latin typeface="Garamond" panose="02020404030301010803" pitchFamily="18" charset="0"/>
              </a:rPr>
              <a:t>think about it like MLE but not MLE (since </a:t>
            </a:r>
            <a:r>
              <a:rPr lang="en-CA" dirty="0">
                <a:latin typeface="Garamond" panose="02020404030301010803" pitchFamily="18" charset="0"/>
              </a:rPr>
              <a:t>maximizing likelihood is a </a:t>
            </a:r>
            <a:r>
              <a:rPr lang="en-CA" i="1" dirty="0">
                <a:latin typeface="Garamond" panose="02020404030301010803" pitchFamily="18" charset="0"/>
              </a:rPr>
              <a:t>method of finding the parameters</a:t>
            </a:r>
            <a:r>
              <a:rPr lang="en-CA" dirty="0">
                <a:latin typeface="Garamond" panose="02020404030301010803" pitchFamily="18" charset="0"/>
              </a:rPr>
              <a:t>, while neural network is the </a:t>
            </a:r>
            <a:r>
              <a:rPr lang="en-CA" i="1" dirty="0">
                <a:latin typeface="Garamond" panose="02020404030301010803" pitchFamily="18" charset="0"/>
              </a:rPr>
              <a:t>function</a:t>
            </a:r>
            <a:r>
              <a:rPr lang="en-CA" dirty="0">
                <a:latin typeface="Garamond" panose="02020404030301010803" pitchFamily="18" charset="0"/>
              </a:rPr>
              <a:t> defined in terms of those parameters)</a:t>
            </a:r>
            <a:endParaRPr lang="en-US" i="1" dirty="0">
              <a:latin typeface="Garamond" panose="02020404030301010803" pitchFamily="18" charset="0"/>
            </a:endParaRPr>
          </a:p>
          <a:p>
            <a:endParaRPr lang="en-US" i="1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7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F2E2-C6DB-5D1E-E3B3-933BEF16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AFD9-FD1F-832C-4D2C-125C28E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until now, we have thought of words as atomic representations of concepts. </a:t>
            </a:r>
          </a:p>
          <a:p>
            <a:r>
              <a:rPr lang="en-US" dirty="0"/>
              <a:t>Intuitively, we know that this is not the case. </a:t>
            </a:r>
          </a:p>
          <a:p>
            <a:r>
              <a:rPr lang="en-US" dirty="0"/>
              <a:t>Let’s think for a moment, as we usually do, about Ludwig Wittgenstein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909B3D-693C-4682-332F-00D916086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985">
            <a:off x="8677627" y="3058621"/>
            <a:ext cx="2698259" cy="35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2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7490-9506-79D3-2425-6EB55881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for corpora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2BA4FD1-A442-EE01-90A2-81AA15192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0" t="51034" r="13914" b="4553"/>
          <a:stretch/>
        </p:blipFill>
        <p:spPr>
          <a:xfrm>
            <a:off x="2127834" y="1249683"/>
            <a:ext cx="8426009" cy="3733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/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/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/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21A32D9-0459-423C-AF32-3CAC354ABB48}"/>
              </a:ext>
            </a:extLst>
          </p:cNvPr>
          <p:cNvSpPr/>
          <p:nvPr/>
        </p:nvSpPr>
        <p:spPr>
          <a:xfrm>
            <a:off x="5203371" y="2460171"/>
            <a:ext cx="783772" cy="261257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4A31D-1B80-4F40-C8D2-34070D429F8C}"/>
              </a:ext>
            </a:extLst>
          </p:cNvPr>
          <p:cNvGrpSpPr/>
          <p:nvPr/>
        </p:nvGrpSpPr>
        <p:grpSpPr>
          <a:xfrm>
            <a:off x="4781571" y="5043240"/>
            <a:ext cx="692640" cy="797400"/>
            <a:chOff x="4781571" y="5043240"/>
            <a:chExt cx="692640" cy="79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E0BB3D-F03D-C9CA-9F7F-37E183849F2F}"/>
                    </a:ext>
                  </a:extLst>
                </p14:cNvPr>
                <p14:cNvContentPartPr/>
                <p14:nvPr/>
              </p14:nvContentPartPr>
              <p14:xfrm>
                <a:off x="4781571" y="5051880"/>
                <a:ext cx="571680" cy="78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E0BB3D-F03D-C9CA-9F7F-37E183849F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5451" y="5045760"/>
                  <a:ext cx="58392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4628BE-9FDC-F325-E5F5-C68FBE8EC460}"/>
                    </a:ext>
                  </a:extLst>
                </p14:cNvPr>
                <p14:cNvContentPartPr/>
                <p14:nvPr/>
              </p14:nvContentPartPr>
              <p14:xfrm>
                <a:off x="5230851" y="5043240"/>
                <a:ext cx="243360" cy="175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4628BE-9FDC-F325-E5F5-C68FBE8EC4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24731" y="5037120"/>
                  <a:ext cx="255600" cy="187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B87D25-FB04-4486-A868-7A21ADDA57F7}"/>
              </a:ext>
            </a:extLst>
          </p:cNvPr>
          <p:cNvSpPr txBox="1"/>
          <p:nvPr/>
        </p:nvSpPr>
        <p:spPr>
          <a:xfrm>
            <a:off x="3458818" y="5883965"/>
            <a:ext cx="2721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aramond" panose="02020404030301010803" pitchFamily="18" charset="0"/>
              </a:rPr>
              <a:t>That’s the word embedding!</a:t>
            </a:r>
            <a:endParaRPr lang="en-US" i="1" dirty="0">
              <a:latin typeface="Garamond" panose="02020404030301010803" pitchFamily="18" charset="0"/>
            </a:endParaRPr>
          </a:p>
          <a:p>
            <a:endParaRPr lang="en-US" i="1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57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14FD-0BA5-356C-E1FA-25B5C6E8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D32A-4747-65DE-6DAE-D2D4FAC13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9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03C8-5CA6-F186-3E3A-3AB02C69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similarity: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CDAD-A67F-CA18-F862-7D3AF6688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embedding have nice and intuitive algebraic properties. Thus: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9E808-B81E-D5A9-0735-6B6585DE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40" y="3429000"/>
            <a:ext cx="5771320" cy="7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49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F6927-0829-9CAC-3D14-7CB1E5E45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erson standing in a doorway&#10;&#10;Description automatically generated">
            <a:extLst>
              <a:ext uri="{FF2B5EF4-FFF2-40B4-BE49-F238E27FC236}">
                <a16:creationId xmlns:a16="http://schemas.microsoft.com/office/drawing/2014/main" id="{EFCB86DC-653F-F214-BA96-C4C08B24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95" y="796343"/>
            <a:ext cx="3725210" cy="52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12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B2C6-1D3E-12FA-AC67-040818BC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2D2A-9176-175E-FD4C-CB5E0C93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also means that, even if I get a word that not often used in MY corpus, the computer can infer the meaning by looking at the embeddings of other words that are close by.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18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845E-612E-2F97-A211-13F7D877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9CFC-67F1-2291-9F25-D41BE967A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words get closer in spaces there are more similar in meaning… as they get farther, they get more different in meaning… </a:t>
            </a:r>
          </a:p>
        </p:txBody>
      </p:sp>
    </p:spTree>
    <p:extLst>
      <p:ext uri="{BB962C8B-B14F-4D97-AF65-F5344CB8AC3E}">
        <p14:creationId xmlns:p14="http://schemas.microsoft.com/office/powerpoint/2010/main" val="2817525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C248D-467F-DE6B-AAEC-93E4C4853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40" y="796343"/>
            <a:ext cx="4330720" cy="52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53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AE00-F8B4-69B9-C643-7B5311FB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it? /</a:t>
            </a:r>
            <a:br>
              <a:rPr lang="en-US" dirty="0"/>
            </a:br>
            <a:r>
              <a:rPr lang="en-US" dirty="0"/>
              <a:t>Why should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D176-FC2D-DED5-57AE-DC8593F0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general uses for word embeddings:</a:t>
            </a:r>
          </a:p>
          <a:p>
            <a:pPr lvl="1"/>
            <a:r>
              <a:rPr lang="en-US" dirty="0"/>
              <a:t>Use the (variation in the) position of words in relation to each other to make inferences about meaning, ideology, biases, etc. (i.e., unsupervised learning)</a:t>
            </a:r>
          </a:p>
          <a:p>
            <a:pPr lvl="1"/>
            <a:r>
              <a:rPr lang="en-US" dirty="0"/>
              <a:t>Use pre-trained word embeddings to predict categories in text (i.e., supervised learning)</a:t>
            </a:r>
          </a:p>
        </p:txBody>
      </p:sp>
    </p:spTree>
    <p:extLst>
      <p:ext uri="{BB962C8B-B14F-4D97-AF65-F5344CB8AC3E}">
        <p14:creationId xmlns:p14="http://schemas.microsoft.com/office/powerpoint/2010/main" val="575493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90A8-C1D0-A91A-678B-3E16F7CD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Rheault</a:t>
            </a:r>
            <a:r>
              <a:rPr lang="en-US" sz="3200" dirty="0"/>
              <a:t> and Cochrane (2020) – Word Embeddings for the Analysis of Ideological Placement in Parliamentary corpora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F5D4A0-D942-8A9A-DA5D-B798FFC69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15" y="1874517"/>
            <a:ext cx="6654569" cy="467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104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B3B84-3E8A-7F45-A5CB-FE63C410B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76" y="796343"/>
            <a:ext cx="8038647" cy="526531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6986CA3-2D26-448F-BBBE-949F05BA89F7}"/>
              </a:ext>
            </a:extLst>
          </p:cNvPr>
          <p:cNvGrpSpPr/>
          <p:nvPr/>
        </p:nvGrpSpPr>
        <p:grpSpPr>
          <a:xfrm>
            <a:off x="6330496" y="4447983"/>
            <a:ext cx="760680" cy="159840"/>
            <a:chOff x="6330496" y="4447983"/>
            <a:chExt cx="76068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941FF94-0377-273A-9827-379BF72B3079}"/>
                    </a:ext>
                  </a:extLst>
                </p14:cNvPr>
                <p14:cNvContentPartPr/>
                <p14:nvPr/>
              </p14:nvContentPartPr>
              <p14:xfrm>
                <a:off x="6330496" y="4447983"/>
                <a:ext cx="100800" cy="159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941FF94-0377-273A-9827-379BF72B30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24376" y="4441863"/>
                  <a:ext cx="113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08F722E-C79C-0646-0541-EB270034B1F8}"/>
                    </a:ext>
                  </a:extLst>
                </p14:cNvPr>
                <p14:cNvContentPartPr/>
                <p14:nvPr/>
              </p14:nvContentPartPr>
              <p14:xfrm>
                <a:off x="6367936" y="4449423"/>
                <a:ext cx="723240" cy="104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08F722E-C79C-0646-0541-EB270034B1F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61816" y="4443303"/>
                  <a:ext cx="735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201295D-B833-55F1-0549-D31566DCC398}"/>
                    </a:ext>
                  </a:extLst>
                </p14:cNvPr>
                <p14:cNvContentPartPr/>
                <p14:nvPr/>
              </p14:nvContentPartPr>
              <p14:xfrm>
                <a:off x="6360016" y="4464183"/>
                <a:ext cx="695160" cy="5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201295D-B833-55F1-0549-D31566DCC39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53896" y="4458063"/>
                  <a:ext cx="7074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190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7ACE-7DD2-C2B0-787E-FBA30F53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224F-8203-14F2-28D3-88DC5E49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his Philosophical Investigations (1953), Wittgenstein wrote about </a:t>
            </a:r>
            <a:r>
              <a:rPr lang="en-US" i="1" dirty="0"/>
              <a:t>language-games,</a:t>
            </a:r>
            <a:r>
              <a:rPr lang="en-US" dirty="0"/>
              <a:t> this idea that language is used in context and cannot be understood outside of that context. </a:t>
            </a:r>
          </a:p>
          <a:p>
            <a:r>
              <a:rPr lang="en-US" dirty="0"/>
              <a:t>Think of the word </a:t>
            </a:r>
            <a:r>
              <a:rPr lang="en-US" i="1" dirty="0"/>
              <a:t>game</a:t>
            </a:r>
            <a:r>
              <a:rPr lang="en-US" dirty="0"/>
              <a:t>: by itself it cannot be understood. But in context:</a:t>
            </a:r>
          </a:p>
          <a:p>
            <a:pPr lvl="1"/>
            <a:r>
              <a:rPr lang="en-US" i="1" dirty="0"/>
              <a:t>War games</a:t>
            </a:r>
          </a:p>
          <a:p>
            <a:pPr lvl="1"/>
            <a:r>
              <a:rPr lang="en-US" i="1" dirty="0"/>
              <a:t>Board games</a:t>
            </a:r>
          </a:p>
          <a:p>
            <a:pPr lvl="1"/>
            <a:r>
              <a:rPr lang="en-US" i="1" dirty="0"/>
              <a:t>Sports</a:t>
            </a:r>
          </a:p>
          <a:p>
            <a:pPr lvl="1"/>
            <a:r>
              <a:rPr lang="en-US" i="1" dirty="0"/>
              <a:t>Betting games</a:t>
            </a:r>
          </a:p>
          <a:p>
            <a:r>
              <a:rPr lang="en-CA" dirty="0"/>
              <a:t>“For a large class of cases—though not for all—in which we employ the word ‘meaning,’ it can be defined thus: the meaning of a word is its use in the language.”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8126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9002B-2F3A-E808-108A-8E8CCDEE2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77" y="796343"/>
            <a:ext cx="6581646" cy="52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4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81D53A-C316-35AF-9E7C-30BC3880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48" y="796343"/>
            <a:ext cx="7262503" cy="52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51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D553-BA5D-4ADF-4DC8-638CF07B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Jang et al. (2019) - </a:t>
            </a:r>
            <a:r>
              <a:rPr lang="en-CA" sz="3200" b="1" dirty="0"/>
              <a:t>Word2vec convolutional neural networks for classification of news articles and tweets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47013-F7DB-6BD2-27FE-F11A17371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002" y="2312779"/>
            <a:ext cx="6699996" cy="37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84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6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CB839-5334-724B-6525-04AA1F6D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335" y="1682090"/>
            <a:ext cx="10587330" cy="349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502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9DF4552-1850-7123-2602-14E37242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335" y="2436440"/>
            <a:ext cx="10587330" cy="198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083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AE00-F8B4-69B9-C643-7B5311FB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it? /</a:t>
            </a:r>
            <a:br>
              <a:rPr lang="en-US" dirty="0"/>
            </a:br>
            <a:r>
              <a:rPr lang="en-US" dirty="0"/>
              <a:t>Why should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D176-FC2D-DED5-57AE-DC8593F0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general uses for word embeddings:</a:t>
            </a:r>
          </a:p>
          <a:p>
            <a:pPr lvl="1"/>
            <a:r>
              <a:rPr lang="en-US" dirty="0"/>
              <a:t>Use the (variation in the) position of words in relation to each other to make inferences about meaning, ideology, biases, etc. (i.e., unsupervised learning)</a:t>
            </a:r>
          </a:p>
          <a:p>
            <a:pPr lvl="1"/>
            <a:r>
              <a:rPr lang="en-US" dirty="0"/>
              <a:t>Use pre-trained word embeddings to predict categories in text (i.e., supervised learning)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But what if we could get EVEN BETTER representations?</a:t>
            </a:r>
          </a:p>
        </p:txBody>
      </p:sp>
    </p:spTree>
    <p:extLst>
      <p:ext uri="{BB962C8B-B14F-4D97-AF65-F5344CB8AC3E}">
        <p14:creationId xmlns:p14="http://schemas.microsoft.com/office/powerpoint/2010/main" val="8029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CF49-05E7-C23E-86F6-83B3398E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B4AE-7122-6176-B228-6B80D13F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distributional hypothesis of language: “you shall know a word by the company it keeps”. </a:t>
            </a:r>
          </a:p>
          <a:p>
            <a:r>
              <a:rPr lang="en-US" dirty="0"/>
              <a:t>The intuition is as follows:</a:t>
            </a:r>
          </a:p>
        </p:txBody>
      </p:sp>
    </p:spTree>
    <p:extLst>
      <p:ext uri="{BB962C8B-B14F-4D97-AF65-F5344CB8AC3E}">
        <p14:creationId xmlns:p14="http://schemas.microsoft.com/office/powerpoint/2010/main" val="263770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D9CE9C-4FEE-C794-D361-0E2A785FAC55}"/>
              </a:ext>
            </a:extLst>
          </p:cNvPr>
          <p:cNvCxnSpPr>
            <a:cxnSpLocks/>
          </p:cNvCxnSpPr>
          <p:nvPr/>
        </p:nvCxnSpPr>
        <p:spPr>
          <a:xfrm flipV="1">
            <a:off x="3010829" y="1449658"/>
            <a:ext cx="0" cy="433782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23F82D-A374-9F58-99F5-F11317FFBF61}"/>
              </a:ext>
            </a:extLst>
          </p:cNvPr>
          <p:cNvCxnSpPr>
            <a:cxnSpLocks/>
          </p:cNvCxnSpPr>
          <p:nvPr/>
        </p:nvCxnSpPr>
        <p:spPr>
          <a:xfrm>
            <a:off x="2761785" y="5516137"/>
            <a:ext cx="5724293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0DB505B-D406-AFEB-E1D2-024B38405CA5}"/>
              </a:ext>
            </a:extLst>
          </p:cNvPr>
          <p:cNvSpPr/>
          <p:nvPr/>
        </p:nvSpPr>
        <p:spPr>
          <a:xfrm>
            <a:off x="3523785" y="1341863"/>
            <a:ext cx="780552" cy="81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Chef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FB4A4A-4D3F-D586-4583-1182391C6D63}"/>
              </a:ext>
            </a:extLst>
          </p:cNvPr>
          <p:cNvSpPr/>
          <p:nvPr/>
        </p:nvSpPr>
        <p:spPr>
          <a:xfrm>
            <a:off x="4304337" y="1173923"/>
            <a:ext cx="780552" cy="81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Cook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9207E-6796-9F8F-FDBE-87B237538DEB}"/>
              </a:ext>
            </a:extLst>
          </p:cNvPr>
          <p:cNvSpPr txBox="1"/>
          <p:nvPr/>
        </p:nvSpPr>
        <p:spPr>
          <a:xfrm>
            <a:off x="2718227" y="139627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1030E-6E98-AC19-66E7-E3706B16BE70}"/>
              </a:ext>
            </a:extLst>
          </p:cNvPr>
          <p:cNvSpPr txBox="1"/>
          <p:nvPr/>
        </p:nvSpPr>
        <p:spPr>
          <a:xfrm>
            <a:off x="8368097" y="56028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CB9B64-8D91-804C-59D8-20EA932C07DC}"/>
              </a:ext>
            </a:extLst>
          </p:cNvPr>
          <p:cNvSpPr/>
          <p:nvPr/>
        </p:nvSpPr>
        <p:spPr>
          <a:xfrm>
            <a:off x="5207568" y="1843667"/>
            <a:ext cx="780552" cy="81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Kitchen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C108AA-A6F0-E02E-1304-1C3ECA2BA5D4}"/>
              </a:ext>
            </a:extLst>
          </p:cNvPr>
          <p:cNvSpPr/>
          <p:nvPr/>
        </p:nvSpPr>
        <p:spPr>
          <a:xfrm>
            <a:off x="4427016" y="2555487"/>
            <a:ext cx="780552" cy="81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Food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829173-890E-BBA3-750E-CFE30B426B41}"/>
              </a:ext>
            </a:extLst>
          </p:cNvPr>
          <p:cNvSpPr/>
          <p:nvPr/>
        </p:nvSpPr>
        <p:spPr>
          <a:xfrm>
            <a:off x="7400692" y="3146503"/>
            <a:ext cx="780552" cy="81404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Bed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F5DE36-9324-ABA0-7F5A-9B0184A07C20}"/>
              </a:ext>
            </a:extLst>
          </p:cNvPr>
          <p:cNvSpPr/>
          <p:nvPr/>
        </p:nvSpPr>
        <p:spPr>
          <a:xfrm>
            <a:off x="7129346" y="4048823"/>
            <a:ext cx="780552" cy="81404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Pillow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E6A722-3C8C-8EFE-E66B-74C33ED339BC}"/>
              </a:ext>
            </a:extLst>
          </p:cNvPr>
          <p:cNvSpPr/>
          <p:nvPr/>
        </p:nvSpPr>
        <p:spPr>
          <a:xfrm>
            <a:off x="6125703" y="4375460"/>
            <a:ext cx="780552" cy="81404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Mattress</a:t>
            </a:r>
            <a:endParaRPr lang="en-US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13F7B3-4AF1-C4BD-F7E9-1CFBFB36D76D}"/>
              </a:ext>
            </a:extLst>
          </p:cNvPr>
          <p:cNvSpPr/>
          <p:nvPr/>
        </p:nvSpPr>
        <p:spPr>
          <a:xfrm>
            <a:off x="6237249" y="3398102"/>
            <a:ext cx="780552" cy="81404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Sleep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092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standing in a doorway&#10;&#10;Description automatically generated">
            <a:extLst>
              <a:ext uri="{FF2B5EF4-FFF2-40B4-BE49-F238E27FC236}">
                <a16:creationId xmlns:a16="http://schemas.microsoft.com/office/drawing/2014/main" id="{7EA38ACC-3F41-37BD-F0CA-EDCAB5F7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95" y="796343"/>
            <a:ext cx="3725210" cy="52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5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34E0-5719-2A2B-DF33-2FBBA97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F85F-AA09-DAEA-2469-1E90E21D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word embeddings we can get </a:t>
            </a:r>
            <a:r>
              <a:rPr lang="en-US" i="1" dirty="0"/>
              <a:t>a priori </a:t>
            </a:r>
            <a:r>
              <a:rPr lang="en-US" dirty="0"/>
              <a:t>meaning of words.</a:t>
            </a:r>
          </a:p>
          <a:p>
            <a:r>
              <a:rPr lang="en-US" dirty="0"/>
              <a:t>How? By looking at ”the company they keep”, the context in which each word is embedded. </a:t>
            </a:r>
          </a:p>
        </p:txBody>
      </p:sp>
    </p:spTree>
    <p:extLst>
      <p:ext uri="{BB962C8B-B14F-4D97-AF65-F5344CB8AC3E}">
        <p14:creationId xmlns:p14="http://schemas.microsoft.com/office/powerpoint/2010/main" val="328952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14FD-0BA5-356C-E1FA-25B5C6E8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D32A-4747-65DE-6DAE-D2D4FAC13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9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ontext window">
            <a:extLst>
              <a:ext uri="{FF2B5EF4-FFF2-40B4-BE49-F238E27FC236}">
                <a16:creationId xmlns:a16="http://schemas.microsoft.com/office/drawing/2014/main" id="{E59324E0-99F6-ABA2-F22A-A3808D13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335" y="1668858"/>
            <a:ext cx="10587330" cy="352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498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262</TotalTime>
  <Words>845</Words>
  <Application>Microsoft Macintosh PowerPoint</Application>
  <PresentationFormat>Widescreen</PresentationFormat>
  <Paragraphs>163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Garamond</vt:lpstr>
      <vt:lpstr>Gill Sans MT</vt:lpstr>
      <vt:lpstr>Impact</vt:lpstr>
      <vt:lpstr>Badge</vt:lpstr>
      <vt:lpstr>Word Embeddings</vt:lpstr>
      <vt:lpstr>PowerPoint Presentation</vt:lpstr>
      <vt:lpstr> </vt:lpstr>
      <vt:lpstr>PowerPoint Presentation</vt:lpstr>
      <vt:lpstr>PowerPoint Presentation</vt:lpstr>
      <vt:lpstr>PowerPoint Presentation</vt:lpstr>
      <vt:lpstr>Word Embeddings</vt:lpstr>
      <vt:lpstr>How it works…</vt:lpstr>
      <vt:lpstr>PowerPoint Presentation</vt:lpstr>
      <vt:lpstr>PowerPoint Presentation</vt:lpstr>
      <vt:lpstr>PowerPoint Presentation</vt:lpstr>
      <vt:lpstr>SVM from scholarly journal Wikipedia</vt:lpstr>
      <vt:lpstr>PowerPoint Presentation</vt:lpstr>
      <vt:lpstr>PowerPoint Presentation</vt:lpstr>
      <vt:lpstr>Neural networks…</vt:lpstr>
      <vt:lpstr>… but for corpora</vt:lpstr>
      <vt:lpstr>… but for corpora</vt:lpstr>
      <vt:lpstr>… but for corpora</vt:lpstr>
      <vt:lpstr>… but for corpora</vt:lpstr>
      <vt:lpstr>… but for corpora</vt:lpstr>
      <vt:lpstr>So what?</vt:lpstr>
      <vt:lpstr>Encoding similarity:</vt:lpstr>
      <vt:lpstr>PowerPoint Presentation</vt:lpstr>
      <vt:lpstr>Automatic Generalization</vt:lpstr>
      <vt:lpstr>Measuring meaning</vt:lpstr>
      <vt:lpstr>PowerPoint Presentation</vt:lpstr>
      <vt:lpstr>How can we use it? / Why should we care?</vt:lpstr>
      <vt:lpstr>Rheault and Cochrane (2020) – Word Embeddings for the Analysis of Ideological Placement in Parliamentary corpora</vt:lpstr>
      <vt:lpstr>PowerPoint Presentation</vt:lpstr>
      <vt:lpstr>PowerPoint Presentation</vt:lpstr>
      <vt:lpstr>PowerPoint Presentation</vt:lpstr>
      <vt:lpstr>Jang et al. (2019) - Word2vec convolutional neural networks for classification of news articles and tweets</vt:lpstr>
      <vt:lpstr>PowerPoint Presentation</vt:lpstr>
      <vt:lpstr>PowerPoint Presentation</vt:lpstr>
      <vt:lpstr>How can we use it? / Why should we care?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</dc:title>
  <dc:creator>Sebastian Vallejo Vera</dc:creator>
  <cp:lastModifiedBy>Sebastian Vallejo Vera</cp:lastModifiedBy>
  <cp:revision>2</cp:revision>
  <dcterms:created xsi:type="dcterms:W3CDTF">2024-01-23T17:59:15Z</dcterms:created>
  <dcterms:modified xsi:type="dcterms:W3CDTF">2024-01-30T14:08:14Z</dcterms:modified>
</cp:coreProperties>
</file>