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6" r:id="rId6"/>
    <p:sldId id="265" r:id="rId7"/>
    <p:sldId id="264"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25"/>
  </p:normalViewPr>
  <p:slideViewPr>
    <p:cSldViewPr snapToGrid="0">
      <p:cViewPr varScale="1">
        <p:scale>
          <a:sx n="116" d="100"/>
          <a:sy n="116"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94EA07-3B8D-3440-9307-5502FEFA0F9D}" type="datetimeFigureOut">
              <a:rPr lang="en-US" smtClean="0"/>
              <a:t>2/8/24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BFA3E09-27FB-A846-92EA-38F14E85AF9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943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EA07-3B8D-3440-9307-5502FEFA0F9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183555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EA07-3B8D-3440-9307-5502FEFA0F9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30351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4EA07-3B8D-3440-9307-5502FEFA0F9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336316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94EA07-3B8D-3440-9307-5502FEFA0F9D}" type="datetimeFigureOut">
              <a:rPr lang="en-US" smtClean="0"/>
              <a:t>2/8/24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BFA3E09-27FB-A846-92EA-38F14E85AF9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26678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4EA07-3B8D-3440-9307-5502FEFA0F9D}" type="datetimeFigureOut">
              <a:rPr lang="en-US" smtClean="0"/>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31919882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4EA07-3B8D-3440-9307-5502FEFA0F9D}" type="datetimeFigureOut">
              <a:rPr lang="en-US" smtClean="0"/>
              <a:t>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20684041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94EA07-3B8D-3440-9307-5502FEFA0F9D}" type="datetimeFigureOut">
              <a:rPr lang="en-US" smtClean="0"/>
              <a:t>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120037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4EA07-3B8D-3440-9307-5502FEFA0F9D}" type="datetimeFigureOut">
              <a:rPr lang="en-US" smtClean="0"/>
              <a:t>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56655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494EA07-3B8D-3440-9307-5502FEFA0F9D}" type="datetimeFigureOut">
              <a:rPr lang="en-US" smtClean="0"/>
              <a:t>2/8/24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BFA3E09-27FB-A846-92EA-38F14E85AF9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83683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494EA07-3B8D-3440-9307-5502FEFA0F9D}" type="datetimeFigureOut">
              <a:rPr lang="en-US" smtClean="0"/>
              <a:t>2/8/24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BFA3E09-27FB-A846-92EA-38F14E85AF99}" type="slidenum">
              <a:rPr lang="en-US" smtClean="0"/>
              <a:t>‹#›</a:t>
            </a:fld>
            <a:endParaRPr lang="en-US"/>
          </a:p>
        </p:txBody>
      </p:sp>
    </p:spTree>
    <p:extLst>
      <p:ext uri="{BB962C8B-B14F-4D97-AF65-F5344CB8AC3E}">
        <p14:creationId xmlns:p14="http://schemas.microsoft.com/office/powerpoint/2010/main" val="383258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94EA07-3B8D-3440-9307-5502FEFA0F9D}" type="datetimeFigureOut">
              <a:rPr lang="en-US" smtClean="0"/>
              <a:t>2/8/24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BFA3E09-27FB-A846-92EA-38F14E85AF9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5942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eeexplore.ieee.org/stamp/stamp.jsp?arnumber=9078901&amp;casa_token=d2_H0cWxCUQAAAAA:fnVf5oCL8MbyVgU6nFd3PF1zI2tFeKwxKPsjpyPU9_XAaAMoUHJemcIMAr3MsJ0lmhuPjU2S-g&amp;tag=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ambridge.org/core/services/aop-cambridge-core/content/view/FCC76C9F7A5B27D00B0C9BE023BF84E7/S1047198723000190a.pdf/div-class-title-selecting-more-informative-training-sets-with-fewer-observations-div.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huggingface.c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586D-DF33-D9C7-701F-B2FF1C299EF9}"/>
              </a:ext>
            </a:extLst>
          </p:cNvPr>
          <p:cNvSpPr>
            <a:spLocks noGrp="1"/>
          </p:cNvSpPr>
          <p:nvPr>
            <p:ph type="ctrTitle"/>
          </p:nvPr>
        </p:nvSpPr>
        <p:spPr/>
        <p:txBody>
          <a:bodyPr/>
          <a:lstStyle/>
          <a:p>
            <a:r>
              <a:rPr lang="en-US" sz="8800" dirty="0"/>
              <a:t>Supervised Machine Learning - Intro</a:t>
            </a:r>
          </a:p>
        </p:txBody>
      </p:sp>
      <p:sp>
        <p:nvSpPr>
          <p:cNvPr id="3" name="Subtitle 2">
            <a:extLst>
              <a:ext uri="{FF2B5EF4-FFF2-40B4-BE49-F238E27FC236}">
                <a16:creationId xmlns:a16="http://schemas.microsoft.com/office/drawing/2014/main" id="{17E7D09B-C7E2-9FC4-2DE9-435DB927FB84}"/>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33789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5FF5-AC14-7903-6D2B-9ED2620416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3AD515-F00E-1AD6-7F13-6DDDCE45AC00}"/>
              </a:ext>
            </a:extLst>
          </p:cNvPr>
          <p:cNvSpPr>
            <a:spLocks noGrp="1"/>
          </p:cNvSpPr>
          <p:nvPr>
            <p:ph idx="1"/>
          </p:nvPr>
        </p:nvSpPr>
        <p:spPr/>
        <p:txBody>
          <a:bodyPr/>
          <a:lstStyle/>
          <a:p>
            <a:r>
              <a:rPr lang="en-US" dirty="0"/>
              <a:t>What is the preferred sampling strategy?</a:t>
            </a:r>
          </a:p>
          <a:p>
            <a:r>
              <a:rPr lang="en-US" dirty="0"/>
              <a:t>As researchers, we want a corpus the mimics the population. You want to include relevant objects (minimize false negatives) and exclude irrelevant objects (minimize false positives). Irrelevant texts will add noise to the final analysis and will add cost to the production of your training set. </a:t>
            </a:r>
          </a:p>
          <a:p>
            <a:r>
              <a:rPr lang="en-US" dirty="0"/>
              <a:t>Researchers also need to wary about representation. </a:t>
            </a:r>
          </a:p>
          <a:p>
            <a:r>
              <a:rPr lang="en-US" dirty="0"/>
              <a:t>You want to maximize relevance and representation. </a:t>
            </a:r>
          </a:p>
        </p:txBody>
      </p:sp>
    </p:spTree>
    <p:extLst>
      <p:ext uri="{BB962C8B-B14F-4D97-AF65-F5344CB8AC3E}">
        <p14:creationId xmlns:p14="http://schemas.microsoft.com/office/powerpoint/2010/main" val="252932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A072-A037-291B-E4A7-A4D946738B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32D9AE-0E74-B7AD-5BD4-AC814AF4A84A}"/>
              </a:ext>
            </a:extLst>
          </p:cNvPr>
          <p:cNvSpPr>
            <a:spLocks noGrp="1"/>
          </p:cNvSpPr>
          <p:nvPr>
            <p:ph idx="1"/>
          </p:nvPr>
        </p:nvSpPr>
        <p:spPr/>
        <p:txBody>
          <a:bodyPr/>
          <a:lstStyle/>
          <a:p>
            <a:r>
              <a:rPr lang="en-US" dirty="0"/>
              <a:t>What sampling strategy to use when selecting a corpus?</a:t>
            </a:r>
          </a:p>
          <a:p>
            <a:r>
              <a:rPr lang="en-US" dirty="0"/>
              <a:t>According to </a:t>
            </a:r>
            <a:r>
              <a:rPr lang="en-US" dirty="0" err="1"/>
              <a:t>Barberá</a:t>
            </a:r>
            <a:r>
              <a:rPr lang="en-US" dirty="0"/>
              <a:t> et al. (2021) suggests using </a:t>
            </a:r>
            <a:r>
              <a:rPr lang="en-US" dirty="0">
                <a:solidFill>
                  <a:schemeClr val="accent1"/>
                </a:solidFill>
              </a:rPr>
              <a:t>keyword search </a:t>
            </a:r>
            <a:r>
              <a:rPr lang="en-US" dirty="0"/>
              <a:t>over topic search. However, it can vary by case, and, at the end of the day, what you want to avoid, as with any sample, is selection bias. </a:t>
            </a:r>
          </a:p>
          <a:p>
            <a:r>
              <a:rPr lang="en-US" dirty="0"/>
              <a:t>For a more detailed explanation, see </a:t>
            </a:r>
            <a:r>
              <a:rPr lang="en-US" dirty="0" err="1"/>
              <a:t>Barberá</a:t>
            </a:r>
            <a:r>
              <a:rPr lang="en-US" dirty="0"/>
              <a:t> et al. (2021), p. 20-24.</a:t>
            </a:r>
          </a:p>
        </p:txBody>
      </p:sp>
    </p:spTree>
    <p:extLst>
      <p:ext uri="{BB962C8B-B14F-4D97-AF65-F5344CB8AC3E}">
        <p14:creationId xmlns:p14="http://schemas.microsoft.com/office/powerpoint/2010/main" val="2995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520DBB-23F0-0F5C-B1E0-6BD5037A98ED}"/>
              </a:ext>
            </a:extLst>
          </p:cNvPr>
          <p:cNvSpPr>
            <a:spLocks noGrp="1"/>
          </p:cNvSpPr>
          <p:nvPr>
            <p:ph type="title"/>
          </p:nvPr>
        </p:nvSpPr>
        <p:spPr/>
        <p:txBody>
          <a:bodyPr/>
          <a:lstStyle/>
          <a:p>
            <a:r>
              <a:rPr lang="en-US" dirty="0"/>
              <a:t>2) Creating a Training Set</a:t>
            </a:r>
          </a:p>
        </p:txBody>
      </p:sp>
      <p:sp>
        <p:nvSpPr>
          <p:cNvPr id="5" name="Text Placeholder 4">
            <a:extLst>
              <a:ext uri="{FF2B5EF4-FFF2-40B4-BE49-F238E27FC236}">
                <a16:creationId xmlns:a16="http://schemas.microsoft.com/office/drawing/2014/main" id="{547EA5F1-7601-021C-C7BB-9609A94EF0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278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EE5253-12CF-448D-2099-70276BD5614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27C62CA-A407-7151-D6CD-3D9BA0F18F30}"/>
              </a:ext>
            </a:extLst>
          </p:cNvPr>
          <p:cNvSpPr>
            <a:spLocks noGrp="1"/>
          </p:cNvSpPr>
          <p:nvPr>
            <p:ph idx="1"/>
          </p:nvPr>
        </p:nvSpPr>
        <p:spPr/>
        <p:txBody>
          <a:bodyPr/>
          <a:lstStyle/>
          <a:p>
            <a:r>
              <a:rPr lang="en-US" dirty="0"/>
              <a:t>There are crucial decision that the researcher need to make when building their training set:</a:t>
            </a:r>
          </a:p>
          <a:p>
            <a:pPr lvl="1"/>
            <a:r>
              <a:rPr lang="en-US" dirty="0"/>
              <a:t>Unit of analysis. </a:t>
            </a:r>
          </a:p>
          <a:p>
            <a:pPr lvl="2"/>
            <a:r>
              <a:rPr lang="en-US" dirty="0"/>
              <a:t>Note that the </a:t>
            </a:r>
            <a:r>
              <a:rPr lang="en-US" dirty="0" err="1"/>
              <a:t>UoA</a:t>
            </a:r>
            <a:r>
              <a:rPr lang="en-US" dirty="0"/>
              <a:t> does not need to necessarily correspond to the </a:t>
            </a:r>
            <a:r>
              <a:rPr lang="en-US" dirty="0" err="1"/>
              <a:t>UoA</a:t>
            </a:r>
            <a:r>
              <a:rPr lang="en-US" dirty="0"/>
              <a:t> of your final dataset. </a:t>
            </a:r>
          </a:p>
          <a:p>
            <a:pPr lvl="1"/>
            <a:r>
              <a:rPr lang="en-US" dirty="0"/>
              <a:t>Sampling procedure.</a:t>
            </a:r>
          </a:p>
          <a:p>
            <a:pPr lvl="1"/>
            <a:r>
              <a:rPr lang="en-US" dirty="0"/>
              <a:t>Categories and number of observations. </a:t>
            </a:r>
          </a:p>
          <a:p>
            <a:pPr lvl="1"/>
            <a:r>
              <a:rPr lang="en-US" dirty="0"/>
              <a:t>Coders.</a:t>
            </a:r>
          </a:p>
          <a:p>
            <a:pPr lvl="1"/>
            <a:endParaRPr lang="en-US" dirty="0"/>
          </a:p>
        </p:txBody>
      </p:sp>
    </p:spTree>
    <p:extLst>
      <p:ext uri="{BB962C8B-B14F-4D97-AF65-F5344CB8AC3E}">
        <p14:creationId xmlns:p14="http://schemas.microsoft.com/office/powerpoint/2010/main" val="216310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5906-E2D7-8839-081F-A19DE88D0972}"/>
              </a:ext>
            </a:extLst>
          </p:cNvPr>
          <p:cNvSpPr>
            <a:spLocks noGrp="1"/>
          </p:cNvSpPr>
          <p:nvPr>
            <p:ph type="title"/>
          </p:nvPr>
        </p:nvSpPr>
        <p:spPr/>
        <p:txBody>
          <a:bodyPr/>
          <a:lstStyle/>
          <a:p>
            <a:r>
              <a:rPr lang="en-US" dirty="0"/>
              <a:t>Unit of Analysis</a:t>
            </a:r>
          </a:p>
        </p:txBody>
      </p:sp>
      <p:sp>
        <p:nvSpPr>
          <p:cNvPr id="3" name="Content Placeholder 2">
            <a:extLst>
              <a:ext uri="{FF2B5EF4-FFF2-40B4-BE49-F238E27FC236}">
                <a16:creationId xmlns:a16="http://schemas.microsoft.com/office/drawing/2014/main" id="{2111616D-A41E-5415-0291-C1D1FDB6CD1C}"/>
              </a:ext>
            </a:extLst>
          </p:cNvPr>
          <p:cNvSpPr>
            <a:spLocks noGrp="1"/>
          </p:cNvSpPr>
          <p:nvPr>
            <p:ph idx="1"/>
          </p:nvPr>
        </p:nvSpPr>
        <p:spPr/>
        <p:txBody>
          <a:bodyPr/>
          <a:lstStyle/>
          <a:p>
            <a:r>
              <a:rPr lang="en-US" dirty="0"/>
              <a:t>When deciding on the </a:t>
            </a:r>
            <a:r>
              <a:rPr lang="en-US" dirty="0" err="1"/>
              <a:t>UoA</a:t>
            </a:r>
            <a:r>
              <a:rPr lang="en-US" dirty="0"/>
              <a:t>, think about the following questions:</a:t>
            </a:r>
          </a:p>
          <a:p>
            <a:pPr lvl="1"/>
            <a:r>
              <a:rPr lang="en-US" dirty="0"/>
              <a:t>What am I trying to identify in the text?</a:t>
            </a:r>
          </a:p>
          <a:p>
            <a:pPr lvl="1"/>
            <a:r>
              <a:rPr lang="en-US" dirty="0"/>
              <a:t>Can my category of analysis change throughout the text?</a:t>
            </a:r>
          </a:p>
          <a:p>
            <a:pPr lvl="2"/>
            <a:r>
              <a:rPr lang="en-US" dirty="0"/>
              <a:t>There are assumptions that you are making about this depending on the model you choose.  </a:t>
            </a:r>
          </a:p>
          <a:p>
            <a:pPr lvl="1"/>
            <a:r>
              <a:rPr lang="en-US" dirty="0"/>
              <a:t>If it changes, am I interested in an aggregated element? Would I prefer the disaggregated chunks?</a:t>
            </a:r>
          </a:p>
          <a:p>
            <a:pPr lvl="1"/>
            <a:r>
              <a:rPr lang="en-US" dirty="0"/>
              <a:t>How much noise am I adding by choosing a longer </a:t>
            </a:r>
            <a:r>
              <a:rPr lang="en-US" dirty="0" err="1"/>
              <a:t>UoA</a:t>
            </a:r>
            <a:r>
              <a:rPr lang="en-US" dirty="0"/>
              <a:t>? </a:t>
            </a:r>
          </a:p>
          <a:p>
            <a:pPr lvl="1"/>
            <a:r>
              <a:rPr lang="en-US" dirty="0"/>
              <a:t>How much information am I losing by choosing a shorter </a:t>
            </a:r>
            <a:r>
              <a:rPr lang="en-US" dirty="0" err="1"/>
              <a:t>UoA</a:t>
            </a:r>
            <a:r>
              <a:rPr lang="en-US" dirty="0"/>
              <a:t>?</a:t>
            </a:r>
          </a:p>
          <a:p>
            <a:pPr lvl="1"/>
            <a:r>
              <a:rPr lang="en-US" dirty="0"/>
              <a:t>What is the optimal </a:t>
            </a:r>
            <a:r>
              <a:rPr lang="en-US" dirty="0" err="1"/>
              <a:t>UoA</a:t>
            </a:r>
            <a:r>
              <a:rPr lang="en-US" dirty="0"/>
              <a:t> for me (as a human coder) to identify the element that I am interested in?</a:t>
            </a:r>
          </a:p>
          <a:p>
            <a:pPr lvl="1"/>
            <a:endParaRPr lang="en-US" dirty="0"/>
          </a:p>
          <a:p>
            <a:pPr marL="0" indent="0">
              <a:buNone/>
            </a:pPr>
            <a:endParaRPr lang="en-US" dirty="0"/>
          </a:p>
        </p:txBody>
      </p:sp>
    </p:spTree>
    <p:extLst>
      <p:ext uri="{BB962C8B-B14F-4D97-AF65-F5344CB8AC3E}">
        <p14:creationId xmlns:p14="http://schemas.microsoft.com/office/powerpoint/2010/main" val="346463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1B27-90E6-6A03-3C42-DBF1E3483636}"/>
              </a:ext>
            </a:extLst>
          </p:cNvPr>
          <p:cNvSpPr>
            <a:spLocks noGrp="1"/>
          </p:cNvSpPr>
          <p:nvPr>
            <p:ph type="title"/>
          </p:nvPr>
        </p:nvSpPr>
        <p:spPr/>
        <p:txBody>
          <a:bodyPr/>
          <a:lstStyle/>
          <a:p>
            <a:r>
              <a:rPr lang="en-US" dirty="0"/>
              <a:t>Sampling procedure</a:t>
            </a:r>
          </a:p>
        </p:txBody>
      </p:sp>
      <p:sp>
        <p:nvSpPr>
          <p:cNvPr id="3" name="Content Placeholder 2">
            <a:extLst>
              <a:ext uri="{FF2B5EF4-FFF2-40B4-BE49-F238E27FC236}">
                <a16:creationId xmlns:a16="http://schemas.microsoft.com/office/drawing/2014/main" id="{BEDE9B88-499B-08AD-9D51-A417109DAD91}"/>
              </a:ext>
            </a:extLst>
          </p:cNvPr>
          <p:cNvSpPr>
            <a:spLocks noGrp="1"/>
          </p:cNvSpPr>
          <p:nvPr>
            <p:ph idx="1"/>
          </p:nvPr>
        </p:nvSpPr>
        <p:spPr/>
        <p:txBody>
          <a:bodyPr>
            <a:normAutofit lnSpcReduction="10000"/>
          </a:bodyPr>
          <a:lstStyle/>
          <a:p>
            <a:r>
              <a:rPr lang="en-US" dirty="0"/>
              <a:t>So, you have one million speeches/tweets/manifestos/answers/etc. Should I randomly sample N documents and code them?</a:t>
            </a:r>
          </a:p>
          <a:p>
            <a:r>
              <a:rPr lang="en-US" dirty="0"/>
              <a:t>As always, it depends. When we are training an ML model, we are showing it some data. For the ML model, that is the world it knows. </a:t>
            </a:r>
          </a:p>
          <a:p>
            <a:pPr lvl="1"/>
            <a:r>
              <a:rPr lang="en-US" dirty="0"/>
              <a:t>If you tell the model that in the world there are either cats or dogs, and you show it a parrot, it will try to fit the parrot within the categories it knows (cats or dogs). </a:t>
            </a:r>
          </a:p>
          <a:p>
            <a:pPr lvl="1"/>
            <a:r>
              <a:rPr lang="en-US" dirty="0"/>
              <a:t>But also, if you show it a lion (which you would have categorized as a cat), and it has never seen a lion before, it will have a hard time deciding </a:t>
            </a:r>
          </a:p>
          <a:p>
            <a:r>
              <a:rPr lang="en-US" dirty="0"/>
              <a:t>Thus, your sample should be both, representative of the categories to be predicted, and of the different ways each category can be present in your sample. </a:t>
            </a:r>
          </a:p>
        </p:txBody>
      </p:sp>
    </p:spTree>
    <p:extLst>
      <p:ext uri="{BB962C8B-B14F-4D97-AF65-F5344CB8AC3E}">
        <p14:creationId xmlns:p14="http://schemas.microsoft.com/office/powerpoint/2010/main" val="260413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29F3-4A78-E47C-E7DE-778FD62DB1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01CF56-6BC4-F2DB-4CC4-DC3B018D1C6E}"/>
              </a:ext>
            </a:extLst>
          </p:cNvPr>
          <p:cNvSpPr>
            <a:spLocks noGrp="1"/>
          </p:cNvSpPr>
          <p:nvPr>
            <p:ph idx="1"/>
          </p:nvPr>
        </p:nvSpPr>
        <p:spPr/>
        <p:txBody>
          <a:bodyPr/>
          <a:lstStyle/>
          <a:p>
            <a:r>
              <a:rPr lang="en-US" dirty="0"/>
              <a:t>What if my categories are ‘naturally’ unbalanced (i.e., the distribution of categories in a dataset are not uniform)? Should I oversample the smaller category? Should I </a:t>
            </a:r>
            <a:r>
              <a:rPr lang="en-US" dirty="0" err="1"/>
              <a:t>undersample</a:t>
            </a:r>
            <a:r>
              <a:rPr lang="en-US" dirty="0"/>
              <a:t> the larger category? Should I maintain an unbalanced dataset?</a:t>
            </a:r>
          </a:p>
          <a:p>
            <a:r>
              <a:rPr lang="en-US" dirty="0"/>
              <a:t>According to </a:t>
            </a:r>
            <a:r>
              <a:rPr lang="en-US" dirty="0">
                <a:hlinkClick r:id="rId2"/>
              </a:rPr>
              <a:t>Mohammed et al. (2020), </a:t>
            </a:r>
            <a:r>
              <a:rPr lang="en-US" dirty="0"/>
              <a:t>you get better results by oversampling (and this has been my experience as well). Regardless of the route you choose, you always need to validate your results. </a:t>
            </a:r>
          </a:p>
        </p:txBody>
      </p:sp>
    </p:spTree>
    <p:extLst>
      <p:ext uri="{BB962C8B-B14F-4D97-AF65-F5344CB8AC3E}">
        <p14:creationId xmlns:p14="http://schemas.microsoft.com/office/powerpoint/2010/main" val="334713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946E-DB0C-9473-E729-D54CFB30E89B}"/>
              </a:ext>
            </a:extLst>
          </p:cNvPr>
          <p:cNvSpPr>
            <a:spLocks noGrp="1"/>
          </p:cNvSpPr>
          <p:nvPr>
            <p:ph type="title"/>
          </p:nvPr>
        </p:nvSpPr>
        <p:spPr/>
        <p:txBody>
          <a:bodyPr/>
          <a:lstStyle/>
          <a:p>
            <a:r>
              <a:rPr lang="en-US" dirty="0"/>
              <a:t>Categories and number of observations</a:t>
            </a:r>
          </a:p>
        </p:txBody>
      </p:sp>
      <p:sp>
        <p:nvSpPr>
          <p:cNvPr id="3" name="Content Placeholder 2">
            <a:extLst>
              <a:ext uri="{FF2B5EF4-FFF2-40B4-BE49-F238E27FC236}">
                <a16:creationId xmlns:a16="http://schemas.microsoft.com/office/drawing/2014/main" id="{3F9D2DE7-C5CF-EDC9-9BC3-B4191DE02A53}"/>
              </a:ext>
            </a:extLst>
          </p:cNvPr>
          <p:cNvSpPr>
            <a:spLocks noGrp="1"/>
          </p:cNvSpPr>
          <p:nvPr>
            <p:ph idx="1"/>
          </p:nvPr>
        </p:nvSpPr>
        <p:spPr/>
        <p:txBody>
          <a:bodyPr/>
          <a:lstStyle/>
          <a:p>
            <a:r>
              <a:rPr lang="en-US" dirty="0"/>
              <a:t>How many categories should I choose? The straightforward answer is </a:t>
            </a:r>
            <a:r>
              <a:rPr lang="en-US" dirty="0">
                <a:solidFill>
                  <a:schemeClr val="accent1"/>
                </a:solidFill>
              </a:rPr>
              <a:t>as many as you need</a:t>
            </a:r>
            <a:r>
              <a:rPr lang="en-US" dirty="0"/>
              <a:t>. </a:t>
            </a:r>
          </a:p>
          <a:p>
            <a:r>
              <a:rPr lang="en-US" i="1" dirty="0"/>
              <a:t>BUT</a:t>
            </a:r>
            <a:r>
              <a:rPr lang="en-US" dirty="0"/>
              <a:t>, and this is a theoretical </a:t>
            </a:r>
            <a:r>
              <a:rPr lang="en-US" i="1" dirty="0"/>
              <a:t>but</a:t>
            </a:r>
            <a:r>
              <a:rPr lang="en-US" dirty="0"/>
              <a:t>, always consider whether the categories </a:t>
            </a:r>
            <a:r>
              <a:rPr lang="en-US" b="1" i="1" dirty="0"/>
              <a:t>exclusionary</a:t>
            </a:r>
            <a:r>
              <a:rPr lang="en-US" i="1" dirty="0"/>
              <a:t>.</a:t>
            </a:r>
          </a:p>
          <a:p>
            <a:r>
              <a:rPr lang="en-US" dirty="0"/>
              <a:t>For machines, as well as for humans, dichotomous categories are easier to predict than multinomial categories. If theoretically plausible, try to have dichotomous training sets (or training sets with few categories).*</a:t>
            </a:r>
          </a:p>
          <a:p>
            <a:endParaRPr lang="en-US" dirty="0"/>
          </a:p>
          <a:p>
            <a:endParaRPr lang="en-US" dirty="0"/>
          </a:p>
        </p:txBody>
      </p:sp>
    </p:spTree>
    <p:extLst>
      <p:ext uri="{BB962C8B-B14F-4D97-AF65-F5344CB8AC3E}">
        <p14:creationId xmlns:p14="http://schemas.microsoft.com/office/powerpoint/2010/main" val="2370161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99BF-C3DA-2CC6-7278-12E939A1AD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F97009-6C49-2D15-AE51-332D9210EF10}"/>
              </a:ext>
            </a:extLst>
          </p:cNvPr>
          <p:cNvSpPr>
            <a:spLocks noGrp="1"/>
          </p:cNvSpPr>
          <p:nvPr>
            <p:ph idx="1"/>
          </p:nvPr>
        </p:nvSpPr>
        <p:spPr/>
        <p:txBody>
          <a:bodyPr/>
          <a:lstStyle/>
          <a:p>
            <a:r>
              <a:rPr lang="en-US" dirty="0"/>
              <a:t>The number of observations in your training set will depend on the </a:t>
            </a:r>
            <a:r>
              <a:rPr lang="en-US" dirty="0">
                <a:solidFill>
                  <a:schemeClr val="accent1"/>
                </a:solidFill>
              </a:rPr>
              <a:t>complexity of the task </a:t>
            </a:r>
            <a:r>
              <a:rPr lang="en-US" dirty="0"/>
              <a:t>and the </a:t>
            </a:r>
            <a:r>
              <a:rPr lang="en-US" dirty="0">
                <a:solidFill>
                  <a:schemeClr val="accent1"/>
                </a:solidFill>
              </a:rPr>
              <a:t>ML model </a:t>
            </a:r>
            <a:r>
              <a:rPr lang="en-US" dirty="0"/>
              <a:t>you are using (more on this later).</a:t>
            </a:r>
          </a:p>
          <a:p>
            <a:r>
              <a:rPr lang="en-US" dirty="0"/>
              <a:t>However, </a:t>
            </a:r>
            <a:r>
              <a:rPr lang="en-US" dirty="0">
                <a:hlinkClick r:id="rId2"/>
              </a:rPr>
              <a:t>Kaufman (2024) </a:t>
            </a:r>
            <a:r>
              <a:rPr lang="en-US" dirty="0"/>
              <a:t>propose a method to select more informative training sets with fewer observations that achieve similar performance than randomly sampled training sets. </a:t>
            </a:r>
          </a:p>
        </p:txBody>
      </p:sp>
    </p:spTree>
    <p:extLst>
      <p:ext uri="{BB962C8B-B14F-4D97-AF65-F5344CB8AC3E}">
        <p14:creationId xmlns:p14="http://schemas.microsoft.com/office/powerpoint/2010/main" val="34223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46E-E353-3473-1528-F4063C1C9588}"/>
              </a:ext>
            </a:extLst>
          </p:cNvPr>
          <p:cNvSpPr>
            <a:spLocks noGrp="1"/>
          </p:cNvSpPr>
          <p:nvPr>
            <p:ph type="title"/>
          </p:nvPr>
        </p:nvSpPr>
        <p:spPr/>
        <p:txBody>
          <a:bodyPr/>
          <a:lstStyle/>
          <a:p>
            <a:r>
              <a:rPr lang="en-US" dirty="0"/>
              <a:t>coders</a:t>
            </a:r>
          </a:p>
        </p:txBody>
      </p:sp>
      <p:sp>
        <p:nvSpPr>
          <p:cNvPr id="3" name="Content Placeholder 2">
            <a:extLst>
              <a:ext uri="{FF2B5EF4-FFF2-40B4-BE49-F238E27FC236}">
                <a16:creationId xmlns:a16="http://schemas.microsoft.com/office/drawing/2014/main" id="{AE3796BC-C475-9253-6757-5B430A110550}"/>
              </a:ext>
            </a:extLst>
          </p:cNvPr>
          <p:cNvSpPr>
            <a:spLocks noGrp="1"/>
          </p:cNvSpPr>
          <p:nvPr>
            <p:ph idx="1"/>
          </p:nvPr>
        </p:nvSpPr>
        <p:spPr/>
        <p:txBody>
          <a:bodyPr/>
          <a:lstStyle/>
          <a:p>
            <a:r>
              <a:rPr lang="en-US" dirty="0"/>
              <a:t>Now that you have a training set, you need to get some coders.</a:t>
            </a:r>
          </a:p>
          <a:p>
            <a:r>
              <a:rPr lang="en-US" dirty="0"/>
              <a:t>Barbera et al. (2021) suggest:</a:t>
            </a:r>
          </a:p>
          <a:p>
            <a:pPr lvl="1"/>
            <a:r>
              <a:rPr lang="en-CA" sz="1800" i="1" dirty="0">
                <a:effectLst/>
                <a:latin typeface="SourceSansPro"/>
              </a:rPr>
              <a:t>More Unique Documents (thus fewer coders per document): </a:t>
            </a:r>
            <a:r>
              <a:rPr lang="en-CA" sz="1800" dirty="0">
                <a:effectLst/>
                <a:latin typeface="SourceSansPro"/>
              </a:rPr>
              <a:t>More information in the training dataset, and thus better performance of the classifier.</a:t>
            </a:r>
          </a:p>
          <a:p>
            <a:pPr lvl="1"/>
            <a:r>
              <a:rPr lang="en-CA" sz="1800" i="1" dirty="0">
                <a:effectLst/>
                <a:latin typeface="SourceSansPro"/>
              </a:rPr>
              <a:t>More Coders per Document (thus coding fewer unique documents): </a:t>
            </a:r>
            <a:r>
              <a:rPr lang="en-CA" sz="1800" dirty="0">
                <a:effectLst/>
                <a:latin typeface="SourceSansPro"/>
              </a:rPr>
              <a:t>Allows identification of better/worse coders. </a:t>
            </a:r>
          </a:p>
          <a:p>
            <a:pPr lvl="1"/>
            <a:r>
              <a:rPr lang="en-CA" dirty="0">
                <a:latin typeface="SourceSansPro"/>
              </a:rPr>
              <a:t>But ultimately: </a:t>
            </a:r>
            <a:r>
              <a:rPr lang="en-CA" sz="1800" dirty="0">
                <a:effectLst/>
                <a:latin typeface="SourceSansPro"/>
              </a:rPr>
              <a:t>For any fixed number of total </a:t>
            </a:r>
            <a:r>
              <a:rPr lang="en-CA" sz="1800" dirty="0" err="1">
                <a:effectLst/>
                <a:latin typeface="SourceSansPro"/>
              </a:rPr>
              <a:t>codings</a:t>
            </a:r>
            <a:r>
              <a:rPr lang="en-CA" sz="1800" dirty="0">
                <a:effectLst/>
                <a:latin typeface="SourceSansPro"/>
              </a:rPr>
              <a:t>, maximize the number of unique documents coded. </a:t>
            </a:r>
            <a:endParaRPr lang="en-CA" dirty="0"/>
          </a:p>
          <a:p>
            <a:pPr lvl="1"/>
            <a:endParaRPr lang="en-CA" sz="1800" dirty="0">
              <a:effectLst/>
              <a:latin typeface="SourceSansPro"/>
            </a:endParaRPr>
          </a:p>
          <a:p>
            <a:endParaRPr lang="en-CA" dirty="0"/>
          </a:p>
          <a:p>
            <a:pPr lvl="1"/>
            <a:endParaRPr lang="en-US" dirty="0"/>
          </a:p>
        </p:txBody>
      </p:sp>
    </p:spTree>
    <p:extLst>
      <p:ext uri="{BB962C8B-B14F-4D97-AF65-F5344CB8AC3E}">
        <p14:creationId xmlns:p14="http://schemas.microsoft.com/office/powerpoint/2010/main" val="125031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32C2-EA66-19CB-9B77-5733B44AC1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E8078E-1891-EBBD-D3AB-3381CEE90365}"/>
              </a:ext>
            </a:extLst>
          </p:cNvPr>
          <p:cNvSpPr>
            <a:spLocks noGrp="1"/>
          </p:cNvSpPr>
          <p:nvPr>
            <p:ph idx="1"/>
          </p:nvPr>
        </p:nvSpPr>
        <p:spPr/>
        <p:txBody>
          <a:bodyPr/>
          <a:lstStyle/>
          <a:p>
            <a:r>
              <a:rPr lang="en-US" dirty="0"/>
              <a:t>In Week 5 we talked about Scaling and Topic Modeling, and in Week 7 we talked about Word Embeddings. </a:t>
            </a:r>
          </a:p>
          <a:p>
            <a:r>
              <a:rPr lang="en-US" dirty="0"/>
              <a:t>All of these techniques fall within that category of </a:t>
            </a:r>
            <a:r>
              <a:rPr lang="en-US" dirty="0">
                <a:solidFill>
                  <a:schemeClr val="accent1"/>
                </a:solidFill>
              </a:rPr>
              <a:t>unsupervised learning</a:t>
            </a:r>
            <a:r>
              <a:rPr lang="en-US" dirty="0"/>
              <a:t>. Why </a:t>
            </a:r>
            <a:r>
              <a:rPr lang="en-US" i="1" dirty="0"/>
              <a:t>unsupervised</a:t>
            </a:r>
            <a:r>
              <a:rPr lang="en-US" dirty="0"/>
              <a:t>? Well, because we make certain assumption about the data generating process, then allow the machine the order the data based on those assumptions, and then we imposed meaning to the order. </a:t>
            </a:r>
          </a:p>
        </p:txBody>
      </p:sp>
    </p:spTree>
    <p:extLst>
      <p:ext uri="{BB962C8B-B14F-4D97-AF65-F5344CB8AC3E}">
        <p14:creationId xmlns:p14="http://schemas.microsoft.com/office/powerpoint/2010/main" val="397380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B90320-CF17-1A0A-8A16-7495048FD317}"/>
              </a:ext>
            </a:extLst>
          </p:cNvPr>
          <p:cNvSpPr>
            <a:spLocks noGrp="1"/>
          </p:cNvSpPr>
          <p:nvPr>
            <p:ph type="title"/>
          </p:nvPr>
        </p:nvSpPr>
        <p:spPr/>
        <p:txBody>
          <a:bodyPr>
            <a:normAutofit/>
          </a:bodyPr>
          <a:lstStyle/>
          <a:p>
            <a:r>
              <a:rPr lang="en-US" dirty="0"/>
              <a:t>3) Choose and train an ML model</a:t>
            </a:r>
          </a:p>
        </p:txBody>
      </p:sp>
      <p:sp>
        <p:nvSpPr>
          <p:cNvPr id="5" name="Text Placeholder 4">
            <a:extLst>
              <a:ext uri="{FF2B5EF4-FFF2-40B4-BE49-F238E27FC236}">
                <a16:creationId xmlns:a16="http://schemas.microsoft.com/office/drawing/2014/main" id="{C2EA5930-2FCE-92B2-84FA-13A815F07E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160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305AE-2FE7-3ECD-4B40-FAA472FE5B6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80CD077-D05D-8FCC-F7EF-4EA8A476086F}"/>
              </a:ext>
            </a:extLst>
          </p:cNvPr>
          <p:cNvSpPr>
            <a:spLocks noGrp="1"/>
          </p:cNvSpPr>
          <p:nvPr>
            <p:ph idx="1"/>
          </p:nvPr>
        </p:nvSpPr>
        <p:spPr/>
        <p:txBody>
          <a:bodyPr/>
          <a:lstStyle/>
          <a:p>
            <a:r>
              <a:rPr lang="en-US" dirty="0"/>
              <a:t>In Weeks 8 to 9 we will learn about the following:</a:t>
            </a:r>
          </a:p>
          <a:p>
            <a:pPr lvl="1"/>
            <a:r>
              <a:rPr lang="en-US" dirty="0"/>
              <a:t>Support Vector Machine (SVM) </a:t>
            </a:r>
          </a:p>
          <a:p>
            <a:pPr lvl="1"/>
            <a:r>
              <a:rPr lang="en-US" dirty="0"/>
              <a:t>Bidirectional Long-Short Term Memory (Bi-LSTM) models.</a:t>
            </a:r>
          </a:p>
          <a:p>
            <a:pPr lvl="1"/>
            <a:r>
              <a:rPr lang="en-US" dirty="0"/>
              <a:t>Transformers-based ML models.</a:t>
            </a:r>
          </a:p>
          <a:p>
            <a:pPr lvl="1"/>
            <a:r>
              <a:rPr lang="en-US" dirty="0"/>
              <a:t>Why you should probably go directly to </a:t>
            </a:r>
            <a:r>
              <a:rPr lang="en-US" dirty="0">
                <a:hlinkClick r:id="rId2"/>
              </a:rPr>
              <a:t>https://huggingface.co/</a:t>
            </a:r>
            <a:r>
              <a:rPr lang="en-US" dirty="0"/>
              <a:t> for all your SML needs. </a:t>
            </a:r>
          </a:p>
          <a:p>
            <a:pPr lvl="1"/>
            <a:endParaRPr lang="en-US" dirty="0"/>
          </a:p>
        </p:txBody>
      </p:sp>
    </p:spTree>
    <p:extLst>
      <p:ext uri="{BB962C8B-B14F-4D97-AF65-F5344CB8AC3E}">
        <p14:creationId xmlns:p14="http://schemas.microsoft.com/office/powerpoint/2010/main" val="279363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33A04-E05B-D4DA-A147-B8BEBF1F6163}"/>
              </a:ext>
            </a:extLst>
          </p:cNvPr>
          <p:cNvSpPr>
            <a:spLocks noGrp="1"/>
          </p:cNvSpPr>
          <p:nvPr>
            <p:ph type="title"/>
          </p:nvPr>
        </p:nvSpPr>
        <p:spPr/>
        <p:txBody>
          <a:bodyPr/>
          <a:lstStyle/>
          <a:p>
            <a:r>
              <a:rPr lang="en-US" dirty="0"/>
              <a:t>4) Validate</a:t>
            </a:r>
          </a:p>
        </p:txBody>
      </p:sp>
      <p:sp>
        <p:nvSpPr>
          <p:cNvPr id="5" name="Text Placeholder 4">
            <a:extLst>
              <a:ext uri="{FF2B5EF4-FFF2-40B4-BE49-F238E27FC236}">
                <a16:creationId xmlns:a16="http://schemas.microsoft.com/office/drawing/2014/main" id="{94803BC5-1C66-BF79-EF97-1BD1D23460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9127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F51DF-5699-A458-CB54-CED8E06FB37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E6C12679-4447-318A-55B6-FA75DC1852DA}"/>
              </a:ext>
            </a:extLst>
          </p:cNvPr>
          <p:cNvSpPr>
            <a:spLocks noGrp="1"/>
          </p:cNvSpPr>
          <p:nvPr>
            <p:ph idx="1"/>
          </p:nvPr>
        </p:nvSpPr>
        <p:spPr/>
        <p:txBody>
          <a:bodyPr/>
          <a:lstStyle/>
          <a:p>
            <a:r>
              <a:rPr lang="en-US" dirty="0"/>
              <a:t>Once you have trained your model, you will be able to test it. The first and second performance statistics will come from the training set itself (training and test set; cross-validation). We will also learn how to validate </a:t>
            </a:r>
          </a:p>
          <a:p>
            <a:r>
              <a:rPr lang="en-US" dirty="0"/>
              <a:t>The third validation comes from outside the training set (out-of-sample validation).   </a:t>
            </a:r>
          </a:p>
        </p:txBody>
      </p:sp>
    </p:spTree>
    <p:extLst>
      <p:ext uri="{BB962C8B-B14F-4D97-AF65-F5344CB8AC3E}">
        <p14:creationId xmlns:p14="http://schemas.microsoft.com/office/powerpoint/2010/main" val="62720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F33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09948C97-4993-CE8C-277C-60F08C2A84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335" y="1205662"/>
            <a:ext cx="10587330" cy="444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35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5759B-65E6-422A-B5A5-E91E6CFE0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3E457-6F34-EE6A-5D76-CB89F701E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1DF9B8-838A-7472-80B2-BFA1951652CC}"/>
              </a:ext>
            </a:extLst>
          </p:cNvPr>
          <p:cNvSpPr>
            <a:spLocks noGrp="1"/>
          </p:cNvSpPr>
          <p:nvPr>
            <p:ph idx="1"/>
          </p:nvPr>
        </p:nvSpPr>
        <p:spPr/>
        <p:txBody>
          <a:bodyPr/>
          <a:lstStyle/>
          <a:p>
            <a:r>
              <a:rPr lang="en-US" dirty="0"/>
              <a:t>In Week 5 we talked about Scaling and Topic Modeling, and in Week 7 we talked about Word Embeddings. </a:t>
            </a:r>
          </a:p>
          <a:p>
            <a:r>
              <a:rPr lang="en-US" dirty="0"/>
              <a:t>All of these techniques fall within that category of </a:t>
            </a:r>
            <a:r>
              <a:rPr lang="en-US" dirty="0">
                <a:solidFill>
                  <a:schemeClr val="accent1"/>
                </a:solidFill>
              </a:rPr>
              <a:t>unsupervised learning</a:t>
            </a:r>
            <a:r>
              <a:rPr lang="en-US" dirty="0"/>
              <a:t>. Why </a:t>
            </a:r>
            <a:r>
              <a:rPr lang="en-US" i="1" dirty="0"/>
              <a:t>unsupervised</a:t>
            </a:r>
            <a:r>
              <a:rPr lang="en-US" dirty="0"/>
              <a:t>? Well, because we make certain assumption about the data generating process, then allow the machine the order the data based on those assumptions, and then we imposed meaning to the order. </a:t>
            </a:r>
          </a:p>
          <a:p>
            <a:r>
              <a:rPr lang="en-US" dirty="0"/>
              <a:t>In the next couple of weeks, we will be learning about another approach: </a:t>
            </a:r>
            <a:r>
              <a:rPr lang="en-US" dirty="0">
                <a:solidFill>
                  <a:schemeClr val="accent1"/>
                </a:solidFill>
              </a:rPr>
              <a:t>supervised machine learning (SML)</a:t>
            </a:r>
            <a:r>
              <a:rPr lang="en-US" dirty="0"/>
              <a:t>. </a:t>
            </a:r>
          </a:p>
        </p:txBody>
      </p:sp>
    </p:spTree>
    <p:extLst>
      <p:ext uri="{BB962C8B-B14F-4D97-AF65-F5344CB8AC3E}">
        <p14:creationId xmlns:p14="http://schemas.microsoft.com/office/powerpoint/2010/main" val="23662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70DA36E-90B1-AE13-D088-F5022C1F1E2D}"/>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03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037" name="Rectangle 103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I &amp;amp; Machine Learning: Humans Have a Lot to Learn, Part 2 | Velocity Global">
            <a:extLst>
              <a:ext uri="{FF2B5EF4-FFF2-40B4-BE49-F238E27FC236}">
                <a16:creationId xmlns:a16="http://schemas.microsoft.com/office/drawing/2014/main" id="{99A0C96A-198B-0534-0FD1-5C06532414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5179341" y="2885396"/>
            <a:ext cx="2326634" cy="29934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EE43145-8714-B09B-D1FD-720CF0188034}"/>
              </a:ext>
            </a:extLst>
          </p:cNvPr>
          <p:cNvPicPr>
            <a:picLocks noChangeAspect="1"/>
          </p:cNvPicPr>
          <p:nvPr/>
        </p:nvPicPr>
        <p:blipFill>
          <a:blip r:embed="rId3"/>
          <a:stretch>
            <a:fillRect/>
          </a:stretch>
        </p:blipFill>
        <p:spPr>
          <a:xfrm>
            <a:off x="2299478" y="3661673"/>
            <a:ext cx="1186590" cy="1440860"/>
          </a:xfrm>
          <a:prstGeom prst="rect">
            <a:avLst/>
          </a:prstGeom>
        </p:spPr>
      </p:pic>
      <p:sp>
        <p:nvSpPr>
          <p:cNvPr id="5" name="TextBox 4">
            <a:extLst>
              <a:ext uri="{FF2B5EF4-FFF2-40B4-BE49-F238E27FC236}">
                <a16:creationId xmlns:a16="http://schemas.microsoft.com/office/drawing/2014/main" id="{3134B527-895F-EC6E-8183-073BD961135F}"/>
              </a:ext>
            </a:extLst>
          </p:cNvPr>
          <p:cNvSpPr txBox="1"/>
          <p:nvPr/>
        </p:nvSpPr>
        <p:spPr>
          <a:xfrm>
            <a:off x="9367145" y="3888318"/>
            <a:ext cx="1459475" cy="1164158"/>
          </a:xfrm>
          <a:prstGeom prst="rect">
            <a:avLst/>
          </a:prstGeom>
          <a:solidFill>
            <a:schemeClr val="accent1">
              <a:lumMod val="40000"/>
              <a:lumOff val="60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dog</a:t>
            </a:r>
            <a:r>
              <a:rPr lang="es-ES_tradnl" sz="1853" kern="1200">
                <a:solidFill>
                  <a:schemeClr val="dk1"/>
                </a:solidFill>
                <a:latin typeface="+mn-lt"/>
                <a:ea typeface="+mn-ea"/>
                <a:cs typeface="+mn-cs"/>
              </a:rPr>
              <a:t>!</a:t>
            </a:r>
          </a:p>
          <a:p>
            <a:pPr algn="ctr" defTabSz="470550">
              <a:spcAft>
                <a:spcPts val="744"/>
              </a:spcAft>
            </a:pPr>
            <a:r>
              <a:rPr lang="es-ES_tradnl" sz="1853" kern="1200" err="1">
                <a:solidFill>
                  <a:schemeClr val="dk1"/>
                </a:solidFill>
                <a:latin typeface="+mn-lt"/>
                <a:ea typeface="+mn-ea"/>
                <a:cs typeface="+mn-cs"/>
              </a:rPr>
              <a:t>or</a:t>
            </a:r>
            <a:endParaRPr lang="es-ES_tradnl" sz="1853" kern="1200">
              <a:solidFill>
                <a:schemeClr val="dk1"/>
              </a:solidFill>
              <a:latin typeface="+mn-lt"/>
              <a:ea typeface="+mn-ea"/>
              <a:cs typeface="+mn-cs"/>
            </a:endParaRPr>
          </a:p>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cat</a:t>
            </a:r>
            <a:r>
              <a:rPr lang="es-ES_tradnl" sz="1853" kern="1200">
                <a:solidFill>
                  <a:schemeClr val="dk1"/>
                </a:solidFill>
                <a:latin typeface="+mn-lt"/>
                <a:ea typeface="+mn-ea"/>
                <a:cs typeface="+mn-cs"/>
              </a:rPr>
              <a:t>!</a:t>
            </a:r>
            <a:endParaRPr lang="es-ES_tradnl"/>
          </a:p>
        </p:txBody>
      </p:sp>
      <p:cxnSp>
        <p:nvCxnSpPr>
          <p:cNvPr id="7" name="Straight Arrow Connector 6">
            <a:extLst>
              <a:ext uri="{FF2B5EF4-FFF2-40B4-BE49-F238E27FC236}">
                <a16:creationId xmlns:a16="http://schemas.microsoft.com/office/drawing/2014/main" id="{F9E3D68F-03A2-C0DA-6D1D-F3445276C92A}"/>
              </a:ext>
            </a:extLst>
          </p:cNvPr>
          <p:cNvCxnSpPr>
            <a:stCxn id="4" idx="3"/>
            <a:endCxn id="1026" idx="1"/>
          </p:cNvCxnSpPr>
          <p:nvPr/>
        </p:nvCxnSpPr>
        <p:spPr>
          <a:xfrm>
            <a:off x="3486068" y="4382103"/>
            <a:ext cx="1693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BE40BB-914E-D60F-38A9-70CA02221371}"/>
              </a:ext>
            </a:extLst>
          </p:cNvPr>
          <p:cNvCxnSpPr>
            <a:cxnSpLocks/>
            <a:stCxn id="1026" idx="3"/>
            <a:endCxn id="5" idx="1"/>
          </p:cNvCxnSpPr>
          <p:nvPr/>
        </p:nvCxnSpPr>
        <p:spPr>
          <a:xfrm flipV="1">
            <a:off x="7505975" y="4382102"/>
            <a:ext cx="18611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AA2A8EB1-E8CA-1692-403F-DA0437D371DD}"/>
              </a:ext>
            </a:extLst>
          </p:cNvPr>
          <p:cNvSpPr/>
          <p:nvPr/>
        </p:nvSpPr>
        <p:spPr>
          <a:xfrm rot="5400000">
            <a:off x="2639214" y="1398950"/>
            <a:ext cx="387208" cy="1066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4" name="Left Brace 13">
            <a:extLst>
              <a:ext uri="{FF2B5EF4-FFF2-40B4-BE49-F238E27FC236}">
                <a16:creationId xmlns:a16="http://schemas.microsoft.com/office/drawing/2014/main" id="{81D9625D-97F3-89DD-C2E8-CFA38F720929}"/>
              </a:ext>
            </a:extLst>
          </p:cNvPr>
          <p:cNvSpPr/>
          <p:nvPr/>
        </p:nvSpPr>
        <p:spPr>
          <a:xfrm rot="5400000">
            <a:off x="6125131" y="745052"/>
            <a:ext cx="387208" cy="2374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5" name="Left Brace 14">
            <a:extLst>
              <a:ext uri="{FF2B5EF4-FFF2-40B4-BE49-F238E27FC236}">
                <a16:creationId xmlns:a16="http://schemas.microsoft.com/office/drawing/2014/main" id="{2A079D8C-0443-AC72-AA65-85C46EEBBF0F}"/>
              </a:ext>
            </a:extLst>
          </p:cNvPr>
          <p:cNvSpPr/>
          <p:nvPr/>
        </p:nvSpPr>
        <p:spPr>
          <a:xfrm rot="5400000">
            <a:off x="9903286" y="1202543"/>
            <a:ext cx="387185" cy="1459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3" name="TextBox 12">
            <a:extLst>
              <a:ext uri="{FF2B5EF4-FFF2-40B4-BE49-F238E27FC236}">
                <a16:creationId xmlns:a16="http://schemas.microsoft.com/office/drawing/2014/main" id="{041FA0AD-512C-498F-A31F-75AFE3D5B792}"/>
              </a:ext>
            </a:extLst>
          </p:cNvPr>
          <p:cNvSpPr txBox="1"/>
          <p:nvPr/>
        </p:nvSpPr>
        <p:spPr>
          <a:xfrm>
            <a:off x="1986180" y="1018259"/>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Labeled</a:t>
            </a:r>
            <a:r>
              <a:rPr lang="es-ES_tradnl" sz="1853" kern="1200">
                <a:solidFill>
                  <a:schemeClr val="tx1"/>
                </a:solidFill>
                <a:latin typeface="+mn-lt"/>
                <a:ea typeface="+mn-ea"/>
                <a:cs typeface="+mn-cs"/>
              </a:rPr>
              <a:t> Data</a:t>
            </a:r>
            <a:endParaRPr lang="es-ES_tradnl"/>
          </a:p>
        </p:txBody>
      </p:sp>
      <p:sp>
        <p:nvSpPr>
          <p:cNvPr id="17" name="TextBox 16">
            <a:extLst>
              <a:ext uri="{FF2B5EF4-FFF2-40B4-BE49-F238E27FC236}">
                <a16:creationId xmlns:a16="http://schemas.microsoft.com/office/drawing/2014/main" id="{F26ED347-D375-9171-B419-946D5015AD81}"/>
              </a:ext>
            </a:extLst>
          </p:cNvPr>
          <p:cNvSpPr txBox="1"/>
          <p:nvPr/>
        </p:nvSpPr>
        <p:spPr>
          <a:xfrm>
            <a:off x="4933883" y="1013161"/>
            <a:ext cx="2769703" cy="377476"/>
          </a:xfrm>
          <a:prstGeom prst="rect">
            <a:avLst/>
          </a:prstGeom>
          <a:noFill/>
        </p:spPr>
        <p:txBody>
          <a:bodyPr wrap="square" rtlCol="0">
            <a:spAutoFit/>
          </a:bodyPr>
          <a:lstStyle/>
          <a:p>
            <a:pPr algn="ctr" defTabSz="470550">
              <a:spcAft>
                <a:spcPts val="744"/>
              </a:spcAft>
            </a:pPr>
            <a:r>
              <a:rPr lang="es-ES_tradnl" sz="1853" kern="1200" dirty="0">
                <a:solidFill>
                  <a:schemeClr val="tx1"/>
                </a:solidFill>
                <a:latin typeface="+mn-lt"/>
                <a:ea typeface="+mn-ea"/>
                <a:cs typeface="+mn-cs"/>
              </a:rPr>
              <a:t>Black Magic</a:t>
            </a:r>
          </a:p>
        </p:txBody>
      </p:sp>
      <p:sp>
        <p:nvSpPr>
          <p:cNvPr id="18" name="TextBox 17">
            <a:extLst>
              <a:ext uri="{FF2B5EF4-FFF2-40B4-BE49-F238E27FC236}">
                <a16:creationId xmlns:a16="http://schemas.microsoft.com/office/drawing/2014/main" id="{11B4A79D-6A55-565A-7B34-4ED4978EE9D0}"/>
              </a:ext>
            </a:extLst>
          </p:cNvPr>
          <p:cNvSpPr txBox="1"/>
          <p:nvPr/>
        </p:nvSpPr>
        <p:spPr>
          <a:xfrm>
            <a:off x="9250241" y="1018258"/>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Prediction</a:t>
            </a:r>
            <a:endParaRPr lang="es-ES_tradnl"/>
          </a:p>
        </p:txBody>
      </p:sp>
    </p:spTree>
    <p:extLst>
      <p:ext uri="{BB962C8B-B14F-4D97-AF65-F5344CB8AC3E}">
        <p14:creationId xmlns:p14="http://schemas.microsoft.com/office/powerpoint/2010/main" val="100092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4136F1D-7235-D6DA-172F-1F9EBDE30342}"/>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txBody>
          <a:bodyPr/>
          <a:lstStyle/>
          <a:p>
            <a:endParaRPr lang="en-US"/>
          </a:p>
        </p:txBody>
      </p:sp>
      <p:sp>
        <p:nvSpPr>
          <p:cNvPr id="1035"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037" name="Rectangle 1036">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I &amp;amp; Machine Learning: Humans Have a Lot to Learn, Part 2 | Velocity Global">
            <a:extLst>
              <a:ext uri="{FF2B5EF4-FFF2-40B4-BE49-F238E27FC236}">
                <a16:creationId xmlns:a16="http://schemas.microsoft.com/office/drawing/2014/main" id="{4F4AFE09-255D-43CE-637E-45D988A1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26" t="7005" r="29337" b="-1504"/>
          <a:stretch/>
        </p:blipFill>
        <p:spPr bwMode="auto">
          <a:xfrm>
            <a:off x="5179341" y="2865861"/>
            <a:ext cx="2326634" cy="29934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2AB02BD-755F-4CBF-0833-CBD5487830B0}"/>
              </a:ext>
            </a:extLst>
          </p:cNvPr>
          <p:cNvPicPr>
            <a:picLocks noChangeAspect="1"/>
          </p:cNvPicPr>
          <p:nvPr/>
        </p:nvPicPr>
        <p:blipFill>
          <a:blip r:embed="rId3"/>
          <a:stretch>
            <a:fillRect/>
          </a:stretch>
        </p:blipFill>
        <p:spPr>
          <a:xfrm>
            <a:off x="2299478" y="3642138"/>
            <a:ext cx="1186590" cy="1440860"/>
          </a:xfrm>
          <a:prstGeom prst="rect">
            <a:avLst/>
          </a:prstGeom>
        </p:spPr>
      </p:pic>
      <p:sp>
        <p:nvSpPr>
          <p:cNvPr id="5" name="TextBox 4">
            <a:extLst>
              <a:ext uri="{FF2B5EF4-FFF2-40B4-BE49-F238E27FC236}">
                <a16:creationId xmlns:a16="http://schemas.microsoft.com/office/drawing/2014/main" id="{ADC103C5-30BA-5E8F-8358-9EFF45A87624}"/>
              </a:ext>
            </a:extLst>
          </p:cNvPr>
          <p:cNvSpPr txBox="1"/>
          <p:nvPr/>
        </p:nvSpPr>
        <p:spPr>
          <a:xfrm>
            <a:off x="9367145" y="3868783"/>
            <a:ext cx="1459475" cy="1164158"/>
          </a:xfrm>
          <a:prstGeom prst="rect">
            <a:avLst/>
          </a:prstGeom>
          <a:solidFill>
            <a:schemeClr val="accent1">
              <a:lumMod val="40000"/>
              <a:lumOff val="60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dog</a:t>
            </a:r>
            <a:r>
              <a:rPr lang="es-ES_tradnl" sz="1853" kern="1200">
                <a:solidFill>
                  <a:schemeClr val="dk1"/>
                </a:solidFill>
                <a:latin typeface="+mn-lt"/>
                <a:ea typeface="+mn-ea"/>
                <a:cs typeface="+mn-cs"/>
              </a:rPr>
              <a:t>!</a:t>
            </a:r>
          </a:p>
          <a:p>
            <a:pPr algn="ctr" defTabSz="470550">
              <a:spcAft>
                <a:spcPts val="744"/>
              </a:spcAft>
            </a:pPr>
            <a:r>
              <a:rPr lang="es-ES_tradnl" sz="1853" kern="1200" err="1">
                <a:solidFill>
                  <a:schemeClr val="dk1"/>
                </a:solidFill>
                <a:latin typeface="+mn-lt"/>
                <a:ea typeface="+mn-ea"/>
                <a:cs typeface="+mn-cs"/>
              </a:rPr>
              <a:t>or</a:t>
            </a:r>
            <a:endParaRPr lang="es-ES_tradnl" sz="1853" kern="1200">
              <a:solidFill>
                <a:schemeClr val="dk1"/>
              </a:solidFill>
              <a:latin typeface="+mn-lt"/>
              <a:ea typeface="+mn-ea"/>
              <a:cs typeface="+mn-cs"/>
            </a:endParaRPr>
          </a:p>
          <a:p>
            <a:pPr algn="ctr" defTabSz="470550">
              <a:spcAft>
                <a:spcPts val="744"/>
              </a:spcAft>
            </a:pPr>
            <a:r>
              <a:rPr lang="es-ES_tradnl" sz="1853" kern="1200" err="1">
                <a:solidFill>
                  <a:schemeClr val="dk1"/>
                </a:solidFill>
                <a:latin typeface="+mn-lt"/>
                <a:ea typeface="+mn-ea"/>
                <a:cs typeface="+mn-cs"/>
              </a:rPr>
              <a:t>It’s</a:t>
            </a:r>
            <a:r>
              <a:rPr lang="es-ES_tradnl" sz="1853" kern="1200">
                <a:solidFill>
                  <a:schemeClr val="dk1"/>
                </a:solidFill>
                <a:latin typeface="+mn-lt"/>
                <a:ea typeface="+mn-ea"/>
                <a:cs typeface="+mn-cs"/>
              </a:rPr>
              <a:t> a </a:t>
            </a:r>
            <a:r>
              <a:rPr lang="es-ES_tradnl" sz="1853" kern="1200" err="1">
                <a:solidFill>
                  <a:schemeClr val="dk1"/>
                </a:solidFill>
                <a:latin typeface="+mn-lt"/>
                <a:ea typeface="+mn-ea"/>
                <a:cs typeface="+mn-cs"/>
              </a:rPr>
              <a:t>cat</a:t>
            </a:r>
            <a:r>
              <a:rPr lang="es-ES_tradnl" sz="1853" kern="1200">
                <a:solidFill>
                  <a:schemeClr val="dk1"/>
                </a:solidFill>
                <a:latin typeface="+mn-lt"/>
                <a:ea typeface="+mn-ea"/>
                <a:cs typeface="+mn-cs"/>
              </a:rPr>
              <a:t>!</a:t>
            </a:r>
            <a:endParaRPr lang="es-ES_tradnl"/>
          </a:p>
        </p:txBody>
      </p:sp>
      <p:cxnSp>
        <p:nvCxnSpPr>
          <p:cNvPr id="7" name="Straight Arrow Connector 6">
            <a:extLst>
              <a:ext uri="{FF2B5EF4-FFF2-40B4-BE49-F238E27FC236}">
                <a16:creationId xmlns:a16="http://schemas.microsoft.com/office/drawing/2014/main" id="{11334D54-2200-DDBB-FDB1-F1E9F0E88EEC}"/>
              </a:ext>
            </a:extLst>
          </p:cNvPr>
          <p:cNvCxnSpPr>
            <a:stCxn id="4" idx="3"/>
            <a:endCxn id="1026" idx="1"/>
          </p:cNvCxnSpPr>
          <p:nvPr/>
        </p:nvCxnSpPr>
        <p:spPr>
          <a:xfrm>
            <a:off x="3486068" y="4362568"/>
            <a:ext cx="16932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C6E98D-C168-D866-3821-FA7A8614BD2E}"/>
              </a:ext>
            </a:extLst>
          </p:cNvPr>
          <p:cNvCxnSpPr>
            <a:cxnSpLocks/>
            <a:stCxn id="1026" idx="3"/>
            <a:endCxn id="5" idx="1"/>
          </p:cNvCxnSpPr>
          <p:nvPr/>
        </p:nvCxnSpPr>
        <p:spPr>
          <a:xfrm flipV="1">
            <a:off x="7505975" y="4362567"/>
            <a:ext cx="18611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3F9CE451-4682-9047-E96F-45F78C6A8FE1}"/>
              </a:ext>
            </a:extLst>
          </p:cNvPr>
          <p:cNvSpPr/>
          <p:nvPr/>
        </p:nvSpPr>
        <p:spPr>
          <a:xfrm rot="5400000">
            <a:off x="2639214" y="1379415"/>
            <a:ext cx="387208" cy="10666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4" name="Left Brace 13">
            <a:extLst>
              <a:ext uri="{FF2B5EF4-FFF2-40B4-BE49-F238E27FC236}">
                <a16:creationId xmlns:a16="http://schemas.microsoft.com/office/drawing/2014/main" id="{33E4A8C5-AFD2-727B-4010-53CEEDD2AECC}"/>
              </a:ext>
            </a:extLst>
          </p:cNvPr>
          <p:cNvSpPr/>
          <p:nvPr/>
        </p:nvSpPr>
        <p:spPr>
          <a:xfrm rot="5400000">
            <a:off x="6125131" y="725517"/>
            <a:ext cx="387208" cy="2374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5" name="Left Brace 14">
            <a:extLst>
              <a:ext uri="{FF2B5EF4-FFF2-40B4-BE49-F238E27FC236}">
                <a16:creationId xmlns:a16="http://schemas.microsoft.com/office/drawing/2014/main" id="{8854F87F-8A80-1144-D451-541CF3A3DF15}"/>
              </a:ext>
            </a:extLst>
          </p:cNvPr>
          <p:cNvSpPr/>
          <p:nvPr/>
        </p:nvSpPr>
        <p:spPr>
          <a:xfrm rot="5400000">
            <a:off x="9903286" y="1183008"/>
            <a:ext cx="387185" cy="1459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3" name="TextBox 12">
            <a:extLst>
              <a:ext uri="{FF2B5EF4-FFF2-40B4-BE49-F238E27FC236}">
                <a16:creationId xmlns:a16="http://schemas.microsoft.com/office/drawing/2014/main" id="{A8BF7DFD-3D66-AAFE-44A6-5CD6F63C64E9}"/>
              </a:ext>
            </a:extLst>
          </p:cNvPr>
          <p:cNvSpPr txBox="1"/>
          <p:nvPr/>
        </p:nvSpPr>
        <p:spPr>
          <a:xfrm>
            <a:off x="1986180" y="998724"/>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Labeled</a:t>
            </a:r>
            <a:r>
              <a:rPr lang="es-ES_tradnl" sz="1853" kern="1200">
                <a:solidFill>
                  <a:schemeClr val="tx1"/>
                </a:solidFill>
                <a:latin typeface="+mn-lt"/>
                <a:ea typeface="+mn-ea"/>
                <a:cs typeface="+mn-cs"/>
              </a:rPr>
              <a:t> Data</a:t>
            </a:r>
            <a:endParaRPr lang="es-ES_tradnl"/>
          </a:p>
        </p:txBody>
      </p:sp>
      <p:sp>
        <p:nvSpPr>
          <p:cNvPr id="17" name="TextBox 16">
            <a:extLst>
              <a:ext uri="{FF2B5EF4-FFF2-40B4-BE49-F238E27FC236}">
                <a16:creationId xmlns:a16="http://schemas.microsoft.com/office/drawing/2014/main" id="{6D5E44A8-E853-317D-B1E3-66C8B0A803DA}"/>
              </a:ext>
            </a:extLst>
          </p:cNvPr>
          <p:cNvSpPr txBox="1"/>
          <p:nvPr/>
        </p:nvSpPr>
        <p:spPr>
          <a:xfrm>
            <a:off x="4933883" y="959653"/>
            <a:ext cx="2769703" cy="752385"/>
          </a:xfrm>
          <a:prstGeom prst="rect">
            <a:avLst/>
          </a:prstGeom>
          <a:noFill/>
        </p:spPr>
        <p:txBody>
          <a:bodyPr wrap="square" rtlCol="0">
            <a:spAutoFit/>
          </a:bodyPr>
          <a:lstStyle/>
          <a:p>
            <a:pPr algn="ctr" defTabSz="470550">
              <a:spcAft>
                <a:spcPts val="744"/>
              </a:spcAft>
            </a:pPr>
            <a:r>
              <a:rPr lang="es-ES_tradnl" sz="1853" strike="sngStrike" kern="1200" dirty="0">
                <a:solidFill>
                  <a:schemeClr val="tx1"/>
                </a:solidFill>
                <a:latin typeface="+mn-lt"/>
                <a:ea typeface="+mn-ea"/>
                <a:cs typeface="+mn-cs"/>
              </a:rPr>
              <a:t>Black Magic</a:t>
            </a:r>
          </a:p>
          <a:p>
            <a:pPr algn="ctr" defTabSz="470550">
              <a:spcAft>
                <a:spcPts val="744"/>
              </a:spcAft>
            </a:pPr>
            <a:r>
              <a:rPr lang="es-ES_tradnl" sz="1853" dirty="0"/>
              <a:t>Machine </a:t>
            </a:r>
            <a:r>
              <a:rPr lang="es-ES_tradnl" sz="1853" dirty="0" err="1"/>
              <a:t>Learning</a:t>
            </a:r>
            <a:r>
              <a:rPr lang="es-ES_tradnl" sz="1853" dirty="0"/>
              <a:t> </a:t>
            </a:r>
            <a:r>
              <a:rPr lang="es-ES_tradnl" sz="1853" dirty="0" err="1"/>
              <a:t>Models</a:t>
            </a:r>
            <a:endParaRPr lang="es-ES_tradnl" dirty="0"/>
          </a:p>
        </p:txBody>
      </p:sp>
      <p:sp>
        <p:nvSpPr>
          <p:cNvPr id="18" name="TextBox 17">
            <a:extLst>
              <a:ext uri="{FF2B5EF4-FFF2-40B4-BE49-F238E27FC236}">
                <a16:creationId xmlns:a16="http://schemas.microsoft.com/office/drawing/2014/main" id="{56368EDB-7AE4-0253-3308-DEDFC87D9BB0}"/>
              </a:ext>
            </a:extLst>
          </p:cNvPr>
          <p:cNvSpPr txBox="1"/>
          <p:nvPr/>
        </p:nvSpPr>
        <p:spPr>
          <a:xfrm>
            <a:off x="9250241" y="998723"/>
            <a:ext cx="1693274" cy="377476"/>
          </a:xfrm>
          <a:prstGeom prst="rect">
            <a:avLst/>
          </a:prstGeom>
          <a:noFill/>
        </p:spPr>
        <p:txBody>
          <a:bodyPr wrap="square" rtlCol="0">
            <a:spAutoFit/>
          </a:bodyPr>
          <a:lstStyle/>
          <a:p>
            <a:pPr algn="ctr" defTabSz="470550">
              <a:spcAft>
                <a:spcPts val="744"/>
              </a:spcAft>
            </a:pPr>
            <a:r>
              <a:rPr lang="es-ES_tradnl" sz="1853" kern="1200" err="1">
                <a:solidFill>
                  <a:schemeClr val="tx1"/>
                </a:solidFill>
                <a:latin typeface="+mn-lt"/>
                <a:ea typeface="+mn-ea"/>
                <a:cs typeface="+mn-cs"/>
              </a:rPr>
              <a:t>Prediction</a:t>
            </a:r>
            <a:endParaRPr lang="es-ES_tradnl"/>
          </a:p>
        </p:txBody>
      </p:sp>
    </p:spTree>
    <p:extLst>
      <p:ext uri="{BB962C8B-B14F-4D97-AF65-F5344CB8AC3E}">
        <p14:creationId xmlns:p14="http://schemas.microsoft.com/office/powerpoint/2010/main" val="272537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F982-8B33-3572-5FE1-8CE5F6CCF4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626D1B-5B78-9A6C-E229-7DACFC5756B5}"/>
              </a:ext>
            </a:extLst>
          </p:cNvPr>
          <p:cNvSpPr>
            <a:spLocks noGrp="1"/>
          </p:cNvSpPr>
          <p:nvPr>
            <p:ph idx="1"/>
          </p:nvPr>
        </p:nvSpPr>
        <p:spPr/>
        <p:txBody>
          <a:bodyPr/>
          <a:lstStyle/>
          <a:p>
            <a:r>
              <a:rPr lang="en-US" dirty="0" err="1"/>
              <a:t>Barberá</a:t>
            </a:r>
            <a:r>
              <a:rPr lang="en-US" dirty="0"/>
              <a:t> et al. (2021) provide an excellent guide for supervised text classification. They identify three steps required for SML. I will create a modified version of this:</a:t>
            </a:r>
          </a:p>
          <a:p>
            <a:pPr marL="800100" lvl="1" indent="-342900">
              <a:buFont typeface="+mj-lt"/>
              <a:buAutoNum type="arabicPeriod"/>
            </a:pPr>
            <a:r>
              <a:rPr lang="en-US" dirty="0"/>
              <a:t>Select a corpus</a:t>
            </a:r>
          </a:p>
          <a:p>
            <a:pPr marL="800100" lvl="1" indent="-342900">
              <a:buFont typeface="+mj-lt"/>
              <a:buAutoNum type="arabicPeriod"/>
            </a:pPr>
            <a:r>
              <a:rPr lang="en-US" dirty="0"/>
              <a:t>Create a training set</a:t>
            </a:r>
          </a:p>
          <a:p>
            <a:pPr marL="800100" lvl="1" indent="-342900">
              <a:buFont typeface="+mj-lt"/>
              <a:buAutoNum type="arabicPeriod"/>
            </a:pPr>
            <a:r>
              <a:rPr lang="en-US" dirty="0"/>
              <a:t>Choose and train an ML model</a:t>
            </a:r>
          </a:p>
          <a:p>
            <a:pPr marL="800100" lvl="1" indent="-342900">
              <a:buFont typeface="+mj-lt"/>
              <a:buAutoNum type="arabicPeriod"/>
            </a:pPr>
            <a:r>
              <a:rPr lang="en-US" dirty="0"/>
              <a:t>VALIDATE!</a:t>
            </a:r>
          </a:p>
          <a:p>
            <a:pPr lvl="1"/>
            <a:endParaRPr lang="en-US" dirty="0"/>
          </a:p>
          <a:p>
            <a:pPr lvl="1"/>
            <a:endParaRPr lang="en-US" dirty="0"/>
          </a:p>
          <a:p>
            <a:r>
              <a:rPr lang="en-US" dirty="0"/>
              <a:t>Let’s start!</a:t>
            </a:r>
          </a:p>
        </p:txBody>
      </p:sp>
    </p:spTree>
    <p:extLst>
      <p:ext uri="{BB962C8B-B14F-4D97-AF65-F5344CB8AC3E}">
        <p14:creationId xmlns:p14="http://schemas.microsoft.com/office/powerpoint/2010/main" val="209702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2E541-CE59-10B8-2C73-A2D8594916A2}"/>
              </a:ext>
            </a:extLst>
          </p:cNvPr>
          <p:cNvSpPr>
            <a:spLocks noGrp="1"/>
          </p:cNvSpPr>
          <p:nvPr>
            <p:ph type="title"/>
          </p:nvPr>
        </p:nvSpPr>
        <p:spPr/>
        <p:txBody>
          <a:bodyPr/>
          <a:lstStyle/>
          <a:p>
            <a:r>
              <a:rPr lang="en-US" dirty="0"/>
              <a:t>1) Choose a Corpus</a:t>
            </a:r>
          </a:p>
        </p:txBody>
      </p:sp>
      <p:sp>
        <p:nvSpPr>
          <p:cNvPr id="5" name="Text Placeholder 4">
            <a:extLst>
              <a:ext uri="{FF2B5EF4-FFF2-40B4-BE49-F238E27FC236}">
                <a16:creationId xmlns:a16="http://schemas.microsoft.com/office/drawing/2014/main" id="{4BBBDC95-AD92-A008-7C22-F6799A5F6C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36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7878D8-BA72-6A50-F880-FFE0AB3BF52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5E75DF8-2B30-AF9F-23C2-DBE6CB0DF1B6}"/>
              </a:ext>
            </a:extLst>
          </p:cNvPr>
          <p:cNvSpPr>
            <a:spLocks noGrp="1"/>
          </p:cNvSpPr>
          <p:nvPr>
            <p:ph idx="1"/>
          </p:nvPr>
        </p:nvSpPr>
        <p:spPr/>
        <p:txBody>
          <a:bodyPr/>
          <a:lstStyle/>
          <a:p>
            <a:r>
              <a:rPr lang="en-US" dirty="0"/>
              <a:t>The choice of the corpus depends on the research question. What is the universe, or source, of text? </a:t>
            </a:r>
          </a:p>
          <a:p>
            <a:r>
              <a:rPr lang="en-US" dirty="0"/>
              <a:t>It can be well-defined, and small: speeches from the Canadian Parliament between 2000 and 2019. </a:t>
            </a:r>
          </a:p>
          <a:p>
            <a:r>
              <a:rPr lang="en-US" dirty="0"/>
              <a:t>It can be broader: media headlines between 2000 and 2019. </a:t>
            </a:r>
          </a:p>
          <a:p>
            <a:r>
              <a:rPr lang="en-US" dirty="0"/>
              <a:t>If the researcher has access to the universe of texts, then the decision is straightforward: that is your corpus. </a:t>
            </a:r>
          </a:p>
          <a:p>
            <a:r>
              <a:rPr lang="en-US" dirty="0"/>
              <a:t>If the researcher does not have access to the universe of texts then…</a:t>
            </a:r>
          </a:p>
        </p:txBody>
      </p:sp>
    </p:spTree>
    <p:extLst>
      <p:ext uri="{BB962C8B-B14F-4D97-AF65-F5344CB8AC3E}">
        <p14:creationId xmlns:p14="http://schemas.microsoft.com/office/powerpoint/2010/main" val="32497705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177</TotalTime>
  <Words>1262</Words>
  <Application>Microsoft Macintosh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Impact</vt:lpstr>
      <vt:lpstr>SourceSansPro</vt:lpstr>
      <vt:lpstr>Badge</vt:lpstr>
      <vt:lpstr>Supervised Machine Learning - Intro</vt:lpstr>
      <vt:lpstr>PowerPoint Presentation</vt:lpstr>
      <vt:lpstr>PowerPoint Presentation</vt:lpstr>
      <vt:lpstr>PowerPoint Presentation</vt:lpstr>
      <vt:lpstr>PowerPoint Presentation</vt:lpstr>
      <vt:lpstr>PowerPoint Presentation</vt:lpstr>
      <vt:lpstr>PowerPoint Presentation</vt:lpstr>
      <vt:lpstr>1) Choose a Corpus</vt:lpstr>
      <vt:lpstr>PowerPoint Presentation</vt:lpstr>
      <vt:lpstr>PowerPoint Presentation</vt:lpstr>
      <vt:lpstr>PowerPoint Presentation</vt:lpstr>
      <vt:lpstr>2) Creating a Training Set</vt:lpstr>
      <vt:lpstr>PowerPoint Presentation</vt:lpstr>
      <vt:lpstr>Unit of Analysis</vt:lpstr>
      <vt:lpstr>Sampling procedure</vt:lpstr>
      <vt:lpstr>PowerPoint Presentation</vt:lpstr>
      <vt:lpstr>Categories and number of observations</vt:lpstr>
      <vt:lpstr>PowerPoint Presentation</vt:lpstr>
      <vt:lpstr>coders</vt:lpstr>
      <vt:lpstr>3) Choose and train an ML model</vt:lpstr>
      <vt:lpstr>PowerPoint Presentation</vt:lpstr>
      <vt:lpstr>4) Validate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I</dc:title>
  <dc:creator>Sebastian Vallejo Vera</dc:creator>
  <cp:lastModifiedBy>Sebastian Vallejo Vera</cp:lastModifiedBy>
  <cp:revision>1</cp:revision>
  <dcterms:created xsi:type="dcterms:W3CDTF">2024-02-08T18:00:37Z</dcterms:created>
  <dcterms:modified xsi:type="dcterms:W3CDTF">2024-02-08T20:58:21Z</dcterms:modified>
</cp:coreProperties>
</file>