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257" r:id="rId2"/>
    <p:sldId id="266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67" r:id="rId13"/>
    <p:sldId id="268" r:id="rId14"/>
    <p:sldId id="269" r:id="rId15"/>
    <p:sldId id="270" r:id="rId16"/>
    <p:sldId id="271" r:id="rId17"/>
    <p:sldId id="272" r:id="rId18"/>
    <p:sldId id="288" r:id="rId19"/>
    <p:sldId id="289" r:id="rId20"/>
    <p:sldId id="292" r:id="rId21"/>
    <p:sldId id="293" r:id="rId22"/>
    <p:sldId id="274" r:id="rId23"/>
    <p:sldId id="276" r:id="rId24"/>
    <p:sldId id="275" r:id="rId25"/>
    <p:sldId id="277" r:id="rId26"/>
    <p:sldId id="290" r:id="rId27"/>
    <p:sldId id="29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67C128-B505-FF4B-9536-158604739204}" v="5" dt="2023-12-20T19:00:53.3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159"/>
  </p:normalViewPr>
  <p:slideViewPr>
    <p:cSldViewPr snapToGrid="0">
      <p:cViewPr varScale="1">
        <p:scale>
          <a:sx n="124" d="100"/>
          <a:sy n="124" d="100"/>
        </p:scale>
        <p:origin x="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A7006-4415-CD4E-8A1D-35DC06DE4EE9}" type="datetimeFigureOut">
              <a:rPr lang="en-US" smtClean="0"/>
              <a:t>1/2/24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0C965-8A2F-5043-A72C-692AA1E9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90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73F649-4761-1B47-B7A0-3BF2E0045C74}" type="slidenum">
              <a:rPr lang="es-ES_tradnl" smtClean="0"/>
              <a:t>23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25401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500E504-7D07-2C4E-9EAF-433CDC3D5B2E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DF50350-7DCE-A140-A1AB-35B131A0BAF6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4241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E504-7D07-2C4E-9EAF-433CDC3D5B2E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50350-7DCE-A140-A1AB-35B131A0B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1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E504-7D07-2C4E-9EAF-433CDC3D5B2E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50350-7DCE-A140-A1AB-35B131A0B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43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E504-7D07-2C4E-9EAF-433CDC3D5B2E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50350-7DCE-A140-A1AB-35B131A0B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57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500E504-7D07-2C4E-9EAF-433CDC3D5B2E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DF50350-7DCE-A140-A1AB-35B131A0BAF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335027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E504-7D07-2C4E-9EAF-433CDC3D5B2E}" type="datetimeFigureOut">
              <a:rPr lang="en-US" smtClean="0"/>
              <a:t>1/2/24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50350-7DCE-A140-A1AB-35B131A0B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299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E504-7D07-2C4E-9EAF-433CDC3D5B2E}" type="datetimeFigureOut">
              <a:rPr lang="en-US" smtClean="0"/>
              <a:t>1/2/24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50350-7DCE-A140-A1AB-35B131A0B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096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E504-7D07-2C4E-9EAF-433CDC3D5B2E}" type="datetimeFigureOut">
              <a:rPr lang="en-US" smtClean="0"/>
              <a:t>1/2/24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50350-7DCE-A140-A1AB-35B131A0B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1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E504-7D07-2C4E-9EAF-433CDC3D5B2E}" type="datetimeFigureOut">
              <a:rPr lang="en-US" smtClean="0"/>
              <a:t>1/2/24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50350-7DCE-A140-A1AB-35B131A0B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81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1500E504-7D07-2C4E-9EAF-433CDC3D5B2E}" type="datetimeFigureOut">
              <a:rPr lang="en-US" smtClean="0"/>
              <a:t>1/2/24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DF50350-7DCE-A140-A1AB-35B131A0BAF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334542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1500E504-7D07-2C4E-9EAF-433CDC3D5B2E}" type="datetimeFigureOut">
              <a:rPr lang="en-US" smtClean="0"/>
              <a:t>1/2/24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DF50350-7DCE-A140-A1AB-35B131A0B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51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500E504-7D07-2C4E-9EAF-433CDC3D5B2E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DF50350-7DCE-A140-A1AB-35B131A0BAF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0328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svallejovera.github.io/cpa_uwo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vallejovera.com/" TargetMode="External"/><Relationship Id="rId2" Type="http://schemas.openxmlformats.org/officeDocument/2006/relationships/hyperlink" Target="mailto:sebastian.vallejo@uwo.c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868916-58B2-48F0-B6C8-D995E8977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101010 data lines to infinity">
            <a:extLst>
              <a:ext uri="{FF2B5EF4-FFF2-40B4-BE49-F238E27FC236}">
                <a16:creationId xmlns:a16="http://schemas.microsoft.com/office/drawing/2014/main" id="{3A7EAABD-B734-67D4-6849-1E45247435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76" r="30172" b="1"/>
          <a:stretch/>
        </p:blipFill>
        <p:spPr>
          <a:xfrm>
            <a:off x="8362943" y="10"/>
            <a:ext cx="3829057" cy="6857990"/>
          </a:xfrm>
          <a:prstGeom prst="rect">
            <a:avLst/>
          </a:prstGeom>
        </p:spPr>
      </p:pic>
      <p:sp>
        <p:nvSpPr>
          <p:cNvPr id="11" name="Freeform 13">
            <a:extLst>
              <a:ext uri="{FF2B5EF4-FFF2-40B4-BE49-F238E27FC236}">
                <a16:creationId xmlns:a16="http://schemas.microsoft.com/office/drawing/2014/main" id="{BB82496C-9AD4-4916-BAB7-FF3CC04B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0" y="0"/>
            <a:ext cx="9807836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41F44F-73F7-6FD4-D955-D28857AFB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403" y="1098388"/>
            <a:ext cx="7818540" cy="4394988"/>
          </a:xfrm>
        </p:spPr>
        <p:txBody>
          <a:bodyPr>
            <a:normAutofit/>
          </a:bodyPr>
          <a:lstStyle/>
          <a:p>
            <a:pPr algn="l"/>
            <a:r>
              <a:rPr lang="es-ES_tradnl" sz="7000" err="1"/>
              <a:t>Introduction</a:t>
            </a:r>
            <a:r>
              <a:rPr lang="es-ES_tradnl" sz="7000"/>
              <a:t> </a:t>
            </a:r>
            <a:r>
              <a:rPr lang="es-ES_tradnl" sz="7000" err="1"/>
              <a:t>to</a:t>
            </a:r>
            <a:r>
              <a:rPr lang="es-ES_tradnl" sz="7000"/>
              <a:t> </a:t>
            </a:r>
            <a:r>
              <a:rPr lang="es-ES_tradnl" sz="7000" i="1" err="1"/>
              <a:t>Computational</a:t>
            </a:r>
            <a:r>
              <a:rPr lang="es-ES_tradnl" sz="7000" i="1"/>
              <a:t> Text </a:t>
            </a:r>
            <a:r>
              <a:rPr lang="es-ES_tradnl" sz="7000" i="1" err="1"/>
              <a:t>Analysis</a:t>
            </a:r>
            <a:endParaRPr lang="es-ES_tradnl" sz="7000" i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24B819-8026-3DB4-0C53-A1FF2FDBF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403" y="5563388"/>
            <a:ext cx="7818540" cy="742279"/>
          </a:xfrm>
        </p:spPr>
        <p:txBody>
          <a:bodyPr>
            <a:normAutofit/>
          </a:bodyPr>
          <a:lstStyle/>
          <a:p>
            <a:pPr algn="l"/>
            <a:r>
              <a:rPr lang="es-ES_tradnl">
                <a:solidFill>
                  <a:schemeClr val="bg2"/>
                </a:solidFill>
              </a:rPr>
              <a:t>Prof. Sebastián Vallejo Vera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7C1286-B472-4907-9B47-E8C9FE290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Freeform 16">
            <a:extLst>
              <a:ext uri="{FF2B5EF4-FFF2-40B4-BE49-F238E27FC236}">
                <a16:creationId xmlns:a16="http://schemas.microsoft.com/office/drawing/2014/main" id="{28B35564-38A4-457A-BD01-15D6F1659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33061" y="0"/>
            <a:ext cx="1646238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5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2579C-CA5B-733A-8492-CF7640A4A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Who are </a:t>
            </a:r>
            <a:r>
              <a:rPr lang="es-ES_tradnl" dirty="0" err="1">
                <a:solidFill>
                  <a:schemeClr val="accent1"/>
                </a:solidFill>
              </a:rPr>
              <a:t>you</a:t>
            </a:r>
            <a:r>
              <a:rPr lang="es-ES_tradnl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FE6FC-C8C3-80DE-CB87-50B1A9E24F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22820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C3DE02-A7B9-C731-F53D-EC2DB455C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4855AA-F6F3-59E8-4357-D22EDED93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Name</a:t>
            </a:r>
          </a:p>
          <a:p>
            <a:r>
              <a:rPr lang="en-US" dirty="0"/>
              <a:t>Research Interest / Policy Interest</a:t>
            </a:r>
          </a:p>
          <a:p>
            <a:r>
              <a:rPr lang="en-US" dirty="0"/>
              <a:t>Why are you taking this course?</a:t>
            </a:r>
          </a:p>
          <a:p>
            <a:endParaRPr lang="en-US" dirty="0"/>
          </a:p>
          <a:p>
            <a:r>
              <a:rPr lang="en-US" dirty="0"/>
              <a:t>What is you R/Python/coding level?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777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BC16-E6D9-DE41-E3E3-39585B786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Read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Syllabus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207FE-38E2-E9B4-BC29-A2B4AD961E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(also, you probably did not read the syllabus so when the class ends, please go read the syllabus)</a:t>
            </a:r>
          </a:p>
        </p:txBody>
      </p:sp>
    </p:spTree>
    <p:extLst>
      <p:ext uri="{BB962C8B-B14F-4D97-AF65-F5344CB8AC3E}">
        <p14:creationId xmlns:p14="http://schemas.microsoft.com/office/powerpoint/2010/main" val="3669837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BA9C-CB75-5ED3-E28A-D2FD6E250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9848" y="1004045"/>
            <a:ext cx="7558609" cy="48499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8100" dirty="0"/>
              <a:t>What you </a:t>
            </a:r>
            <a:r>
              <a:rPr lang="en-US" sz="8100" dirty="0">
                <a:highlight>
                  <a:srgbClr val="000080"/>
                </a:highlight>
              </a:rPr>
              <a:t>MUST</a:t>
            </a:r>
            <a:r>
              <a:rPr lang="en-US" sz="8100" dirty="0"/>
              <a:t> know from the syllabus</a:t>
            </a:r>
          </a:p>
        </p:txBody>
      </p:sp>
    </p:spTree>
    <p:extLst>
      <p:ext uri="{BB962C8B-B14F-4D97-AF65-F5344CB8AC3E}">
        <p14:creationId xmlns:p14="http://schemas.microsoft.com/office/powerpoint/2010/main" val="3001126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36AAA5-FEF3-E67C-CA65-EA2E90FE5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FAQs</a:t>
            </a:r>
            <a:r>
              <a:rPr lang="es-ES_tradnl" dirty="0"/>
              <a:t>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10026A-1309-18C2-5781-6A909DDA9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I be on time? Yes. </a:t>
            </a:r>
          </a:p>
          <a:p>
            <a:r>
              <a:rPr lang="en-US" dirty="0"/>
              <a:t>Can I come into the class if I arrive late? Yes, but quietly. </a:t>
            </a:r>
          </a:p>
          <a:p>
            <a:r>
              <a:rPr lang="en-US" dirty="0"/>
              <a:t>Must I come to class? No. </a:t>
            </a:r>
          </a:p>
          <a:p>
            <a:r>
              <a:rPr lang="en-US" dirty="0"/>
              <a:t>Do you want me to come to class? Should I come to class? Yes, and YES. </a:t>
            </a:r>
          </a:p>
          <a:p>
            <a:r>
              <a:rPr lang="en-US" dirty="0"/>
              <a:t>Will you grade class participation? No, but I want you to participate regardless. </a:t>
            </a:r>
          </a:p>
          <a:p>
            <a:r>
              <a:rPr lang="en-US" dirty="0"/>
              <a:t>Will all the slides and material for the class be made available to me? Yes!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747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EB2BA-E2A7-371D-8724-D515CAB1B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Expectations</a:t>
            </a:r>
            <a:r>
              <a:rPr lang="es-ES_tradnl" dirty="0"/>
              <a:t> </a:t>
            </a:r>
            <a:r>
              <a:rPr lang="es-ES_tradnl" dirty="0" err="1"/>
              <a:t>during</a:t>
            </a:r>
            <a:r>
              <a:rPr lang="es-ES_tradnl" dirty="0"/>
              <a:t> </a:t>
            </a:r>
            <a:r>
              <a:rPr lang="es-ES_tradnl" dirty="0" err="1"/>
              <a:t>Class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B64E4-EDAC-AF59-8DD4-0A9CEDDB7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kind.</a:t>
            </a:r>
          </a:p>
          <a:p>
            <a:r>
              <a:rPr lang="en-US" dirty="0"/>
              <a:t>Be respectful.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Avoid looking at your phone… </a:t>
            </a:r>
          </a:p>
        </p:txBody>
      </p:sp>
    </p:spTree>
    <p:extLst>
      <p:ext uri="{BB962C8B-B14F-4D97-AF65-F5344CB8AC3E}">
        <p14:creationId xmlns:p14="http://schemas.microsoft.com/office/powerpoint/2010/main" val="3921849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2D4A9D-88AA-AC13-A779-B85FBFA94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Requirements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482F50-2134-9E02-E745-25EA848EA9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(</a:t>
            </a:r>
            <a:r>
              <a:rPr lang="es-ES_tradnl" dirty="0" err="1"/>
              <a:t>This</a:t>
            </a:r>
            <a:r>
              <a:rPr lang="es-ES_tradnl" dirty="0"/>
              <a:t> </a:t>
            </a:r>
            <a:r>
              <a:rPr lang="es-ES_tradnl" dirty="0" err="1"/>
              <a:t>is</a:t>
            </a:r>
            <a:r>
              <a:rPr lang="es-ES_tradnl" dirty="0"/>
              <a:t> </a:t>
            </a:r>
            <a:r>
              <a:rPr lang="es-ES_tradnl" dirty="0" err="1"/>
              <a:t>how</a:t>
            </a:r>
            <a:r>
              <a:rPr lang="es-ES_tradnl" dirty="0"/>
              <a:t> </a:t>
            </a:r>
            <a:r>
              <a:rPr lang="es-ES_tradnl" dirty="0" err="1"/>
              <a:t>capitalism</a:t>
            </a:r>
            <a:r>
              <a:rPr lang="es-ES_tradnl" dirty="0"/>
              <a:t> </a:t>
            </a:r>
            <a:r>
              <a:rPr lang="es-ES_tradnl" dirty="0" err="1"/>
              <a:t>turns</a:t>
            </a:r>
            <a:r>
              <a:rPr lang="es-ES_tradnl" dirty="0"/>
              <a:t> </a:t>
            </a:r>
            <a:r>
              <a:rPr lang="es-ES_tradnl" dirty="0" err="1"/>
              <a:t>you</a:t>
            </a:r>
            <a:r>
              <a:rPr lang="es-ES_tradnl" dirty="0"/>
              <a:t> </a:t>
            </a:r>
            <a:r>
              <a:rPr lang="es-ES_tradnl" dirty="0" err="1"/>
              <a:t>into</a:t>
            </a:r>
            <a:r>
              <a:rPr lang="es-ES_tradnl" dirty="0"/>
              <a:t> a </a:t>
            </a:r>
            <a:r>
              <a:rPr lang="es-ES_tradnl" dirty="0" err="1"/>
              <a:t>number</a:t>
            </a:r>
            <a:r>
              <a:rPr lang="es-ES_tradn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3316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C0EFF7-D3FF-ECB5-5249-96F9BC7A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FA6D94-44ED-1314-3E44-2C53EEB4A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Homework (40%): </a:t>
            </a:r>
            <a:r>
              <a:rPr lang="en-US" dirty="0"/>
              <a:t>There will be four worksheets that will walk you through the implementation of different text analysis techniques. At the end of each worksheets, you will find a set of questions. You should partner up with someone else in your class and go through these together. </a:t>
            </a:r>
          </a:p>
          <a:p>
            <a:r>
              <a:rPr lang="en-US" b="1" dirty="0"/>
              <a:t>Reading Review (10%): </a:t>
            </a:r>
            <a:r>
              <a:rPr lang="en-US" dirty="0"/>
              <a:t>On the weeks when no assignment is due, I will randomly choose a pair of students to briefly explain the research question and the method used in one of the assigned papers for that week. </a:t>
            </a:r>
          </a:p>
          <a:p>
            <a:r>
              <a:rPr lang="en-US" b="1" dirty="0"/>
              <a:t>Final Essay (40%): </a:t>
            </a:r>
            <a:r>
              <a:rPr lang="en-US" dirty="0"/>
              <a:t>A 4000-word </a:t>
            </a:r>
            <a:r>
              <a:rPr lang="en-US" i="1" dirty="0"/>
              <a:t>max</a:t>
            </a:r>
            <a:r>
              <a:rPr lang="en-US" dirty="0"/>
              <a:t> essay. Further instructions can be found in the syllabus.</a:t>
            </a:r>
          </a:p>
        </p:txBody>
      </p:sp>
    </p:spTree>
    <p:extLst>
      <p:ext uri="{BB962C8B-B14F-4D97-AF65-F5344CB8AC3E}">
        <p14:creationId xmlns:p14="http://schemas.microsoft.com/office/powerpoint/2010/main" val="3489787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FAA3C4-8A04-F3D5-D975-E1D36B12D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E36AAB-850A-8079-59A9-E2D79EFBBC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99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CF7739-7B87-3E6B-9748-95E5D20A6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3ACC33-0981-08B1-5B15-762A488A3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all weeks, there are two types of readings: technical and applied. </a:t>
            </a:r>
          </a:p>
          <a:p>
            <a:pPr lvl="1"/>
            <a:r>
              <a:rPr lang="en-US" dirty="0"/>
              <a:t>For most weeks, the technical reading will be a chapter from Grimmer, Roberts, and Stewart’s book “Text as Data: A New Framework for Machine Learning and the Social Science”. </a:t>
            </a:r>
          </a:p>
          <a:p>
            <a:endParaRPr lang="en-US" dirty="0"/>
          </a:p>
          <a:p>
            <a:r>
              <a:rPr lang="en-US" dirty="0"/>
              <a:t>Mini-FAQ:</a:t>
            </a:r>
          </a:p>
          <a:p>
            <a:pPr lvl="1"/>
            <a:r>
              <a:rPr lang="en-US" dirty="0"/>
              <a:t>Should I do </a:t>
            </a:r>
            <a:r>
              <a:rPr lang="en-US" b="1" i="1" dirty="0"/>
              <a:t>all</a:t>
            </a:r>
            <a:r>
              <a:rPr lang="en-US" dirty="0"/>
              <a:t> the readings? Yes. </a:t>
            </a:r>
          </a:p>
          <a:p>
            <a:pPr lvl="1"/>
            <a:r>
              <a:rPr lang="en-US" dirty="0"/>
              <a:t>Should I do </a:t>
            </a:r>
            <a:r>
              <a:rPr lang="en-US" b="1" i="1" dirty="0"/>
              <a:t>all</a:t>
            </a:r>
            <a:r>
              <a:rPr lang="en-US" dirty="0"/>
              <a:t> the readings before class? If possible. However, some can be more challenging than others. I recommend that, at the very least, you carefully read the technical readings and one applied paper. If you run out of time, skim the rest and catch up when possible. </a:t>
            </a:r>
          </a:p>
          <a:p>
            <a:pPr lvl="1"/>
            <a:r>
              <a:rPr lang="en-US" dirty="0"/>
              <a:t>Ok, but do I </a:t>
            </a:r>
            <a:r>
              <a:rPr lang="en-US" b="1" i="1" dirty="0"/>
              <a:t>really</a:t>
            </a:r>
            <a:r>
              <a:rPr lang="en-US" dirty="0"/>
              <a:t> need to do all the readings? Yes, this is why…</a:t>
            </a:r>
          </a:p>
        </p:txBody>
      </p:sp>
    </p:spTree>
    <p:extLst>
      <p:ext uri="{BB962C8B-B14F-4D97-AF65-F5344CB8AC3E}">
        <p14:creationId xmlns:p14="http://schemas.microsoft.com/office/powerpoint/2010/main" val="342274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2579C-CA5B-733A-8492-CF7640A4A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Who am 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FE6FC-C8C3-80DE-CB87-50B1A9E24F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s-ES_tradnl" dirty="0"/>
              <a:t>(</a:t>
            </a:r>
            <a:r>
              <a:rPr lang="es-ES_tradnl" dirty="0" err="1"/>
              <a:t>All</a:t>
            </a:r>
            <a:r>
              <a:rPr lang="es-ES_tradnl" dirty="0"/>
              <a:t> </a:t>
            </a:r>
            <a:r>
              <a:rPr lang="es-ES_tradnl" dirty="0" err="1"/>
              <a:t>questions</a:t>
            </a:r>
            <a:r>
              <a:rPr lang="es-ES_tradnl" dirty="0"/>
              <a:t> </a:t>
            </a:r>
            <a:r>
              <a:rPr lang="es-ES_tradnl" dirty="0" err="1"/>
              <a:t>about</a:t>
            </a:r>
            <a:r>
              <a:rPr lang="es-ES_tradnl" dirty="0"/>
              <a:t> </a:t>
            </a:r>
            <a:r>
              <a:rPr lang="es-ES_tradnl" dirty="0" err="1"/>
              <a:t>my</a:t>
            </a:r>
            <a:r>
              <a:rPr lang="es-ES_tradnl" dirty="0"/>
              <a:t> personal </a:t>
            </a:r>
            <a:r>
              <a:rPr lang="es-ES_tradnl" dirty="0" err="1"/>
              <a:t>life</a:t>
            </a:r>
            <a:r>
              <a:rPr lang="es-ES_tradnl" dirty="0"/>
              <a:t> are </a:t>
            </a:r>
            <a:r>
              <a:rPr lang="es-ES_tradnl" dirty="0" err="1"/>
              <a:t>fair</a:t>
            </a:r>
            <a:r>
              <a:rPr lang="es-ES_tradnl" dirty="0"/>
              <a:t> </a:t>
            </a:r>
            <a:r>
              <a:rPr lang="es-ES_tradnl" dirty="0" err="1"/>
              <a:t>questions</a:t>
            </a:r>
            <a:r>
              <a:rPr lang="es-ES_tradnl" dirty="0"/>
              <a:t> </a:t>
            </a:r>
            <a:r>
              <a:rPr lang="es-ES_tradnl" dirty="0" err="1"/>
              <a:t>right</a:t>
            </a:r>
            <a:r>
              <a:rPr lang="es-ES_tradnl" dirty="0"/>
              <a:t> </a:t>
            </a:r>
            <a:r>
              <a:rPr lang="es-ES_tradnl" dirty="0" err="1"/>
              <a:t>now</a:t>
            </a:r>
            <a:r>
              <a:rPr lang="es-ES_tradnl" dirty="0"/>
              <a:t>--and </a:t>
            </a:r>
            <a:r>
              <a:rPr lang="es-ES_tradnl" dirty="0" err="1"/>
              <a:t>only</a:t>
            </a:r>
            <a:r>
              <a:rPr lang="es-ES_tradnl" dirty="0"/>
              <a:t> </a:t>
            </a:r>
            <a:r>
              <a:rPr lang="es-ES_tradnl" dirty="0" err="1"/>
              <a:t>now</a:t>
            </a:r>
            <a:r>
              <a:rPr lang="es-ES_tradn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08186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D54731-AF05-F7B9-8505-C65200592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854133-A608-753D-F4D5-76EA2838CA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52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D5016-AFF2-CBD5-5AD5-320FF222E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61EB0-958A-52A5-BA49-6DE5F2983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All the code in the class, as well as all the exercises for homework, can be found at the course’s webpage: </a:t>
            </a:r>
            <a:r>
              <a:rPr lang="en-US" dirty="0">
                <a:hlinkClick r:id="rId2"/>
              </a:rPr>
              <a:t>https://svallejovera.github.io/cpa_uwo/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042713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26EC-0B13-5DB1-BA9A-F1FCE175F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Perusall</a:t>
            </a:r>
            <a:endParaRPr lang="es-ES_trad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3CE41-E08D-2A6F-1ED8-89EC883939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524654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mic stand with a microphone on a lit stage">
            <a:extLst>
              <a:ext uri="{FF2B5EF4-FFF2-40B4-BE49-F238E27FC236}">
                <a16:creationId xmlns:a16="http://schemas.microsoft.com/office/drawing/2014/main" id="{014775ED-C49D-4F49-B00E-A89461593E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b="15648"/>
          <a:stretch/>
        </p:blipFill>
        <p:spPr>
          <a:xfrm>
            <a:off x="20" y="-1"/>
            <a:ext cx="12191980" cy="68646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2B8259-81BC-8F42-AE3E-2A941CB51A77}"/>
              </a:ext>
            </a:extLst>
          </p:cNvPr>
          <p:cNvSpPr txBox="1"/>
          <p:nvPr/>
        </p:nvSpPr>
        <p:spPr>
          <a:xfrm>
            <a:off x="1078523" y="1098388"/>
            <a:ext cx="10318418" cy="4394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0000" cap="all" spc="8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TOUR!</a:t>
            </a:r>
          </a:p>
        </p:txBody>
      </p:sp>
    </p:spTree>
    <p:extLst>
      <p:ext uri="{BB962C8B-B14F-4D97-AF65-F5344CB8AC3E}">
        <p14:creationId xmlns:p14="http://schemas.microsoft.com/office/powerpoint/2010/main" val="2710037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24028-5754-3E8C-74BB-E08EF788F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Office </a:t>
            </a:r>
            <a:r>
              <a:rPr lang="es-ES_tradnl" dirty="0" err="1"/>
              <a:t>Hours</a:t>
            </a:r>
            <a:endParaRPr lang="es-ES_trad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F2588-8136-3754-E5A0-E672E14CA7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(Do </a:t>
            </a:r>
            <a:r>
              <a:rPr lang="es-ES_tradnl" dirty="0" err="1"/>
              <a:t>not</a:t>
            </a:r>
            <a:r>
              <a:rPr lang="es-ES_tradnl" dirty="0"/>
              <a:t> </a:t>
            </a:r>
            <a:r>
              <a:rPr lang="es-ES_tradnl" dirty="0" err="1"/>
              <a:t>suffer</a:t>
            </a:r>
            <a:r>
              <a:rPr lang="es-ES_tradnl" dirty="0"/>
              <a:t> in </a:t>
            </a:r>
            <a:r>
              <a:rPr lang="es-ES_tradnl" dirty="0" err="1"/>
              <a:t>silence</a:t>
            </a:r>
            <a:r>
              <a:rPr lang="es-ES_tradn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1833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1BD559-D3F4-D3C5-8D97-B72575275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37FF52-DE6C-EC60-E0D5-6372BBC37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/>
              <a:t>Mondays</a:t>
            </a:r>
            <a:r>
              <a:rPr lang="es-ES_tradnl" dirty="0"/>
              <a:t> </a:t>
            </a:r>
            <a:r>
              <a:rPr lang="es-ES_tradnl" dirty="0" err="1"/>
              <a:t>from</a:t>
            </a:r>
            <a:r>
              <a:rPr lang="es-ES_tradnl" dirty="0"/>
              <a:t> 13.00 </a:t>
            </a:r>
            <a:r>
              <a:rPr lang="es-ES_tradnl" dirty="0" err="1"/>
              <a:t>to</a:t>
            </a:r>
            <a:r>
              <a:rPr lang="es-ES_tradnl" dirty="0"/>
              <a:t> 14.00 </a:t>
            </a:r>
            <a:r>
              <a:rPr lang="es-ES_tradnl" dirty="0" err="1"/>
              <a:t>or</a:t>
            </a:r>
            <a:r>
              <a:rPr lang="es-ES_tradnl" dirty="0"/>
              <a:t> </a:t>
            </a:r>
            <a:r>
              <a:rPr lang="es-ES_tradnl" dirty="0" err="1"/>
              <a:t>by</a:t>
            </a:r>
            <a:r>
              <a:rPr lang="es-ES_tradnl" dirty="0"/>
              <a:t> </a:t>
            </a:r>
            <a:r>
              <a:rPr lang="es-ES_tradnl" dirty="0" err="1"/>
              <a:t>appointment</a:t>
            </a:r>
            <a:r>
              <a:rPr lang="es-ES_tradnl" dirty="0"/>
              <a:t>. </a:t>
            </a:r>
            <a:r>
              <a:rPr lang="es-ES_tradnl" dirty="0" err="1"/>
              <a:t>Mostly</a:t>
            </a:r>
            <a:r>
              <a:rPr lang="es-ES_tradnl"/>
              <a:t> by</a:t>
            </a:r>
            <a:r>
              <a:rPr lang="es-ES_tradnl" dirty="0"/>
              <a:t> </a:t>
            </a:r>
            <a:r>
              <a:rPr lang="es-ES_tradnl" dirty="0" err="1"/>
              <a:t>appointment</a:t>
            </a:r>
            <a:r>
              <a:rPr lang="es-ES_tradnl" dirty="0"/>
              <a:t>. </a:t>
            </a:r>
          </a:p>
          <a:p>
            <a:endParaRPr lang="es-ES_tradnl" dirty="0"/>
          </a:p>
          <a:p>
            <a:r>
              <a:rPr lang="es-ES_tradnl" dirty="0" err="1"/>
              <a:t>You</a:t>
            </a:r>
            <a:r>
              <a:rPr lang="es-ES_tradnl" dirty="0"/>
              <a:t> </a:t>
            </a:r>
            <a:r>
              <a:rPr lang="es-ES_tradnl" dirty="0" err="1"/>
              <a:t>should</a:t>
            </a:r>
            <a:r>
              <a:rPr lang="es-ES_tradnl" dirty="0"/>
              <a:t> come </a:t>
            </a:r>
            <a:r>
              <a:rPr lang="es-ES_tradnl" dirty="0" err="1"/>
              <a:t>to</a:t>
            </a:r>
            <a:r>
              <a:rPr lang="es-ES_tradnl" dirty="0"/>
              <a:t> office </a:t>
            </a:r>
            <a:r>
              <a:rPr lang="es-ES_tradnl" dirty="0" err="1"/>
              <a:t>hours</a:t>
            </a:r>
            <a:r>
              <a:rPr lang="es-ES_tradnl" dirty="0"/>
              <a:t>… </a:t>
            </a:r>
          </a:p>
          <a:p>
            <a:endParaRPr lang="es-ES_tradnl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79816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5DBF19-AF25-FBE9-2945-37B5CEA4C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remarks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42E9C0-0F02-D84B-4CE5-964F626E86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02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C9A55-8574-2AFC-E322-6C2B6BC67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A37F3-9AAA-AB15-F911-E7CEF0C5C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do not believe in punitive teaching. I believe that learning happens in community. </a:t>
            </a:r>
          </a:p>
          <a:p>
            <a:r>
              <a:rPr lang="en-US" dirty="0"/>
              <a:t>If you have questions, ask them. More often the not, other students have similar questions, so it helps everybody. </a:t>
            </a:r>
          </a:p>
          <a:p>
            <a:endParaRPr lang="en-US" dirty="0"/>
          </a:p>
          <a:p>
            <a:r>
              <a:rPr lang="en-US" dirty="0"/>
              <a:t>This program (and by extension, this class) is preparing you for a job/a PhD. Take advantage of it. It’s tough out there. </a:t>
            </a:r>
          </a:p>
          <a:p>
            <a:pPr lvl="1"/>
            <a:r>
              <a:rPr lang="en-US" dirty="0"/>
              <a:t>If you are a PhD student, this </a:t>
            </a:r>
            <a:r>
              <a:rPr lang="en-US" i="1" dirty="0"/>
              <a:t>is</a:t>
            </a:r>
            <a:r>
              <a:rPr lang="en-US" dirty="0"/>
              <a:t> you job!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628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37FDFA-7119-F2DD-59DE-634A4D712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BD237B-6426-1B6B-742B-97105E635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first names is </a:t>
            </a:r>
            <a:r>
              <a:rPr lang="en-US" i="1" dirty="0"/>
              <a:t>Sebastián</a:t>
            </a:r>
            <a:r>
              <a:rPr lang="en-US" dirty="0"/>
              <a:t>; my last names is </a:t>
            </a:r>
            <a:r>
              <a:rPr lang="en-US" i="1" dirty="0"/>
              <a:t>Vallejo Vera. </a:t>
            </a:r>
          </a:p>
          <a:p>
            <a:pPr lvl="1"/>
            <a:r>
              <a:rPr lang="en-US" dirty="0"/>
              <a:t>You can call me however you feel more comfortable: Sebastián, Professor Vallejo, Professor Vallejo Vera, Dr. Vallejo, and/or Dr. Vallejo Vera. Dr. Vera is my mom. </a:t>
            </a:r>
          </a:p>
          <a:p>
            <a:r>
              <a:rPr lang="en-US" dirty="0"/>
              <a:t>I received my PhD in 2019 from the University of Maryland, College Park (just like Dave). I am a comparativist and a methodologist.</a:t>
            </a:r>
          </a:p>
          <a:p>
            <a:endParaRPr lang="en-US" dirty="0"/>
          </a:p>
          <a:p>
            <a:r>
              <a:rPr lang="en-US" dirty="0"/>
              <a:t>Reach me at:</a:t>
            </a:r>
          </a:p>
          <a:p>
            <a:pPr lvl="1"/>
            <a:r>
              <a:rPr lang="en-US" dirty="0">
                <a:hlinkClick r:id="rId2"/>
              </a:rPr>
              <a:t>sebastian.vallejo@uwo.ca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www.svallejovera.com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844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AD8DC-262C-D06C-763A-9FCED02F3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Research: Text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A539B-62B0-5197-48A3-DDF377F99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of Large Language Models (LLM) in the social science:</a:t>
            </a:r>
          </a:p>
          <a:p>
            <a:pPr lvl="1"/>
            <a:r>
              <a:rPr lang="en-US" dirty="0" err="1"/>
              <a:t>Timoneda</a:t>
            </a:r>
            <a:r>
              <a:rPr lang="en-US" dirty="0"/>
              <a:t>, J.C., and </a:t>
            </a:r>
            <a:r>
              <a:rPr lang="en-US" b="1" dirty="0"/>
              <a:t>S. Vallejo Vera</a:t>
            </a:r>
            <a:r>
              <a:rPr lang="en-US" dirty="0"/>
              <a:t>. </a:t>
            </a:r>
            <a:r>
              <a:rPr lang="en-US" i="1" dirty="0"/>
              <a:t>BERT, </a:t>
            </a:r>
            <a:r>
              <a:rPr lang="en-US" i="1" dirty="0" err="1"/>
              <a:t>RoBERTa</a:t>
            </a:r>
            <a:r>
              <a:rPr lang="en-US" i="1" dirty="0"/>
              <a:t> or </a:t>
            </a:r>
            <a:r>
              <a:rPr lang="en-US" i="1" dirty="0" err="1"/>
              <a:t>DeBERTa</a:t>
            </a:r>
            <a:r>
              <a:rPr lang="en-US" i="1" dirty="0"/>
              <a:t>? Comparing Performance Across Transformer Models in Political Science Text</a:t>
            </a:r>
            <a:r>
              <a:rPr lang="en-US" dirty="0"/>
              <a:t>. Forthcoming </a:t>
            </a:r>
            <a:r>
              <a:rPr lang="en-US" i="1" dirty="0"/>
              <a:t>Journal of Politics.</a:t>
            </a:r>
          </a:p>
          <a:p>
            <a:pPr lvl="1"/>
            <a:r>
              <a:rPr lang="en-US" dirty="0"/>
              <a:t>Davila Gordillo, D., J.C. </a:t>
            </a:r>
            <a:r>
              <a:rPr lang="en-US" dirty="0" err="1"/>
              <a:t>Timoneda</a:t>
            </a:r>
            <a:r>
              <a:rPr lang="en-US" dirty="0"/>
              <a:t>, and </a:t>
            </a:r>
            <a:r>
              <a:rPr lang="en-US" b="1" dirty="0"/>
              <a:t>S. Vallejo Vera</a:t>
            </a:r>
            <a:r>
              <a:rPr lang="en-US" dirty="0"/>
              <a:t>. </a:t>
            </a:r>
            <a:r>
              <a:rPr lang="en-US" i="1" dirty="0"/>
              <a:t>Machines Do See Color: A Guideline to Classify Different Forms of Racist Discourse in Large Corpora</a:t>
            </a:r>
            <a:r>
              <a:rPr lang="en-US" dirty="0"/>
              <a:t>. Working Paper</a:t>
            </a:r>
            <a:r>
              <a:rPr lang="en-US" i="1" dirty="0"/>
              <a:t>.</a:t>
            </a:r>
          </a:p>
          <a:p>
            <a:pPr lvl="1"/>
            <a:r>
              <a:rPr lang="en-US" dirty="0" err="1"/>
              <a:t>Timoneda</a:t>
            </a:r>
            <a:r>
              <a:rPr lang="en-US" dirty="0"/>
              <a:t>, J.C., and </a:t>
            </a:r>
            <a:r>
              <a:rPr lang="en-US" b="1" dirty="0"/>
              <a:t>S. Vallejo Vera</a:t>
            </a:r>
            <a:r>
              <a:rPr lang="en-US" dirty="0"/>
              <a:t>. </a:t>
            </a:r>
            <a:r>
              <a:rPr lang="en-US" i="1" dirty="0"/>
              <a:t>Behind the Mask: Random and Selective Masking in Transformer Models Applied to Specialized Political Science Texts. </a:t>
            </a:r>
            <a:r>
              <a:rPr lang="en-US" dirty="0"/>
              <a:t>Working Paper.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39767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AD8DC-262C-D06C-763A-9FCED02F3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Research: Gender and Politics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BD5AD0-D90A-4FA0-B8DE-E5BCF0F51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386" y="1905035"/>
            <a:ext cx="5717227" cy="35872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73E307-40A9-6A44-9242-BC31962C247E}"/>
              </a:ext>
            </a:extLst>
          </p:cNvPr>
          <p:cNvSpPr txBox="1"/>
          <p:nvPr/>
        </p:nvSpPr>
        <p:spPr>
          <a:xfrm>
            <a:off x="1083038" y="5724463"/>
            <a:ext cx="10515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Garamond" panose="02020404030301010803" pitchFamily="18" charset="0"/>
              </a:rPr>
              <a:t>Vallejo Vera, S., &amp; Gómez Vidal, A. (2022). The politics of interruptions: gendered disruptions of legislative speeches. </a:t>
            </a:r>
            <a:r>
              <a:rPr lang="en-CA" i="1" dirty="0">
                <a:latin typeface="Garamond" panose="02020404030301010803" pitchFamily="18" charset="0"/>
              </a:rPr>
              <a:t>The Journal of Politics</a:t>
            </a:r>
            <a:r>
              <a:rPr lang="en-CA" dirty="0">
                <a:latin typeface="Garamond" panose="02020404030301010803" pitchFamily="18" charset="0"/>
              </a:rPr>
              <a:t>, </a:t>
            </a:r>
            <a:r>
              <a:rPr lang="en-CA" i="1" dirty="0">
                <a:latin typeface="Garamond" panose="02020404030301010803" pitchFamily="18" charset="0"/>
              </a:rPr>
              <a:t>84</a:t>
            </a:r>
            <a:r>
              <a:rPr lang="en-CA" dirty="0">
                <a:latin typeface="Garamond" panose="02020404030301010803" pitchFamily="18" charset="0"/>
              </a:rPr>
              <a:t>(3), 1384-1402.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934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02178-E21C-1076-CEBF-5212249D0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Research: Racial Identity and Politics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7C4B4D-D283-966E-3E7C-AA2544806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331" y="1874517"/>
            <a:ext cx="4083337" cy="38817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D7649-F300-0D0C-A205-4479BBCC0EA0}"/>
              </a:ext>
            </a:extLst>
          </p:cNvPr>
          <p:cNvSpPr txBox="1"/>
          <p:nvPr/>
        </p:nvSpPr>
        <p:spPr>
          <a:xfrm>
            <a:off x="1083038" y="5829284"/>
            <a:ext cx="10515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Garamond" panose="02020404030301010803" pitchFamily="18" charset="0"/>
              </a:rPr>
              <a:t>Vallejo Vera, S. (2023). Rage in the Machine: Activation of Racist Content in Social Media. </a:t>
            </a:r>
            <a:r>
              <a:rPr lang="en-CA" i="1" dirty="0">
                <a:latin typeface="Garamond" panose="02020404030301010803" pitchFamily="18" charset="0"/>
              </a:rPr>
              <a:t>Latin American Politics and Society</a:t>
            </a:r>
            <a:r>
              <a:rPr lang="en-CA" dirty="0">
                <a:latin typeface="Garamond" panose="02020404030301010803" pitchFamily="18" charset="0"/>
              </a:rPr>
              <a:t>, 65(1), 74-100.</a:t>
            </a: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731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74E48-9104-1F63-4AFF-CE4C51F3D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Research: Legislative Politics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D50F48-7492-763B-B588-D0C90F5DA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496" y="1874517"/>
            <a:ext cx="4634685" cy="37438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502A7C-ECFD-ECF7-0F40-FA5E4EA26284}"/>
              </a:ext>
            </a:extLst>
          </p:cNvPr>
          <p:cNvSpPr txBox="1"/>
          <p:nvPr/>
        </p:nvSpPr>
        <p:spPr>
          <a:xfrm>
            <a:off x="1251678" y="5829284"/>
            <a:ext cx="10515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latin typeface="Garamond" panose="02020404030301010803" pitchFamily="18" charset="0"/>
              </a:rPr>
              <a:t>Alemán</a:t>
            </a:r>
            <a:r>
              <a:rPr lang="en-CA" dirty="0">
                <a:latin typeface="Garamond" panose="02020404030301010803" pitchFamily="18" charset="0"/>
              </a:rPr>
              <a:t>, E., </a:t>
            </a:r>
            <a:r>
              <a:rPr lang="en-CA" dirty="0" err="1">
                <a:latin typeface="Garamond" panose="02020404030301010803" pitchFamily="18" charset="0"/>
              </a:rPr>
              <a:t>Micozzi</a:t>
            </a:r>
            <a:r>
              <a:rPr lang="en-CA" dirty="0">
                <a:latin typeface="Garamond" panose="02020404030301010803" pitchFamily="18" charset="0"/>
              </a:rPr>
              <a:t>, J. P., &amp; Vallejo Vera, S. (2023). Congressional Committees, Electoral Connections, and Legislative Speech. </a:t>
            </a:r>
            <a:r>
              <a:rPr lang="en-CA" i="1" dirty="0">
                <a:latin typeface="Garamond" panose="02020404030301010803" pitchFamily="18" charset="0"/>
              </a:rPr>
              <a:t>Political Research Quarterly</a:t>
            </a:r>
            <a:r>
              <a:rPr lang="en-CA" dirty="0">
                <a:latin typeface="Garamond" panose="02020404030301010803" pitchFamily="18" charset="0"/>
              </a:rPr>
              <a:t>, 76(2), 994-1011.</a:t>
            </a: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773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121F-C0C4-8099-D6A3-0B7FD2C96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Research: And then some…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45499D-ACEC-FEA7-76AA-3580323EE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448" y="1544310"/>
            <a:ext cx="6351104" cy="39585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CD1570-AEF4-F04E-3E35-DA1CAD1DCB26}"/>
              </a:ext>
            </a:extLst>
          </p:cNvPr>
          <p:cNvSpPr txBox="1"/>
          <p:nvPr/>
        </p:nvSpPr>
        <p:spPr>
          <a:xfrm>
            <a:off x="1083038" y="5829283"/>
            <a:ext cx="10515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latin typeface="Garamond" panose="02020404030301010803" pitchFamily="18" charset="0"/>
              </a:rPr>
              <a:t>Currin</a:t>
            </a:r>
            <a:r>
              <a:rPr lang="en-CA" dirty="0">
                <a:latin typeface="Garamond" panose="02020404030301010803" pitchFamily="18" charset="0"/>
              </a:rPr>
              <a:t>, C. B., Vallejo Vera, S., &amp; </a:t>
            </a:r>
            <a:r>
              <a:rPr lang="en-CA" dirty="0" err="1">
                <a:latin typeface="Garamond" panose="02020404030301010803" pitchFamily="18" charset="0"/>
              </a:rPr>
              <a:t>Khaledi-Nasab</a:t>
            </a:r>
            <a:r>
              <a:rPr lang="en-CA" dirty="0">
                <a:latin typeface="Garamond" panose="02020404030301010803" pitchFamily="18" charset="0"/>
              </a:rPr>
              <a:t>, A. (2022). Depolarization of echo chambers by random dynamical nudge. </a:t>
            </a:r>
            <a:r>
              <a:rPr lang="en-CA" i="1" dirty="0">
                <a:latin typeface="Garamond" panose="02020404030301010803" pitchFamily="18" charset="0"/>
              </a:rPr>
              <a:t>Scientific Reports</a:t>
            </a:r>
            <a:r>
              <a:rPr lang="en-CA" dirty="0">
                <a:latin typeface="Garamond" panose="02020404030301010803" pitchFamily="18" charset="0"/>
              </a:rPr>
              <a:t>, 12(1), 9234.</a:t>
            </a: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265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4E80EC-290A-3839-D871-B9592EDAB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0AA21-7A56-511D-8E53-CFCB0E66A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3071448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{0E485437-9C64-634D-9FB8-65EB535908DD}tf10001071</Template>
  <TotalTime>61</TotalTime>
  <Words>992</Words>
  <Application>Microsoft Macintosh PowerPoint</Application>
  <PresentationFormat>Widescreen</PresentationFormat>
  <Paragraphs>83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Garamond</vt:lpstr>
      <vt:lpstr>Gill Sans MT</vt:lpstr>
      <vt:lpstr>Impact</vt:lpstr>
      <vt:lpstr>Badge</vt:lpstr>
      <vt:lpstr>Introduction to Computational Text Analysis</vt:lpstr>
      <vt:lpstr>Who am I?</vt:lpstr>
      <vt:lpstr>PowerPoint Presentation</vt:lpstr>
      <vt:lpstr>My Research: Text Analysis</vt:lpstr>
      <vt:lpstr>My Research: Gender and Politics</vt:lpstr>
      <vt:lpstr>My Research: Racial Identity and Politics</vt:lpstr>
      <vt:lpstr>My Research: Legislative Politics</vt:lpstr>
      <vt:lpstr>My Research: And then some…</vt:lpstr>
      <vt:lpstr>PowerPoint Presentation</vt:lpstr>
      <vt:lpstr>Who are you?</vt:lpstr>
      <vt:lpstr>PowerPoint Presentation</vt:lpstr>
      <vt:lpstr>Read the Syllabus</vt:lpstr>
      <vt:lpstr>What you MUST know from the syllabus</vt:lpstr>
      <vt:lpstr>FAQs:</vt:lpstr>
      <vt:lpstr>Expectations during Class</vt:lpstr>
      <vt:lpstr>Course Requirements</vt:lpstr>
      <vt:lpstr>PowerPoint Presentation</vt:lpstr>
      <vt:lpstr>Readings</vt:lpstr>
      <vt:lpstr>PowerPoint Presentation</vt:lpstr>
      <vt:lpstr>Code</vt:lpstr>
      <vt:lpstr>PowerPoint Presentation</vt:lpstr>
      <vt:lpstr>Perusall</vt:lpstr>
      <vt:lpstr>PowerPoint Presentation</vt:lpstr>
      <vt:lpstr>Office Hours</vt:lpstr>
      <vt:lpstr>PowerPoint Presentation</vt:lpstr>
      <vt:lpstr>Closing remarks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Computational Text Analysis</dc:title>
  <dc:creator>Sebastian Vallejo Vera</dc:creator>
  <cp:lastModifiedBy>Sebastian Vallejo Vera</cp:lastModifiedBy>
  <cp:revision>3</cp:revision>
  <dcterms:created xsi:type="dcterms:W3CDTF">2023-12-20T18:04:42Z</dcterms:created>
  <dcterms:modified xsi:type="dcterms:W3CDTF">2024-01-02T21:11:14Z</dcterms:modified>
</cp:coreProperties>
</file>