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BA5F78-4F38-DE42-BF43-A4A6234E07D3}" v="1" dt="2025-04-24T20:59:57.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0"/>
    <p:restoredTop sz="96181"/>
  </p:normalViewPr>
  <p:slideViewPr>
    <p:cSldViewPr snapToGrid="0">
      <p:cViewPr varScale="1">
        <p:scale>
          <a:sx n="114" d="100"/>
          <a:sy n="114" d="100"/>
        </p:scale>
        <p:origin x="5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ebastian Vallejo Vera" userId="661f42ee-5565-49c4-8b1d-325f2d699b91" providerId="ADAL" clId="{D5451FDB-D42C-4A44-85F0-4AFEBF4F4730}"/>
    <pc:docChg chg="modSld">
      <pc:chgData name="Sebastian Vallejo Vera" userId="661f42ee-5565-49c4-8b1d-325f2d699b91" providerId="ADAL" clId="{D5451FDB-D42C-4A44-85F0-4AFEBF4F4730}" dt="2025-03-11T13:52:52.232" v="7" actId="20577"/>
      <pc:docMkLst>
        <pc:docMk/>
      </pc:docMkLst>
      <pc:sldChg chg="modSp">
        <pc:chgData name="Sebastian Vallejo Vera" userId="661f42ee-5565-49c4-8b1d-325f2d699b91" providerId="ADAL" clId="{D5451FDB-D42C-4A44-85F0-4AFEBF4F4730}" dt="2025-03-11T13:42:10.302" v="3" actId="20577"/>
        <pc:sldMkLst>
          <pc:docMk/>
          <pc:sldMk cId="3088338972" sldId="258"/>
        </pc:sldMkLst>
        <pc:spChg chg="mod">
          <ac:chgData name="Sebastian Vallejo Vera" userId="661f42ee-5565-49c4-8b1d-325f2d699b91" providerId="ADAL" clId="{D5451FDB-D42C-4A44-85F0-4AFEBF4F4730}" dt="2025-03-11T13:42:10.302" v="3" actId="20577"/>
          <ac:spMkLst>
            <pc:docMk/>
            <pc:sldMk cId="3088338972" sldId="258"/>
            <ac:spMk id="3" creationId="{1780C239-54FB-CEBC-276A-C67FDF08C8BB}"/>
          </ac:spMkLst>
        </pc:spChg>
      </pc:sldChg>
      <pc:sldChg chg="modSp mod">
        <pc:chgData name="Sebastian Vallejo Vera" userId="661f42ee-5565-49c4-8b1d-325f2d699b91" providerId="ADAL" clId="{D5451FDB-D42C-4A44-85F0-4AFEBF4F4730}" dt="2025-03-11T13:43:05.374" v="6" actId="20577"/>
        <pc:sldMkLst>
          <pc:docMk/>
          <pc:sldMk cId="207388492" sldId="264"/>
        </pc:sldMkLst>
        <pc:spChg chg="mod">
          <ac:chgData name="Sebastian Vallejo Vera" userId="661f42ee-5565-49c4-8b1d-325f2d699b91" providerId="ADAL" clId="{D5451FDB-D42C-4A44-85F0-4AFEBF4F4730}" dt="2025-03-11T13:43:05.374" v="6" actId="20577"/>
          <ac:spMkLst>
            <pc:docMk/>
            <pc:sldMk cId="207388492" sldId="264"/>
            <ac:spMk id="3" creationId="{52C9D12D-25F6-5687-E298-9E8F654FE798}"/>
          </ac:spMkLst>
        </pc:spChg>
      </pc:sldChg>
      <pc:sldChg chg="modSp">
        <pc:chgData name="Sebastian Vallejo Vera" userId="661f42ee-5565-49c4-8b1d-325f2d699b91" providerId="ADAL" clId="{D5451FDB-D42C-4A44-85F0-4AFEBF4F4730}" dt="2025-03-11T13:52:52.232" v="7" actId="20577"/>
        <pc:sldMkLst>
          <pc:docMk/>
          <pc:sldMk cId="2968183926" sldId="284"/>
        </pc:sldMkLst>
        <pc:spChg chg="mod">
          <ac:chgData name="Sebastian Vallejo Vera" userId="661f42ee-5565-49c4-8b1d-325f2d699b91" providerId="ADAL" clId="{D5451FDB-D42C-4A44-85F0-4AFEBF4F4730}" dt="2025-03-11T13:52:52.232" v="7" actId="20577"/>
          <ac:spMkLst>
            <pc:docMk/>
            <pc:sldMk cId="2968183926" sldId="284"/>
            <ac:spMk id="3" creationId="{3D332F75-B4B0-0DB4-76E8-CCAA79B084BB}"/>
          </ac:spMkLst>
        </pc:spChg>
      </pc:sldChg>
    </pc:docChg>
  </pc:docChgLst>
  <pc:docChgLst>
    <pc:chgData name="Vallejo Vera, Sebastian" userId="9dbf769e-f5f7-4c1a-b214-de73a2d2b9d1" providerId="ADAL" clId="{5F995CED-2B97-A84F-BEFF-90D4C3B7B0DE}"/>
    <pc:docChg chg="undo custSel addSld delSld modSld">
      <pc:chgData name="Vallejo Vera, Sebastian" userId="9dbf769e-f5f7-4c1a-b214-de73a2d2b9d1" providerId="ADAL" clId="{5F995CED-2B97-A84F-BEFF-90D4C3B7B0DE}" dt="2024-02-27T17:30:08.786" v="2331"/>
      <pc:docMkLst>
        <pc:docMk/>
      </pc:docMkLst>
      <pc:sldChg chg="modSp">
        <pc:chgData name="Vallejo Vera, Sebastian" userId="9dbf769e-f5f7-4c1a-b214-de73a2d2b9d1" providerId="ADAL" clId="{5F995CED-2B97-A84F-BEFF-90D4C3B7B0DE}" dt="2024-02-27T13:38:19.196" v="0" actId="20577"/>
        <pc:sldMkLst>
          <pc:docMk/>
          <pc:sldMk cId="1063245332" sldId="257"/>
        </pc:sldMkLst>
        <pc:spChg chg="mod">
          <ac:chgData name="Vallejo Vera, Sebastian" userId="9dbf769e-f5f7-4c1a-b214-de73a2d2b9d1" providerId="ADAL" clId="{5F995CED-2B97-A84F-BEFF-90D4C3B7B0DE}" dt="2024-02-27T13:38:19.196" v="0" actId="20577"/>
          <ac:spMkLst>
            <pc:docMk/>
            <pc:sldMk cId="1063245332" sldId="257"/>
            <ac:spMk id="3" creationId="{E9AB19A9-F430-0D79-E2DF-2F33309A8B03}"/>
          </ac:spMkLst>
        </pc:spChg>
      </pc:sldChg>
      <pc:sldChg chg="modSp">
        <pc:chgData name="Vallejo Vera, Sebastian" userId="9dbf769e-f5f7-4c1a-b214-de73a2d2b9d1" providerId="ADAL" clId="{5F995CED-2B97-A84F-BEFF-90D4C3B7B0DE}" dt="2024-02-27T17:29:43.332" v="2330"/>
        <pc:sldMkLst>
          <pc:docMk/>
          <pc:sldMk cId="2550351299" sldId="271"/>
        </pc:sldMkLst>
        <pc:spChg chg="mod">
          <ac:chgData name="Vallejo Vera, Sebastian" userId="9dbf769e-f5f7-4c1a-b214-de73a2d2b9d1" providerId="ADAL" clId="{5F995CED-2B97-A84F-BEFF-90D4C3B7B0DE}" dt="2024-02-27T17:29:43.332" v="2330"/>
          <ac:spMkLst>
            <pc:docMk/>
            <pc:sldMk cId="2550351299" sldId="271"/>
            <ac:spMk id="3" creationId="{877698F5-E9FB-9C14-5C09-6584F0475ABC}"/>
          </ac:spMkLst>
        </pc:spChg>
      </pc:sldChg>
      <pc:sldChg chg="modSp">
        <pc:chgData name="Vallejo Vera, Sebastian" userId="9dbf769e-f5f7-4c1a-b214-de73a2d2b9d1" providerId="ADAL" clId="{5F995CED-2B97-A84F-BEFF-90D4C3B7B0DE}" dt="2024-02-27T17:30:08.786" v="2331"/>
        <pc:sldMkLst>
          <pc:docMk/>
          <pc:sldMk cId="1797852343" sldId="281"/>
        </pc:sldMkLst>
        <pc:spChg chg="mod">
          <ac:chgData name="Vallejo Vera, Sebastian" userId="9dbf769e-f5f7-4c1a-b214-de73a2d2b9d1" providerId="ADAL" clId="{5F995CED-2B97-A84F-BEFF-90D4C3B7B0DE}" dt="2024-02-27T17:30:08.786" v="2331"/>
          <ac:spMkLst>
            <pc:docMk/>
            <pc:sldMk cId="1797852343" sldId="281"/>
            <ac:spMk id="3" creationId="{09C8BC48-89E7-A8AF-3EAD-E740E38B70A8}"/>
          </ac:spMkLst>
        </pc:spChg>
      </pc:sldChg>
      <pc:sldChg chg="modSp mod">
        <pc:chgData name="Vallejo Vera, Sebastian" userId="9dbf769e-f5f7-4c1a-b214-de73a2d2b9d1" providerId="ADAL" clId="{5F995CED-2B97-A84F-BEFF-90D4C3B7B0DE}" dt="2024-02-27T17:29:02.176" v="2328" actId="20577"/>
        <pc:sldMkLst>
          <pc:docMk/>
          <pc:sldMk cId="1575178008" sldId="286"/>
        </pc:sldMkLst>
        <pc:spChg chg="mod">
          <ac:chgData name="Vallejo Vera, Sebastian" userId="9dbf769e-f5f7-4c1a-b214-de73a2d2b9d1" providerId="ADAL" clId="{5F995CED-2B97-A84F-BEFF-90D4C3B7B0DE}" dt="2024-02-27T17:29:02.176" v="2328" actId="20577"/>
          <ac:spMkLst>
            <pc:docMk/>
            <pc:sldMk cId="1575178008" sldId="286"/>
            <ac:spMk id="3" creationId="{2A3B496D-C0E4-3A16-8B3F-FFD51B887CAD}"/>
          </ac:spMkLst>
        </pc:spChg>
      </pc:sldChg>
      <pc:sldChg chg="addSp delSp modSp new mod chgLayout">
        <pc:chgData name="Vallejo Vera, Sebastian" userId="9dbf769e-f5f7-4c1a-b214-de73a2d2b9d1" providerId="ADAL" clId="{5F995CED-2B97-A84F-BEFF-90D4C3B7B0DE}" dt="2024-02-27T13:40:26.117" v="19" actId="404"/>
        <pc:sldMkLst>
          <pc:docMk/>
          <pc:sldMk cId="2251714672" sldId="287"/>
        </pc:sldMkLst>
        <pc:spChg chg="del mod ord">
          <ac:chgData name="Vallejo Vera, Sebastian" userId="9dbf769e-f5f7-4c1a-b214-de73a2d2b9d1" providerId="ADAL" clId="{5F995CED-2B97-A84F-BEFF-90D4C3B7B0DE}" dt="2024-02-27T13:40:18.911" v="4" actId="700"/>
          <ac:spMkLst>
            <pc:docMk/>
            <pc:sldMk cId="2251714672" sldId="287"/>
            <ac:spMk id="2" creationId="{219ADA21-8196-5668-793D-D5BFE1FA6B72}"/>
          </ac:spMkLst>
        </pc:spChg>
        <pc:spChg chg="del mod ord">
          <ac:chgData name="Vallejo Vera, Sebastian" userId="9dbf769e-f5f7-4c1a-b214-de73a2d2b9d1" providerId="ADAL" clId="{5F995CED-2B97-A84F-BEFF-90D4C3B7B0DE}" dt="2024-02-27T13:40:18.911" v="4" actId="700"/>
          <ac:spMkLst>
            <pc:docMk/>
            <pc:sldMk cId="2251714672" sldId="287"/>
            <ac:spMk id="3" creationId="{83525425-C450-448D-2841-BF0286870CDA}"/>
          </ac:spMkLst>
        </pc:spChg>
        <pc:spChg chg="add mod ord">
          <ac:chgData name="Vallejo Vera, Sebastian" userId="9dbf769e-f5f7-4c1a-b214-de73a2d2b9d1" providerId="ADAL" clId="{5F995CED-2B97-A84F-BEFF-90D4C3B7B0DE}" dt="2024-02-27T13:40:26.117" v="19" actId="404"/>
          <ac:spMkLst>
            <pc:docMk/>
            <pc:sldMk cId="2251714672" sldId="287"/>
            <ac:spMk id="4" creationId="{C4831410-5230-10DF-7749-22D36A2F1D9B}"/>
          </ac:spMkLst>
        </pc:spChg>
        <pc:spChg chg="add mod ord">
          <ac:chgData name="Vallejo Vera, Sebastian" userId="9dbf769e-f5f7-4c1a-b214-de73a2d2b9d1" providerId="ADAL" clId="{5F995CED-2B97-A84F-BEFF-90D4C3B7B0DE}" dt="2024-02-27T13:40:18.911" v="4" actId="700"/>
          <ac:spMkLst>
            <pc:docMk/>
            <pc:sldMk cId="2251714672" sldId="287"/>
            <ac:spMk id="5" creationId="{805E2CD6-FF06-BE2D-930B-B123C7609281}"/>
          </ac:spMkLst>
        </pc:spChg>
      </pc:sldChg>
      <pc:sldChg chg="modSp new mod">
        <pc:chgData name="Vallejo Vera, Sebastian" userId="9dbf769e-f5f7-4c1a-b214-de73a2d2b9d1" providerId="ADAL" clId="{5F995CED-2B97-A84F-BEFF-90D4C3B7B0DE}" dt="2024-02-27T13:41:07.669" v="57" actId="404"/>
        <pc:sldMkLst>
          <pc:docMk/>
          <pc:sldMk cId="552589897" sldId="288"/>
        </pc:sldMkLst>
        <pc:spChg chg="mod">
          <ac:chgData name="Vallejo Vera, Sebastian" userId="9dbf769e-f5f7-4c1a-b214-de73a2d2b9d1" providerId="ADAL" clId="{5F995CED-2B97-A84F-BEFF-90D4C3B7B0DE}" dt="2024-02-27T13:41:07.669" v="57" actId="404"/>
          <ac:spMkLst>
            <pc:docMk/>
            <pc:sldMk cId="552589897" sldId="288"/>
            <ac:spMk id="2" creationId="{03D561BD-6FF6-5EC7-8D93-A67BD578B7B8}"/>
          </ac:spMkLst>
        </pc:spChg>
      </pc:sldChg>
      <pc:sldChg chg="modSp new mod">
        <pc:chgData name="Vallejo Vera, Sebastian" userId="9dbf769e-f5f7-4c1a-b214-de73a2d2b9d1" providerId="ADAL" clId="{5F995CED-2B97-A84F-BEFF-90D4C3B7B0DE}" dt="2024-02-27T13:41:21.816" v="94" actId="20577"/>
        <pc:sldMkLst>
          <pc:docMk/>
          <pc:sldMk cId="213155965" sldId="289"/>
        </pc:sldMkLst>
        <pc:spChg chg="mod">
          <ac:chgData name="Vallejo Vera, Sebastian" userId="9dbf769e-f5f7-4c1a-b214-de73a2d2b9d1" providerId="ADAL" clId="{5F995CED-2B97-A84F-BEFF-90D4C3B7B0DE}" dt="2024-02-27T13:41:21.816" v="94" actId="20577"/>
          <ac:spMkLst>
            <pc:docMk/>
            <pc:sldMk cId="213155965" sldId="289"/>
            <ac:spMk id="2" creationId="{049205D3-EE8E-6414-F20D-0122AFA135B6}"/>
          </ac:spMkLst>
        </pc:spChg>
      </pc:sldChg>
      <pc:sldChg chg="addSp delSp modSp new mod chgLayout">
        <pc:chgData name="Vallejo Vera, Sebastian" userId="9dbf769e-f5f7-4c1a-b214-de73a2d2b9d1" providerId="ADAL" clId="{5F995CED-2B97-A84F-BEFF-90D4C3B7B0DE}" dt="2024-02-27T14:01:00.091" v="848" actId="20577"/>
        <pc:sldMkLst>
          <pc:docMk/>
          <pc:sldMk cId="3404795243" sldId="290"/>
        </pc:sldMkLst>
        <pc:spChg chg="del mod ord">
          <ac:chgData name="Vallejo Vera, Sebastian" userId="9dbf769e-f5f7-4c1a-b214-de73a2d2b9d1" providerId="ADAL" clId="{5F995CED-2B97-A84F-BEFF-90D4C3B7B0DE}" dt="2024-02-27T13:41:28.289" v="96" actId="700"/>
          <ac:spMkLst>
            <pc:docMk/>
            <pc:sldMk cId="3404795243" sldId="290"/>
            <ac:spMk id="2" creationId="{4D3ADC6D-3FCE-7C4C-A277-A71C14889BFA}"/>
          </ac:spMkLst>
        </pc:spChg>
        <pc:spChg chg="del mod ord">
          <ac:chgData name="Vallejo Vera, Sebastian" userId="9dbf769e-f5f7-4c1a-b214-de73a2d2b9d1" providerId="ADAL" clId="{5F995CED-2B97-A84F-BEFF-90D4C3B7B0DE}" dt="2024-02-27T13:41:28.289" v="96" actId="700"/>
          <ac:spMkLst>
            <pc:docMk/>
            <pc:sldMk cId="3404795243" sldId="290"/>
            <ac:spMk id="3" creationId="{C6A8CC0B-82AE-8BD5-9431-8DC3CD922D0F}"/>
          </ac:spMkLst>
        </pc:spChg>
        <pc:spChg chg="add mod ord">
          <ac:chgData name="Vallejo Vera, Sebastian" userId="9dbf769e-f5f7-4c1a-b214-de73a2d2b9d1" providerId="ADAL" clId="{5F995CED-2B97-A84F-BEFF-90D4C3B7B0DE}" dt="2024-02-27T13:41:28.289" v="96" actId="700"/>
          <ac:spMkLst>
            <pc:docMk/>
            <pc:sldMk cId="3404795243" sldId="290"/>
            <ac:spMk id="4" creationId="{F750B90E-3C59-9E29-D832-C628E58CE589}"/>
          </ac:spMkLst>
        </pc:spChg>
        <pc:spChg chg="add mod ord">
          <ac:chgData name="Vallejo Vera, Sebastian" userId="9dbf769e-f5f7-4c1a-b214-de73a2d2b9d1" providerId="ADAL" clId="{5F995CED-2B97-A84F-BEFF-90D4C3B7B0DE}" dt="2024-02-27T14:01:00.091" v="848" actId="20577"/>
          <ac:spMkLst>
            <pc:docMk/>
            <pc:sldMk cId="3404795243" sldId="290"/>
            <ac:spMk id="5" creationId="{DD89B7A6-5E6E-B7F2-02C8-F3DCE7EC43B2}"/>
          </ac:spMkLst>
        </pc:spChg>
      </pc:sldChg>
      <pc:sldChg chg="addSp delSp modSp new mod setBg modClrScheme modAnim chgLayout">
        <pc:chgData name="Vallejo Vera, Sebastian" userId="9dbf769e-f5f7-4c1a-b214-de73a2d2b9d1" providerId="ADAL" clId="{5F995CED-2B97-A84F-BEFF-90D4C3B7B0DE}" dt="2024-02-27T14:01:20.336" v="850" actId="22"/>
        <pc:sldMkLst>
          <pc:docMk/>
          <pc:sldMk cId="153521401" sldId="291"/>
        </pc:sldMkLst>
        <pc:spChg chg="del">
          <ac:chgData name="Vallejo Vera, Sebastian" userId="9dbf769e-f5f7-4c1a-b214-de73a2d2b9d1" providerId="ADAL" clId="{5F995CED-2B97-A84F-BEFF-90D4C3B7B0DE}" dt="2024-02-27T13:51:03.260" v="676" actId="700"/>
          <ac:spMkLst>
            <pc:docMk/>
            <pc:sldMk cId="153521401" sldId="291"/>
            <ac:spMk id="2" creationId="{6432BDF0-018E-7E0D-325A-F9B5C607A4CE}"/>
          </ac:spMkLst>
        </pc:spChg>
        <pc:spChg chg="del">
          <ac:chgData name="Vallejo Vera, Sebastian" userId="9dbf769e-f5f7-4c1a-b214-de73a2d2b9d1" providerId="ADAL" clId="{5F995CED-2B97-A84F-BEFF-90D4C3B7B0DE}" dt="2024-02-27T13:51:03.260" v="676" actId="700"/>
          <ac:spMkLst>
            <pc:docMk/>
            <pc:sldMk cId="153521401" sldId="291"/>
            <ac:spMk id="3" creationId="{29A9A7C3-B842-EB2D-3CC5-A2CF70B520CB}"/>
          </ac:spMkLst>
        </pc:spChg>
        <pc:spChg chg="add del">
          <ac:chgData name="Vallejo Vera, Sebastian" userId="9dbf769e-f5f7-4c1a-b214-de73a2d2b9d1" providerId="ADAL" clId="{5F995CED-2B97-A84F-BEFF-90D4C3B7B0DE}" dt="2024-02-27T14:01:20.336" v="850" actId="22"/>
          <ac:spMkLst>
            <pc:docMk/>
            <pc:sldMk cId="153521401" sldId="291"/>
            <ac:spMk id="7" creationId="{4C4F2104-2DF6-FF98-19A3-739697A362AC}"/>
          </ac:spMkLst>
        </pc:spChg>
        <pc:spChg chg="add">
          <ac:chgData name="Vallejo Vera, Sebastian" userId="9dbf769e-f5f7-4c1a-b214-de73a2d2b9d1" providerId="ADAL" clId="{5F995CED-2B97-A84F-BEFF-90D4C3B7B0DE}" dt="2024-02-27T13:53:54.198" v="678" actId="26606"/>
          <ac:spMkLst>
            <pc:docMk/>
            <pc:sldMk cId="153521401" sldId="291"/>
            <ac:spMk id="9" creationId="{CE606343-BADE-4565-AB89-E9EF7E253F80}"/>
          </ac:spMkLst>
        </pc:spChg>
        <pc:spChg chg="add">
          <ac:chgData name="Vallejo Vera, Sebastian" userId="9dbf769e-f5f7-4c1a-b214-de73a2d2b9d1" providerId="ADAL" clId="{5F995CED-2B97-A84F-BEFF-90D4C3B7B0DE}" dt="2024-02-27T13:53:54.198" v="678" actId="26606"/>
          <ac:spMkLst>
            <pc:docMk/>
            <pc:sldMk cId="153521401" sldId="291"/>
            <ac:spMk id="11" creationId="{39E183BD-2932-401F-8B53-E247764B376B}"/>
          </ac:spMkLst>
        </pc:spChg>
        <pc:picChg chg="add mod">
          <ac:chgData name="Vallejo Vera, Sebastian" userId="9dbf769e-f5f7-4c1a-b214-de73a2d2b9d1" providerId="ADAL" clId="{5F995CED-2B97-A84F-BEFF-90D4C3B7B0DE}" dt="2024-02-27T13:53:54.198" v="678" actId="26606"/>
          <ac:picMkLst>
            <pc:docMk/>
            <pc:sldMk cId="153521401" sldId="291"/>
            <ac:picMk id="4" creationId="{9B8F5D23-8E0B-AE6C-6B62-9E48B1CAF701}"/>
          </ac:picMkLst>
        </pc:picChg>
        <pc:picChg chg="add mod">
          <ac:chgData name="Vallejo Vera, Sebastian" userId="9dbf769e-f5f7-4c1a-b214-de73a2d2b9d1" providerId="ADAL" clId="{5F995CED-2B97-A84F-BEFF-90D4C3B7B0DE}" dt="2024-02-27T13:54:20.664" v="682" actId="1076"/>
          <ac:picMkLst>
            <pc:docMk/>
            <pc:sldMk cId="153521401" sldId="291"/>
            <ac:picMk id="5" creationId="{1BAF4C64-B386-2E78-57F1-2CF49648C1C8}"/>
          </ac:picMkLst>
        </pc:picChg>
      </pc:sldChg>
      <pc:sldChg chg="addSp modSp new mod setBg">
        <pc:chgData name="Vallejo Vera, Sebastian" userId="9dbf769e-f5f7-4c1a-b214-de73a2d2b9d1" providerId="ADAL" clId="{5F995CED-2B97-A84F-BEFF-90D4C3B7B0DE}" dt="2024-02-27T13:54:55.892" v="686" actId="26606"/>
        <pc:sldMkLst>
          <pc:docMk/>
          <pc:sldMk cId="1678516831" sldId="292"/>
        </pc:sldMkLst>
        <pc:spChg chg="add">
          <ac:chgData name="Vallejo Vera, Sebastian" userId="9dbf769e-f5f7-4c1a-b214-de73a2d2b9d1" providerId="ADAL" clId="{5F995CED-2B97-A84F-BEFF-90D4C3B7B0DE}" dt="2024-02-27T13:54:55.892" v="686" actId="26606"/>
          <ac:spMkLst>
            <pc:docMk/>
            <pc:sldMk cId="1678516831" sldId="292"/>
            <ac:spMk id="7" creationId="{CE606343-BADE-4565-AB89-E9EF7E253F80}"/>
          </ac:spMkLst>
        </pc:spChg>
        <pc:spChg chg="add">
          <ac:chgData name="Vallejo Vera, Sebastian" userId="9dbf769e-f5f7-4c1a-b214-de73a2d2b9d1" providerId="ADAL" clId="{5F995CED-2B97-A84F-BEFF-90D4C3B7B0DE}" dt="2024-02-27T13:54:55.892" v="686" actId="26606"/>
          <ac:spMkLst>
            <pc:docMk/>
            <pc:sldMk cId="1678516831" sldId="292"/>
            <ac:spMk id="9" creationId="{39E183BD-2932-401F-8B53-E247764B376B}"/>
          </ac:spMkLst>
        </pc:spChg>
        <pc:picChg chg="add mod">
          <ac:chgData name="Vallejo Vera, Sebastian" userId="9dbf769e-f5f7-4c1a-b214-de73a2d2b9d1" providerId="ADAL" clId="{5F995CED-2B97-A84F-BEFF-90D4C3B7B0DE}" dt="2024-02-27T13:54:55.892" v="686" actId="26606"/>
          <ac:picMkLst>
            <pc:docMk/>
            <pc:sldMk cId="1678516831" sldId="292"/>
            <ac:picMk id="2" creationId="{11C6EDA7-4977-D243-2475-0163F92BBEC6}"/>
          </ac:picMkLst>
        </pc:picChg>
      </pc:sldChg>
      <pc:sldChg chg="addSp delSp modSp new mod setBg">
        <pc:chgData name="Vallejo Vera, Sebastian" userId="9dbf769e-f5f7-4c1a-b214-de73a2d2b9d1" providerId="ADAL" clId="{5F995CED-2B97-A84F-BEFF-90D4C3B7B0DE}" dt="2024-02-27T13:55:53.678" v="693" actId="26606"/>
        <pc:sldMkLst>
          <pc:docMk/>
          <pc:sldMk cId="2718468867" sldId="293"/>
        </pc:sldMkLst>
        <pc:spChg chg="add del">
          <ac:chgData name="Vallejo Vera, Sebastian" userId="9dbf769e-f5f7-4c1a-b214-de73a2d2b9d1" providerId="ADAL" clId="{5F995CED-2B97-A84F-BEFF-90D4C3B7B0DE}" dt="2024-02-27T13:55:53.678" v="693" actId="26606"/>
          <ac:spMkLst>
            <pc:docMk/>
            <pc:sldMk cId="2718468867" sldId="293"/>
            <ac:spMk id="8" creationId="{CE606343-BADE-4565-AB89-E9EF7E253F80}"/>
          </ac:spMkLst>
        </pc:spChg>
        <pc:spChg chg="add del">
          <ac:chgData name="Vallejo Vera, Sebastian" userId="9dbf769e-f5f7-4c1a-b214-de73a2d2b9d1" providerId="ADAL" clId="{5F995CED-2B97-A84F-BEFF-90D4C3B7B0DE}" dt="2024-02-27T13:55:53.678" v="693" actId="26606"/>
          <ac:spMkLst>
            <pc:docMk/>
            <pc:sldMk cId="2718468867" sldId="293"/>
            <ac:spMk id="10" creationId="{39E183BD-2932-401F-8B53-E247764B376B}"/>
          </ac:spMkLst>
        </pc:spChg>
        <pc:spChg chg="add">
          <ac:chgData name="Vallejo Vera, Sebastian" userId="9dbf769e-f5f7-4c1a-b214-de73a2d2b9d1" providerId="ADAL" clId="{5F995CED-2B97-A84F-BEFF-90D4C3B7B0DE}" dt="2024-02-27T13:55:53.678" v="693" actId="26606"/>
          <ac:spMkLst>
            <pc:docMk/>
            <pc:sldMk cId="2718468867" sldId="293"/>
            <ac:spMk id="15" creationId="{CE606343-BADE-4565-AB89-E9EF7E253F80}"/>
          </ac:spMkLst>
        </pc:spChg>
        <pc:spChg chg="add">
          <ac:chgData name="Vallejo Vera, Sebastian" userId="9dbf769e-f5f7-4c1a-b214-de73a2d2b9d1" providerId="ADAL" clId="{5F995CED-2B97-A84F-BEFF-90D4C3B7B0DE}" dt="2024-02-27T13:55:53.678" v="693" actId="26606"/>
          <ac:spMkLst>
            <pc:docMk/>
            <pc:sldMk cId="2718468867" sldId="293"/>
            <ac:spMk id="17" creationId="{39E183BD-2932-401F-8B53-E247764B376B}"/>
          </ac:spMkLst>
        </pc:spChg>
        <pc:picChg chg="add">
          <ac:chgData name="Vallejo Vera, Sebastian" userId="9dbf769e-f5f7-4c1a-b214-de73a2d2b9d1" providerId="ADAL" clId="{5F995CED-2B97-A84F-BEFF-90D4C3B7B0DE}" dt="2024-02-27T13:55:09.316" v="688"/>
          <ac:picMkLst>
            <pc:docMk/>
            <pc:sldMk cId="2718468867" sldId="293"/>
            <ac:picMk id="2" creationId="{44463483-F182-0CE7-01FC-7F6BD63195FE}"/>
          </ac:picMkLst>
        </pc:picChg>
        <pc:picChg chg="add del mod">
          <ac:chgData name="Vallejo Vera, Sebastian" userId="9dbf769e-f5f7-4c1a-b214-de73a2d2b9d1" providerId="ADAL" clId="{5F995CED-2B97-A84F-BEFF-90D4C3B7B0DE}" dt="2024-02-27T13:55:51.597" v="691" actId="478"/>
          <ac:picMkLst>
            <pc:docMk/>
            <pc:sldMk cId="2718468867" sldId="293"/>
            <ac:picMk id="3" creationId="{CF6C8725-0C91-2028-7738-4B54A0782232}"/>
          </ac:picMkLst>
        </pc:picChg>
        <pc:picChg chg="add mod">
          <ac:chgData name="Vallejo Vera, Sebastian" userId="9dbf769e-f5f7-4c1a-b214-de73a2d2b9d1" providerId="ADAL" clId="{5F995CED-2B97-A84F-BEFF-90D4C3B7B0DE}" dt="2024-02-27T13:55:53.678" v="693" actId="26606"/>
          <ac:picMkLst>
            <pc:docMk/>
            <pc:sldMk cId="2718468867" sldId="293"/>
            <ac:picMk id="4" creationId="{3FE8F86A-3A77-C51C-9B0B-F81F44C1E13F}"/>
          </ac:picMkLst>
        </pc:picChg>
      </pc:sldChg>
      <pc:sldChg chg="addSp delSp modSp new mod modAnim">
        <pc:chgData name="Vallejo Vera, Sebastian" userId="9dbf769e-f5f7-4c1a-b214-de73a2d2b9d1" providerId="ADAL" clId="{5F995CED-2B97-A84F-BEFF-90D4C3B7B0DE}" dt="2024-02-27T14:18:30.797" v="1805"/>
        <pc:sldMkLst>
          <pc:docMk/>
          <pc:sldMk cId="3947222202" sldId="294"/>
        </pc:sldMkLst>
        <pc:spChg chg="add mod">
          <ac:chgData name="Vallejo Vera, Sebastian" userId="9dbf769e-f5f7-4c1a-b214-de73a2d2b9d1" providerId="ADAL" clId="{5F995CED-2B97-A84F-BEFF-90D4C3B7B0DE}" dt="2024-02-27T14:17:50.770" v="1795" actId="1076"/>
          <ac:spMkLst>
            <pc:docMk/>
            <pc:sldMk cId="3947222202" sldId="294"/>
            <ac:spMk id="3" creationId="{91B44692-601E-AA0E-F49E-86D97DE2C159}"/>
          </ac:spMkLst>
        </pc:spChg>
        <pc:spChg chg="add mod">
          <ac:chgData name="Vallejo Vera, Sebastian" userId="9dbf769e-f5f7-4c1a-b214-de73a2d2b9d1" providerId="ADAL" clId="{5F995CED-2B97-A84F-BEFF-90D4C3B7B0DE}" dt="2024-02-27T14:02:55.299" v="971" actId="1076"/>
          <ac:spMkLst>
            <pc:docMk/>
            <pc:sldMk cId="3947222202" sldId="294"/>
            <ac:spMk id="5" creationId="{0BD67674-E275-FFDD-2205-B6B05D4F688F}"/>
          </ac:spMkLst>
        </pc:spChg>
        <pc:spChg chg="add mod">
          <ac:chgData name="Vallejo Vera, Sebastian" userId="9dbf769e-f5f7-4c1a-b214-de73a2d2b9d1" providerId="ADAL" clId="{5F995CED-2B97-A84F-BEFF-90D4C3B7B0DE}" dt="2024-02-27T14:17:41.330" v="1794" actId="1076"/>
          <ac:spMkLst>
            <pc:docMk/>
            <pc:sldMk cId="3947222202" sldId="294"/>
            <ac:spMk id="6" creationId="{C4088F09-88A6-ABAE-0CDB-1BBCD591BD7F}"/>
          </ac:spMkLst>
        </pc:spChg>
        <pc:spChg chg="add mod">
          <ac:chgData name="Vallejo Vera, Sebastian" userId="9dbf769e-f5f7-4c1a-b214-de73a2d2b9d1" providerId="ADAL" clId="{5F995CED-2B97-A84F-BEFF-90D4C3B7B0DE}" dt="2024-02-27T14:17:57.075" v="1796" actId="1076"/>
          <ac:spMkLst>
            <pc:docMk/>
            <pc:sldMk cId="3947222202" sldId="294"/>
            <ac:spMk id="7" creationId="{993ED908-28DE-6155-3303-7B95A1248E55}"/>
          </ac:spMkLst>
        </pc:spChg>
        <pc:spChg chg="add del mod">
          <ac:chgData name="Vallejo Vera, Sebastian" userId="9dbf769e-f5f7-4c1a-b214-de73a2d2b9d1" providerId="ADAL" clId="{5F995CED-2B97-A84F-BEFF-90D4C3B7B0DE}" dt="2024-02-27T14:10:08.934" v="1412" actId="478"/>
          <ac:spMkLst>
            <pc:docMk/>
            <pc:sldMk cId="3947222202" sldId="294"/>
            <ac:spMk id="8" creationId="{34A19F2A-B06B-D6F6-1E78-5FC7D25DA93D}"/>
          </ac:spMkLst>
        </pc:spChg>
        <pc:spChg chg="add mod">
          <ac:chgData name="Vallejo Vera, Sebastian" userId="9dbf769e-f5f7-4c1a-b214-de73a2d2b9d1" providerId="ADAL" clId="{5F995CED-2B97-A84F-BEFF-90D4C3B7B0DE}" dt="2024-02-27T14:18:00.074" v="1797" actId="1076"/>
          <ac:spMkLst>
            <pc:docMk/>
            <pc:sldMk cId="3947222202" sldId="294"/>
            <ac:spMk id="9" creationId="{91E348A3-103C-CC4D-351C-025007909ED3}"/>
          </ac:spMkLst>
        </pc:spChg>
        <pc:spChg chg="add mod">
          <ac:chgData name="Vallejo Vera, Sebastian" userId="9dbf769e-f5f7-4c1a-b214-de73a2d2b9d1" providerId="ADAL" clId="{5F995CED-2B97-A84F-BEFF-90D4C3B7B0DE}" dt="2024-02-27T14:18:03.008" v="1798" actId="1076"/>
          <ac:spMkLst>
            <pc:docMk/>
            <pc:sldMk cId="3947222202" sldId="294"/>
            <ac:spMk id="11" creationId="{5DB82F45-11C1-1F2D-DCFE-20E1BBB922E3}"/>
          </ac:spMkLst>
        </pc:spChg>
        <pc:spChg chg="add mod">
          <ac:chgData name="Vallejo Vera, Sebastian" userId="9dbf769e-f5f7-4c1a-b214-de73a2d2b9d1" providerId="ADAL" clId="{5F995CED-2B97-A84F-BEFF-90D4C3B7B0DE}" dt="2024-02-27T14:18:05.199" v="1799" actId="1076"/>
          <ac:spMkLst>
            <pc:docMk/>
            <pc:sldMk cId="3947222202" sldId="294"/>
            <ac:spMk id="12" creationId="{9F34EFCD-861D-3042-A8E4-31614A75A81A}"/>
          </ac:spMkLst>
        </pc:spChg>
        <pc:picChg chg="add mod modCrop">
          <ac:chgData name="Vallejo Vera, Sebastian" userId="9dbf769e-f5f7-4c1a-b214-de73a2d2b9d1" providerId="ADAL" clId="{5F995CED-2B97-A84F-BEFF-90D4C3B7B0DE}" dt="2024-02-27T13:58:51.743" v="698" actId="1076"/>
          <ac:picMkLst>
            <pc:docMk/>
            <pc:sldMk cId="3947222202" sldId="294"/>
            <ac:picMk id="2" creationId="{483523BF-9F53-4BC3-C470-F8B584696B44}"/>
          </ac:picMkLst>
        </pc:picChg>
      </pc:sldChg>
      <pc:sldChg chg="modSp add">
        <pc:chgData name="Vallejo Vera, Sebastian" userId="9dbf769e-f5f7-4c1a-b214-de73a2d2b9d1" providerId="ADAL" clId="{5F995CED-2B97-A84F-BEFF-90D4C3B7B0DE}" dt="2024-02-27T14:01:33.518" v="857" actId="113"/>
        <pc:sldMkLst>
          <pc:docMk/>
          <pc:sldMk cId="1907891426" sldId="295"/>
        </pc:sldMkLst>
        <pc:spChg chg="mod">
          <ac:chgData name="Vallejo Vera, Sebastian" userId="9dbf769e-f5f7-4c1a-b214-de73a2d2b9d1" providerId="ADAL" clId="{5F995CED-2B97-A84F-BEFF-90D4C3B7B0DE}" dt="2024-02-27T14:01:33.518" v="857" actId="113"/>
          <ac:spMkLst>
            <pc:docMk/>
            <pc:sldMk cId="1907891426" sldId="295"/>
            <ac:spMk id="5" creationId="{DD89B7A6-5E6E-B7F2-02C8-F3DCE7EC43B2}"/>
          </ac:spMkLst>
        </pc:spChg>
      </pc:sldChg>
      <pc:sldChg chg="add del">
        <pc:chgData name="Vallejo Vera, Sebastian" userId="9dbf769e-f5f7-4c1a-b214-de73a2d2b9d1" providerId="ADAL" clId="{5F995CED-2B97-A84F-BEFF-90D4C3B7B0DE}" dt="2024-02-27T13:59:24.109" v="700"/>
        <pc:sldMkLst>
          <pc:docMk/>
          <pc:sldMk cId="2290201846" sldId="295"/>
        </pc:sldMkLst>
      </pc:sldChg>
      <pc:sldChg chg="addSp modSp new mod modAnim">
        <pc:chgData name="Vallejo Vera, Sebastian" userId="9dbf769e-f5f7-4c1a-b214-de73a2d2b9d1" providerId="ADAL" clId="{5F995CED-2B97-A84F-BEFF-90D4C3B7B0DE}" dt="2024-02-27T14:23:30.916" v="2327"/>
        <pc:sldMkLst>
          <pc:docMk/>
          <pc:sldMk cId="3104592743" sldId="296"/>
        </pc:sldMkLst>
        <pc:spChg chg="add mod">
          <ac:chgData name="Vallejo Vera, Sebastian" userId="9dbf769e-f5f7-4c1a-b214-de73a2d2b9d1" providerId="ADAL" clId="{5F995CED-2B97-A84F-BEFF-90D4C3B7B0DE}" dt="2024-02-27T14:18:39.212" v="1807"/>
          <ac:spMkLst>
            <pc:docMk/>
            <pc:sldMk cId="3104592743" sldId="296"/>
            <ac:spMk id="3" creationId="{C9CD57CA-E001-80F8-8D33-936289BED424}"/>
          </ac:spMkLst>
        </pc:spChg>
        <pc:spChg chg="add mod">
          <ac:chgData name="Vallejo Vera, Sebastian" userId="9dbf769e-f5f7-4c1a-b214-de73a2d2b9d1" providerId="ADAL" clId="{5F995CED-2B97-A84F-BEFF-90D4C3B7B0DE}" dt="2024-02-27T14:21:36.047" v="2038" actId="20577"/>
          <ac:spMkLst>
            <pc:docMk/>
            <pc:sldMk cId="3104592743" sldId="296"/>
            <ac:spMk id="4" creationId="{D3CC4FC4-BAA5-2E64-AA15-0F909C3B73A5}"/>
          </ac:spMkLst>
        </pc:spChg>
        <pc:spChg chg="add mod">
          <ac:chgData name="Vallejo Vera, Sebastian" userId="9dbf769e-f5f7-4c1a-b214-de73a2d2b9d1" providerId="ADAL" clId="{5F995CED-2B97-A84F-BEFF-90D4C3B7B0DE}" dt="2024-02-27T14:23:09.530" v="2325" actId="114"/>
          <ac:spMkLst>
            <pc:docMk/>
            <pc:sldMk cId="3104592743" sldId="296"/>
            <ac:spMk id="5" creationId="{9A035EB2-1492-6CC7-FAB3-DBDCE2532C87}"/>
          </ac:spMkLst>
        </pc:spChg>
        <pc:picChg chg="add mod">
          <ac:chgData name="Vallejo Vera, Sebastian" userId="9dbf769e-f5f7-4c1a-b214-de73a2d2b9d1" providerId="ADAL" clId="{5F995CED-2B97-A84F-BEFF-90D4C3B7B0DE}" dt="2024-02-27T14:18:39.212" v="1807"/>
          <ac:picMkLst>
            <pc:docMk/>
            <pc:sldMk cId="3104592743" sldId="296"/>
            <ac:picMk id="2" creationId="{0928321B-0963-4D4B-C8AC-4F445381DEAA}"/>
          </ac:picMkLst>
        </pc:picChg>
      </pc:sldChg>
    </pc:docChg>
  </pc:docChgLst>
  <pc:docChgLst>
    <pc:chgData name="Vallejo Vera, Sebastian" userId="9dbf769e-f5f7-4c1a-b214-de73a2d2b9d1" providerId="ADAL" clId="{BE03665F-41FF-3344-B89F-095FBE5023C3}"/>
    <pc:docChg chg="delSld modSld">
      <pc:chgData name="Vallejo Vera, Sebastian" userId="9dbf769e-f5f7-4c1a-b214-de73a2d2b9d1" providerId="ADAL" clId="{BE03665F-41FF-3344-B89F-095FBE5023C3}" dt="2024-03-04T19:39:06.781" v="1"/>
      <pc:docMkLst>
        <pc:docMk/>
      </pc:docMkLst>
      <pc:sldChg chg="modSp">
        <pc:chgData name="Vallejo Vera, Sebastian" userId="9dbf769e-f5f7-4c1a-b214-de73a2d2b9d1" providerId="ADAL" clId="{BE03665F-41FF-3344-B89F-095FBE5023C3}" dt="2024-03-04T19:39:06.781" v="1"/>
        <pc:sldMkLst>
          <pc:docMk/>
          <pc:sldMk cId="424640722" sldId="274"/>
        </pc:sldMkLst>
        <pc:spChg chg="mod">
          <ac:chgData name="Vallejo Vera, Sebastian" userId="9dbf769e-f5f7-4c1a-b214-de73a2d2b9d1" providerId="ADAL" clId="{BE03665F-41FF-3344-B89F-095FBE5023C3}" dt="2024-03-04T19:39:06.781" v="1"/>
          <ac:spMkLst>
            <pc:docMk/>
            <pc:sldMk cId="424640722" sldId="274"/>
            <ac:spMk id="3" creationId="{256715A2-3B62-1180-EECA-E3BD1BB3B938}"/>
          </ac:spMkLst>
        </pc:spChg>
      </pc:sldChg>
      <pc:sldChg chg="del">
        <pc:chgData name="Vallejo Vera, Sebastian" userId="9dbf769e-f5f7-4c1a-b214-de73a2d2b9d1" providerId="ADAL" clId="{BE03665F-41FF-3344-B89F-095FBE5023C3}" dt="2024-03-04T19:18:36.585" v="0" actId="2696"/>
        <pc:sldMkLst>
          <pc:docMk/>
          <pc:sldMk cId="2251714672" sldId="287"/>
        </pc:sldMkLst>
      </pc:sldChg>
      <pc:sldChg chg="del">
        <pc:chgData name="Vallejo Vera, Sebastian" userId="9dbf769e-f5f7-4c1a-b214-de73a2d2b9d1" providerId="ADAL" clId="{BE03665F-41FF-3344-B89F-095FBE5023C3}" dt="2024-03-04T19:18:36.585" v="0" actId="2696"/>
        <pc:sldMkLst>
          <pc:docMk/>
          <pc:sldMk cId="552589897" sldId="288"/>
        </pc:sldMkLst>
      </pc:sldChg>
      <pc:sldChg chg="del">
        <pc:chgData name="Vallejo Vera, Sebastian" userId="9dbf769e-f5f7-4c1a-b214-de73a2d2b9d1" providerId="ADAL" clId="{BE03665F-41FF-3344-B89F-095FBE5023C3}" dt="2024-03-04T19:18:36.585" v="0" actId="2696"/>
        <pc:sldMkLst>
          <pc:docMk/>
          <pc:sldMk cId="213155965" sldId="289"/>
        </pc:sldMkLst>
      </pc:sldChg>
      <pc:sldChg chg="del">
        <pc:chgData name="Vallejo Vera, Sebastian" userId="9dbf769e-f5f7-4c1a-b214-de73a2d2b9d1" providerId="ADAL" clId="{BE03665F-41FF-3344-B89F-095FBE5023C3}" dt="2024-03-04T19:18:36.585" v="0" actId="2696"/>
        <pc:sldMkLst>
          <pc:docMk/>
          <pc:sldMk cId="3404795243" sldId="290"/>
        </pc:sldMkLst>
      </pc:sldChg>
      <pc:sldChg chg="del">
        <pc:chgData name="Vallejo Vera, Sebastian" userId="9dbf769e-f5f7-4c1a-b214-de73a2d2b9d1" providerId="ADAL" clId="{BE03665F-41FF-3344-B89F-095FBE5023C3}" dt="2024-03-04T19:18:36.585" v="0" actId="2696"/>
        <pc:sldMkLst>
          <pc:docMk/>
          <pc:sldMk cId="153521401" sldId="291"/>
        </pc:sldMkLst>
      </pc:sldChg>
      <pc:sldChg chg="del">
        <pc:chgData name="Vallejo Vera, Sebastian" userId="9dbf769e-f5f7-4c1a-b214-de73a2d2b9d1" providerId="ADAL" clId="{BE03665F-41FF-3344-B89F-095FBE5023C3}" dt="2024-03-04T19:18:36.585" v="0" actId="2696"/>
        <pc:sldMkLst>
          <pc:docMk/>
          <pc:sldMk cId="1678516831" sldId="292"/>
        </pc:sldMkLst>
      </pc:sldChg>
      <pc:sldChg chg="del">
        <pc:chgData name="Vallejo Vera, Sebastian" userId="9dbf769e-f5f7-4c1a-b214-de73a2d2b9d1" providerId="ADAL" clId="{BE03665F-41FF-3344-B89F-095FBE5023C3}" dt="2024-03-04T19:18:36.585" v="0" actId="2696"/>
        <pc:sldMkLst>
          <pc:docMk/>
          <pc:sldMk cId="2718468867" sldId="293"/>
        </pc:sldMkLst>
      </pc:sldChg>
      <pc:sldChg chg="del">
        <pc:chgData name="Vallejo Vera, Sebastian" userId="9dbf769e-f5f7-4c1a-b214-de73a2d2b9d1" providerId="ADAL" clId="{BE03665F-41FF-3344-B89F-095FBE5023C3}" dt="2024-03-04T19:18:36.585" v="0" actId="2696"/>
        <pc:sldMkLst>
          <pc:docMk/>
          <pc:sldMk cId="3947222202" sldId="294"/>
        </pc:sldMkLst>
      </pc:sldChg>
      <pc:sldChg chg="del">
        <pc:chgData name="Vallejo Vera, Sebastian" userId="9dbf769e-f5f7-4c1a-b214-de73a2d2b9d1" providerId="ADAL" clId="{BE03665F-41FF-3344-B89F-095FBE5023C3}" dt="2024-03-04T19:18:36.585" v="0" actId="2696"/>
        <pc:sldMkLst>
          <pc:docMk/>
          <pc:sldMk cId="1907891426" sldId="295"/>
        </pc:sldMkLst>
      </pc:sldChg>
      <pc:sldChg chg="del">
        <pc:chgData name="Vallejo Vera, Sebastian" userId="9dbf769e-f5f7-4c1a-b214-de73a2d2b9d1" providerId="ADAL" clId="{BE03665F-41FF-3344-B89F-095FBE5023C3}" dt="2024-03-04T19:18:36.585" v="0" actId="2696"/>
        <pc:sldMkLst>
          <pc:docMk/>
          <pc:sldMk cId="3104592743" sldId="296"/>
        </pc:sldMkLst>
      </pc:sldChg>
    </pc:docChg>
  </pc:docChgLst>
  <pc:docChgLst>
    <pc:chgData name="Sebastian Vallejo Vera" userId="661f42ee-5565-49c4-8b1d-325f2d699b91" providerId="ADAL" clId="{DEBA5F78-4F38-DE42-BF43-A4A6234E07D3}"/>
    <pc:docChg chg="modSld">
      <pc:chgData name="Sebastian Vallejo Vera" userId="661f42ee-5565-49c4-8b1d-325f2d699b91" providerId="ADAL" clId="{DEBA5F78-4F38-DE42-BF43-A4A6234E07D3}" dt="2025-04-24T20:59:57.393" v="0" actId="20577"/>
      <pc:docMkLst>
        <pc:docMk/>
      </pc:docMkLst>
      <pc:sldChg chg="modSp">
        <pc:chgData name="Sebastian Vallejo Vera" userId="661f42ee-5565-49c4-8b1d-325f2d699b91" providerId="ADAL" clId="{DEBA5F78-4F38-DE42-BF43-A4A6234E07D3}" dt="2025-04-24T20:59:57.393" v="0" actId="20577"/>
        <pc:sldMkLst>
          <pc:docMk/>
          <pc:sldMk cId="2550351299" sldId="271"/>
        </pc:sldMkLst>
        <pc:spChg chg="mod">
          <ac:chgData name="Sebastian Vallejo Vera" userId="661f42ee-5565-49c4-8b1d-325f2d699b91" providerId="ADAL" clId="{DEBA5F78-4F38-DE42-BF43-A4A6234E07D3}" dt="2025-04-24T20:59:57.393" v="0" actId="20577"/>
          <ac:spMkLst>
            <pc:docMk/>
            <pc:sldMk cId="2550351299" sldId="271"/>
            <ac:spMk id="3" creationId="{877698F5-E9FB-9C14-5C09-6584F0475AB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16CE653E-820B-3E49-8009-2549E0A9130D}" type="datetimeFigureOut">
              <a:rPr lang="en-US" smtClean="0"/>
              <a:t>4/24/25</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C1182F01-93A5-5641-ACA9-A8EF9285215D}"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8008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E653E-820B-3E49-8009-2549E0A9130D}" type="datetimeFigureOut">
              <a:rPr lang="en-US" smtClean="0"/>
              <a:t>4/24/25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82F01-93A5-5641-ACA9-A8EF9285215D}" type="slidenum">
              <a:rPr lang="en-US" smtClean="0"/>
              <a:t>‹#›</a:t>
            </a:fld>
            <a:endParaRPr lang="en-US"/>
          </a:p>
        </p:txBody>
      </p:sp>
    </p:spTree>
    <p:extLst>
      <p:ext uri="{BB962C8B-B14F-4D97-AF65-F5344CB8AC3E}">
        <p14:creationId xmlns:p14="http://schemas.microsoft.com/office/powerpoint/2010/main" val="4136086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E653E-820B-3E49-8009-2549E0A9130D}" type="datetimeFigureOut">
              <a:rPr lang="en-US" smtClean="0"/>
              <a:t>4/24/25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82F01-93A5-5641-ACA9-A8EF9285215D}" type="slidenum">
              <a:rPr lang="en-US" smtClean="0"/>
              <a:t>‹#›</a:t>
            </a:fld>
            <a:endParaRPr lang="en-US"/>
          </a:p>
        </p:txBody>
      </p:sp>
    </p:spTree>
    <p:extLst>
      <p:ext uri="{BB962C8B-B14F-4D97-AF65-F5344CB8AC3E}">
        <p14:creationId xmlns:p14="http://schemas.microsoft.com/office/powerpoint/2010/main" val="287501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CE653E-820B-3E49-8009-2549E0A9130D}" type="datetimeFigureOut">
              <a:rPr lang="en-US" smtClean="0"/>
              <a:t>4/24/25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182F01-93A5-5641-ACA9-A8EF9285215D}" type="slidenum">
              <a:rPr lang="en-US" smtClean="0"/>
              <a:t>‹#›</a:t>
            </a:fld>
            <a:endParaRPr lang="en-US"/>
          </a:p>
        </p:txBody>
      </p:sp>
    </p:spTree>
    <p:extLst>
      <p:ext uri="{BB962C8B-B14F-4D97-AF65-F5344CB8AC3E}">
        <p14:creationId xmlns:p14="http://schemas.microsoft.com/office/powerpoint/2010/main" val="349230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16CE653E-820B-3E49-8009-2549E0A9130D}" type="datetimeFigureOut">
              <a:rPr lang="en-US" smtClean="0"/>
              <a:t>4/24/25</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C1182F01-93A5-5641-ACA9-A8EF9285215D}"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04203897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CE653E-820B-3E49-8009-2549E0A9130D}" type="datetimeFigureOut">
              <a:rPr lang="en-US" smtClean="0"/>
              <a:t>4/24/25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182F01-93A5-5641-ACA9-A8EF9285215D}" type="slidenum">
              <a:rPr lang="en-US" smtClean="0"/>
              <a:t>‹#›</a:t>
            </a:fld>
            <a:endParaRPr lang="en-US"/>
          </a:p>
        </p:txBody>
      </p:sp>
    </p:spTree>
    <p:extLst>
      <p:ext uri="{BB962C8B-B14F-4D97-AF65-F5344CB8AC3E}">
        <p14:creationId xmlns:p14="http://schemas.microsoft.com/office/powerpoint/2010/main" val="105512713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CE653E-820B-3E49-8009-2549E0A9130D}" type="datetimeFigureOut">
              <a:rPr lang="en-US" smtClean="0"/>
              <a:t>4/24/25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182F01-93A5-5641-ACA9-A8EF9285215D}" type="slidenum">
              <a:rPr lang="en-US" smtClean="0"/>
              <a:t>‹#›</a:t>
            </a:fld>
            <a:endParaRPr lang="en-US"/>
          </a:p>
        </p:txBody>
      </p:sp>
    </p:spTree>
    <p:extLst>
      <p:ext uri="{BB962C8B-B14F-4D97-AF65-F5344CB8AC3E}">
        <p14:creationId xmlns:p14="http://schemas.microsoft.com/office/powerpoint/2010/main" val="23470178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6CE653E-820B-3E49-8009-2549E0A9130D}" type="datetimeFigureOut">
              <a:rPr lang="en-US" smtClean="0"/>
              <a:t>4/24/25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182F01-93A5-5641-ACA9-A8EF9285215D}" type="slidenum">
              <a:rPr lang="en-US" smtClean="0"/>
              <a:t>‹#›</a:t>
            </a:fld>
            <a:endParaRPr lang="en-US"/>
          </a:p>
        </p:txBody>
      </p:sp>
    </p:spTree>
    <p:extLst>
      <p:ext uri="{BB962C8B-B14F-4D97-AF65-F5344CB8AC3E}">
        <p14:creationId xmlns:p14="http://schemas.microsoft.com/office/powerpoint/2010/main" val="128688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CE653E-820B-3E49-8009-2549E0A9130D}" type="datetimeFigureOut">
              <a:rPr lang="en-US" smtClean="0"/>
              <a:t>4/24/25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182F01-93A5-5641-ACA9-A8EF9285215D}" type="slidenum">
              <a:rPr lang="en-US" smtClean="0"/>
              <a:t>‹#›</a:t>
            </a:fld>
            <a:endParaRPr lang="en-US"/>
          </a:p>
        </p:txBody>
      </p:sp>
    </p:spTree>
    <p:extLst>
      <p:ext uri="{BB962C8B-B14F-4D97-AF65-F5344CB8AC3E}">
        <p14:creationId xmlns:p14="http://schemas.microsoft.com/office/powerpoint/2010/main" val="4250166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16CE653E-820B-3E49-8009-2549E0A9130D}" type="datetimeFigureOut">
              <a:rPr lang="en-US" smtClean="0"/>
              <a:t>4/24/25</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C1182F01-93A5-5641-ACA9-A8EF9285215D}"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25699719"/>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16CE653E-820B-3E49-8009-2549E0A9130D}" type="datetimeFigureOut">
              <a:rPr lang="en-US" smtClean="0"/>
              <a:t>4/24/25</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C1182F01-93A5-5641-ACA9-A8EF9285215D}" type="slidenum">
              <a:rPr lang="en-US" smtClean="0"/>
              <a:t>‹#›</a:t>
            </a:fld>
            <a:endParaRPr lang="en-US"/>
          </a:p>
        </p:txBody>
      </p:sp>
    </p:spTree>
    <p:extLst>
      <p:ext uri="{BB962C8B-B14F-4D97-AF65-F5344CB8AC3E}">
        <p14:creationId xmlns:p14="http://schemas.microsoft.com/office/powerpoint/2010/main" val="2640787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16CE653E-820B-3E49-8009-2549E0A9130D}" type="datetimeFigureOut">
              <a:rPr lang="en-US" smtClean="0"/>
              <a:t>4/24/25</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C1182F01-93A5-5641-ACA9-A8EF9285215D}"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971049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A8E41-7309-A323-471B-5370F420941A}"/>
              </a:ext>
            </a:extLst>
          </p:cNvPr>
          <p:cNvSpPr>
            <a:spLocks noGrp="1"/>
          </p:cNvSpPr>
          <p:nvPr>
            <p:ph type="ctrTitle"/>
          </p:nvPr>
        </p:nvSpPr>
        <p:spPr/>
        <p:txBody>
          <a:bodyPr/>
          <a:lstStyle/>
          <a:p>
            <a:r>
              <a:rPr lang="en-US" dirty="0"/>
              <a:t>The Multiple Regression Model II</a:t>
            </a:r>
          </a:p>
        </p:txBody>
      </p:sp>
      <p:sp>
        <p:nvSpPr>
          <p:cNvPr id="3" name="Subtitle 2">
            <a:extLst>
              <a:ext uri="{FF2B5EF4-FFF2-40B4-BE49-F238E27FC236}">
                <a16:creationId xmlns:a16="http://schemas.microsoft.com/office/drawing/2014/main" id="{3844B5CA-74B6-7B5E-22BF-C9D3C766D90A}"/>
              </a:ext>
            </a:extLst>
          </p:cNvPr>
          <p:cNvSpPr>
            <a:spLocks noGrp="1"/>
          </p:cNvSpPr>
          <p:nvPr>
            <p:ph type="subTitle" idx="1"/>
          </p:nvPr>
        </p:nvSpPr>
        <p:spPr/>
        <p:txBody>
          <a:bodyPr/>
          <a:lstStyle/>
          <a:p>
            <a:r>
              <a:rPr lang="en-US" dirty="0"/>
              <a:t>Prof. Sebastián Vallejo Vera</a:t>
            </a:r>
          </a:p>
        </p:txBody>
      </p:sp>
    </p:spTree>
    <p:extLst>
      <p:ext uri="{BB962C8B-B14F-4D97-AF65-F5344CB8AC3E}">
        <p14:creationId xmlns:p14="http://schemas.microsoft.com/office/powerpoint/2010/main" val="98649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5B66C-A98E-603D-4A0B-CD9E8539B8B5}"/>
              </a:ext>
            </a:extLst>
          </p:cNvPr>
          <p:cNvSpPr>
            <a:spLocks noGrp="1"/>
          </p:cNvSpPr>
          <p:nvPr>
            <p:ph type="title"/>
          </p:nvPr>
        </p:nvSpPr>
        <p:spPr/>
        <p:txBody>
          <a:bodyPr/>
          <a:lstStyle/>
          <a:p>
            <a:r>
              <a:rPr lang="en-US" dirty="0"/>
              <a:t>Assumption MLR.4: Zero Conditional Mean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B9834A-8B67-7F45-50B0-628BF8248C13}"/>
                  </a:ext>
                </a:extLst>
              </p:cNvPr>
              <p:cNvSpPr>
                <a:spLocks noGrp="1"/>
              </p:cNvSpPr>
              <p:nvPr>
                <p:ph idx="1"/>
              </p:nvPr>
            </p:nvSpPr>
            <p:spPr/>
            <p:txBody>
              <a:bodyPr/>
              <a:lstStyle/>
              <a:p>
                <a:pPr marL="0" indent="0">
                  <a:buNone/>
                </a:pPr>
                <a:r>
                  <a:rPr lang="en-US" dirty="0"/>
                  <a:t>The error </a:t>
                </a:r>
                <a14:m>
                  <m:oMath xmlns:m="http://schemas.openxmlformats.org/officeDocument/2006/math">
                    <m:r>
                      <a:rPr lang="en-CA" i="1" smtClean="0">
                        <a:latin typeface="Cambria Math" panose="02040503050406030204" pitchFamily="18" charset="0"/>
                        <a:ea typeface="Cambria Math" panose="02040503050406030204" pitchFamily="18" charset="0"/>
                      </a:rPr>
                      <m:t>𝜇</m:t>
                    </m:r>
                  </m:oMath>
                </a14:m>
                <a:r>
                  <a:rPr lang="en-US" dirty="0"/>
                  <a:t> has an expected value of zero given any value of the explanatory variable </a:t>
                </a:r>
                <a14:m>
                  <m:oMath xmlns:m="http://schemas.openxmlformats.org/officeDocument/2006/math">
                    <m:r>
                      <a:rPr lang="en-US" i="1" dirty="0" smtClean="0">
                        <a:latin typeface="Cambria Math" panose="02040503050406030204" pitchFamily="18" charset="0"/>
                      </a:rPr>
                      <m:t>𝑥</m:t>
                    </m:r>
                  </m:oMath>
                </a14:m>
                <a:r>
                  <a:rPr lang="en-US" dirty="0"/>
                  <a:t>. In other words:</a:t>
                </a:r>
              </a:p>
              <a:p>
                <a:pPr marL="0" indent="0">
                  <a:buNone/>
                </a:pPr>
                <a14:m>
                  <m:oMathPara xmlns:m="http://schemas.openxmlformats.org/officeDocument/2006/math">
                    <m:oMathParaPr>
                      <m:jc m:val="center"/>
                    </m:oMathParaPr>
                    <m:oMath xmlns:m="http://schemas.openxmlformats.org/officeDocument/2006/math">
                      <m:r>
                        <a:rPr lang="en-US" i="1" dirty="0" smtClean="0">
                          <a:latin typeface="Cambria Math" panose="02040503050406030204" pitchFamily="18" charset="0"/>
                        </a:rPr>
                        <m:t>𝐸</m:t>
                      </m:r>
                      <m:r>
                        <a:rPr lang="en-US" i="1" dirty="0" smtClean="0">
                          <a:latin typeface="Cambria Math" panose="02040503050406030204" pitchFamily="18" charset="0"/>
                        </a:rPr>
                        <m:t>(</m:t>
                      </m:r>
                      <m:r>
                        <a:rPr lang="en-CA" i="1">
                          <a:latin typeface="Cambria Math" panose="02040503050406030204" pitchFamily="18" charset="0"/>
                          <a:ea typeface="Cambria Math" panose="02040503050406030204" pitchFamily="18" charset="0"/>
                        </a:rPr>
                        <m:t>𝜇</m:t>
                      </m:r>
                      <m:r>
                        <a:rPr lang="en-US" i="1" dirty="0" err="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3</m:t>
                          </m:r>
                        </m:sub>
                      </m:sSub>
                      <m:r>
                        <a:rPr lang="en-US" i="1" dirty="0">
                          <a:latin typeface="Cambria Math" panose="02040503050406030204" pitchFamily="18" charset="0"/>
                        </a:rPr>
                        <m:t>,</m:t>
                      </m:r>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r>
                        <a:rPr lang="en-US" i="1" dirty="0" smtClean="0">
                          <a:latin typeface="Cambria Math" panose="02040503050406030204" pitchFamily="18" charset="0"/>
                        </a:rPr>
                        <m:t>) = 0</m:t>
                      </m:r>
                    </m:oMath>
                  </m:oMathPara>
                </a14:m>
                <a:endParaRPr lang="en-US" dirty="0"/>
              </a:p>
              <a:p>
                <a:pPr marL="0" indent="0">
                  <a:buNone/>
                </a:pPr>
                <a:endParaRPr lang="en-US" dirty="0"/>
              </a:p>
              <a:p>
                <a:pPr marL="0" indent="0">
                  <a:buNone/>
                </a:pPr>
                <a:r>
                  <a:rPr lang="en-US" dirty="0"/>
                  <a:t>When Assumption MLR.4 holds, we often say that we have </a:t>
                </a:r>
                <a:r>
                  <a:rPr lang="en-US" b="1" dirty="0"/>
                  <a:t>exogenous explanatory variables</a:t>
                </a:r>
                <a:r>
                  <a:rPr lang="en-US" dirty="0"/>
                  <a:t>. If </a:t>
                </a:r>
                <a14:m>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𝑗</m:t>
                        </m:r>
                      </m:sub>
                    </m:sSub>
                  </m:oMath>
                </a14:m>
                <a:r>
                  <a:rPr lang="en-US" dirty="0"/>
                  <a:t> is correlated with </a:t>
                </a:r>
                <a14:m>
                  <m:oMath xmlns:m="http://schemas.openxmlformats.org/officeDocument/2006/math">
                    <m:r>
                      <a:rPr lang="en-CA" i="1">
                        <a:latin typeface="Cambria Math" panose="02040503050406030204" pitchFamily="18" charset="0"/>
                        <a:ea typeface="Cambria Math" panose="02040503050406030204" pitchFamily="18" charset="0"/>
                      </a:rPr>
                      <m:t>𝜇</m:t>
                    </m:r>
                  </m:oMath>
                </a14:m>
                <a:r>
                  <a:rPr lang="en-US" dirty="0"/>
                  <a:t> for any reason, then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𝑗</m:t>
                        </m:r>
                      </m:sub>
                    </m:sSub>
                  </m:oMath>
                </a14:m>
                <a:r>
                  <a:rPr lang="en-US" dirty="0"/>
                  <a:t> is said to be an </a:t>
                </a:r>
                <a:r>
                  <a:rPr lang="en-US" b="1" dirty="0"/>
                  <a:t>endogenous explanatory variable</a:t>
                </a:r>
                <a:r>
                  <a:rPr lang="en-US" dirty="0"/>
                  <a:t>.</a:t>
                </a:r>
              </a:p>
            </p:txBody>
          </p:sp>
        </mc:Choice>
        <mc:Fallback xmlns="">
          <p:sp>
            <p:nvSpPr>
              <p:cNvPr id="3" name="Content Placeholder 2">
                <a:extLst>
                  <a:ext uri="{FF2B5EF4-FFF2-40B4-BE49-F238E27FC236}">
                    <a16:creationId xmlns:a16="http://schemas.microsoft.com/office/drawing/2014/main" id="{89B9834A-8B67-7F45-50B0-628BF8248C13}"/>
                  </a:ext>
                </a:extLst>
              </p:cNvPr>
              <p:cNvSpPr>
                <a:spLocks noGrp="1" noRot="1" noChangeAspect="1" noMove="1" noResize="1" noEditPoints="1" noAdjustHandles="1" noChangeArrowheads="1" noChangeShapeType="1" noTextEdit="1"/>
              </p:cNvSpPr>
              <p:nvPr>
                <p:ph idx="1"/>
              </p:nvPr>
            </p:nvSpPr>
            <p:spPr>
              <a:blipFill>
                <a:blip r:embed="rId2"/>
                <a:stretch>
                  <a:fillRect l="-623" t="-704" r="-872"/>
                </a:stretch>
              </a:blipFill>
            </p:spPr>
            <p:txBody>
              <a:bodyPr/>
              <a:lstStyle/>
              <a:p>
                <a:r>
                  <a:rPr lang="en-US">
                    <a:noFill/>
                  </a:rPr>
                  <a:t> </a:t>
                </a:r>
              </a:p>
            </p:txBody>
          </p:sp>
        </mc:Fallback>
      </mc:AlternateContent>
    </p:spTree>
    <p:extLst>
      <p:ext uri="{BB962C8B-B14F-4D97-AF65-F5344CB8AC3E}">
        <p14:creationId xmlns:p14="http://schemas.microsoft.com/office/powerpoint/2010/main" val="242858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B625-ED6D-87C8-0946-518A724CB5BF}"/>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ED58C7-981D-5BB4-14DC-105E2C5B17E0}"/>
                  </a:ext>
                </a:extLst>
              </p:cNvPr>
              <p:cNvSpPr>
                <a:spLocks noGrp="1"/>
              </p:cNvSpPr>
              <p:nvPr>
                <p:ph idx="1"/>
              </p:nvPr>
            </p:nvSpPr>
            <p:spPr/>
            <p:txBody>
              <a:bodyPr>
                <a:normAutofit/>
              </a:bodyPr>
              <a:lstStyle/>
              <a:p>
                <a:r>
                  <a:rPr lang="en-US" dirty="0"/>
                  <a:t>Omitting a determinant of y that is correlated with any of </a:t>
                </a:r>
                <a14:m>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3</m:t>
                        </m:r>
                      </m:sub>
                    </m:sSub>
                    <m:r>
                      <a:rPr lang="en-US" i="1" dirty="0">
                        <a:latin typeface="Cambria Math" panose="02040503050406030204" pitchFamily="18" charset="0"/>
                      </a:rPr>
                      <m:t>,</m:t>
                    </m:r>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r>
                      <a:rPr lang="en-CA" i="1">
                        <a:latin typeface="Cambria Math" panose="02040503050406030204" pitchFamily="18" charset="0"/>
                      </a:rPr>
                      <m:t> </m:t>
                    </m:r>
                  </m:oMath>
                </a14:m>
                <a:r>
                  <a:rPr lang="en-US" dirty="0"/>
                  <a:t>causes Assumption MLR.4 to fail.</a:t>
                </a:r>
              </a:p>
              <a:p>
                <a:r>
                  <a:rPr lang="en-US" dirty="0"/>
                  <a:t>Another way that Assumption MLR.4 can fail is if the functional form (relationship) between the </a:t>
                </a:r>
                <a:r>
                  <a:rPr lang="en-US" i="1" dirty="0"/>
                  <a:t>explained</a:t>
                </a:r>
                <a:r>
                  <a:rPr lang="en-US" dirty="0"/>
                  <a:t> and </a:t>
                </a:r>
                <a:r>
                  <a:rPr lang="en-US" i="1" dirty="0"/>
                  <a:t>explanatory</a:t>
                </a:r>
                <a:r>
                  <a:rPr lang="en-US" dirty="0"/>
                  <a:t> variables is </a:t>
                </a:r>
                <a:r>
                  <a:rPr lang="en-US" dirty="0" err="1"/>
                  <a:t>misspecified</a:t>
                </a:r>
                <a:r>
                  <a:rPr lang="en-US" dirty="0"/>
                  <a:t>.</a:t>
                </a:r>
              </a:p>
              <a:p>
                <a:r>
                  <a:rPr lang="en-US" dirty="0"/>
                  <a:t>There are other instances when Assumption MLR.4 fails (e.g., measurement error in the independent variable(s), when one or more of the independent variables are jointly determined with </a:t>
                </a:r>
                <a14:m>
                  <m:oMath xmlns:m="http://schemas.openxmlformats.org/officeDocument/2006/math">
                    <m:r>
                      <a:rPr lang="en-US" i="1" dirty="0" smtClean="0">
                        <a:latin typeface="Cambria Math" panose="02040503050406030204" pitchFamily="18" charset="0"/>
                      </a:rPr>
                      <m:t>𝑦</m:t>
                    </m:r>
                  </m:oMath>
                </a14:m>
                <a:r>
                  <a:rPr lang="en-US" dirty="0"/>
                  <a:t> , etc.) but these issues will not be treated here.</a:t>
                </a:r>
              </a:p>
            </p:txBody>
          </p:sp>
        </mc:Choice>
        <mc:Fallback xmlns="">
          <p:sp>
            <p:nvSpPr>
              <p:cNvPr id="3" name="Content Placeholder 2">
                <a:extLst>
                  <a:ext uri="{FF2B5EF4-FFF2-40B4-BE49-F238E27FC236}">
                    <a16:creationId xmlns:a16="http://schemas.microsoft.com/office/drawing/2014/main" id="{A2ED58C7-981D-5BB4-14DC-105E2C5B17E0}"/>
                  </a:ext>
                </a:extLst>
              </p:cNvPr>
              <p:cNvSpPr>
                <a:spLocks noGrp="1" noRot="1" noChangeAspect="1" noMove="1" noResize="1" noEditPoints="1" noAdjustHandles="1" noChangeArrowheads="1" noChangeShapeType="1" noTextEdit="1"/>
              </p:cNvSpPr>
              <p:nvPr>
                <p:ph idx="1"/>
              </p:nvPr>
            </p:nvSpPr>
            <p:spPr>
              <a:blipFill>
                <a:blip r:embed="rId2"/>
                <a:stretch>
                  <a:fillRect l="-498" t="-704"/>
                </a:stretch>
              </a:blipFill>
            </p:spPr>
            <p:txBody>
              <a:bodyPr/>
              <a:lstStyle/>
              <a:p>
                <a:r>
                  <a:rPr lang="en-US">
                    <a:noFill/>
                  </a:rPr>
                  <a:t> </a:t>
                </a:r>
              </a:p>
            </p:txBody>
          </p:sp>
        </mc:Fallback>
      </mc:AlternateContent>
    </p:spTree>
    <p:extLst>
      <p:ext uri="{BB962C8B-B14F-4D97-AF65-F5344CB8AC3E}">
        <p14:creationId xmlns:p14="http://schemas.microsoft.com/office/powerpoint/2010/main" val="2586346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09D1-7005-99D0-BA1E-DC3CE502AACB}"/>
              </a:ext>
            </a:extLst>
          </p:cNvPr>
          <p:cNvSpPr>
            <a:spLocks noGrp="1"/>
          </p:cNvSpPr>
          <p:nvPr>
            <p:ph type="title"/>
          </p:nvPr>
        </p:nvSpPr>
        <p:spPr/>
        <p:txBody>
          <a:bodyPr/>
          <a:lstStyle/>
          <a:p>
            <a:r>
              <a:rPr lang="en-US" dirty="0"/>
              <a:t>THE Gauss-Markov Theorem</a:t>
            </a:r>
          </a:p>
        </p:txBody>
      </p:sp>
      <p:sp>
        <p:nvSpPr>
          <p:cNvPr id="3" name="Text Placeholder 2">
            <a:extLst>
              <a:ext uri="{FF2B5EF4-FFF2-40B4-BE49-F238E27FC236}">
                <a16:creationId xmlns:a16="http://schemas.microsoft.com/office/drawing/2014/main" id="{3C87D9C5-59FA-64CD-02E8-6CB9198ABA6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636160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21D1AD-BE64-48B4-655E-537057A91BB1}"/>
              </a:ext>
            </a:extLst>
          </p:cNvPr>
          <p:cNvSpPr>
            <a:spLocks noGrp="1"/>
          </p:cNvSpPr>
          <p:nvPr>
            <p:ph type="title"/>
          </p:nvPr>
        </p:nvSpPr>
        <p:spPr/>
        <p:txBody>
          <a:bodyPr/>
          <a:lstStyle/>
          <a:p>
            <a:r>
              <a:rPr lang="en-US" dirty="0"/>
              <a:t>Theorem MLR.1: Unbiasedness of OLS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0348F6E-D4AF-68F6-B836-947258745609}"/>
                  </a:ext>
                </a:extLst>
              </p:cNvPr>
              <p:cNvSpPr>
                <a:spLocks noGrp="1"/>
              </p:cNvSpPr>
              <p:nvPr>
                <p:ph idx="1"/>
              </p:nvPr>
            </p:nvSpPr>
            <p:spPr/>
            <p:txBody>
              <a:bodyPr>
                <a:normAutofit/>
              </a:bodyPr>
              <a:lstStyle/>
              <a:p>
                <a:pPr marL="0" indent="0">
                  <a:buNone/>
                </a:pPr>
                <a:r>
                  <a:rPr lang="en-US" dirty="0"/>
                  <a:t>Under assumptions MLR.1 through MLR.4,</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m:t>
                      </m:r>
                      <m:d>
                        <m:dPr>
                          <m:ctrlPr>
                            <a:rPr lang="en-US" i="1" dirty="0" smtClean="0">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e>
                          </m:acc>
                        </m:e>
                      </m:d>
                      <m:r>
                        <a:rPr lang="el-GR" i="1" dirty="0" smtClean="0">
                          <a:latin typeface="Cambria Math" panose="02040503050406030204" pitchFamily="18" charset="0"/>
                        </a:rPr>
                        <m:t>=</m:t>
                      </m:r>
                      <m:sSub>
                        <m:sSubPr>
                          <m:ctrlPr>
                            <a:rPr lang="el-GR" i="1" dirty="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𝑗</m:t>
                          </m:r>
                        </m:sub>
                      </m:sSub>
                      <m:r>
                        <a:rPr lang="en-CA" b="0" i="1" dirty="0" smtClean="0">
                          <a:latin typeface="Cambria Math" panose="02040503050406030204" pitchFamily="18" charset="0"/>
                        </a:rPr>
                        <m:t>, </m:t>
                      </m:r>
                      <m:r>
                        <a:rPr lang="en-CA" b="0" i="1" dirty="0" smtClean="0">
                          <a:latin typeface="Cambria Math" panose="02040503050406030204" pitchFamily="18" charset="0"/>
                        </a:rPr>
                        <m:t>𝑗</m:t>
                      </m:r>
                      <m:r>
                        <a:rPr lang="en-CA" b="0" i="1" dirty="0" smtClean="0">
                          <a:latin typeface="Cambria Math" panose="02040503050406030204" pitchFamily="18" charset="0"/>
                        </a:rPr>
                        <m:t>=0,1,…,</m:t>
                      </m:r>
                      <m:r>
                        <a:rPr lang="en-CA" b="0" i="1" dirty="0" smtClean="0">
                          <a:latin typeface="Cambria Math" panose="02040503050406030204" pitchFamily="18" charset="0"/>
                        </a:rPr>
                        <m:t>𝑘</m:t>
                      </m:r>
                    </m:oMath>
                  </m:oMathPara>
                </a14:m>
                <a:endParaRPr lang="en-US" dirty="0"/>
              </a:p>
              <a:p>
                <a:pPr marL="0" indent="0">
                  <a:buNone/>
                </a:pPr>
                <a:r>
                  <a:rPr lang="en-US" dirty="0"/>
                  <a:t>for any values of the population parameter </a:t>
                </a:r>
                <a14:m>
                  <m:oMath xmlns:m="http://schemas.openxmlformats.org/officeDocument/2006/math">
                    <m:sSub>
                      <m:sSubPr>
                        <m:ctrlPr>
                          <a:rPr lang="el-GR" i="1" dirty="0" smtClean="0">
                            <a:latin typeface="Cambria Math" panose="02040503050406030204" pitchFamily="18" charset="0"/>
                          </a:rPr>
                        </m:ctrlPr>
                      </m:sSubPr>
                      <m:e>
                        <m:r>
                          <a:rPr lang="el-GR" i="1" dirty="0">
                            <a:latin typeface="Cambria Math" panose="02040503050406030204" pitchFamily="18" charset="0"/>
                          </a:rPr>
                          <m:t>𝛽</m:t>
                        </m:r>
                      </m:e>
                      <m:sub>
                        <m:r>
                          <a:rPr lang="en-CA" b="0" i="1" dirty="0" smtClean="0">
                            <a:latin typeface="Cambria Math" panose="02040503050406030204" pitchFamily="18" charset="0"/>
                          </a:rPr>
                          <m:t>𝑗</m:t>
                        </m:r>
                      </m:sub>
                    </m:sSub>
                  </m:oMath>
                </a14:m>
                <a:r>
                  <a:rPr lang="en-US" dirty="0"/>
                  <a:t>. In other words, the OLS estimators are unbiased estimators of the population parameters.</a:t>
                </a:r>
              </a:p>
              <a:p>
                <a:pPr marL="0" indent="0">
                  <a:buNone/>
                </a:pPr>
                <a:r>
                  <a:rPr lang="en-US" dirty="0"/>
                  <a:t>Remember that an estimate cannot be unbiased: an estimate is a fixed number, obtained from a particular sample, which usually is not equal to the population parameter.</a:t>
                </a:r>
              </a:p>
              <a:p>
                <a:pPr marL="0" indent="0">
                  <a:buNone/>
                </a:pPr>
                <a:r>
                  <a:rPr lang="en-US" dirty="0"/>
                  <a:t>When we say that OLS is unbiased under Assumptions MLR.1 through MLR.4, we mean that the </a:t>
                </a:r>
                <a:r>
                  <a:rPr lang="en-US" i="1" dirty="0"/>
                  <a:t>procedure</a:t>
                </a:r>
                <a:r>
                  <a:rPr lang="en-US" dirty="0"/>
                  <a:t> by which the OLS estimates are obtained is unbiased when we view the procedure as being applied across all possible random samples.</a:t>
                </a:r>
              </a:p>
            </p:txBody>
          </p:sp>
        </mc:Choice>
        <mc:Fallback xmlns="">
          <p:sp>
            <p:nvSpPr>
              <p:cNvPr id="5" name="Content Placeholder 4">
                <a:extLst>
                  <a:ext uri="{FF2B5EF4-FFF2-40B4-BE49-F238E27FC236}">
                    <a16:creationId xmlns:a16="http://schemas.microsoft.com/office/drawing/2014/main" id="{70348F6E-D4AF-68F6-B836-947258745609}"/>
                  </a:ext>
                </a:extLst>
              </p:cNvPr>
              <p:cNvSpPr>
                <a:spLocks noGrp="1" noRot="1" noChangeAspect="1" noMove="1" noResize="1" noEditPoints="1" noAdjustHandles="1" noChangeArrowheads="1" noChangeShapeType="1" noTextEdit="1"/>
              </p:cNvSpPr>
              <p:nvPr>
                <p:ph idx="1"/>
              </p:nvPr>
            </p:nvSpPr>
            <p:spPr>
              <a:blipFill>
                <a:blip r:embed="rId2"/>
                <a:stretch>
                  <a:fillRect l="-623" t="-704"/>
                </a:stretch>
              </a:blipFill>
            </p:spPr>
            <p:txBody>
              <a:bodyPr/>
              <a:lstStyle/>
              <a:p>
                <a:r>
                  <a:rPr lang="en-US">
                    <a:noFill/>
                  </a:rPr>
                  <a:t> </a:t>
                </a:r>
              </a:p>
            </p:txBody>
          </p:sp>
        </mc:Fallback>
      </mc:AlternateContent>
    </p:spTree>
    <p:extLst>
      <p:ext uri="{BB962C8B-B14F-4D97-AF65-F5344CB8AC3E}">
        <p14:creationId xmlns:p14="http://schemas.microsoft.com/office/powerpoint/2010/main" val="2148289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3CE4E-77F8-F4E6-9792-69C664BBF76D}"/>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B748B1-82AF-E389-9388-D2A72E905524}"/>
                  </a:ext>
                </a:extLst>
              </p:cNvPr>
              <p:cNvSpPr>
                <a:spLocks noGrp="1"/>
              </p:cNvSpPr>
              <p:nvPr>
                <p:ph idx="1"/>
              </p:nvPr>
            </p:nvSpPr>
            <p:spPr>
              <a:xfrm>
                <a:off x="1251678" y="1003301"/>
                <a:ext cx="10178322" cy="4876292"/>
              </a:xfrm>
            </p:spPr>
            <p:txBody>
              <a:bodyPr>
                <a:normAutofit/>
              </a:bodyPr>
              <a:lstStyle/>
              <a:p>
                <a:endParaRPr lang="en-US" dirty="0"/>
              </a:p>
              <a:p>
                <a:r>
                  <a:rPr lang="en-US" dirty="0"/>
                  <a:t>Suppose that we omit a variable that actually belongs in the true (or population) model. This is often called the problem of excluding a </a:t>
                </a:r>
                <a:r>
                  <a:rPr lang="en-US" b="1" dirty="0"/>
                  <a:t>relevant variable, omitted variable, </a:t>
                </a:r>
                <a:r>
                  <a:rPr lang="en-US" dirty="0"/>
                  <a:t>or </a:t>
                </a:r>
                <a:r>
                  <a:rPr lang="en-US" b="1" dirty="0"/>
                  <a:t>underspecifying the model </a:t>
                </a:r>
                <a:r>
                  <a:rPr lang="en-US" dirty="0"/>
                  <a:t>and generally causes the OLS estimators to be biased.</a:t>
                </a:r>
              </a:p>
              <a:p>
                <a:endParaRPr lang="en-US" dirty="0"/>
              </a:p>
              <a:p>
                <a:r>
                  <a:rPr lang="en-US" dirty="0"/>
                  <a:t>Suppose the </a:t>
                </a:r>
                <a:r>
                  <a:rPr lang="en-US" i="1" dirty="0"/>
                  <a:t>true</a:t>
                </a:r>
                <a:r>
                  <a:rPr lang="en-US" dirty="0"/>
                  <a:t> population model has two explanatory variables and an error term:</a:t>
                </a:r>
              </a:p>
              <a:p>
                <a:pPr marL="0" indent="0" algn="ctr">
                  <a:buNone/>
                </a:pPr>
                <a14:m>
                  <m:oMath xmlns:m="http://schemas.openxmlformats.org/officeDocument/2006/math">
                    <m:r>
                      <a:rPr lang="en-CA" b="0" i="1"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sSub>
                      <m:sSubPr>
                        <m:ctrlPr>
                          <a:rPr lang="en-CA" i="1">
                            <a:latin typeface="Cambria Math" panose="02040503050406030204" pitchFamily="18" charset="0"/>
                          </a:rPr>
                        </m:ctrlPr>
                      </m:sSubPr>
                      <m:e>
                        <m:r>
                          <a:rPr lang="en-CA" b="0" i="1" smtClean="0">
                            <a:latin typeface="Cambria Math" panose="02040503050406030204" pitchFamily="18" charset="0"/>
                          </a:rPr>
                          <m:t>𝑥</m:t>
                        </m:r>
                      </m:e>
                      <m:sub>
                        <m:r>
                          <a:rPr lang="en-CA" i="1">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sSub>
                      <m:sSubPr>
                        <m:ctrlPr>
                          <a:rPr lang="en-CA" i="1">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2</m:t>
                        </m:r>
                      </m:sub>
                    </m:sSub>
                    <m:r>
                      <a:rPr lang="en-CA" i="1">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oMath>
                </a14:m>
                <a:r>
                  <a:rPr lang="en-CA" dirty="0"/>
                  <a:t> </a:t>
                </a:r>
              </a:p>
              <a:p>
                <a:r>
                  <a:rPr lang="en-US" dirty="0"/>
                  <a:t>and we assume that this model satisfies Assumptions MLR.1 through MLR.4.</a:t>
                </a:r>
              </a:p>
              <a:p>
                <a:endParaRPr lang="en-US" dirty="0"/>
              </a:p>
              <a:p>
                <a:r>
                  <a:rPr lang="en-US" dirty="0"/>
                  <a:t>But suppose we don’t have a measure of </a:t>
                </a:r>
                <a14:m>
                  <m:oMath xmlns:m="http://schemas.openxmlformats.org/officeDocument/2006/math">
                    <m:sSub>
                      <m:sSubPr>
                        <m:ctrlPr>
                          <a:rPr lang="en-CA"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2</m:t>
                        </m:r>
                      </m:sub>
                    </m:sSub>
                  </m:oMath>
                </a14:m>
                <a:r>
                  <a:rPr lang="en-US" dirty="0"/>
                  <a:t> and estimate instead the underspecified equation:</a:t>
                </a:r>
              </a:p>
              <a:p>
                <a:pPr marL="0" indent="0">
                  <a:buNone/>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i="1">
                              <a:latin typeface="Cambria Math" panose="02040503050406030204" pitchFamily="18" charset="0"/>
                            </a:rPr>
                            <m:t>𝑦</m:t>
                          </m:r>
                        </m:e>
                      </m:acc>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b="0" i="1" smtClean="0">
                              <a:latin typeface="Cambria Math" panose="02040503050406030204" pitchFamily="18" charset="0"/>
                            </a:rPr>
                            <m:t>1</m:t>
                          </m:r>
                        </m:sub>
                      </m:sSub>
                      <m:sSub>
                        <m:sSubPr>
                          <m:ctrlPr>
                            <a:rPr lang="en-CA" i="1">
                              <a:latin typeface="Cambria Math" panose="02040503050406030204" pitchFamily="18" charset="0"/>
                            </a:rPr>
                          </m:ctrlPr>
                        </m:sSubPr>
                        <m:e>
                          <m:r>
                            <a:rPr lang="en-CA" b="0" i="1" smtClean="0">
                              <a:latin typeface="Cambria Math" panose="02040503050406030204" pitchFamily="18" charset="0"/>
                            </a:rPr>
                            <m:t>𝑥</m:t>
                          </m:r>
                        </m:e>
                        <m:sub>
                          <m:r>
                            <a:rPr lang="en-CA" i="1">
                              <a:latin typeface="Cambria Math" panose="02040503050406030204" pitchFamily="18" charset="0"/>
                            </a:rPr>
                            <m:t>1</m:t>
                          </m:r>
                        </m:sub>
                      </m:sSub>
                    </m:oMath>
                  </m:oMathPara>
                </a14:m>
                <a:endParaRPr lang="en-US" dirty="0"/>
              </a:p>
            </p:txBody>
          </p:sp>
        </mc:Choice>
        <mc:Fallback xmlns="">
          <p:sp>
            <p:nvSpPr>
              <p:cNvPr id="3" name="Content Placeholder 2">
                <a:extLst>
                  <a:ext uri="{FF2B5EF4-FFF2-40B4-BE49-F238E27FC236}">
                    <a16:creationId xmlns:a16="http://schemas.microsoft.com/office/drawing/2014/main" id="{6DB748B1-82AF-E389-9388-D2A72E905524}"/>
                  </a:ext>
                </a:extLst>
              </p:cNvPr>
              <p:cNvSpPr>
                <a:spLocks noGrp="1" noRot="1" noChangeAspect="1" noMove="1" noResize="1" noEditPoints="1" noAdjustHandles="1" noChangeArrowheads="1" noChangeShapeType="1" noTextEdit="1"/>
              </p:cNvSpPr>
              <p:nvPr>
                <p:ph idx="1"/>
              </p:nvPr>
            </p:nvSpPr>
            <p:spPr>
              <a:xfrm>
                <a:off x="1251678" y="1003301"/>
                <a:ext cx="10178322" cy="4876292"/>
              </a:xfrm>
              <a:blipFill>
                <a:blip r:embed="rId2"/>
                <a:stretch>
                  <a:fillRect l="-498" r="-249"/>
                </a:stretch>
              </a:blipFill>
            </p:spPr>
            <p:txBody>
              <a:bodyPr/>
              <a:lstStyle/>
              <a:p>
                <a:r>
                  <a:rPr lang="en-US">
                    <a:noFill/>
                  </a:rPr>
                  <a:t> </a:t>
                </a:r>
              </a:p>
            </p:txBody>
          </p:sp>
        </mc:Fallback>
      </mc:AlternateContent>
    </p:spTree>
    <p:extLst>
      <p:ext uri="{BB962C8B-B14F-4D97-AF65-F5344CB8AC3E}">
        <p14:creationId xmlns:p14="http://schemas.microsoft.com/office/powerpoint/2010/main" val="4171896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8475-694D-F585-E28F-DA7182CE6F73}"/>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77698F5-E9FB-9C14-5C09-6584F0475ABC}"/>
                  </a:ext>
                </a:extLst>
              </p:cNvPr>
              <p:cNvSpPr>
                <a:spLocks noGrp="1"/>
              </p:cNvSpPr>
              <p:nvPr>
                <p:ph idx="1"/>
              </p:nvPr>
            </p:nvSpPr>
            <p:spPr>
              <a:xfrm>
                <a:off x="1251678" y="1155701"/>
                <a:ext cx="10178322" cy="4723892"/>
              </a:xfrm>
            </p:spPr>
            <p:txBody>
              <a:bodyPr>
                <a:normAutofit lnSpcReduction="10000"/>
              </a:bodyPr>
              <a:lstStyle/>
              <a:p>
                <a:pPr marL="0" indent="0">
                  <a:buNone/>
                </a:pPr>
                <a:r>
                  <a:rPr lang="en-US" dirty="0"/>
                  <a:t>He can demonstrate (though not here) that </a:t>
                </a:r>
                <a14:m>
                  <m:oMath xmlns:m="http://schemas.openxmlformats.org/officeDocument/2006/math">
                    <m:sSub>
                      <m:sSubPr>
                        <m:ctrlPr>
                          <a:rPr lang="en-CA" b="0" i="1" smtClean="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b="0" i="1" smtClean="0">
                            <a:latin typeface="Cambria Math" panose="02040503050406030204" pitchFamily="18" charset="0"/>
                          </a:rPr>
                          <m:t>1</m:t>
                        </m:r>
                      </m:sub>
                    </m:sSub>
                  </m:oMath>
                </a14:m>
                <a:r>
                  <a:rPr lang="en-US" dirty="0"/>
                  <a:t> is equal to:</a:t>
                </a:r>
              </a:p>
              <a:p>
                <a:pPr marL="0" indent="0" algn="ctr">
                  <a:buNone/>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b="0" i="1" smtClean="0">
                              <a:latin typeface="Cambria Math" panose="02040503050406030204" pitchFamily="18" charset="0"/>
                            </a:rPr>
                            <m:t>1</m:t>
                          </m:r>
                        </m:sub>
                      </m:sSub>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1</m:t>
                              </m:r>
                            </m:sub>
                          </m:sSub>
                        </m:e>
                      </m:acc>
                      <m:r>
                        <a:rPr lang="en-CA" b="0" i="1" smtClean="0">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acc>
                      <m:acc>
                        <m:accPr>
                          <m:chr m:val="̃"/>
                          <m:ctrlPr>
                            <a:rPr lang="en-CA" b="0" i="1" smtClean="0">
                              <a:latin typeface="Cambria Math" panose="02040503050406030204" pitchFamily="18" charset="0"/>
                              <a:ea typeface="Cambria Math" panose="02040503050406030204" pitchFamily="18" charset="0"/>
                            </a:rPr>
                          </m:ctrlPr>
                        </m:accPr>
                        <m:e>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𝛿</m:t>
                              </m:r>
                            </m:e>
                            <m:sub>
                              <m:r>
                                <a:rPr lang="en-CA" b="0" i="1" smtClean="0">
                                  <a:latin typeface="Cambria Math" panose="02040503050406030204" pitchFamily="18" charset="0"/>
                                  <a:ea typeface="Cambria Math" panose="02040503050406030204" pitchFamily="18" charset="0"/>
                                </a:rPr>
                                <m:t>1</m:t>
                              </m:r>
                            </m:sub>
                          </m:sSub>
                        </m:e>
                      </m:acc>
                    </m:oMath>
                  </m:oMathPara>
                </a14:m>
                <a:endParaRPr lang="en-US" dirty="0"/>
              </a:p>
              <a:p>
                <a:pPr marL="0" indent="0">
                  <a:buNone/>
                </a:pPr>
                <a:endParaRPr lang="en-US" dirty="0"/>
              </a:p>
              <a:p>
                <a:pPr marL="0" indent="0">
                  <a:buNone/>
                </a:pPr>
                <a:r>
                  <a:rPr lang="en-US" dirty="0"/>
                  <a:t>Where </a:t>
                </a:r>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1</m:t>
                            </m:r>
                          </m:sub>
                        </m:sSub>
                      </m:e>
                    </m:acc>
                  </m:oMath>
                </a14:m>
                <a:r>
                  <a:rPr lang="en-US" dirty="0"/>
                  <a:t> and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acc>
                  </m:oMath>
                </a14:m>
                <a:r>
                  <a:rPr lang="en-US" dirty="0"/>
                  <a:t> come from:</a:t>
                </a:r>
              </a:p>
              <a:p>
                <a:pPr marL="0" indent="0" algn="ctr">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CA" b="0" i="1" smtClean="0">
                              <a:latin typeface="Cambria Math" panose="02040503050406030204" pitchFamily="18" charset="0"/>
                            </a:rPr>
                            <m:t>𝑦</m:t>
                          </m:r>
                        </m:e>
                      </m:acc>
                      <m:r>
                        <a:rPr lang="en-CA" b="0" i="1" smtClean="0">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0</m:t>
                              </m:r>
                            </m:sub>
                          </m:sSub>
                        </m:e>
                      </m:acc>
                      <m:r>
                        <a:rPr lang="en-CA" b="0" i="1" smtClean="0">
                          <a:latin typeface="Cambria Math" panose="02040503050406030204" pitchFamily="18" charset="0"/>
                          <a:ea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1</m:t>
                              </m:r>
                            </m:sub>
                          </m:sSub>
                        </m:e>
                      </m:acc>
                      <m:sSub>
                        <m:sSubPr>
                          <m:ctrlPr>
                            <a:rPr lang="en-CA"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1</m:t>
                          </m:r>
                        </m:sub>
                      </m:sSub>
                      <m:r>
                        <a:rPr lang="en-CA" b="0" i="1" smtClean="0">
                          <a:latin typeface="Cambria Math" panose="02040503050406030204" pitchFamily="18" charset="0"/>
                          <a:ea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e>
                      </m:acc>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2</m:t>
                          </m:r>
                        </m:sub>
                      </m:sSub>
                    </m:oMath>
                  </m:oMathPara>
                </a14:m>
                <a:endParaRPr lang="en-US" dirty="0"/>
              </a:p>
              <a:p>
                <a:pPr marL="0" indent="0">
                  <a:buNone/>
                </a:pPr>
                <a:endParaRPr lang="en-US" dirty="0"/>
              </a:p>
              <a:p>
                <a:pPr marL="0" indent="0">
                  <a:buNone/>
                </a:pPr>
                <a:r>
                  <a:rPr lang="en-US" dirty="0"/>
                  <a:t>And </a:t>
                </a:r>
                <a14:m>
                  <m:oMath xmlns:m="http://schemas.openxmlformats.org/officeDocument/2006/math">
                    <m:acc>
                      <m:accPr>
                        <m:chr m:val="̃"/>
                        <m:ctrlPr>
                          <a:rPr lang="en-CA" b="0" i="1" smtClean="0">
                            <a:latin typeface="Cambria Math" panose="02040503050406030204" pitchFamily="18" charset="0"/>
                            <a:ea typeface="Cambria Math" panose="02040503050406030204" pitchFamily="18" charset="0"/>
                          </a:rPr>
                        </m:ctrlPr>
                      </m:accPr>
                      <m:e>
                        <m:sSub>
                          <m:sSubPr>
                            <m:ctrlPr>
                              <a:rPr lang="en-CA" b="0"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𝛿</m:t>
                            </m:r>
                          </m:e>
                          <m:sub>
                            <m:r>
                              <a:rPr lang="en-CA" b="0" i="1" smtClean="0">
                                <a:latin typeface="Cambria Math" panose="02040503050406030204" pitchFamily="18" charset="0"/>
                                <a:ea typeface="Cambria Math" panose="02040503050406030204" pitchFamily="18" charset="0"/>
                              </a:rPr>
                              <m:t>1</m:t>
                            </m:r>
                          </m:sub>
                        </m:sSub>
                      </m:e>
                    </m:acc>
                  </m:oMath>
                </a14:m>
                <a:r>
                  <a:rPr lang="en-US" dirty="0"/>
                  <a:t> from:</a:t>
                </a:r>
              </a:p>
              <a:p>
                <a:pPr marL="0" indent="0" algn="ctr">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e>
                      </m:acc>
                      <m:r>
                        <a:rPr lang="en-CA" b="0" i="1" smtClean="0">
                          <a:latin typeface="Cambria Math" panose="02040503050406030204" pitchFamily="18" charset="0"/>
                        </a:rPr>
                        <m:t>=</m:t>
                      </m:r>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b="0" i="1" smtClean="0">
                                  <a:latin typeface="Cambria Math" panose="02040503050406030204" pitchFamily="18" charset="0"/>
                                  <a:ea typeface="Cambria Math" panose="02040503050406030204" pitchFamily="18" charset="0"/>
                                </a:rPr>
                                <m:t>0</m:t>
                              </m:r>
                            </m:sub>
                          </m:sSub>
                        </m:e>
                      </m:acc>
                      <m:r>
                        <a:rPr lang="en-CA" b="0" i="1" smtClean="0">
                          <a:latin typeface="Cambria Math" panose="02040503050406030204" pitchFamily="18" charset="0"/>
                          <a:ea typeface="Cambria Math" panose="02040503050406030204" pitchFamily="18" charset="0"/>
                        </a:rPr>
                        <m:t>+</m:t>
                      </m:r>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sSub>
                        <m:sSubPr>
                          <m:ctrlPr>
                            <a:rPr lang="en-CA" i="1" smtClean="0">
                              <a:latin typeface="Cambria Math" panose="02040503050406030204" pitchFamily="18" charset="0"/>
                              <a:ea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1</m:t>
                          </m:r>
                        </m:sub>
                      </m:sSub>
                    </m:oMath>
                  </m:oMathPara>
                </a14:m>
                <a:endParaRPr lang="en-US" dirty="0"/>
              </a:p>
              <a:p>
                <a:pPr marL="0" indent="0">
                  <a:buNone/>
                </a:pPr>
                <a:endParaRPr lang="en-US" dirty="0"/>
              </a:p>
              <a:p>
                <a:pPr marL="0" indent="0">
                  <a:buNone/>
                </a:pPr>
                <a:r>
                  <a:rPr lang="en-US" dirty="0"/>
                  <a:t>The bias from omitting </a:t>
                </a:r>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2</m:t>
                        </m:r>
                      </m:sub>
                    </m:sSub>
                  </m:oMath>
                </a14:m>
                <a:r>
                  <a:rPr lang="en-US" dirty="0"/>
                  <a:t> under the Assumptions MLR.1 through MLR.4 (where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e>
                    </m:acc>
                    <m:r>
                      <a:rPr lang="en-CA" i="1">
                        <a:latin typeface="Cambria Math" panose="02040503050406030204" pitchFamily="18" charset="0"/>
                        <a:ea typeface="Cambria Math" panose="02040503050406030204" pitchFamily="18" charset="0"/>
                      </a:rPr>
                      <m:t> </m:t>
                    </m:r>
                  </m:oMath>
                </a14:m>
                <a:r>
                  <a:rPr lang="en-US" dirty="0"/>
                  <a:t>would be unbiased for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oMath>
                </a14:m>
                <a:r>
                  <a:rPr lang="el-GR" dirty="0"/>
                  <a:t>) </a:t>
                </a:r>
                <a:r>
                  <a:rPr lang="en-US" dirty="0"/>
                  <a:t>is:</a:t>
                </a:r>
              </a:p>
              <a:p>
                <a:pPr marL="0" indent="0" algn="ctr">
                  <a:buNone/>
                </a:pPr>
                <a14:m>
                  <m:oMath xmlns:m="http://schemas.openxmlformats.org/officeDocument/2006/math">
                    <m:r>
                      <a:rPr lang="en-CA" b="0" i="1" smtClean="0">
                        <a:latin typeface="Cambria Math" panose="02040503050406030204" pitchFamily="18" charset="0"/>
                      </a:rPr>
                      <m:t>𝐵𝑖𝑎𝑠</m:t>
                    </m:r>
                    <m:d>
                      <m:dPr>
                        <m:ctrlPr>
                          <a:rPr lang="en-CA" b="0" i="1" smtClean="0">
                            <a:latin typeface="Cambria Math" panose="02040503050406030204" pitchFamily="18" charset="0"/>
                          </a:rPr>
                        </m:ctrlPr>
                      </m:dPr>
                      <m:e>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1</m:t>
                            </m:r>
                          </m:sub>
                        </m:sSub>
                      </m:e>
                    </m:d>
                    <m:r>
                      <a:rPr lang="en-CA" b="0" i="0" smtClean="0">
                        <a:latin typeface="Cambria Math" panose="02040503050406030204" pitchFamily="18" charset="0"/>
                      </a:rPr>
                      <m:t>=</m:t>
                    </m:r>
                  </m:oMath>
                </a14:m>
                <a:r>
                  <a:rPr lang="en-CA" dirty="0">
                    <a:ea typeface="Cambria Math" panose="02040503050406030204" pitchFamily="18" charset="0"/>
                  </a:rPr>
                  <a:t>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oMath>
                </a14:m>
                <a:endParaRPr lang="en-US" dirty="0"/>
              </a:p>
            </p:txBody>
          </p:sp>
        </mc:Choice>
        <mc:Fallback>
          <p:sp>
            <p:nvSpPr>
              <p:cNvPr id="3" name="Content Placeholder 2">
                <a:extLst>
                  <a:ext uri="{FF2B5EF4-FFF2-40B4-BE49-F238E27FC236}">
                    <a16:creationId xmlns:a16="http://schemas.microsoft.com/office/drawing/2014/main" id="{877698F5-E9FB-9C14-5C09-6584F0475ABC}"/>
                  </a:ext>
                </a:extLst>
              </p:cNvPr>
              <p:cNvSpPr>
                <a:spLocks noGrp="1" noRot="1" noChangeAspect="1" noMove="1" noResize="1" noEditPoints="1" noAdjustHandles="1" noChangeArrowheads="1" noChangeShapeType="1" noTextEdit="1"/>
              </p:cNvSpPr>
              <p:nvPr>
                <p:ph idx="1"/>
              </p:nvPr>
            </p:nvSpPr>
            <p:spPr>
              <a:xfrm>
                <a:off x="1251678" y="1155701"/>
                <a:ext cx="10178322" cy="4723892"/>
              </a:xfrm>
              <a:blipFill>
                <a:blip r:embed="rId2"/>
                <a:stretch>
                  <a:fillRect l="-623" t="-536"/>
                </a:stretch>
              </a:blipFill>
            </p:spPr>
            <p:txBody>
              <a:bodyPr/>
              <a:lstStyle/>
              <a:p>
                <a:r>
                  <a:rPr lang="en-US">
                    <a:noFill/>
                  </a:rPr>
                  <a:t> </a:t>
                </a:r>
              </a:p>
            </p:txBody>
          </p:sp>
        </mc:Fallback>
      </mc:AlternateContent>
    </p:spTree>
    <p:extLst>
      <p:ext uri="{BB962C8B-B14F-4D97-AF65-F5344CB8AC3E}">
        <p14:creationId xmlns:p14="http://schemas.microsoft.com/office/powerpoint/2010/main" val="25503512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153B-2B20-8935-9D86-820DC612F92E}"/>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86AE44-3D51-E377-5193-0BFB46D69A5F}"/>
                  </a:ext>
                </a:extLst>
              </p:cNvPr>
              <p:cNvSpPr>
                <a:spLocks noGrp="1"/>
              </p:cNvSpPr>
              <p:nvPr>
                <p:ph idx="1"/>
              </p:nvPr>
            </p:nvSpPr>
            <p:spPr/>
            <p:txBody>
              <a:bodyPr/>
              <a:lstStyle/>
              <a:p>
                <a:pPr marL="0" indent="0">
                  <a:buNone/>
                </a:pPr>
                <a:r>
                  <a:rPr lang="en-US" dirty="0"/>
                  <a:t>From </a:t>
                </a:r>
                <a14:m>
                  <m:oMath xmlns:m="http://schemas.openxmlformats.org/officeDocument/2006/math">
                    <m:r>
                      <a:rPr lang="en-CA" b="0" i="1" smtClean="0">
                        <a:latin typeface="Cambria Math" panose="02040503050406030204" pitchFamily="18" charset="0"/>
                      </a:rPr>
                      <m:t>𝐵𝑖𝑎𝑠</m:t>
                    </m:r>
                    <m:d>
                      <m:dPr>
                        <m:ctrlPr>
                          <a:rPr lang="en-CA" b="0" i="1" smtClean="0">
                            <a:latin typeface="Cambria Math" panose="02040503050406030204" pitchFamily="18" charset="0"/>
                          </a:rPr>
                        </m:ctrlPr>
                      </m:dPr>
                      <m:e>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1</m:t>
                            </m:r>
                          </m:sub>
                        </m:sSub>
                      </m:e>
                    </m:d>
                    <m:r>
                      <a:rPr lang="en-CA" b="0" i="0" smtClean="0">
                        <a:latin typeface="Cambria Math" panose="02040503050406030204" pitchFamily="18" charset="0"/>
                      </a:rPr>
                      <m:t>=</m:t>
                    </m:r>
                  </m:oMath>
                </a14:m>
                <a:r>
                  <a:rPr lang="en-CA" dirty="0">
                    <a:ea typeface="Cambria Math" panose="02040503050406030204" pitchFamily="18" charset="0"/>
                  </a:rPr>
                  <a:t>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oMath>
                </a14:m>
                <a:r>
                  <a:rPr lang="el-GR" dirty="0"/>
                  <a:t>, </a:t>
                </a:r>
                <a:r>
                  <a:rPr lang="en-US" dirty="0"/>
                  <a:t>we see that there are two cases where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1</m:t>
                        </m:r>
                      </m:sub>
                    </m:sSub>
                  </m:oMath>
                </a14:m>
                <a:r>
                  <a:rPr lang="el-GR" dirty="0"/>
                  <a:t> </a:t>
                </a:r>
                <a:r>
                  <a:rPr lang="en-US" dirty="0"/>
                  <a:t>is unbiased:</a:t>
                </a:r>
              </a:p>
              <a:p>
                <a:r>
                  <a:rPr lang="en-US" dirty="0"/>
                  <a:t>when </a:t>
                </a:r>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r>
                      <a:rPr lang="en-CA" b="0" i="1" smtClean="0">
                        <a:latin typeface="Cambria Math" panose="02040503050406030204" pitchFamily="18" charset="0"/>
                        <a:ea typeface="Cambria Math" panose="02040503050406030204" pitchFamily="18" charset="0"/>
                      </a:rPr>
                      <m:t>=0</m:t>
                    </m:r>
                  </m:oMath>
                </a14:m>
                <a:r>
                  <a:rPr lang="el-GR" dirty="0"/>
                  <a:t>, </a:t>
                </a:r>
                <a:r>
                  <a:rPr lang="en-US" dirty="0"/>
                  <a:t>that is, when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does not appear in the true population model</a:t>
                </a:r>
              </a:p>
              <a:p>
                <a:r>
                  <a:rPr lang="en-US" dirty="0"/>
                  <a:t>when </a:t>
                </a:r>
                <a14:m>
                  <m:oMath xmlns:m="http://schemas.openxmlformats.org/officeDocument/2006/math">
                    <m:acc>
                      <m:accPr>
                        <m:chr m:val="̃"/>
                        <m:ctrlPr>
                          <a:rPr lang="en-CA" i="1" smtClean="0">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r>
                      <a:rPr lang="en-CA" b="0" i="1" smtClean="0">
                        <a:latin typeface="Cambria Math" panose="02040503050406030204" pitchFamily="18" charset="0"/>
                        <a:ea typeface="Cambria Math" panose="02040503050406030204" pitchFamily="18" charset="0"/>
                      </a:rPr>
                      <m:t>=0</m:t>
                    </m:r>
                  </m:oMath>
                </a14:m>
                <a:r>
                  <a:rPr lang="el-GR" dirty="0"/>
                  <a:t>, </a:t>
                </a:r>
                <a:r>
                  <a:rPr lang="en-US" dirty="0"/>
                  <a:t>that is, when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are uncorrelated</a:t>
                </a:r>
              </a:p>
              <a:p>
                <a:pPr marL="0" indent="0">
                  <a:buNone/>
                </a:pPr>
                <a:r>
                  <a:rPr lang="en-US" dirty="0"/>
                  <a:t>When </a:t>
                </a:r>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are correlated and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r>
                      <a:rPr lang="en-CA"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0</m:t>
                    </m:r>
                  </m:oMath>
                </a14:m>
                <a:r>
                  <a:rPr lang="el-GR" dirty="0"/>
                  <a:t>,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1</m:t>
                        </m:r>
                      </m:sub>
                    </m:sSub>
                    <m:r>
                      <a:rPr lang="en-CA" i="1">
                        <a:latin typeface="Cambria Math" panose="02040503050406030204" pitchFamily="18" charset="0"/>
                      </a:rPr>
                      <m:t> </m:t>
                    </m:r>
                  </m:oMath>
                </a14:m>
                <a:r>
                  <a:rPr lang="en-US" dirty="0"/>
                  <a:t>is biased in repeated samples (note that such statement does not hold in one sample).</a:t>
                </a:r>
              </a:p>
              <a:p>
                <a:pPr marL="0" indent="0">
                  <a:buNone/>
                </a:pPr>
                <a:r>
                  <a:rPr lang="en-US" dirty="0"/>
                  <a:t>The sign of the bias in </a:t>
                </a:r>
                <a14:m>
                  <m:oMath xmlns:m="http://schemas.openxmlformats.org/officeDocument/2006/math">
                    <m:sSub>
                      <m:sSubPr>
                        <m:ctrlPr>
                          <a:rPr lang="en-CA" i="1" smtClean="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1</m:t>
                        </m:r>
                      </m:sub>
                    </m:sSub>
                    <m:r>
                      <a:rPr lang="en-CA" i="1">
                        <a:latin typeface="Cambria Math" panose="02040503050406030204" pitchFamily="18" charset="0"/>
                      </a:rPr>
                      <m:t> </m:t>
                    </m:r>
                  </m:oMath>
                </a14:m>
                <a:r>
                  <a:rPr lang="en-US" dirty="0"/>
                  <a:t>depends on the signs of both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oMath>
                </a14:m>
                <a:r>
                  <a:rPr lang="el-GR" dirty="0"/>
                  <a:t> </a:t>
                </a:r>
                <a:r>
                  <a:rPr lang="en-US" dirty="0"/>
                  <a:t>and </a:t>
                </a:r>
                <a14:m>
                  <m:oMath xmlns:m="http://schemas.openxmlformats.org/officeDocument/2006/math">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oMath>
                </a14:m>
                <a:r>
                  <a:rPr lang="en-CA" dirty="0"/>
                  <a:t> </a:t>
                </a:r>
                <a:r>
                  <a:rPr lang="el-GR" dirty="0"/>
                  <a:t>(</a:t>
                </a:r>
                <a:r>
                  <a:rPr lang="en-US" dirty="0"/>
                  <a:t>knowing that when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are positively correlated </a:t>
                </a:r>
                <a14:m>
                  <m:oMath xmlns:m="http://schemas.openxmlformats.org/officeDocument/2006/math">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r>
                      <a:rPr lang="en-CA" i="1" smtClean="0">
                        <a:latin typeface="Cambria Math" panose="02040503050406030204" pitchFamily="18" charset="0"/>
                        <a:ea typeface="Cambria Math" panose="02040503050406030204" pitchFamily="18" charset="0"/>
                      </a:rPr>
                      <m:t>&gt;</m:t>
                    </m:r>
                    <m:r>
                      <a:rPr lang="en-CA" b="0" i="1" smtClean="0">
                        <a:latin typeface="Cambria Math" panose="02040503050406030204" pitchFamily="18" charset="0"/>
                        <a:ea typeface="Cambria Math" panose="02040503050406030204" pitchFamily="18" charset="0"/>
                      </a:rPr>
                      <m:t>0</m:t>
                    </m:r>
                  </m:oMath>
                </a14:m>
                <a:r>
                  <a:rPr lang="en-US" dirty="0"/>
                  <a:t> and when they are negatively correlated </a:t>
                </a:r>
                <a14:m>
                  <m:oMath xmlns:m="http://schemas.openxmlformats.org/officeDocument/2006/math">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r>
                      <a:rPr lang="en-CA" i="1" smtClean="0">
                        <a:latin typeface="Cambria Math" panose="02040503050406030204" pitchFamily="18" charset="0"/>
                        <a:ea typeface="Cambria Math" panose="02040503050406030204" pitchFamily="18" charset="0"/>
                      </a:rPr>
                      <m:t>&lt;</m:t>
                    </m:r>
                    <m:r>
                      <a:rPr lang="en-CA" i="1">
                        <a:latin typeface="Cambria Math" panose="02040503050406030204" pitchFamily="18" charset="0"/>
                        <a:ea typeface="Cambria Math" panose="02040503050406030204" pitchFamily="18" charset="0"/>
                      </a:rPr>
                      <m:t>0</m:t>
                    </m:r>
                  </m:oMath>
                </a14:m>
                <a:r>
                  <a:rPr lang="en-US" dirty="0"/>
                  <a:t> </a:t>
                </a:r>
                <a:r>
                  <a:rPr lang="el-GR" dirty="0"/>
                  <a:t>).</a:t>
                </a:r>
                <a:endParaRPr lang="en-US" dirty="0"/>
              </a:p>
            </p:txBody>
          </p:sp>
        </mc:Choice>
        <mc:Fallback xmlns="">
          <p:sp>
            <p:nvSpPr>
              <p:cNvPr id="3" name="Content Placeholder 2">
                <a:extLst>
                  <a:ext uri="{FF2B5EF4-FFF2-40B4-BE49-F238E27FC236}">
                    <a16:creationId xmlns:a16="http://schemas.microsoft.com/office/drawing/2014/main" id="{F886AE44-3D51-E377-5193-0BFB46D69A5F}"/>
                  </a:ext>
                </a:extLst>
              </p:cNvPr>
              <p:cNvSpPr>
                <a:spLocks noGrp="1" noRot="1" noChangeAspect="1" noMove="1" noResize="1" noEditPoints="1" noAdjustHandles="1" noChangeArrowheads="1" noChangeShapeType="1" noTextEdit="1"/>
              </p:cNvSpPr>
              <p:nvPr>
                <p:ph idx="1"/>
              </p:nvPr>
            </p:nvSpPr>
            <p:spPr>
              <a:blipFill>
                <a:blip r:embed="rId2"/>
                <a:stretch>
                  <a:fillRect l="-623"/>
                </a:stretch>
              </a:blipFill>
            </p:spPr>
            <p:txBody>
              <a:bodyPr/>
              <a:lstStyle/>
              <a:p>
                <a:r>
                  <a:rPr lang="en-US">
                    <a:noFill/>
                  </a:rPr>
                  <a:t> </a:t>
                </a:r>
              </a:p>
            </p:txBody>
          </p:sp>
        </mc:Fallback>
      </mc:AlternateContent>
    </p:spTree>
    <p:extLst>
      <p:ext uri="{BB962C8B-B14F-4D97-AF65-F5344CB8AC3E}">
        <p14:creationId xmlns:p14="http://schemas.microsoft.com/office/powerpoint/2010/main" val="156097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89312-1D70-018C-2200-A1BDAFC8EF7B}"/>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33DC11-7E51-80C6-77EA-43E9669B7E36}"/>
                  </a:ext>
                </a:extLst>
              </p:cNvPr>
              <p:cNvSpPr>
                <a:spLocks noGrp="1"/>
              </p:cNvSpPr>
              <p:nvPr>
                <p:ph idx="1"/>
              </p:nvPr>
            </p:nvSpPr>
            <p:spPr>
              <a:xfrm>
                <a:off x="1251678" y="3162300"/>
                <a:ext cx="10178322" cy="2717292"/>
              </a:xfrm>
            </p:spPr>
            <p:txBody>
              <a:bodyPr/>
              <a:lstStyle/>
              <a:p>
                <a:r>
                  <a:rPr lang="en-US" dirty="0"/>
                  <a:t>In practice, since </a:t>
                </a:r>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oMath>
                </a14:m>
                <a:r>
                  <a:rPr lang="el-GR" dirty="0"/>
                  <a:t> </a:t>
                </a:r>
                <a:r>
                  <a:rPr lang="en-US" dirty="0"/>
                  <a:t>is an unknown population parameter, we cannot be certain whether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oMath>
                </a14:m>
                <a:r>
                  <a:rPr lang="el-GR" dirty="0"/>
                  <a:t> </a:t>
                </a:r>
                <a:r>
                  <a:rPr lang="en-US" dirty="0"/>
                  <a:t>is positive or negative, although we usually have a pretty good idea about the direction of the partial effect of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on </a:t>
                </a:r>
                <a14:m>
                  <m:oMath xmlns:m="http://schemas.openxmlformats.org/officeDocument/2006/math">
                    <m:r>
                      <a:rPr lang="en-US" i="1" dirty="0" smtClean="0">
                        <a:latin typeface="Cambria Math" panose="02040503050406030204" pitchFamily="18" charset="0"/>
                      </a:rPr>
                      <m:t>𝑦</m:t>
                    </m:r>
                  </m:oMath>
                </a14:m>
                <a:r>
                  <a:rPr lang="en-US" dirty="0"/>
                  <a:t> .</a:t>
                </a:r>
              </a:p>
              <a:p>
                <a:r>
                  <a:rPr lang="en-US" dirty="0"/>
                  <a:t>Similarly, even though the sign of the correlation between </a:t>
                </a:r>
                <a14:m>
                  <m:oMath xmlns:m="http://schemas.openxmlformats.org/officeDocument/2006/math">
                    <m:sSub>
                      <m:sSubPr>
                        <m:ctrlPr>
                          <a:rPr lang="en-CA" i="1" smtClean="0">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b="0" i="1" smtClean="0">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cannot be known if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is not observed, in many cases, we can make an educated guess about whether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r>
                      <a:rPr lang="en-CA" i="1">
                        <a:latin typeface="Cambria Math" panose="02040503050406030204" pitchFamily="18" charset="0"/>
                        <a:ea typeface="Cambria Math" panose="02040503050406030204" pitchFamily="18" charset="0"/>
                      </a:rPr>
                      <m:t> </m:t>
                    </m:r>
                  </m:oMath>
                </a14:m>
                <a:r>
                  <a:rPr lang="en-US" dirty="0"/>
                  <a:t>are positively or negatively correlated.</a:t>
                </a:r>
              </a:p>
            </p:txBody>
          </p:sp>
        </mc:Choice>
        <mc:Fallback xmlns="">
          <p:sp>
            <p:nvSpPr>
              <p:cNvPr id="3" name="Content Placeholder 2">
                <a:extLst>
                  <a:ext uri="{FF2B5EF4-FFF2-40B4-BE49-F238E27FC236}">
                    <a16:creationId xmlns:a16="http://schemas.microsoft.com/office/drawing/2014/main" id="{8633DC11-7E51-80C6-77EA-43E9669B7E36}"/>
                  </a:ext>
                </a:extLst>
              </p:cNvPr>
              <p:cNvSpPr>
                <a:spLocks noGrp="1" noRot="1" noChangeAspect="1" noMove="1" noResize="1" noEditPoints="1" noAdjustHandles="1" noChangeArrowheads="1" noChangeShapeType="1" noTextEdit="1"/>
              </p:cNvSpPr>
              <p:nvPr>
                <p:ph idx="1"/>
              </p:nvPr>
            </p:nvSpPr>
            <p:spPr>
              <a:xfrm>
                <a:off x="1251678" y="3162300"/>
                <a:ext cx="10178322" cy="2717292"/>
              </a:xfrm>
              <a:blipFill>
                <a:blip r:embed="rId2"/>
                <a:stretch>
                  <a:fillRect l="-498" t="-93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FE658975-BB2D-6844-7D48-B994E91F1C6E}"/>
              </a:ext>
            </a:extLst>
          </p:cNvPr>
          <p:cNvPicPr>
            <a:picLocks noChangeAspect="1"/>
          </p:cNvPicPr>
          <p:nvPr/>
        </p:nvPicPr>
        <p:blipFill>
          <a:blip r:embed="rId3"/>
          <a:stretch>
            <a:fillRect/>
          </a:stretch>
        </p:blipFill>
        <p:spPr>
          <a:xfrm>
            <a:off x="1317784" y="978408"/>
            <a:ext cx="10112216" cy="1732683"/>
          </a:xfrm>
          <a:prstGeom prst="rect">
            <a:avLst/>
          </a:prstGeom>
        </p:spPr>
      </p:pic>
    </p:spTree>
    <p:extLst>
      <p:ext uri="{BB962C8B-B14F-4D97-AF65-F5344CB8AC3E}">
        <p14:creationId xmlns:p14="http://schemas.microsoft.com/office/powerpoint/2010/main" val="1882748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6950F-94A7-AC0A-EF29-3655612AD74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6715A2-3B62-1180-EECA-E3BD1BB3B938}"/>
                  </a:ext>
                </a:extLst>
              </p:cNvPr>
              <p:cNvSpPr>
                <a:spLocks noGrp="1"/>
              </p:cNvSpPr>
              <p:nvPr>
                <p:ph idx="1"/>
              </p:nvPr>
            </p:nvSpPr>
            <p:spPr>
              <a:xfrm>
                <a:off x="1251678" y="2044699"/>
                <a:ext cx="10178322" cy="3834893"/>
              </a:xfrm>
            </p:spPr>
            <p:txBody>
              <a:bodyPr>
                <a:normAutofit/>
              </a:bodyPr>
              <a:lstStyle/>
              <a:p>
                <a:r>
                  <a:rPr lang="en-US" dirty="0"/>
                  <a:t>Beyond the sign of the bias in </a:t>
                </a:r>
                <a14:m>
                  <m:oMath xmlns:m="http://schemas.openxmlformats.org/officeDocument/2006/math">
                    <m:sSub>
                      <m:sSubPr>
                        <m:ctrlPr>
                          <a:rPr lang="en-CA" b="0" i="1" smtClean="0">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b="0" i="1" smtClean="0">
                            <a:latin typeface="Cambria Math" panose="02040503050406030204" pitchFamily="18" charset="0"/>
                          </a:rPr>
                          <m:t>1</m:t>
                        </m:r>
                      </m:sub>
                    </m:sSub>
                  </m:oMath>
                </a14:m>
                <a:r>
                  <a:rPr lang="el-GR" dirty="0"/>
                  <a:t>, </a:t>
                </a:r>
                <a:r>
                  <a:rPr lang="en-US" dirty="0"/>
                  <a:t>we should also be concerned about the size of that bias.</a:t>
                </a:r>
              </a:p>
              <a:p>
                <a:r>
                  <a:rPr lang="en-US" dirty="0"/>
                  <a:t>The size of the bias in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1</m:t>
                        </m:r>
                      </m:sub>
                    </m:sSub>
                    <m:r>
                      <a:rPr lang="en-CA" i="1">
                        <a:latin typeface="Cambria Math" panose="02040503050406030204" pitchFamily="18" charset="0"/>
                      </a:rPr>
                      <m:t> </m:t>
                    </m:r>
                  </m:oMath>
                </a14:m>
                <a:r>
                  <a:rPr lang="en-US" dirty="0"/>
                  <a:t>also depends on the size of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oMath>
                </a14:m>
                <a:r>
                  <a:rPr lang="el-GR" dirty="0"/>
                  <a:t> </a:t>
                </a:r>
                <a:r>
                  <a:rPr lang="en-US" dirty="0"/>
                  <a:t>and </a:t>
                </a:r>
                <a14:m>
                  <m:oMath xmlns:m="http://schemas.openxmlformats.org/officeDocument/2006/math">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oMath>
                </a14:m>
                <a:r>
                  <a:rPr lang="el-GR" dirty="0"/>
                  <a:t>. </a:t>
                </a:r>
                <a:r>
                  <a:rPr lang="en-US" dirty="0"/>
                  <a:t>For example, if the true effect of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on </a:t>
                </a:r>
                <a14:m>
                  <m:oMath xmlns:m="http://schemas.openxmlformats.org/officeDocument/2006/math">
                    <m:r>
                      <a:rPr lang="en-US" i="1" dirty="0" smtClean="0">
                        <a:latin typeface="Cambria Math" panose="02040503050406030204" pitchFamily="18" charset="0"/>
                      </a:rPr>
                      <m:t>𝑦</m:t>
                    </m:r>
                  </m:oMath>
                </a14:m>
                <a:r>
                  <a:rPr lang="en-US" dirty="0"/>
                  <a:t> is small (that is,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oMath>
                </a14:m>
                <a:r>
                  <a:rPr lang="el-GR" dirty="0"/>
                  <a:t> </a:t>
                </a:r>
                <a:r>
                  <a:rPr lang="en-US" dirty="0"/>
                  <a:t>is small) and/or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2</m:t>
                        </m:r>
                      </m:sub>
                    </m:sSub>
                  </m:oMath>
                </a14:m>
                <a:r>
                  <a:rPr lang="en-US" dirty="0"/>
                  <a:t> on </a:t>
                </a:r>
                <a14:m>
                  <m:oMath xmlns:m="http://schemas.openxmlformats.org/officeDocument/2006/math">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𝑥</m:t>
                        </m:r>
                      </m:e>
                      <m:sub>
                        <m:r>
                          <a:rPr lang="en-CA" i="1">
                            <a:latin typeface="Cambria Math" panose="02040503050406030204" pitchFamily="18" charset="0"/>
                            <a:ea typeface="Cambria Math" panose="02040503050406030204" pitchFamily="18" charset="0"/>
                          </a:rPr>
                          <m:t>1</m:t>
                        </m:r>
                      </m:sub>
                    </m:sSub>
                  </m:oMath>
                </a14:m>
                <a:r>
                  <a:rPr lang="en-US" dirty="0"/>
                  <a:t> are only weakly correlated (that is, </a:t>
                </a:r>
                <a14:m>
                  <m:oMath xmlns:m="http://schemas.openxmlformats.org/officeDocument/2006/math">
                    <m:acc>
                      <m:accPr>
                        <m:chr m:val="̃"/>
                        <m:ctrlPr>
                          <a:rPr lang="en-CA" i="1">
                            <a:latin typeface="Cambria Math" panose="02040503050406030204" pitchFamily="18" charset="0"/>
                            <a:ea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𝛿</m:t>
                            </m:r>
                          </m:e>
                          <m:sub>
                            <m:r>
                              <a:rPr lang="en-CA" i="1">
                                <a:latin typeface="Cambria Math" panose="02040503050406030204" pitchFamily="18" charset="0"/>
                                <a:ea typeface="Cambria Math" panose="02040503050406030204" pitchFamily="18" charset="0"/>
                              </a:rPr>
                              <m:t>1</m:t>
                            </m:r>
                          </m:sub>
                        </m:sSub>
                      </m:e>
                    </m:acc>
                    <m:r>
                      <a:rPr lang="en-CA" i="1">
                        <a:latin typeface="Cambria Math" panose="02040503050406030204" pitchFamily="18" charset="0"/>
                        <a:ea typeface="Cambria Math" panose="02040503050406030204" pitchFamily="18" charset="0"/>
                      </a:rPr>
                      <m:t> </m:t>
                    </m:r>
                  </m:oMath>
                </a14:m>
                <a:r>
                  <a:rPr lang="en-US" dirty="0"/>
                  <a:t>is close to zero), then the bias in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ea typeface="Cambria Math" panose="02040503050406030204" pitchFamily="18" charset="0"/>
                              </a:rPr>
                              <m:t>𝛽</m:t>
                            </m:r>
                          </m:e>
                        </m:acc>
                      </m:e>
                      <m:sub>
                        <m:r>
                          <a:rPr lang="en-CA" i="1">
                            <a:latin typeface="Cambria Math" panose="02040503050406030204" pitchFamily="18" charset="0"/>
                          </a:rPr>
                          <m:t>1</m:t>
                        </m:r>
                      </m:sub>
                    </m:sSub>
                  </m:oMath>
                </a14:m>
                <a:r>
                  <a:rPr lang="el-GR" dirty="0"/>
                  <a:t> </a:t>
                </a:r>
                <a:r>
                  <a:rPr lang="en-US" dirty="0"/>
                  <a:t>will be small. This is important because a large (small) bias should (not) be of great concern. </a:t>
                </a:r>
              </a:p>
              <a:p>
                <a:r>
                  <a:rPr lang="en-US" dirty="0"/>
                  <a:t>In a model with </a:t>
                </a:r>
                <a14:m>
                  <m:oMath xmlns:m="http://schemas.openxmlformats.org/officeDocument/2006/math">
                    <m:r>
                      <a:rPr lang="en-US" i="1" dirty="0" smtClean="0">
                        <a:latin typeface="Cambria Math" panose="02040503050406030204" pitchFamily="18" charset="0"/>
                      </a:rPr>
                      <m:t>𝑘</m:t>
                    </m:r>
                  </m:oMath>
                </a14:m>
                <a:r>
                  <a:rPr lang="en-US" dirty="0"/>
                  <a:t> explanatory variables, guessing the sign and size of the bias introduced by the omission of a relevant variable is a much harder (if not impossible) task.</a:t>
                </a:r>
              </a:p>
            </p:txBody>
          </p:sp>
        </mc:Choice>
        <mc:Fallback xmlns="">
          <p:sp>
            <p:nvSpPr>
              <p:cNvPr id="3" name="Content Placeholder 2">
                <a:extLst>
                  <a:ext uri="{FF2B5EF4-FFF2-40B4-BE49-F238E27FC236}">
                    <a16:creationId xmlns:a16="http://schemas.microsoft.com/office/drawing/2014/main" id="{256715A2-3B62-1180-EECA-E3BD1BB3B938}"/>
                  </a:ext>
                </a:extLst>
              </p:cNvPr>
              <p:cNvSpPr>
                <a:spLocks noGrp="1" noRot="1" noChangeAspect="1" noMove="1" noResize="1" noEditPoints="1" noAdjustHandles="1" noChangeArrowheads="1" noChangeShapeType="1" noTextEdit="1"/>
              </p:cNvSpPr>
              <p:nvPr>
                <p:ph idx="1"/>
              </p:nvPr>
            </p:nvSpPr>
            <p:spPr>
              <a:xfrm>
                <a:off x="1251678" y="2044699"/>
                <a:ext cx="10178322" cy="3834893"/>
              </a:xfrm>
              <a:blipFill>
                <a:blip r:embed="rId2"/>
                <a:stretch>
                  <a:fillRect l="-498" r="-996"/>
                </a:stretch>
              </a:blipFill>
            </p:spPr>
            <p:txBody>
              <a:bodyPr/>
              <a:lstStyle/>
              <a:p>
                <a:r>
                  <a:rPr lang="en-US">
                    <a:noFill/>
                  </a:rPr>
                  <a:t> </a:t>
                </a:r>
              </a:p>
            </p:txBody>
          </p:sp>
        </mc:Fallback>
      </mc:AlternateContent>
    </p:spTree>
    <p:extLst>
      <p:ext uri="{BB962C8B-B14F-4D97-AF65-F5344CB8AC3E}">
        <p14:creationId xmlns:p14="http://schemas.microsoft.com/office/powerpoint/2010/main" val="424640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618E4-57C2-ED95-54B9-6680CBE9416C}"/>
              </a:ext>
            </a:extLst>
          </p:cNvPr>
          <p:cNvSpPr>
            <a:spLocks noGrp="1"/>
          </p:cNvSpPr>
          <p:nvPr>
            <p:ph type="title"/>
          </p:nvPr>
        </p:nvSpPr>
        <p:spPr/>
        <p:txBody>
          <a:bodyPr>
            <a:normAutofit fontScale="90000"/>
          </a:bodyPr>
          <a:lstStyle/>
          <a:p>
            <a:r>
              <a:rPr lang="en-US" dirty="0"/>
              <a:t>Theorem MLR.2: Sampling variances of the OLS slope estimators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1A82B4-890B-7806-8F1F-98AD976DBF87}"/>
                  </a:ext>
                </a:extLst>
              </p:cNvPr>
              <p:cNvSpPr>
                <a:spLocks noGrp="1"/>
              </p:cNvSpPr>
              <p:nvPr>
                <p:ph idx="1"/>
              </p:nvPr>
            </p:nvSpPr>
            <p:spPr/>
            <p:txBody>
              <a:bodyPr>
                <a:normAutofit lnSpcReduction="10000"/>
              </a:bodyPr>
              <a:lstStyle/>
              <a:p>
                <a:r>
                  <a:rPr lang="en-US" dirty="0"/>
                  <a:t>Again, to facilitate the calculation of the variance of the OLS estimator, we state an additional assumption, this time about the variance of the unobservable, u, conditional on the explanatory variables.</a:t>
                </a:r>
              </a:p>
              <a:p>
                <a:pPr marL="0" indent="0">
                  <a:buNone/>
                </a:pPr>
                <a:r>
                  <a:rPr lang="en-US" b="1" dirty="0"/>
                  <a:t>Assumption MLR.5: Homoskedasticity</a:t>
                </a:r>
              </a:p>
              <a:p>
                <a:r>
                  <a:rPr lang="en-US" dirty="0"/>
                  <a:t>The error u has the same variance given any values of the explanatory variables. In other words:</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𝑉𝑎𝑟</m:t>
                      </m:r>
                      <m:r>
                        <a:rPr lang="en-US" i="1" dirty="0" smtClean="0">
                          <a:latin typeface="Cambria Math" panose="02040503050406030204" pitchFamily="18" charset="0"/>
                        </a:rPr>
                        <m:t>(</m:t>
                      </m:r>
                      <m:r>
                        <a:rPr lang="en-CA" i="1">
                          <a:latin typeface="Cambria Math" panose="02040503050406030204" pitchFamily="18" charset="0"/>
                          <a:ea typeface="Cambria Math" panose="02040503050406030204" pitchFamily="18" charset="0"/>
                        </a:rPr>
                        <m:t>𝜇</m:t>
                      </m:r>
                      <m:r>
                        <a:rPr lang="en-US" i="1" dirty="0" err="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3</m:t>
                          </m:r>
                        </m:sub>
                      </m:sSub>
                      <m:r>
                        <a:rPr lang="en-US" i="1" dirty="0">
                          <a:latin typeface="Cambria Math" panose="02040503050406030204" pitchFamily="18" charset="0"/>
                        </a:rPr>
                        <m:t>,</m:t>
                      </m:r>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r>
                        <a:rPr lang="en-US" i="1" dirty="0" smtClean="0">
                          <a:latin typeface="Cambria Math" panose="02040503050406030204" pitchFamily="18" charset="0"/>
                        </a:rPr>
                        <m:t>)=</m:t>
                      </m:r>
                      <m:sSup>
                        <m:sSupPr>
                          <m:ctrlPr>
                            <a:rPr lang="en-US" i="1" dirty="0" smtClean="0">
                              <a:latin typeface="Cambria Math" panose="02040503050406030204" pitchFamily="18" charset="0"/>
                            </a:rPr>
                          </m:ctrlPr>
                        </m:sSupPr>
                        <m:e>
                          <m:r>
                            <a:rPr lang="el-GR" i="1" dirty="0">
                              <a:latin typeface="Cambria Math" panose="02040503050406030204" pitchFamily="18" charset="0"/>
                            </a:rPr>
                            <m:t>𝜎</m:t>
                          </m:r>
                        </m:e>
                        <m:sup>
                          <m:r>
                            <a:rPr lang="en-CA" b="0" i="1" dirty="0" smtClean="0">
                              <a:latin typeface="Cambria Math" panose="02040503050406030204" pitchFamily="18" charset="0"/>
                            </a:rPr>
                            <m:t>2</m:t>
                          </m:r>
                        </m:sup>
                      </m:sSup>
                    </m:oMath>
                  </m:oMathPara>
                </a14:m>
                <a:endParaRPr lang="el-GR" dirty="0"/>
              </a:p>
              <a:p>
                <a:r>
                  <a:rPr lang="en-US" dirty="0"/>
                  <a:t>This fifth assumption is important because—as we will see—it provides OLS with an important efficiency property. Also, note that assumptions MLR.1 through MLR.5 are known as the Gauss-Markov assumptions (for cross-sectional data analysis).</a:t>
                </a:r>
              </a:p>
            </p:txBody>
          </p:sp>
        </mc:Choice>
        <mc:Fallback xmlns="">
          <p:sp>
            <p:nvSpPr>
              <p:cNvPr id="3" name="Content Placeholder 2">
                <a:extLst>
                  <a:ext uri="{FF2B5EF4-FFF2-40B4-BE49-F238E27FC236}">
                    <a16:creationId xmlns:a16="http://schemas.microsoft.com/office/drawing/2014/main" id="{6D1A82B4-890B-7806-8F1F-98AD976DBF87}"/>
                  </a:ext>
                </a:extLst>
              </p:cNvPr>
              <p:cNvSpPr>
                <a:spLocks noGrp="1" noRot="1" noChangeAspect="1" noMove="1" noResize="1" noEditPoints="1" noAdjustHandles="1" noChangeArrowheads="1" noChangeShapeType="1" noTextEdit="1"/>
              </p:cNvSpPr>
              <p:nvPr>
                <p:ph idx="1"/>
              </p:nvPr>
            </p:nvSpPr>
            <p:spPr>
              <a:blipFill>
                <a:blip r:embed="rId2"/>
                <a:stretch>
                  <a:fillRect l="-623" t="-1056" r="-996"/>
                </a:stretch>
              </a:blipFill>
            </p:spPr>
            <p:txBody>
              <a:bodyPr/>
              <a:lstStyle/>
              <a:p>
                <a:r>
                  <a:rPr lang="en-US">
                    <a:noFill/>
                  </a:rPr>
                  <a:t> </a:t>
                </a:r>
              </a:p>
            </p:txBody>
          </p:sp>
        </mc:Fallback>
      </mc:AlternateContent>
    </p:spTree>
    <p:extLst>
      <p:ext uri="{BB962C8B-B14F-4D97-AF65-F5344CB8AC3E}">
        <p14:creationId xmlns:p14="http://schemas.microsoft.com/office/powerpoint/2010/main" val="17004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8E15F-6B51-9F90-41BA-51423DC4B0F1}"/>
              </a:ext>
            </a:extLst>
          </p:cNvPr>
          <p:cNvSpPr>
            <a:spLocks noGrp="1"/>
          </p:cNvSpPr>
          <p:nvPr>
            <p:ph type="title"/>
          </p:nvPr>
        </p:nvSpPr>
        <p:spPr/>
        <p:txBody>
          <a:bodyPr/>
          <a:lstStyle/>
          <a:p>
            <a:r>
              <a:rPr lang="en-US" dirty="0"/>
              <a:t>Goodness-of-Fit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AB19A9-F430-0D79-E2DF-2F33309A8B03}"/>
                  </a:ext>
                </a:extLst>
              </p:cNvPr>
              <p:cNvSpPr>
                <a:spLocks noGrp="1"/>
              </p:cNvSpPr>
              <p:nvPr>
                <p:ph idx="1"/>
              </p:nvPr>
            </p:nvSpPr>
            <p:spPr/>
            <p:txBody>
              <a:bodyPr>
                <a:normAutofit fontScale="92500" lnSpcReduction="10000"/>
              </a:bodyPr>
              <a:lstStyle/>
              <a:p>
                <a:pPr marL="0" indent="0">
                  <a:buNone/>
                </a:pPr>
                <a:r>
                  <a:rPr lang="en-US" dirty="0"/>
                  <a:t>As with the simple regression model, we have that:</a:t>
                </a:r>
              </a:p>
              <a:p>
                <a:pPr marL="457200" indent="-457200">
                  <a:buFont typeface="+mj-lt"/>
                  <a:buAutoNum type="arabicPeriod"/>
                </a:pPr>
                <a14:m>
                  <m:oMath xmlns:m="http://schemas.openxmlformats.org/officeDocument/2006/math">
                    <m:r>
                      <a:rPr lang="en-CA" b="0" i="1" smtClean="0">
                        <a:latin typeface="Cambria Math" panose="02040503050406030204" pitchFamily="18" charset="0"/>
                      </a:rPr>
                      <m:t>𝑇𝑆𝑆</m:t>
                    </m:r>
                    <m:r>
                      <a:rPr lang="en-CA"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CA" b="0" i="1" smtClean="0">
                                <a:latin typeface="Cambria Math" panose="02040503050406030204" pitchFamily="18" charset="0"/>
                              </a:rPr>
                            </m:ctrlPr>
                          </m:sSupPr>
                          <m:e>
                            <m:sSub>
                              <m:sSubPr>
                                <m:ctrlPr>
                                  <a:rPr lang="en-US" i="1">
                                    <a:latin typeface="Cambria Math" panose="02040503050406030204" pitchFamily="18" charset="0"/>
                                  </a:rPr>
                                </m:ctrlPr>
                              </m:sSubPr>
                              <m:e>
                                <m:r>
                                  <a:rPr lang="en-CA" i="1">
                                    <a:latin typeface="Cambria Math" panose="02040503050406030204" pitchFamily="18" charset="0"/>
                                  </a:rPr>
                                  <m:t>(</m:t>
                                </m:r>
                                <m:r>
                                  <a:rPr lang="en-CA" i="1">
                                    <a:latin typeface="Cambria Math" panose="02040503050406030204" pitchFamily="18" charset="0"/>
                                  </a:rPr>
                                  <m:t>𝑦</m:t>
                                </m:r>
                              </m:e>
                              <m:sub>
                                <m:r>
                                  <a:rPr lang="en-CA" i="1">
                                    <a:latin typeface="Cambria Math" panose="02040503050406030204" pitchFamily="18" charset="0"/>
                                  </a:rPr>
                                  <m:t>𝑖</m:t>
                                </m:r>
                              </m:sub>
                            </m:sSub>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𝑦</m:t>
                                </m:r>
                              </m:e>
                            </m:acc>
                            <m:r>
                              <a:rPr lang="en-CA" i="1">
                                <a:latin typeface="Cambria Math" panose="02040503050406030204" pitchFamily="18" charset="0"/>
                              </a:rPr>
                              <m:t>)</m:t>
                            </m:r>
                          </m:e>
                          <m:sup>
                            <m:r>
                              <a:rPr lang="en-CA" b="0" i="1" smtClean="0">
                                <a:latin typeface="Cambria Math" panose="02040503050406030204" pitchFamily="18" charset="0"/>
                              </a:rPr>
                              <m:t>2</m:t>
                            </m:r>
                          </m:sup>
                        </m:sSup>
                      </m:e>
                    </m:nary>
                  </m:oMath>
                </a14:m>
                <a:endParaRPr lang="en-US" dirty="0"/>
              </a:p>
              <a:p>
                <a:pPr lvl="1"/>
                <a:r>
                  <a:rPr lang="en-US" i="1" dirty="0"/>
                  <a:t>TSS</a:t>
                </a:r>
                <a:r>
                  <a:rPr lang="en-US" dirty="0"/>
                  <a:t> is the total sum of squares, and it measures the total sample variation in the </a:t>
                </a:r>
                <a14:m>
                  <m:oMath xmlns:m="http://schemas.openxmlformats.org/officeDocument/2006/math">
                    <m:sSub>
                      <m:sSubPr>
                        <m:ctrlPr>
                          <a:rPr lang="en-US" i="1" smtClean="0">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oMath>
                </a14:m>
                <a:r>
                  <a:rPr lang="en-US" dirty="0"/>
                  <a:t>; that is, it measures how spread out the </a:t>
                </a:r>
                <a14:m>
                  <m:oMath xmlns:m="http://schemas.openxmlformats.org/officeDocument/2006/math">
                    <m:sSub>
                      <m:sSubPr>
                        <m:ctrlPr>
                          <a:rPr lang="en-U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oMath>
                </a14:m>
                <a:r>
                  <a:rPr lang="en-US" dirty="0"/>
                  <a:t> are in the sample, or how much there is to explain. </a:t>
                </a:r>
              </a:p>
              <a:p>
                <a:pPr marL="457200" indent="-457200">
                  <a:buFont typeface="+mj-lt"/>
                  <a:buAutoNum type="arabicPeriod"/>
                </a:pPr>
                <a14:m>
                  <m:oMath xmlns:m="http://schemas.openxmlformats.org/officeDocument/2006/math">
                    <m:r>
                      <a:rPr lang="en-CA" b="0" i="1" smtClean="0">
                        <a:latin typeface="Cambria Math" panose="02040503050406030204" pitchFamily="18" charset="0"/>
                      </a:rPr>
                      <m:t>𝐸𝑆𝑆</m:t>
                    </m:r>
                    <m:r>
                      <a:rPr lang="en-CA" b="0" i="1" smtClean="0">
                        <a:latin typeface="Cambria Math" panose="02040503050406030204" pitchFamily="18" charset="0"/>
                        <a:ea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CA" b="0" i="1" smtClean="0">
                                <a:latin typeface="Cambria Math" panose="02040503050406030204" pitchFamily="18" charset="0"/>
                              </a:rPr>
                            </m:ctrlPr>
                          </m:sSupPr>
                          <m:e>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U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r>
                              <a:rPr lang="en-CA" i="1">
                                <a:latin typeface="Cambria Math" panose="02040503050406030204" pitchFamily="18" charset="0"/>
                              </a:rPr>
                              <m:t>−</m:t>
                            </m:r>
                            <m:acc>
                              <m:accPr>
                                <m:chr m:val="̅"/>
                                <m:ctrlPr>
                                  <a:rPr lang="en-CA" i="1">
                                    <a:latin typeface="Cambria Math" panose="02040503050406030204" pitchFamily="18" charset="0"/>
                                  </a:rPr>
                                </m:ctrlPr>
                              </m:accPr>
                              <m:e>
                                <m:r>
                                  <a:rPr lang="en-CA" i="1">
                                    <a:latin typeface="Cambria Math" panose="02040503050406030204" pitchFamily="18" charset="0"/>
                                  </a:rPr>
                                  <m:t>𝑦</m:t>
                                </m:r>
                              </m:e>
                            </m:acc>
                            <m:r>
                              <a:rPr lang="en-CA" i="1">
                                <a:latin typeface="Cambria Math" panose="02040503050406030204" pitchFamily="18" charset="0"/>
                              </a:rPr>
                              <m:t>)</m:t>
                            </m:r>
                          </m:e>
                          <m:sup>
                            <m:r>
                              <a:rPr lang="en-CA" b="0" i="1" smtClean="0">
                                <a:latin typeface="Cambria Math" panose="02040503050406030204" pitchFamily="18" charset="0"/>
                              </a:rPr>
                              <m:t>2</m:t>
                            </m:r>
                          </m:sup>
                        </m:sSup>
                      </m:e>
                    </m:nary>
                  </m:oMath>
                </a14:m>
                <a:endParaRPr lang="en-US" dirty="0"/>
              </a:p>
              <a:p>
                <a:pPr lvl="1"/>
                <a:r>
                  <a:rPr lang="en-US" i="1" dirty="0"/>
                  <a:t>ESS</a:t>
                </a:r>
                <a:r>
                  <a:rPr lang="en-US" dirty="0"/>
                  <a:t> is the explained sum of squares and, similarly, measures the sample variation in the </a:t>
                </a:r>
                <a14:m>
                  <m:oMath xmlns:m="http://schemas.openxmlformats.org/officeDocument/2006/math">
                    <m:acc>
                      <m:accPr>
                        <m:chr m:val="̂"/>
                        <m:ctrlPr>
                          <a:rPr lang="en-CA" b="0" i="1" smtClean="0">
                            <a:latin typeface="Cambria Math" panose="02040503050406030204" pitchFamily="18" charset="0"/>
                          </a:rPr>
                        </m:ctrlPr>
                      </m:accPr>
                      <m:e>
                        <m:sSub>
                          <m:sSubPr>
                            <m:ctrlPr>
                              <a:rPr lang="en-US" i="1">
                                <a:latin typeface="Cambria Math" panose="02040503050406030204" pitchFamily="18" charset="0"/>
                              </a:rPr>
                            </m:ctrlPr>
                          </m:sSubPr>
                          <m:e>
                            <m:r>
                              <a:rPr lang="en-CA" i="1">
                                <a:latin typeface="Cambria Math" panose="02040503050406030204" pitchFamily="18" charset="0"/>
                              </a:rPr>
                              <m:t>𝑦</m:t>
                            </m:r>
                          </m:e>
                          <m:sub>
                            <m:r>
                              <a:rPr lang="en-CA" i="1">
                                <a:latin typeface="Cambria Math" panose="02040503050406030204" pitchFamily="18" charset="0"/>
                              </a:rPr>
                              <m:t>𝑖</m:t>
                            </m:r>
                          </m:sub>
                        </m:sSub>
                      </m:e>
                    </m:acc>
                  </m:oMath>
                </a14:m>
                <a:r>
                  <a:rPr lang="en-US" dirty="0"/>
                  <a:t>; that is, how much of the variation is explained by the model.</a:t>
                </a:r>
              </a:p>
              <a:p>
                <a:pPr marL="457200" indent="-457200">
                  <a:buFont typeface="+mj-lt"/>
                  <a:buAutoNum type="arabicPeriod"/>
                </a:pPr>
                <a14:m>
                  <m:oMath xmlns:m="http://schemas.openxmlformats.org/officeDocument/2006/math">
                    <m:r>
                      <a:rPr lang="en-CA" b="0" i="1" smtClean="0">
                        <a:latin typeface="Cambria Math" panose="02040503050406030204" pitchFamily="18" charset="0"/>
                      </a:rPr>
                      <m:t>𝑅</m:t>
                    </m:r>
                    <m:r>
                      <a:rPr lang="en-CA" i="1">
                        <a:latin typeface="Cambria Math" panose="02040503050406030204" pitchFamily="18" charset="0"/>
                      </a:rPr>
                      <m:t>𝑆𝑆</m:t>
                    </m:r>
                    <m:r>
                      <a:rPr lang="en-CA" i="1">
                        <a:latin typeface="Cambria Math" panose="02040503050406030204" pitchFamily="18" charset="0"/>
                        <a:ea typeface="Cambria Math" panose="02040503050406030204" pitchFamily="18" charset="0"/>
                      </a:rPr>
                      <m:t>≡ </m:t>
                    </m:r>
                    <m:nary>
                      <m:naryPr>
                        <m:chr m:val="∑"/>
                        <m:ctrlPr>
                          <a:rPr lang="en-US" i="1" smtClean="0">
                            <a:latin typeface="Cambria Math" panose="02040503050406030204" pitchFamily="18" charset="0"/>
                          </a:rPr>
                        </m:ctrlPr>
                      </m:naryPr>
                      <m:sub>
                        <m:r>
                          <a:rPr lang="en-US" i="1" smtClean="0">
                            <a:latin typeface="Cambria Math" panose="02040503050406030204" pitchFamily="18" charset="0"/>
                          </a:rPr>
                          <m:t>𝑖</m:t>
                        </m:r>
                        <m:r>
                          <a:rPr lang="en-US" i="1" smtClean="0">
                            <a:latin typeface="Cambria Math" panose="02040503050406030204" pitchFamily="18" charset="0"/>
                          </a:rPr>
                          <m:t>=1</m:t>
                        </m:r>
                      </m:sub>
                      <m:sup>
                        <m:r>
                          <a:rPr lang="en-US" i="1" smtClean="0">
                            <a:latin typeface="Cambria Math" panose="02040503050406030204" pitchFamily="18" charset="0"/>
                          </a:rPr>
                          <m:t>𝑛</m:t>
                        </m:r>
                      </m:sup>
                      <m:e>
                        <m:sSup>
                          <m:sSupPr>
                            <m:ctrlPr>
                              <a:rPr lang="en-US" i="1" smtClean="0">
                                <a:latin typeface="Cambria Math" panose="02040503050406030204" pitchFamily="18" charset="0"/>
                              </a:rPr>
                            </m:ctrlPr>
                          </m:sSupPr>
                          <m:e>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i="1">
                                        <a:latin typeface="Cambria Math" panose="02040503050406030204" pitchFamily="18" charset="0"/>
                                      </a:rPr>
                                      <m:t>𝑖</m:t>
                                    </m:r>
                                  </m:sub>
                                </m:sSub>
                              </m:e>
                            </m:acc>
                          </m:e>
                          <m:sup>
                            <m:r>
                              <a:rPr lang="en-CA" b="0" i="1" smtClean="0">
                                <a:latin typeface="Cambria Math" panose="02040503050406030204" pitchFamily="18" charset="0"/>
                              </a:rPr>
                              <m:t>2</m:t>
                            </m:r>
                          </m:sup>
                        </m:sSup>
                      </m:e>
                    </m:nary>
                  </m:oMath>
                </a14:m>
                <a:endParaRPr lang="en-US" dirty="0"/>
              </a:p>
              <a:p>
                <a:pPr marL="0" indent="0">
                  <a:buNone/>
                </a:pPr>
                <a:r>
                  <a:rPr lang="en-US" dirty="0"/>
                  <a:t>The total variation in </a:t>
                </a:r>
                <a14:m>
                  <m:oMath xmlns:m="http://schemas.openxmlformats.org/officeDocument/2006/math">
                    <m:r>
                      <a:rPr lang="en-US" i="1" dirty="0" smtClean="0">
                        <a:latin typeface="Cambria Math" panose="02040503050406030204" pitchFamily="18" charset="0"/>
                      </a:rPr>
                      <m:t>𝑦</m:t>
                    </m:r>
                  </m:oMath>
                </a14:m>
                <a:r>
                  <a:rPr lang="en-US" dirty="0"/>
                  <a:t> can be expressed as the sum of the explained variation and the unexplained variation: </a:t>
                </a:r>
                <a14:m>
                  <m:oMath xmlns:m="http://schemas.openxmlformats.org/officeDocument/2006/math">
                    <m:r>
                      <a:rPr lang="en-US" i="1" dirty="0" smtClean="0">
                        <a:latin typeface="Cambria Math" panose="02040503050406030204" pitchFamily="18" charset="0"/>
                      </a:rPr>
                      <m:t>𝑇𝑆</m:t>
                    </m:r>
                    <m:r>
                      <a:rPr lang="en-CA" b="0" i="1" dirty="0" smtClean="0">
                        <a:latin typeface="Cambria Math" panose="02040503050406030204" pitchFamily="18" charset="0"/>
                      </a:rPr>
                      <m:t>𝑆</m:t>
                    </m:r>
                    <m:r>
                      <a:rPr lang="en-US" i="1" dirty="0" smtClean="0">
                        <a:latin typeface="Cambria Math" panose="02040503050406030204" pitchFamily="18" charset="0"/>
                      </a:rPr>
                      <m:t>=</m:t>
                    </m:r>
                    <m:r>
                      <a:rPr lang="en-CA" b="0" i="1" dirty="0" smtClean="0">
                        <a:latin typeface="Cambria Math" panose="02040503050406030204" pitchFamily="18" charset="0"/>
                      </a:rPr>
                      <m:t>𝐸</m:t>
                    </m:r>
                    <m:r>
                      <a:rPr lang="en-US" i="1" dirty="0" smtClean="0">
                        <a:latin typeface="Cambria Math" panose="02040503050406030204" pitchFamily="18" charset="0"/>
                      </a:rPr>
                      <m:t>𝑆𝑆</m:t>
                    </m:r>
                    <m:r>
                      <a:rPr lang="en-US" i="1" dirty="0" smtClean="0">
                        <a:latin typeface="Cambria Math" panose="02040503050406030204" pitchFamily="18" charset="0"/>
                      </a:rPr>
                      <m:t>+</m:t>
                    </m:r>
                    <m:r>
                      <a:rPr lang="en-CA" b="0" i="1" dirty="0" smtClean="0">
                        <a:latin typeface="Cambria Math" panose="02040503050406030204" pitchFamily="18" charset="0"/>
                      </a:rPr>
                      <m:t>𝑅</m:t>
                    </m:r>
                    <m:r>
                      <a:rPr lang="en-US" i="1" dirty="0" smtClean="0">
                        <a:latin typeface="Cambria Math" panose="02040503050406030204" pitchFamily="18" charset="0"/>
                      </a:rPr>
                      <m:t>𝑆</m:t>
                    </m:r>
                    <m:r>
                      <a:rPr lang="en-CA" b="0" i="1" dirty="0" smtClean="0">
                        <a:latin typeface="Cambria Math" panose="02040503050406030204" pitchFamily="18" charset="0"/>
                      </a:rPr>
                      <m:t>𝑆</m:t>
                    </m:r>
                  </m:oMath>
                </a14:m>
                <a:r>
                  <a:rPr lang="en-US" dirty="0"/>
                  <a:t>.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E9AB19A9-F430-0D79-E2DF-2F33309A8B03}"/>
                  </a:ext>
                </a:extLst>
              </p:cNvPr>
              <p:cNvSpPr>
                <a:spLocks noGrp="1" noRot="1" noChangeAspect="1" noMove="1" noResize="1" noEditPoints="1" noAdjustHandles="1" noChangeArrowheads="1" noChangeShapeType="1" noTextEdit="1"/>
              </p:cNvSpPr>
              <p:nvPr>
                <p:ph idx="1"/>
              </p:nvPr>
            </p:nvSpPr>
            <p:spPr>
              <a:blipFill>
                <a:blip r:embed="rId2"/>
                <a:stretch>
                  <a:fillRect l="-498" t="-1761"/>
                </a:stretch>
              </a:blipFill>
            </p:spPr>
            <p:txBody>
              <a:bodyPr/>
              <a:lstStyle/>
              <a:p>
                <a:r>
                  <a:rPr lang="en-US">
                    <a:noFill/>
                  </a:rPr>
                  <a:t> </a:t>
                </a:r>
              </a:p>
            </p:txBody>
          </p:sp>
        </mc:Fallback>
      </mc:AlternateContent>
    </p:spTree>
    <p:extLst>
      <p:ext uri="{BB962C8B-B14F-4D97-AF65-F5344CB8AC3E}">
        <p14:creationId xmlns:p14="http://schemas.microsoft.com/office/powerpoint/2010/main" val="1063245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2A07-939B-C5A3-5511-895762149680}"/>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11B14A-2885-7F71-743F-0F03D03DB544}"/>
                  </a:ext>
                </a:extLst>
              </p:cNvPr>
              <p:cNvSpPr>
                <a:spLocks noGrp="1"/>
              </p:cNvSpPr>
              <p:nvPr>
                <p:ph idx="1"/>
              </p:nvPr>
            </p:nvSpPr>
            <p:spPr/>
            <p:txBody>
              <a:bodyPr>
                <a:normAutofit/>
              </a:bodyPr>
              <a:lstStyle/>
              <a:p>
                <a:r>
                  <a:rPr lang="en-US" dirty="0"/>
                  <a:t>Under assumptions MLR.1 through MLR.5, conditional on the sample values of the independent variables,</a:t>
                </a:r>
              </a:p>
              <a:p>
                <a:pPr marL="0" indent="0" algn="ctr">
                  <a:buNone/>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𝑉𝑎𝑟</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rPr>
                            <m:t>)</m:t>
                          </m:r>
                        </m:e>
                      </m:acc>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num>
                        <m:den>
                          <m:sSub>
                            <m:sSubPr>
                              <m:ctrlPr>
                                <a:rPr lang="en-CA" b="0" i="1" smtClean="0">
                                  <a:latin typeface="Cambria Math" panose="02040503050406030204" pitchFamily="18" charset="0"/>
                                </a:rPr>
                              </m:ctrlPr>
                            </m:sSubPr>
                            <m:e>
                              <m:r>
                                <a:rPr lang="en-CA" i="1">
                                  <a:latin typeface="Cambria Math" panose="02040503050406030204" pitchFamily="18" charset="0"/>
                                </a:rPr>
                                <m:t>𝑇𝑆𝑆</m:t>
                              </m:r>
                            </m:e>
                            <m:sub>
                              <m:r>
                                <a:rPr lang="en-CA" b="0" i="1" smtClean="0">
                                  <a:latin typeface="Cambria Math" panose="02040503050406030204" pitchFamily="18" charset="0"/>
                                </a:rPr>
                                <m:t>𝑗</m:t>
                              </m:r>
                            </m:sub>
                          </m:sSub>
                          <m:d>
                            <m:dPr>
                              <m:ctrlPr>
                                <a:rPr lang="en-CA" b="0" i="1" smtClean="0">
                                  <a:latin typeface="Cambria Math" panose="02040503050406030204" pitchFamily="18" charset="0"/>
                                </a:rPr>
                              </m:ctrlPr>
                            </m:dPr>
                            <m:e>
                              <m:r>
                                <a:rPr lang="en-CA" b="0" i="1" smtClean="0">
                                  <a:latin typeface="Cambria Math" panose="02040503050406030204" pitchFamily="18" charset="0"/>
                                </a:rPr>
                                <m:t>1−</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𝑅</m:t>
                                  </m:r>
                                </m:e>
                                <m:sub>
                                  <m:r>
                                    <a:rPr lang="en-CA" b="0" i="1" smtClean="0">
                                      <a:latin typeface="Cambria Math" panose="02040503050406030204" pitchFamily="18" charset="0"/>
                                    </a:rPr>
                                    <m:t>𝑗</m:t>
                                  </m:r>
                                </m:sub>
                                <m:sup>
                                  <m:r>
                                    <a:rPr lang="en-CA" b="0" i="1" smtClean="0">
                                      <a:latin typeface="Cambria Math" panose="02040503050406030204" pitchFamily="18" charset="0"/>
                                    </a:rPr>
                                    <m:t>2</m:t>
                                  </m:r>
                                </m:sup>
                              </m:sSubSup>
                            </m:e>
                          </m:d>
                        </m:den>
                      </m:f>
                    </m:oMath>
                  </m:oMathPara>
                </a14:m>
                <a:endParaRPr lang="en-CA" b="0" dirty="0"/>
              </a:p>
              <a:p>
                <a:r>
                  <a:rPr lang="en-US" dirty="0"/>
                  <a:t>for </a:t>
                </a:r>
                <a14:m>
                  <m:oMath xmlns:m="http://schemas.openxmlformats.org/officeDocument/2006/math">
                    <m:r>
                      <a:rPr lang="en-US" i="1" dirty="0" smtClean="0">
                        <a:latin typeface="Cambria Math" panose="02040503050406030204" pitchFamily="18" charset="0"/>
                      </a:rPr>
                      <m:t>𝑗</m:t>
                    </m:r>
                    <m:r>
                      <a:rPr lang="en-US" i="1" dirty="0" smtClean="0">
                        <a:latin typeface="Cambria Math" panose="02040503050406030204" pitchFamily="18" charset="0"/>
                      </a:rPr>
                      <m:t> = 1, 2, …, </m:t>
                    </m:r>
                    <m:r>
                      <a:rPr lang="en-US" i="1" dirty="0" smtClean="0">
                        <a:latin typeface="Cambria Math" panose="02040503050406030204" pitchFamily="18" charset="0"/>
                      </a:rPr>
                      <m:t>𝑘</m:t>
                    </m:r>
                  </m:oMath>
                </a14:m>
                <a:r>
                  <a:rPr lang="en-US" dirty="0"/>
                  <a:t>, where </a:t>
                </a:r>
                <a14:m>
                  <m:oMath xmlns:m="http://schemas.openxmlformats.org/officeDocument/2006/math">
                    <m:nary>
                      <m:naryPr>
                        <m:chr m:val="∑"/>
                        <m:ctrlPr>
                          <a:rPr lang="en-CA" b="0" i="1" smtClean="0">
                            <a:latin typeface="Cambria Math" panose="02040503050406030204" pitchFamily="18" charset="0"/>
                          </a:rPr>
                        </m:ctrlPr>
                      </m:naryPr>
                      <m:sub>
                        <m:r>
                          <a:rPr lang="en-CA" b="0" i="1" smtClean="0">
                            <a:latin typeface="Cambria Math" panose="02040503050406030204" pitchFamily="18" charset="0"/>
                          </a:rPr>
                          <m:t>𝑖</m:t>
                        </m:r>
                        <m:r>
                          <a:rPr lang="en-CA" b="0" i="1" smtClean="0">
                            <a:latin typeface="Cambria Math" panose="02040503050406030204" pitchFamily="18" charset="0"/>
                          </a:rPr>
                          <m:t>=1</m:t>
                        </m:r>
                      </m:sub>
                      <m:sup>
                        <m:r>
                          <a:rPr lang="en-CA" b="0" i="1" smtClean="0">
                            <a:latin typeface="Cambria Math" panose="02040503050406030204" pitchFamily="18" charset="0"/>
                          </a:rPr>
                          <m:t>𝑛</m:t>
                        </m:r>
                      </m:sup>
                      <m:e>
                        <m:sSup>
                          <m:sSupPr>
                            <m:ctrlPr>
                              <a:rPr lang="en-CA" b="0" i="1" smtClean="0">
                                <a:latin typeface="Cambria Math" panose="02040503050406030204" pitchFamily="18" charset="0"/>
                              </a:rPr>
                            </m:ctrlPr>
                          </m:sSupPr>
                          <m:e>
                            <m:d>
                              <m:dPr>
                                <m:ctrlPr>
                                  <a:rPr lang="en-CA" i="1">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r>
                                      <a:rPr lang="en-CA" b="0" i="1" smtClean="0">
                                        <a:latin typeface="Cambria Math" panose="02040503050406030204" pitchFamily="18" charset="0"/>
                                      </a:rPr>
                                      <m:t>𝑗</m:t>
                                    </m:r>
                                  </m:sub>
                                </m:sSub>
                                <m:r>
                                  <a:rPr lang="en-CA" i="1">
                                    <a:latin typeface="Cambria Math" panose="02040503050406030204" pitchFamily="18" charset="0"/>
                                  </a:rPr>
                                  <m:t>−</m:t>
                                </m:r>
                                <m:acc>
                                  <m:accPr>
                                    <m:chr m:val="̅"/>
                                    <m:ctrlPr>
                                      <a:rPr lang="en-CA" i="1" smtClean="0">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e>
                                </m:acc>
                              </m:e>
                            </m:d>
                          </m:e>
                          <m:sup>
                            <m:r>
                              <a:rPr lang="en-CA" b="0" i="1" smtClean="0">
                                <a:latin typeface="Cambria Math" panose="02040503050406030204" pitchFamily="18" charset="0"/>
                              </a:rPr>
                              <m:t>2</m:t>
                            </m:r>
                          </m:sup>
                        </m:sSup>
                      </m:e>
                    </m:nary>
                    <m:r>
                      <a:rPr lang="en-CA" b="0" i="1" smtClean="0">
                        <a:latin typeface="Cambria Math" panose="02040503050406030204" pitchFamily="18" charset="0"/>
                      </a:rPr>
                      <m:t> </m:t>
                    </m:r>
                  </m:oMath>
                </a14:m>
                <a:r>
                  <a:rPr lang="en-US" dirty="0"/>
                  <a:t>is the total sample variation in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oMath>
                </a14:m>
                <a:r>
                  <a:rPr lang="en-US" dirty="0"/>
                  <a:t>, and </a:t>
                </a:r>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rPr>
                          <m:t>𝑅</m:t>
                        </m:r>
                      </m:e>
                      <m:sub>
                        <m:r>
                          <a:rPr lang="en-CA" i="1">
                            <a:latin typeface="Cambria Math" panose="02040503050406030204" pitchFamily="18" charset="0"/>
                          </a:rPr>
                          <m:t>𝑗</m:t>
                        </m:r>
                      </m:sub>
                      <m:sup>
                        <m:r>
                          <a:rPr lang="en-CA" i="1">
                            <a:latin typeface="Cambria Math" panose="02040503050406030204" pitchFamily="18" charset="0"/>
                          </a:rPr>
                          <m:t>2</m:t>
                        </m:r>
                      </m:sup>
                    </m:sSubSup>
                    <m:r>
                      <a:rPr lang="en-CA" i="1">
                        <a:latin typeface="Cambria Math" panose="02040503050406030204" pitchFamily="18" charset="0"/>
                      </a:rPr>
                      <m:t> </m:t>
                    </m:r>
                  </m:oMath>
                </a14:m>
                <a:r>
                  <a:rPr lang="en-US" dirty="0"/>
                  <a:t>is the R-squared from regressing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oMath>
                </a14:m>
                <a:r>
                  <a:rPr lang="en-US" dirty="0"/>
                  <a:t> on all the other independent variables (and including an intercept).</a:t>
                </a:r>
              </a:p>
              <a:p>
                <a:r>
                  <a:rPr lang="en-US" dirty="0"/>
                  <a:t>The size of </a:t>
                </a:r>
                <a14:m>
                  <m:oMath xmlns:m="http://schemas.openxmlformats.org/officeDocument/2006/math">
                    <m:r>
                      <a:rPr lang="en-CA" b="0" i="1" smtClean="0">
                        <a:latin typeface="Cambria Math" panose="02040503050406030204" pitchFamily="18" charset="0"/>
                      </a:rPr>
                      <m:t>𝑉𝑎𝑟</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rPr>
                          <m:t>)</m:t>
                        </m:r>
                      </m:e>
                    </m:acc>
                    <m:r>
                      <a:rPr lang="en-CA" b="0" i="1" smtClean="0">
                        <a:latin typeface="Cambria Math" panose="02040503050406030204" pitchFamily="18" charset="0"/>
                      </a:rPr>
                      <m:t> </m:t>
                    </m:r>
                  </m:oMath>
                </a14:m>
                <a:r>
                  <a:rPr lang="en-US" dirty="0"/>
                  <a:t>is important because a larger variance means a less precise estimator, and this translates into larger confidence intervals and less accurate hypotheses tests.</a:t>
                </a:r>
              </a:p>
            </p:txBody>
          </p:sp>
        </mc:Choice>
        <mc:Fallback xmlns="">
          <p:sp>
            <p:nvSpPr>
              <p:cNvPr id="3" name="Content Placeholder 2">
                <a:extLst>
                  <a:ext uri="{FF2B5EF4-FFF2-40B4-BE49-F238E27FC236}">
                    <a16:creationId xmlns:a16="http://schemas.microsoft.com/office/drawing/2014/main" id="{D511B14A-2885-7F71-743F-0F03D03DB544}"/>
                  </a:ext>
                </a:extLst>
              </p:cNvPr>
              <p:cNvSpPr>
                <a:spLocks noGrp="1" noRot="1" noChangeAspect="1" noMove="1" noResize="1" noEditPoints="1" noAdjustHandles="1" noChangeArrowheads="1" noChangeShapeType="1" noTextEdit="1"/>
              </p:cNvSpPr>
              <p:nvPr>
                <p:ph idx="1"/>
              </p:nvPr>
            </p:nvSpPr>
            <p:spPr>
              <a:blipFill>
                <a:blip r:embed="rId2"/>
                <a:stretch>
                  <a:fillRect l="-498" t="-704" r="-623"/>
                </a:stretch>
              </a:blipFill>
            </p:spPr>
            <p:txBody>
              <a:bodyPr/>
              <a:lstStyle/>
              <a:p>
                <a:r>
                  <a:rPr lang="en-US">
                    <a:noFill/>
                  </a:rPr>
                  <a:t> </a:t>
                </a:r>
              </a:p>
            </p:txBody>
          </p:sp>
        </mc:Fallback>
      </mc:AlternateContent>
    </p:spTree>
    <p:extLst>
      <p:ext uri="{BB962C8B-B14F-4D97-AF65-F5344CB8AC3E}">
        <p14:creationId xmlns:p14="http://schemas.microsoft.com/office/powerpoint/2010/main" val="2364939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ACA0-258C-E9D7-795A-A5A9F32FF7E9}"/>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AA13CB-BA93-1457-E9DD-9A5B55F2DC10}"/>
                  </a:ext>
                </a:extLst>
              </p:cNvPr>
              <p:cNvSpPr>
                <a:spLocks noGrp="1"/>
              </p:cNvSpPr>
              <p:nvPr>
                <p:ph idx="1"/>
              </p:nvPr>
            </p:nvSpPr>
            <p:spPr>
              <a:xfrm>
                <a:off x="1251678" y="1016001"/>
                <a:ext cx="10178322" cy="4863592"/>
              </a:xfrm>
            </p:spPr>
            <p:txBody>
              <a:bodyPr>
                <a:normAutofit/>
              </a:bodyPr>
              <a:lstStyle/>
              <a:p>
                <a:endParaRPr lang="en-US" dirty="0"/>
              </a:p>
              <a:p>
                <a:endParaRPr lang="en-US" dirty="0"/>
              </a:p>
              <a:p>
                <a:endParaRPr lang="en-US" dirty="0"/>
              </a:p>
              <a:p>
                <a:endParaRPr lang="en-US" dirty="0"/>
              </a:p>
              <a:p>
                <a:r>
                  <a:rPr lang="en-US" dirty="0"/>
                  <a:t>The formula presented in Theorem MLR.2 tells us that the variance of </a:t>
                </a:r>
                <a14:m>
                  <m:oMath xmlns:m="http://schemas.openxmlformats.org/officeDocument/2006/math">
                    <m:acc>
                      <m:accPr>
                        <m:chr m:val="̂"/>
                        <m:ctrlPr>
                          <a:rPr lang="en-CA" i="1" smtClean="0">
                            <a:latin typeface="Cambria Math" panose="02040503050406030204" pitchFamily="18" charset="0"/>
                          </a:rPr>
                        </m:ctrlPr>
                      </m:accPr>
                      <m:e>
                        <m:sSub>
                          <m:sSubPr>
                            <m:ctrlPr>
                              <a:rPr lang="en-CA" i="1">
                                <a:latin typeface="Cambria Math" panose="02040503050406030204" pitchFamily="18" charset="0"/>
                                <a:ea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e>
                    </m:acc>
                  </m:oMath>
                </a14:m>
                <a:r>
                  <a:rPr lang="en-US" dirty="0"/>
                  <a:t> depends on three factors: </a:t>
                </a:r>
                <a14:m>
                  <m:oMath xmlns:m="http://schemas.openxmlformats.org/officeDocument/2006/math">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a14:m>
                <a:r>
                  <a:rPr lang="el-GR"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𝑇𝑆𝑆</m:t>
                        </m:r>
                      </m:e>
                      <m:sub>
                        <m:r>
                          <a:rPr lang="en-CA" i="1">
                            <a:latin typeface="Cambria Math" panose="02040503050406030204" pitchFamily="18" charset="0"/>
                          </a:rPr>
                          <m:t>𝑗</m:t>
                        </m:r>
                      </m:sub>
                    </m:sSub>
                  </m:oMath>
                </a14:m>
                <a:r>
                  <a:rPr lang="en-US" dirty="0"/>
                  <a:t>, and </a:t>
                </a:r>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rPr>
                          <m:t>𝑅</m:t>
                        </m:r>
                      </m:e>
                      <m:sub>
                        <m:r>
                          <a:rPr lang="en-CA" i="1">
                            <a:latin typeface="Cambria Math" panose="02040503050406030204" pitchFamily="18" charset="0"/>
                          </a:rPr>
                          <m:t>𝑗</m:t>
                        </m:r>
                      </m:sub>
                      <m:sup>
                        <m:r>
                          <a:rPr lang="en-CA" i="1">
                            <a:latin typeface="Cambria Math" panose="02040503050406030204" pitchFamily="18" charset="0"/>
                          </a:rPr>
                          <m:t>2</m:t>
                        </m:r>
                      </m:sup>
                    </m:sSubSup>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DFAA13CB-BA93-1457-E9DD-9A5B55F2DC10}"/>
                  </a:ext>
                </a:extLst>
              </p:cNvPr>
              <p:cNvSpPr>
                <a:spLocks noGrp="1" noRot="1" noChangeAspect="1" noMove="1" noResize="1" noEditPoints="1" noAdjustHandles="1" noChangeArrowheads="1" noChangeShapeType="1" noTextEdit="1"/>
              </p:cNvSpPr>
              <p:nvPr>
                <p:ph idx="1"/>
              </p:nvPr>
            </p:nvSpPr>
            <p:spPr>
              <a:xfrm>
                <a:off x="1251678" y="1016001"/>
                <a:ext cx="10178322" cy="4863592"/>
              </a:xfrm>
              <a:blipFill>
                <a:blip r:embed="rId2"/>
                <a:stretch>
                  <a:fillRect l="-498"/>
                </a:stretch>
              </a:blipFill>
            </p:spPr>
            <p:txBody>
              <a:bodyPr/>
              <a:lstStyle/>
              <a:p>
                <a:r>
                  <a:rPr lang="en-US">
                    <a:noFill/>
                  </a:rPr>
                  <a:t> </a:t>
                </a:r>
              </a:p>
            </p:txBody>
          </p:sp>
        </mc:Fallback>
      </mc:AlternateContent>
    </p:spTree>
    <p:extLst>
      <p:ext uri="{BB962C8B-B14F-4D97-AF65-F5344CB8AC3E}">
        <p14:creationId xmlns:p14="http://schemas.microsoft.com/office/powerpoint/2010/main" val="3355210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0A4BB-B75C-2D14-A796-699116C8728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0678281-8E99-D6DE-9CBF-E35540CF3573}"/>
                  </a:ext>
                </a:extLst>
              </p:cNvPr>
              <p:cNvSpPr>
                <a:spLocks noGrp="1"/>
              </p:cNvSpPr>
              <p:nvPr>
                <p:ph idx="1"/>
              </p:nvPr>
            </p:nvSpPr>
            <p:spPr/>
            <p:txBody>
              <a:bodyPr>
                <a:normAutofit/>
              </a:bodyPr>
              <a:lstStyle/>
              <a:p>
                <a:pPr marL="0" indent="0">
                  <a:buNone/>
                </a:pPr>
                <a:r>
                  <a:rPr lang="en-US" dirty="0"/>
                  <a:t>1. </a:t>
                </a:r>
                <a:r>
                  <a:rPr lang="en-US" b="1" dirty="0"/>
                  <a:t>The error variance, </a:t>
                </a:r>
                <a14:m>
                  <m:oMath xmlns:m="http://schemas.openxmlformats.org/officeDocument/2006/math">
                    <m:sSup>
                      <m:sSupPr>
                        <m:ctrlPr>
                          <a:rPr lang="en-US" b="1" i="1" dirty="0" smtClean="0">
                            <a:latin typeface="Cambria Math" panose="02040503050406030204" pitchFamily="18" charset="0"/>
                          </a:rPr>
                        </m:ctrlPr>
                      </m:sSupPr>
                      <m:e>
                        <m:r>
                          <a:rPr lang="el-GR" b="1" i="1" dirty="0">
                            <a:latin typeface="Cambria Math" panose="02040503050406030204" pitchFamily="18" charset="0"/>
                          </a:rPr>
                          <m:t>𝝈</m:t>
                        </m:r>
                      </m:e>
                      <m:sup>
                        <m:r>
                          <a:rPr lang="en-CA" b="1" i="1" dirty="0">
                            <a:latin typeface="Cambria Math" panose="02040503050406030204" pitchFamily="18" charset="0"/>
                          </a:rPr>
                          <m:t>𝟐</m:t>
                        </m:r>
                      </m:sup>
                    </m:sSup>
                  </m:oMath>
                </a14:m>
                <a:r>
                  <a:rPr lang="el-GR" dirty="0"/>
                  <a:t>: </a:t>
                </a:r>
                <a:r>
                  <a:rPr lang="en-US" dirty="0"/>
                  <a:t>a larger </a:t>
                </a:r>
                <a14:m>
                  <m:oMath xmlns:m="http://schemas.openxmlformats.org/officeDocument/2006/math">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a14:m>
                <a:r>
                  <a:rPr lang="el-GR" dirty="0"/>
                  <a:t> </a:t>
                </a:r>
                <a:r>
                  <a:rPr lang="en-US" dirty="0"/>
                  <a:t>means larger variances for the OLS estimators. This is not at all surprising: more “noise” in the regression equation makes it more difficult to estimate the partial effect of any of the independent variables on </a:t>
                </a:r>
                <a14:m>
                  <m:oMath xmlns:m="http://schemas.openxmlformats.org/officeDocument/2006/math">
                    <m:r>
                      <a:rPr lang="en-US" i="1" dirty="0" smtClean="0">
                        <a:latin typeface="Cambria Math" panose="02040503050406030204" pitchFamily="18" charset="0"/>
                      </a:rPr>
                      <m:t>𝑦</m:t>
                    </m:r>
                  </m:oMath>
                </a14:m>
                <a:r>
                  <a:rPr lang="en-US" dirty="0"/>
                  <a:t> , and this is reflected in higher variances for the OLS slope estimators.</a:t>
                </a:r>
              </a:p>
              <a:p>
                <a:pPr marL="0" indent="0">
                  <a:buNone/>
                </a:pPr>
                <a:endParaRPr lang="en-US" dirty="0"/>
              </a:p>
              <a:p>
                <a:pPr marL="0" indent="0">
                  <a:buNone/>
                </a:pPr>
                <a:r>
                  <a:rPr lang="en-US" dirty="0"/>
                  <a:t>For a given dependent variable </a:t>
                </a:r>
                <a14:m>
                  <m:oMath xmlns:m="http://schemas.openxmlformats.org/officeDocument/2006/math">
                    <m:r>
                      <a:rPr lang="en-US" i="1" dirty="0" smtClean="0">
                        <a:latin typeface="Cambria Math" panose="02040503050406030204" pitchFamily="18" charset="0"/>
                      </a:rPr>
                      <m:t>𝑦</m:t>
                    </m:r>
                  </m:oMath>
                </a14:m>
                <a:r>
                  <a:rPr lang="en-US" dirty="0"/>
                  <a:t>, there is really only one way to reduce the error variance, and that is to add more explanatory variables to the equation (that is, take some factors out of the error term). Unfortunately, it is not always possible to find additional legitimate factors that affect </a:t>
                </a:r>
                <a14:m>
                  <m:oMath xmlns:m="http://schemas.openxmlformats.org/officeDocument/2006/math">
                    <m:r>
                      <a:rPr lang="en-US" i="1" dirty="0" smtClean="0">
                        <a:latin typeface="Cambria Math" panose="02040503050406030204" pitchFamily="18" charset="0"/>
                      </a:rPr>
                      <m:t>𝑦</m:t>
                    </m:r>
                  </m:oMath>
                </a14:m>
                <a:r>
                  <a:rPr lang="en-US" dirty="0"/>
                  <a:t>.</a:t>
                </a:r>
              </a:p>
            </p:txBody>
          </p:sp>
        </mc:Choice>
        <mc:Fallback xmlns="">
          <p:sp>
            <p:nvSpPr>
              <p:cNvPr id="3" name="Content Placeholder 2">
                <a:extLst>
                  <a:ext uri="{FF2B5EF4-FFF2-40B4-BE49-F238E27FC236}">
                    <a16:creationId xmlns:a16="http://schemas.microsoft.com/office/drawing/2014/main" id="{A0678281-8E99-D6DE-9CBF-E35540CF3573}"/>
                  </a:ext>
                </a:extLst>
              </p:cNvPr>
              <p:cNvSpPr>
                <a:spLocks noGrp="1" noRot="1" noChangeAspect="1" noMove="1" noResize="1" noEditPoints="1" noAdjustHandles="1" noChangeArrowheads="1" noChangeShapeType="1" noTextEdit="1"/>
              </p:cNvSpPr>
              <p:nvPr>
                <p:ph idx="1"/>
              </p:nvPr>
            </p:nvSpPr>
            <p:spPr>
              <a:blipFill>
                <a:blip r:embed="rId2"/>
                <a:stretch>
                  <a:fillRect l="-623" t="-704" r="-747"/>
                </a:stretch>
              </a:blipFill>
            </p:spPr>
            <p:txBody>
              <a:bodyPr/>
              <a:lstStyle/>
              <a:p>
                <a:r>
                  <a:rPr lang="en-US">
                    <a:noFill/>
                  </a:rPr>
                  <a:t> </a:t>
                </a:r>
              </a:p>
            </p:txBody>
          </p:sp>
        </mc:Fallback>
      </mc:AlternateContent>
    </p:spTree>
    <p:extLst>
      <p:ext uri="{BB962C8B-B14F-4D97-AF65-F5344CB8AC3E}">
        <p14:creationId xmlns:p14="http://schemas.microsoft.com/office/powerpoint/2010/main" val="694276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26378-E2E2-0F70-2635-C4D4413BB23A}"/>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30CFD3C-3306-7755-38CF-5AC7E3485F84}"/>
                  </a:ext>
                </a:extLst>
              </p:cNvPr>
              <p:cNvSpPr>
                <a:spLocks noGrp="1"/>
              </p:cNvSpPr>
              <p:nvPr>
                <p:ph idx="1"/>
              </p:nvPr>
            </p:nvSpPr>
            <p:spPr/>
            <p:txBody>
              <a:bodyPr/>
              <a:lstStyle/>
              <a:p>
                <a:pPr marL="0" indent="0">
                  <a:buNone/>
                </a:pPr>
                <a:r>
                  <a:rPr lang="en-US" b="1" dirty="0"/>
                  <a:t>2. The total sample variation in </a:t>
                </a:r>
                <a14:m>
                  <m:oMath xmlns:m="http://schemas.openxmlformats.org/officeDocument/2006/math">
                    <m:sSub>
                      <m:sSubPr>
                        <m:ctrlPr>
                          <a:rPr lang="en-CA" i="1" smtClean="0">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oMath>
                </a14:m>
                <a:r>
                  <a:rPr lang="en-US" b="1" dirty="0"/>
                  <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𝑇𝑆𝑆</m:t>
                        </m:r>
                      </m:e>
                      <m:sub>
                        <m:r>
                          <a:rPr lang="en-CA" i="1">
                            <a:latin typeface="Cambria Math" panose="02040503050406030204" pitchFamily="18" charset="0"/>
                          </a:rPr>
                          <m:t>𝑗</m:t>
                        </m:r>
                      </m:sub>
                    </m:sSub>
                  </m:oMath>
                </a14:m>
                <a:r>
                  <a:rPr lang="en-US" dirty="0"/>
                  <a:t>: the larger the total variation in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oMath>
                </a14:m>
                <a:r>
                  <a:rPr lang="en-US" dirty="0"/>
                  <a:t> is, the smaller is </a:t>
                </a:r>
                <a14:m>
                  <m:oMath xmlns:m="http://schemas.openxmlformats.org/officeDocument/2006/math">
                    <m:r>
                      <a:rPr lang="en-CA" i="1">
                        <a:latin typeface="Cambria Math" panose="02040503050406030204" pitchFamily="18" charset="0"/>
                      </a:rPr>
                      <m:t>𝑉𝑎𝑟</m:t>
                    </m:r>
                    <m:r>
                      <a:rPr lang="en-CA" i="1">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rPr>
                          <m:t>)</m:t>
                        </m:r>
                      </m:e>
                    </m:acc>
                  </m:oMath>
                </a14:m>
                <a:r>
                  <a:rPr lang="en-US" dirty="0"/>
                  <a:t>. Thus, everything else being equal, for estimating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oMath>
                </a14:m>
                <a:r>
                  <a:rPr lang="en-US" dirty="0"/>
                  <a:t> we prefer to have as much sample variation in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oMath>
                </a14:m>
                <a:r>
                  <a:rPr lang="en-US" dirty="0"/>
                  <a:t> as possible.</a:t>
                </a:r>
              </a:p>
              <a:p>
                <a:pPr marL="0" indent="0">
                  <a:buNone/>
                </a:pPr>
                <a:endParaRPr lang="en-US" dirty="0"/>
              </a:p>
              <a:p>
                <a:pPr marL="0" indent="0">
                  <a:buNone/>
                </a:pPr>
                <a:r>
                  <a:rPr lang="en-US" dirty="0"/>
                  <a:t>Although it is rarely possible for us to choose the sample (or population) values of the independent variables, the sample variation in each of the independent variable increases with sample size. Thus, when possible, aim for a large sample size to gain in precision.</a:t>
                </a:r>
              </a:p>
            </p:txBody>
          </p:sp>
        </mc:Choice>
        <mc:Fallback xmlns="">
          <p:sp>
            <p:nvSpPr>
              <p:cNvPr id="3" name="Content Placeholder 2">
                <a:extLst>
                  <a:ext uri="{FF2B5EF4-FFF2-40B4-BE49-F238E27FC236}">
                    <a16:creationId xmlns:a16="http://schemas.microsoft.com/office/drawing/2014/main" id="{F30CFD3C-3306-7755-38CF-5AC7E3485F84}"/>
                  </a:ext>
                </a:extLst>
              </p:cNvPr>
              <p:cNvSpPr>
                <a:spLocks noGrp="1" noRot="1" noChangeAspect="1" noMove="1" noResize="1" noEditPoints="1" noAdjustHandles="1" noChangeArrowheads="1" noChangeShapeType="1" noTextEdit="1"/>
              </p:cNvSpPr>
              <p:nvPr>
                <p:ph idx="1"/>
              </p:nvPr>
            </p:nvSpPr>
            <p:spPr>
              <a:blipFill>
                <a:blip r:embed="rId2"/>
                <a:stretch>
                  <a:fillRect l="-623" t="-352"/>
                </a:stretch>
              </a:blipFill>
            </p:spPr>
            <p:txBody>
              <a:bodyPr/>
              <a:lstStyle/>
              <a:p>
                <a:r>
                  <a:rPr lang="en-US">
                    <a:noFill/>
                  </a:rPr>
                  <a:t> </a:t>
                </a:r>
              </a:p>
            </p:txBody>
          </p:sp>
        </mc:Fallback>
      </mc:AlternateContent>
    </p:spTree>
    <p:extLst>
      <p:ext uri="{BB962C8B-B14F-4D97-AF65-F5344CB8AC3E}">
        <p14:creationId xmlns:p14="http://schemas.microsoft.com/office/powerpoint/2010/main" val="307035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03FB3-8BA8-02B8-5196-20DB61A6AB4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9108539-FA87-F354-E23B-BC1166FE0CD4}"/>
                  </a:ext>
                </a:extLst>
              </p:cNvPr>
              <p:cNvSpPr>
                <a:spLocks noGrp="1"/>
              </p:cNvSpPr>
              <p:nvPr>
                <p:ph idx="1"/>
              </p:nvPr>
            </p:nvSpPr>
            <p:spPr>
              <a:xfrm>
                <a:off x="1251678" y="977901"/>
                <a:ext cx="10178322" cy="4901692"/>
              </a:xfrm>
            </p:spPr>
            <p:txBody>
              <a:bodyPr>
                <a:normAutofit fontScale="92500" lnSpcReduction="10000"/>
              </a:bodyPr>
              <a:lstStyle/>
              <a:p>
                <a:pPr marL="0" indent="0">
                  <a:buNone/>
                </a:pPr>
                <a:r>
                  <a:rPr lang="en-US" b="1" dirty="0"/>
                  <a:t>3. The Linear relationships among the independent variables, </a:t>
                </a:r>
                <a14:m>
                  <m:oMath xmlns:m="http://schemas.openxmlformats.org/officeDocument/2006/math">
                    <m:sSubSup>
                      <m:sSubSupPr>
                        <m:ctrlPr>
                          <a:rPr lang="en-CA" b="1" i="1" smtClean="0">
                            <a:latin typeface="Cambria Math" panose="02040503050406030204" pitchFamily="18" charset="0"/>
                          </a:rPr>
                        </m:ctrlPr>
                      </m:sSubSupPr>
                      <m:e>
                        <m:r>
                          <a:rPr lang="en-CA" b="1" i="1">
                            <a:latin typeface="Cambria Math" panose="02040503050406030204" pitchFamily="18" charset="0"/>
                          </a:rPr>
                          <m:t>𝑹</m:t>
                        </m:r>
                      </m:e>
                      <m:sub>
                        <m:r>
                          <a:rPr lang="en-CA" b="1" i="1">
                            <a:latin typeface="Cambria Math" panose="02040503050406030204" pitchFamily="18" charset="0"/>
                          </a:rPr>
                          <m:t>𝒋</m:t>
                        </m:r>
                      </m:sub>
                      <m:sup>
                        <m:r>
                          <a:rPr lang="en-CA" b="1" i="1">
                            <a:latin typeface="Cambria Math" panose="02040503050406030204" pitchFamily="18" charset="0"/>
                          </a:rPr>
                          <m:t>𝟐</m:t>
                        </m:r>
                      </m:sup>
                    </m:sSubSup>
                  </m:oMath>
                </a14:m>
                <a:r>
                  <a:rPr lang="en-US" dirty="0"/>
                  <a:t>: </a:t>
                </a:r>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rPr>
                          <m:t>𝑅</m:t>
                        </m:r>
                      </m:e>
                      <m:sub>
                        <m:r>
                          <a:rPr lang="en-CA" i="1">
                            <a:latin typeface="Cambria Math" panose="02040503050406030204" pitchFamily="18" charset="0"/>
                          </a:rPr>
                          <m:t>𝑗</m:t>
                        </m:r>
                      </m:sub>
                      <m:sup>
                        <m:r>
                          <a:rPr lang="en-CA" i="1">
                            <a:latin typeface="Cambria Math" panose="02040503050406030204" pitchFamily="18" charset="0"/>
                          </a:rPr>
                          <m:t>2</m:t>
                        </m:r>
                      </m:sup>
                    </m:sSubSup>
                  </m:oMath>
                </a14:m>
                <a:r>
                  <a:rPr lang="en-US" dirty="0"/>
                  <a:t> is distinct from the R-squared in the regression of</a:t>
                </a:r>
                <a14:m>
                  <m:oMath xmlns:m="http://schemas.openxmlformats.org/officeDocument/2006/math">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on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3</m:t>
                        </m:r>
                      </m:sub>
                    </m:sSub>
                    <m:r>
                      <a:rPr lang="en-US" i="1" dirty="0">
                        <a:latin typeface="Cambria Math" panose="02040503050406030204" pitchFamily="18" charset="0"/>
                      </a:rPr>
                      <m:t>,</m:t>
                    </m:r>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oMath>
                </a14:m>
                <a:r>
                  <a:rPr lang="en-US" dirty="0"/>
                  <a:t>. </a:t>
                </a:r>
                <a14:m>
                  <m:oMath xmlns:m="http://schemas.openxmlformats.org/officeDocument/2006/math">
                    <m:sSubSup>
                      <m:sSubSupPr>
                        <m:ctrlPr>
                          <a:rPr lang="en-CA" i="1">
                            <a:latin typeface="Cambria Math" panose="02040503050406030204" pitchFamily="18" charset="0"/>
                          </a:rPr>
                        </m:ctrlPr>
                      </m:sSubSupPr>
                      <m:e>
                        <m:r>
                          <a:rPr lang="en-CA" i="1">
                            <a:latin typeface="Cambria Math" panose="02040503050406030204" pitchFamily="18" charset="0"/>
                          </a:rPr>
                          <m:t>𝑅</m:t>
                        </m:r>
                      </m:e>
                      <m:sub>
                        <m:r>
                          <a:rPr lang="en-CA" i="1">
                            <a:latin typeface="Cambria Math" panose="02040503050406030204" pitchFamily="18" charset="0"/>
                          </a:rPr>
                          <m:t>𝑗</m:t>
                        </m:r>
                      </m:sub>
                      <m:sup>
                        <m:r>
                          <a:rPr lang="en-CA" i="1">
                            <a:latin typeface="Cambria Math" panose="02040503050406030204" pitchFamily="18" charset="0"/>
                          </a:rPr>
                          <m:t>2</m:t>
                        </m:r>
                      </m:sup>
                    </m:sSubSup>
                  </m:oMath>
                </a14:m>
                <a:r>
                  <a:rPr lang="en-US" dirty="0"/>
                  <a:t> is obtained from a regression involving only the independent variables in the original model, where </a:t>
                </a:r>
                <a:r>
                  <a:rPr lang="en-US" dirty="0" err="1"/>
                  <a:t>xj</a:t>
                </a:r>
                <a:r>
                  <a:rPr lang="en-US" dirty="0"/>
                  <a:t> plays the role of a dependent variable as in:</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r>
                        <a:rPr lang="en-US" i="1" dirty="0" smtClean="0">
                          <a:latin typeface="Cambria Math" panose="02040503050406030204" pitchFamily="18" charset="0"/>
                        </a:rPr>
                        <m:t>=</m:t>
                      </m:r>
                      <m:sSub>
                        <m:sSubPr>
                          <m:ctrlPr>
                            <a:rPr lang="en-US" i="1" dirty="0">
                              <a:latin typeface="Cambria Math" panose="02040503050406030204" pitchFamily="18" charset="0"/>
                            </a:rPr>
                          </m:ctrlPr>
                        </m:sSubPr>
                        <m:e>
                          <m:r>
                            <a:rPr lang="el-GR" i="1" dirty="0">
                              <a:latin typeface="Cambria Math" panose="02040503050406030204" pitchFamily="18" charset="0"/>
                            </a:rPr>
                            <m:t>𝛾</m:t>
                          </m:r>
                        </m:e>
                        <m:sub>
                          <m:r>
                            <a:rPr lang="en-CA" b="0" i="1" dirty="0" smtClean="0">
                              <a:latin typeface="Cambria Math" panose="02040503050406030204" pitchFamily="18" charset="0"/>
                            </a:rPr>
                            <m:t>0</m:t>
                          </m:r>
                        </m:sub>
                      </m:sSub>
                      <m:r>
                        <a:rPr lang="el-GR" i="1" dirty="0" smtClean="0">
                          <a:latin typeface="Cambria Math" panose="02040503050406030204" pitchFamily="18" charset="0"/>
                        </a:rPr>
                        <m:t>+</m:t>
                      </m:r>
                      <m:sSub>
                        <m:sSubPr>
                          <m:ctrlPr>
                            <a:rPr lang="en-US" i="1" dirty="0">
                              <a:latin typeface="Cambria Math" panose="02040503050406030204" pitchFamily="18" charset="0"/>
                            </a:rPr>
                          </m:ctrlPr>
                        </m:sSubPr>
                        <m:e>
                          <m:r>
                            <a:rPr lang="el-GR" i="1" dirty="0">
                              <a:latin typeface="Cambria Math" panose="02040503050406030204" pitchFamily="18" charset="0"/>
                            </a:rPr>
                            <m:t>𝛾</m:t>
                          </m:r>
                        </m:e>
                        <m:sub>
                          <m:r>
                            <a:rPr lang="en-CA" b="0" i="1" dirty="0" smtClean="0">
                              <a:latin typeface="Cambria Math" panose="02040503050406030204" pitchFamily="18" charset="0"/>
                            </a:rPr>
                            <m:t>1</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1</m:t>
                          </m:r>
                        </m:sub>
                      </m:sSub>
                      <m:r>
                        <a:rPr lang="en-US" i="1" dirty="0" smtClean="0">
                          <a:latin typeface="Cambria Math" panose="02040503050406030204" pitchFamily="18" charset="0"/>
                        </a:rPr>
                        <m:t>+</m:t>
                      </m:r>
                      <m:sSub>
                        <m:sSubPr>
                          <m:ctrlPr>
                            <a:rPr lang="en-US" i="1" dirty="0" smtClean="0">
                              <a:latin typeface="Cambria Math" panose="02040503050406030204" pitchFamily="18" charset="0"/>
                            </a:rPr>
                          </m:ctrlPr>
                        </m:sSubPr>
                        <m:e>
                          <m:r>
                            <a:rPr lang="el-GR" i="1" dirty="0">
                              <a:latin typeface="Cambria Math" panose="02040503050406030204" pitchFamily="18" charset="0"/>
                            </a:rPr>
                            <m:t>𝛾</m:t>
                          </m:r>
                        </m:e>
                        <m:sub>
                          <m:r>
                            <a:rPr lang="en-CA" b="0" i="1" dirty="0" smtClean="0">
                              <a:latin typeface="Cambria Math" panose="02040503050406030204" pitchFamily="18" charset="0"/>
                            </a:rPr>
                            <m:t>2</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r>
                        <a:rPr lang="en-US" i="1" dirty="0" smtClean="0">
                          <a:latin typeface="Cambria Math" panose="02040503050406030204" pitchFamily="18" charset="0"/>
                        </a:rPr>
                        <m:t>+ … + </m:t>
                      </m:r>
                      <m:sSub>
                        <m:sSubPr>
                          <m:ctrlPr>
                            <a:rPr lang="en-US" i="1" dirty="0" smtClean="0">
                              <a:latin typeface="Cambria Math" panose="02040503050406030204" pitchFamily="18" charset="0"/>
                            </a:rPr>
                          </m:ctrlPr>
                        </m:sSubPr>
                        <m:e>
                          <m:r>
                            <a:rPr lang="el-GR" i="1" dirty="0">
                              <a:latin typeface="Cambria Math" panose="02040503050406030204" pitchFamily="18" charset="0"/>
                            </a:rPr>
                            <m:t>𝛾</m:t>
                          </m:r>
                        </m:e>
                        <m:sub>
                          <m:r>
                            <a:rPr lang="en-CA" b="0" i="1" dirty="0" smtClean="0">
                              <a:latin typeface="Cambria Math" panose="02040503050406030204" pitchFamily="18" charset="0"/>
                            </a:rPr>
                            <m:t>𝑗</m:t>
                          </m:r>
                          <m:r>
                            <a:rPr lang="en-CA" b="0" i="1" dirty="0" smtClean="0">
                              <a:latin typeface="Cambria Math" panose="02040503050406030204" pitchFamily="18" charset="0"/>
                            </a:rPr>
                            <m:t>−1</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r>
                            <a:rPr lang="en-CA" b="0" i="1" smtClean="0">
                              <a:latin typeface="Cambria Math" panose="02040503050406030204" pitchFamily="18" charset="0"/>
                            </a:rPr>
                            <m:t>−1</m:t>
                          </m:r>
                        </m:sub>
                      </m:sSub>
                      <m:r>
                        <a:rPr lang="en-US" i="1" dirty="0" smtClean="0">
                          <a:latin typeface="Cambria Math" panose="02040503050406030204" pitchFamily="18" charset="0"/>
                        </a:rPr>
                        <m:t>+ </m:t>
                      </m:r>
                      <m:r>
                        <a:rPr lang="el-GR" i="1" dirty="0" smtClean="0">
                          <a:latin typeface="Cambria Math" panose="02040503050406030204" pitchFamily="18" charset="0"/>
                        </a:rPr>
                        <m:t>𝛾</m:t>
                      </m:r>
                      <m:r>
                        <a:rPr lang="el-GR" i="1" dirty="0" smtClean="0">
                          <a:latin typeface="Cambria Math" panose="02040503050406030204" pitchFamily="18" charset="0"/>
                        </a:rPr>
                        <m:t>(</m:t>
                      </m:r>
                      <m:r>
                        <a:rPr lang="en-US" i="1" dirty="0" smtClean="0">
                          <a:latin typeface="Cambria Math" panose="02040503050406030204" pitchFamily="18" charset="0"/>
                        </a:rPr>
                        <m:t>𝑗</m:t>
                      </m:r>
                      <m:r>
                        <a:rPr lang="en-US" i="1" dirty="0" smtClean="0">
                          <a:latin typeface="Cambria Math" panose="02040503050406030204" pitchFamily="18" charset="0"/>
                        </a:rPr>
                        <m:t>+1)</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r>
                            <a:rPr lang="en-CA" b="0" i="1" smtClean="0">
                              <a:latin typeface="Cambria Math" panose="02040503050406030204" pitchFamily="18" charset="0"/>
                            </a:rPr>
                            <m:t>+1</m:t>
                          </m:r>
                        </m:sub>
                      </m:sSub>
                      <m:r>
                        <a:rPr lang="en-US" i="1" dirty="0" smtClean="0">
                          <a:latin typeface="Cambria Math" panose="02040503050406030204" pitchFamily="18" charset="0"/>
                        </a:rPr>
                        <m:t>+ … + </m:t>
                      </m:r>
                      <m:r>
                        <a:rPr lang="en-US" i="1" dirty="0" smtClean="0">
                          <a:latin typeface="Cambria Math" panose="02040503050406030204" pitchFamily="18" charset="0"/>
                        </a:rPr>
                        <m:t>𝑣</m:t>
                      </m:r>
                    </m:oMath>
                  </m:oMathPara>
                </a14:m>
                <a:endParaRPr lang="en-US" dirty="0"/>
              </a:p>
              <a:p>
                <a:endParaRPr lang="en-US" dirty="0"/>
              </a:p>
              <a:p>
                <a:pPr marL="0" indent="0">
                  <a:buNone/>
                </a:pPr>
                <a:r>
                  <a:rPr lang="en-US" dirty="0"/>
                  <a:t>Because the R-squared measures goodness-of-fit, a value of </a:t>
                </a:r>
                <a14:m>
                  <m:oMath xmlns:m="http://schemas.openxmlformats.org/officeDocument/2006/math">
                    <m:sSubSup>
                      <m:sSubSupPr>
                        <m:ctrlPr>
                          <a:rPr lang="en-CA" i="1" smtClean="0">
                            <a:latin typeface="Cambria Math" panose="02040503050406030204" pitchFamily="18" charset="0"/>
                          </a:rPr>
                        </m:ctrlPr>
                      </m:sSubSupPr>
                      <m:e>
                        <m:r>
                          <a:rPr lang="en-CA" i="1">
                            <a:latin typeface="Cambria Math" panose="02040503050406030204" pitchFamily="18" charset="0"/>
                          </a:rPr>
                          <m:t>𝑅</m:t>
                        </m:r>
                      </m:e>
                      <m:sub>
                        <m:r>
                          <a:rPr lang="en-CA" i="1">
                            <a:latin typeface="Cambria Math" panose="02040503050406030204" pitchFamily="18" charset="0"/>
                          </a:rPr>
                          <m:t>𝑗</m:t>
                        </m:r>
                      </m:sub>
                      <m:sup>
                        <m:r>
                          <a:rPr lang="en-CA" i="1">
                            <a:latin typeface="Cambria Math" panose="02040503050406030204" pitchFamily="18" charset="0"/>
                          </a:rPr>
                          <m:t>2</m:t>
                        </m:r>
                      </m:sup>
                    </m:sSubSup>
                  </m:oMath>
                </a14:m>
                <a:r>
                  <a:rPr lang="en-US" dirty="0"/>
                  <a:t> close to one indicates that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3</m:t>
                        </m:r>
                      </m:sub>
                    </m:sSub>
                    <m:r>
                      <a:rPr lang="en-US" i="1" dirty="0">
                        <a:latin typeface="Cambria Math" panose="02040503050406030204" pitchFamily="18" charset="0"/>
                      </a:rPr>
                      <m:t>,</m:t>
                    </m:r>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𝑗</m:t>
                        </m:r>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𝑗</m:t>
                        </m:r>
                        <m:r>
                          <a:rPr lang="en-CA" b="0" i="1" smtClean="0">
                            <a:latin typeface="Cambria Math" panose="02040503050406030204" pitchFamily="18" charset="0"/>
                          </a:rPr>
                          <m:t>+1</m:t>
                        </m:r>
                      </m:sub>
                    </m:sSub>
                    <m:r>
                      <a:rPr lang="en-CA" b="0" i="1" dirty="0"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r>
                      <a:rPr lang="en-CA" i="1">
                        <a:latin typeface="Cambria Math" panose="02040503050406030204" pitchFamily="18" charset="0"/>
                      </a:rPr>
                      <m:t> </m:t>
                    </m:r>
                  </m:oMath>
                </a14:m>
                <a:r>
                  <a:rPr lang="en-US" dirty="0"/>
                  <a:t>explain much of the variation in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𝑗</m:t>
                        </m:r>
                      </m:sub>
                    </m:sSub>
                  </m:oMath>
                </a14:m>
                <a:r>
                  <a:rPr lang="en-US" dirty="0"/>
                  <a:t> in the sample. In other words, it means that the proportion of the total variation in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sub>
                    </m:sSub>
                  </m:oMath>
                </a14:m>
                <a:r>
                  <a:rPr lang="en-US" dirty="0"/>
                  <a:t> ,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𝑇𝑆𝑆</m:t>
                        </m:r>
                      </m:e>
                      <m:sub>
                        <m:r>
                          <a:rPr lang="en-CA" i="1">
                            <a:latin typeface="Cambria Math" panose="02040503050406030204" pitchFamily="18" charset="0"/>
                          </a:rPr>
                          <m:t>𝑗</m:t>
                        </m:r>
                      </m:sub>
                    </m:sSub>
                  </m:oMath>
                </a14:m>
                <a:r>
                  <a:rPr lang="en-US" dirty="0"/>
                  <a:t>), is explained by the other independent variables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3</m:t>
                        </m:r>
                      </m:sub>
                    </m:sSub>
                    <m:r>
                      <a:rPr lang="en-US" i="1" dirty="0">
                        <a:latin typeface="Cambria Math" panose="02040503050406030204" pitchFamily="18" charset="0"/>
                      </a:rPr>
                      <m:t>,</m:t>
                    </m:r>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𝑗</m:t>
                        </m:r>
                        <m:r>
                          <a:rPr lang="en-CA" i="1">
                            <a:latin typeface="Cambria Math" panose="02040503050406030204" pitchFamily="18" charset="0"/>
                          </a:rPr>
                          <m:t>+1</m:t>
                        </m:r>
                      </m:sub>
                    </m:sSub>
                    <m:r>
                      <a:rPr lang="en-CA" i="1" dirty="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𝑘</m:t>
                        </m:r>
                      </m:sub>
                    </m:sSub>
                  </m:oMath>
                </a14:m>
                <a:r>
                  <a:rPr lang="en-US" dirty="0"/>
                  <a:t>).</a:t>
                </a:r>
              </a:p>
              <a:p>
                <a:pPr marL="0" indent="0">
                  <a:buNone/>
                </a:pPr>
                <a:endParaRPr lang="en-US" dirty="0"/>
              </a:p>
              <a:p>
                <a:pPr marL="0" indent="0">
                  <a:buNone/>
                </a:pPr>
                <a:r>
                  <a:rPr lang="en-US" dirty="0"/>
                  <a:t>It is easy to see that as </a:t>
                </a:r>
                <a14:m>
                  <m:oMath xmlns:m="http://schemas.openxmlformats.org/officeDocument/2006/math">
                    <m:sSubSup>
                      <m:sSubSupPr>
                        <m:ctrlPr>
                          <a:rPr lang="en-CA" i="1" smtClean="0">
                            <a:latin typeface="Cambria Math" panose="02040503050406030204" pitchFamily="18" charset="0"/>
                          </a:rPr>
                        </m:ctrlPr>
                      </m:sSubSupPr>
                      <m:e>
                        <m:r>
                          <a:rPr lang="en-CA" i="1">
                            <a:latin typeface="Cambria Math" panose="02040503050406030204" pitchFamily="18" charset="0"/>
                          </a:rPr>
                          <m:t>𝑅</m:t>
                        </m:r>
                      </m:e>
                      <m:sub>
                        <m:r>
                          <a:rPr lang="en-CA" i="1">
                            <a:latin typeface="Cambria Math" panose="02040503050406030204" pitchFamily="18" charset="0"/>
                          </a:rPr>
                          <m:t>𝑗</m:t>
                        </m:r>
                      </m:sub>
                      <m:sup>
                        <m:r>
                          <a:rPr lang="en-CA" i="1">
                            <a:latin typeface="Cambria Math" panose="02040503050406030204" pitchFamily="18" charset="0"/>
                          </a:rPr>
                          <m:t>2</m:t>
                        </m:r>
                      </m:sup>
                    </m:sSubSup>
                  </m:oMath>
                </a14:m>
                <a:r>
                  <a:rPr lang="en-US" dirty="0"/>
                  <a:t> gets closer to one, </a:t>
                </a:r>
                <a14:m>
                  <m:oMath xmlns:m="http://schemas.openxmlformats.org/officeDocument/2006/math">
                    <m:r>
                      <a:rPr lang="en-CA" i="1">
                        <a:latin typeface="Cambria Math" panose="02040503050406030204" pitchFamily="18" charset="0"/>
                      </a:rPr>
                      <m:t>𝑉𝑎𝑟</m:t>
                    </m:r>
                    <m:r>
                      <a:rPr lang="en-CA" i="1">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rPr>
                          <m:t>)</m:t>
                        </m:r>
                      </m:e>
                    </m:acc>
                    <m:r>
                      <a:rPr lang="en-CA" i="1">
                        <a:latin typeface="Cambria Math" panose="02040503050406030204" pitchFamily="18" charset="0"/>
                      </a:rPr>
                      <m:t> </m:t>
                    </m:r>
                  </m:oMath>
                </a14:m>
                <a:r>
                  <a:rPr lang="en-US" dirty="0"/>
                  <a:t>gets larger and larger. High (but not perfect) correlation between two or more independent variables is called </a:t>
                </a:r>
                <a:r>
                  <a:rPr lang="en-US" b="1" dirty="0"/>
                  <a:t>multicollinearity</a:t>
                </a:r>
                <a:r>
                  <a:rPr lang="en-US" dirty="0"/>
                  <a:t>.</a:t>
                </a:r>
              </a:p>
            </p:txBody>
          </p:sp>
        </mc:Choice>
        <mc:Fallback xmlns="">
          <p:sp>
            <p:nvSpPr>
              <p:cNvPr id="3" name="Content Placeholder 2">
                <a:extLst>
                  <a:ext uri="{FF2B5EF4-FFF2-40B4-BE49-F238E27FC236}">
                    <a16:creationId xmlns:a16="http://schemas.microsoft.com/office/drawing/2014/main" id="{39108539-FA87-F354-E23B-BC1166FE0CD4}"/>
                  </a:ext>
                </a:extLst>
              </p:cNvPr>
              <p:cNvSpPr>
                <a:spLocks noGrp="1" noRot="1" noChangeAspect="1" noMove="1" noResize="1" noEditPoints="1" noAdjustHandles="1" noChangeArrowheads="1" noChangeShapeType="1" noTextEdit="1"/>
              </p:cNvSpPr>
              <p:nvPr>
                <p:ph idx="1"/>
              </p:nvPr>
            </p:nvSpPr>
            <p:spPr>
              <a:xfrm>
                <a:off x="1251678" y="977901"/>
                <a:ext cx="10178322" cy="4901692"/>
              </a:xfrm>
              <a:blipFill>
                <a:blip r:embed="rId2"/>
                <a:stretch>
                  <a:fillRect l="-498" r="-1121"/>
                </a:stretch>
              </a:blipFill>
            </p:spPr>
            <p:txBody>
              <a:bodyPr/>
              <a:lstStyle/>
              <a:p>
                <a:r>
                  <a:rPr lang="en-US">
                    <a:noFill/>
                  </a:rPr>
                  <a:t> </a:t>
                </a:r>
              </a:p>
            </p:txBody>
          </p:sp>
        </mc:Fallback>
      </mc:AlternateContent>
    </p:spTree>
    <p:extLst>
      <p:ext uri="{BB962C8B-B14F-4D97-AF65-F5344CB8AC3E}">
        <p14:creationId xmlns:p14="http://schemas.microsoft.com/office/powerpoint/2010/main" val="1744905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CBD56-9AB7-64BB-73A2-9AC807DC9639}"/>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C8BC48-89E7-A8AF-3EAD-E740E38B70A8}"/>
                  </a:ext>
                </a:extLst>
              </p:cNvPr>
              <p:cNvSpPr>
                <a:spLocks noGrp="1"/>
              </p:cNvSpPr>
              <p:nvPr>
                <p:ph idx="1"/>
              </p:nvPr>
            </p:nvSpPr>
            <p:spPr/>
            <p:txBody>
              <a:bodyPr/>
              <a:lstStyle/>
              <a:p>
                <a:pPr marL="0" indent="0">
                  <a:buNone/>
                </a:pPr>
                <a:r>
                  <a:rPr lang="en-US" dirty="0"/>
                  <a:t>The problem, again, with </a:t>
                </a:r>
                <a14:m>
                  <m:oMath xmlns:m="http://schemas.openxmlformats.org/officeDocument/2006/math">
                    <m:r>
                      <a:rPr lang="en-CA" b="0" i="1" smtClean="0">
                        <a:latin typeface="Cambria Math" panose="02040503050406030204" pitchFamily="18" charset="0"/>
                      </a:rPr>
                      <m:t>𝑉𝑎𝑟</m:t>
                    </m:r>
                    <m:r>
                      <a:rPr lang="en-CA" b="0" i="1" smtClean="0">
                        <a:latin typeface="Cambria Math" panose="02040503050406030204" pitchFamily="18" charset="0"/>
                      </a:rPr>
                      <m:t>(</m:t>
                    </m:r>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𝑗</m:t>
                            </m:r>
                          </m:sub>
                        </m:sSub>
                        <m:r>
                          <a:rPr lang="en-CA" b="0" i="1" smtClean="0">
                            <a:latin typeface="Cambria Math" panose="02040503050406030204" pitchFamily="18" charset="0"/>
                          </a:rPr>
                          <m:t>)</m:t>
                        </m:r>
                      </m:e>
                    </m:acc>
                    <m:r>
                      <a:rPr lang="en-CA" b="0" i="1" smtClean="0">
                        <a:latin typeface="Cambria Math" panose="02040503050406030204" pitchFamily="18" charset="0"/>
                      </a:rPr>
                      <m:t>=</m:t>
                    </m:r>
                    <m:f>
                      <m:fPr>
                        <m:ctrlPr>
                          <a:rPr lang="en-CA" b="0" i="1" smtClean="0">
                            <a:latin typeface="Cambria Math" panose="02040503050406030204" pitchFamily="18" charset="0"/>
                          </a:rPr>
                        </m:ctrlPr>
                      </m:fPr>
                      <m:num>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num>
                      <m:den>
                        <m:sSub>
                          <m:sSubPr>
                            <m:ctrlPr>
                              <a:rPr lang="en-CA" b="0" i="1" smtClean="0">
                                <a:latin typeface="Cambria Math" panose="02040503050406030204" pitchFamily="18" charset="0"/>
                              </a:rPr>
                            </m:ctrlPr>
                          </m:sSubPr>
                          <m:e>
                            <m:r>
                              <a:rPr lang="en-CA" i="1">
                                <a:latin typeface="Cambria Math" panose="02040503050406030204" pitchFamily="18" charset="0"/>
                              </a:rPr>
                              <m:t>𝑇𝑆𝑆</m:t>
                            </m:r>
                          </m:e>
                          <m:sub>
                            <m:r>
                              <a:rPr lang="en-CA" b="0" i="1" smtClean="0">
                                <a:latin typeface="Cambria Math" panose="02040503050406030204" pitchFamily="18" charset="0"/>
                              </a:rPr>
                              <m:t>𝑗</m:t>
                            </m:r>
                          </m:sub>
                        </m:sSub>
                        <m:d>
                          <m:dPr>
                            <m:ctrlPr>
                              <a:rPr lang="en-CA" b="0" i="1" smtClean="0">
                                <a:latin typeface="Cambria Math" panose="02040503050406030204" pitchFamily="18" charset="0"/>
                              </a:rPr>
                            </m:ctrlPr>
                          </m:dPr>
                          <m:e>
                            <m:r>
                              <a:rPr lang="en-CA" b="0" i="1" smtClean="0">
                                <a:latin typeface="Cambria Math" panose="02040503050406030204" pitchFamily="18" charset="0"/>
                              </a:rPr>
                              <m:t>1−</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𝑅</m:t>
                                </m:r>
                              </m:e>
                              <m:sub>
                                <m:r>
                                  <a:rPr lang="en-CA" b="0" i="1" smtClean="0">
                                    <a:latin typeface="Cambria Math" panose="02040503050406030204" pitchFamily="18" charset="0"/>
                                  </a:rPr>
                                  <m:t>𝑗</m:t>
                                </m:r>
                              </m:sub>
                              <m:sup>
                                <m:r>
                                  <a:rPr lang="en-CA" b="0" i="1" smtClean="0">
                                    <a:latin typeface="Cambria Math" panose="02040503050406030204" pitchFamily="18" charset="0"/>
                                  </a:rPr>
                                  <m:t>2</m:t>
                                </m:r>
                              </m:sup>
                            </m:sSubSup>
                          </m:e>
                        </m:d>
                      </m:den>
                    </m:f>
                    <m:r>
                      <a:rPr lang="en-CA" b="0" i="1" smtClean="0">
                        <a:latin typeface="Cambria Math" panose="02040503050406030204" pitchFamily="18" charset="0"/>
                      </a:rPr>
                      <m:t> </m:t>
                    </m:r>
                  </m:oMath>
                </a14:m>
                <a:r>
                  <a:rPr lang="en-US" dirty="0"/>
                  <a:t> is that we do not know the error variance, </a:t>
                </a:r>
                <a14:m>
                  <m:oMath xmlns:m="http://schemas.openxmlformats.org/officeDocument/2006/math">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a14:m>
                <a:r>
                  <a:rPr lang="el-GR" dirty="0"/>
                  <a:t>. </a:t>
                </a:r>
                <a:r>
                  <a:rPr lang="en-US" dirty="0"/>
                  <a:t>We can estimate it as follows:</a:t>
                </a:r>
              </a:p>
              <a:p>
                <a:pPr marL="0" indent="0" algn="ctr">
                  <a:buNone/>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r>
                        <a:rPr lang="en-CA" b="0" i="1" dirty="0" smtClean="0">
                          <a:latin typeface="Cambria Math" panose="02040503050406030204" pitchFamily="18" charset="0"/>
                        </a:rPr>
                        <m:t>=</m:t>
                      </m:r>
                      <m:f>
                        <m:fPr>
                          <m:ctrlPr>
                            <a:rPr lang="en-CA" b="0" i="1" dirty="0" smtClean="0">
                              <a:latin typeface="Cambria Math" panose="02040503050406030204" pitchFamily="18" charset="0"/>
                            </a:rPr>
                          </m:ctrlPr>
                        </m:fPr>
                        <m:num>
                          <m:nary>
                            <m:naryPr>
                              <m:chr m:val="∑"/>
                              <m:ctrlPr>
                                <a:rPr lang="en-CA" b="0" i="1" dirty="0" smtClean="0">
                                  <a:latin typeface="Cambria Math" panose="02040503050406030204" pitchFamily="18" charset="0"/>
                                </a:rPr>
                              </m:ctrlPr>
                            </m:naryPr>
                            <m:sub>
                              <m:r>
                                <a:rPr lang="en-CA" b="0" i="1" dirty="0" smtClean="0">
                                  <a:latin typeface="Cambria Math" panose="02040503050406030204" pitchFamily="18" charset="0"/>
                                </a:rPr>
                                <m:t>𝑖</m:t>
                              </m:r>
                              <m:r>
                                <a:rPr lang="en-CA" b="0" i="1" dirty="0" smtClean="0">
                                  <a:latin typeface="Cambria Math" panose="02040503050406030204" pitchFamily="18" charset="0"/>
                                </a:rPr>
                                <m:t>=1</m:t>
                              </m:r>
                            </m:sub>
                            <m:sup>
                              <m:r>
                                <a:rPr lang="en-CA" b="0" i="1" dirty="0" smtClean="0">
                                  <a:latin typeface="Cambria Math" panose="02040503050406030204" pitchFamily="18" charset="0"/>
                                </a:rPr>
                                <m:t>𝑛</m:t>
                              </m:r>
                            </m:sup>
                            <m:e>
                              <m:sSup>
                                <m:sSupPr>
                                  <m:ctrlPr>
                                    <a:rPr lang="en-CA" b="0" i="1" dirty="0" smtClean="0">
                                      <a:latin typeface="Cambria Math" panose="02040503050406030204" pitchFamily="18" charset="0"/>
                                    </a:rPr>
                                  </m:ctrlPr>
                                </m:sSupPr>
                                <m:e>
                                  <m:acc>
                                    <m:accPr>
                                      <m:chr m:val="̂"/>
                                      <m:ctrlPr>
                                        <a:rPr lang="en-CA" b="0" i="1" dirty="0" smtClean="0">
                                          <a:latin typeface="Cambria Math" panose="02040503050406030204" pitchFamily="18" charset="0"/>
                                        </a:rPr>
                                      </m:ctrlPr>
                                    </m:accPr>
                                    <m:e>
                                      <m:sSub>
                                        <m:sSubPr>
                                          <m:ctrlPr>
                                            <a:rPr lang="en-CA" b="0" i="1" dirty="0" smtClean="0">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𝜇</m:t>
                                          </m:r>
                                        </m:e>
                                        <m:sub>
                                          <m:r>
                                            <a:rPr lang="en-CA" b="0" i="1" dirty="0" smtClean="0">
                                              <a:latin typeface="Cambria Math" panose="02040503050406030204" pitchFamily="18" charset="0"/>
                                            </a:rPr>
                                            <m:t>𝑖</m:t>
                                          </m:r>
                                        </m:sub>
                                      </m:sSub>
                                    </m:e>
                                  </m:acc>
                                </m:e>
                                <m:sup>
                                  <m:r>
                                    <a:rPr lang="en-CA" b="0" i="1" dirty="0" smtClean="0">
                                      <a:latin typeface="Cambria Math" panose="02040503050406030204" pitchFamily="18" charset="0"/>
                                    </a:rPr>
                                    <m:t>2</m:t>
                                  </m:r>
                                </m:sup>
                              </m:sSup>
                            </m:e>
                          </m:nary>
                        </m:num>
                        <m:den>
                          <m:r>
                            <a:rPr lang="en-CA" b="0" i="1" dirty="0" smtClean="0">
                              <a:latin typeface="Cambria Math" panose="02040503050406030204" pitchFamily="18" charset="0"/>
                            </a:rPr>
                            <m:t>(</m:t>
                          </m:r>
                          <m:r>
                            <a:rPr lang="en-CA" b="0" i="1" dirty="0" smtClean="0">
                              <a:latin typeface="Cambria Math" panose="02040503050406030204" pitchFamily="18" charset="0"/>
                            </a:rPr>
                            <m:t>𝑛</m:t>
                          </m:r>
                          <m:r>
                            <a:rPr lang="en-CA" b="0" i="1" dirty="0" smtClean="0">
                              <a:latin typeface="Cambria Math" panose="02040503050406030204" pitchFamily="18" charset="0"/>
                            </a:rPr>
                            <m:t>−</m:t>
                          </m:r>
                          <m:r>
                            <a:rPr lang="en-CA" b="0" i="1" dirty="0" smtClean="0">
                              <a:latin typeface="Cambria Math" panose="02040503050406030204" pitchFamily="18" charset="0"/>
                            </a:rPr>
                            <m:t>𝑘</m:t>
                          </m:r>
                          <m:r>
                            <a:rPr lang="en-CA" b="0" i="1" dirty="0" smtClean="0">
                              <a:latin typeface="Cambria Math" panose="02040503050406030204" pitchFamily="18" charset="0"/>
                            </a:rPr>
                            <m:t>−1)</m:t>
                          </m:r>
                        </m:den>
                      </m:f>
                      <m:r>
                        <a:rPr lang="en-CA" b="0" i="1" dirty="0" smtClean="0">
                          <a:latin typeface="Cambria Math" panose="02040503050406030204" pitchFamily="18" charset="0"/>
                        </a:rPr>
                        <m:t>=</m:t>
                      </m:r>
                      <m:f>
                        <m:fPr>
                          <m:ctrlPr>
                            <a:rPr lang="en-CA" b="0" i="1" dirty="0" smtClean="0">
                              <a:latin typeface="Cambria Math" panose="02040503050406030204" pitchFamily="18" charset="0"/>
                            </a:rPr>
                          </m:ctrlPr>
                        </m:fPr>
                        <m:num>
                          <m:r>
                            <a:rPr lang="en-CA" b="0" i="1" dirty="0" smtClean="0">
                              <a:latin typeface="Cambria Math" panose="02040503050406030204" pitchFamily="18" charset="0"/>
                            </a:rPr>
                            <m:t>𝑅𝑆𝑆</m:t>
                          </m:r>
                        </m:num>
                        <m:den>
                          <m:r>
                            <a:rPr lang="en-CA" b="0" i="1" dirty="0" smtClean="0">
                              <a:latin typeface="Cambria Math" panose="02040503050406030204" pitchFamily="18" charset="0"/>
                            </a:rPr>
                            <m:t>(</m:t>
                          </m:r>
                          <m:r>
                            <a:rPr lang="en-CA" b="0" i="1" dirty="0" smtClean="0">
                              <a:latin typeface="Cambria Math" panose="02040503050406030204" pitchFamily="18" charset="0"/>
                            </a:rPr>
                            <m:t>𝑛</m:t>
                          </m:r>
                          <m:r>
                            <a:rPr lang="en-CA" b="0" i="1" dirty="0" smtClean="0">
                              <a:latin typeface="Cambria Math" panose="02040503050406030204" pitchFamily="18" charset="0"/>
                            </a:rPr>
                            <m:t>−</m:t>
                          </m:r>
                          <m:r>
                            <a:rPr lang="en-CA" b="0" i="1" dirty="0" smtClean="0">
                              <a:latin typeface="Cambria Math" panose="02040503050406030204" pitchFamily="18" charset="0"/>
                            </a:rPr>
                            <m:t>𝑘</m:t>
                          </m:r>
                          <m:r>
                            <a:rPr lang="en-CA" b="0" i="1" dirty="0" smtClean="0">
                              <a:latin typeface="Cambria Math" panose="02040503050406030204" pitchFamily="18" charset="0"/>
                            </a:rPr>
                            <m:t>−1)</m:t>
                          </m:r>
                        </m:den>
                      </m:f>
                    </m:oMath>
                  </m:oMathPara>
                </a14:m>
                <a:endParaRPr lang="en-US" dirty="0"/>
              </a:p>
              <a:p>
                <a:pPr marL="0" indent="0">
                  <a:buNone/>
                </a:pPr>
                <a:r>
                  <a:rPr lang="en-US" dirty="0"/>
                  <a:t>where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𝑘</m:t>
                    </m:r>
                    <m:r>
                      <a:rPr lang="en-US" i="1" dirty="0" smtClean="0">
                        <a:latin typeface="Cambria Math" panose="02040503050406030204" pitchFamily="18" charset="0"/>
                      </a:rPr>
                      <m:t> − 1 </m:t>
                    </m:r>
                  </m:oMath>
                </a14:m>
                <a:r>
                  <a:rPr lang="en-US" dirty="0"/>
                  <a:t>is </a:t>
                </a:r>
                <a:r>
                  <a:rPr lang="en-US" b="1" dirty="0"/>
                  <a:t>the degrees of freedom (</a:t>
                </a:r>
                <a:r>
                  <a:rPr lang="en-US" b="1" dirty="0" err="1"/>
                  <a:t>df</a:t>
                </a:r>
                <a:r>
                  <a:rPr lang="en-US" b="1" dirty="0"/>
                  <a:t>) </a:t>
                </a:r>
                <a:r>
                  <a:rPr lang="en-US" dirty="0"/>
                  <a:t>for the OLS estimation with n observations and </a:t>
                </a:r>
                <a14:m>
                  <m:oMath xmlns:m="http://schemas.openxmlformats.org/officeDocument/2006/math">
                    <m:r>
                      <a:rPr lang="en-US" i="1" dirty="0" smtClean="0">
                        <a:latin typeface="Cambria Math" panose="02040503050406030204" pitchFamily="18" charset="0"/>
                      </a:rPr>
                      <m:t>𝑘</m:t>
                    </m:r>
                  </m:oMath>
                </a14:m>
                <a:r>
                  <a:rPr lang="en-US" dirty="0"/>
                  <a:t> independent variables. Since there are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+ 1 </m:t>
                    </m:r>
                  </m:oMath>
                </a14:m>
                <a:r>
                  <a:rPr lang="en-US" dirty="0"/>
                  <a:t>parameters in a regression model with </a:t>
                </a:r>
                <a14:m>
                  <m:oMath xmlns:m="http://schemas.openxmlformats.org/officeDocument/2006/math">
                    <m:r>
                      <a:rPr lang="en-US" i="1" dirty="0" smtClean="0">
                        <a:latin typeface="Cambria Math" panose="02040503050406030204" pitchFamily="18" charset="0"/>
                      </a:rPr>
                      <m:t>𝑘</m:t>
                    </m:r>
                  </m:oMath>
                </a14:m>
                <a:r>
                  <a:rPr lang="en-US" dirty="0"/>
                  <a:t> independent variables and an intercept, we can write:</a:t>
                </a:r>
              </a:p>
              <a:p>
                <a:pPr marL="0" indent="0" algn="ctr">
                  <a:buNone/>
                </a:pPr>
                <a14:m>
                  <m:oMath xmlns:m="http://schemas.openxmlformats.org/officeDocument/2006/math">
                    <m:r>
                      <a:rPr lang="en-CA" b="0" i="1" dirty="0" smtClean="0">
                        <a:latin typeface="Cambria Math" panose="02040503050406030204" pitchFamily="18" charset="0"/>
                      </a:rPr>
                      <m:t>𝑑𝑓</m:t>
                    </m:r>
                    <m:r>
                      <a:rPr lang="en-CA" b="0" i="1" dirty="0" smtClean="0">
                        <a:latin typeface="Cambria Math" panose="02040503050406030204" pitchFamily="18" charset="0"/>
                      </a:rPr>
                      <m:t>=</m:t>
                    </m:r>
                    <m:r>
                      <a:rPr lang="en-CA" b="0" i="1" dirty="0" smtClean="0">
                        <a:latin typeface="Cambria Math" panose="02040503050406030204" pitchFamily="18" charset="0"/>
                      </a:rPr>
                      <m:t>𝑛</m:t>
                    </m:r>
                    <m:r>
                      <a:rPr lang="en-CA" b="0" i="1" dirty="0" smtClean="0">
                        <a:latin typeface="Cambria Math" panose="02040503050406030204" pitchFamily="18" charset="0"/>
                      </a:rPr>
                      <m:t>−(</m:t>
                    </m:r>
                    <m:r>
                      <a:rPr lang="en-CA" b="0" i="1" dirty="0" smtClean="0">
                        <a:latin typeface="Cambria Math" panose="02040503050406030204" pitchFamily="18" charset="0"/>
                      </a:rPr>
                      <m:t>𝑘</m:t>
                    </m:r>
                    <m:r>
                      <a:rPr lang="en-CA" b="0" i="1" dirty="0" smtClean="0">
                        <a:latin typeface="Cambria Math" panose="02040503050406030204" pitchFamily="18" charset="0"/>
                      </a:rPr>
                      <m:t>+1)</m:t>
                    </m:r>
                  </m:oMath>
                </a14:m>
                <a:r>
                  <a:rPr lang="en-US" dirty="0"/>
                  <a:t> = (number of observations)–(number of observed parameters)</a:t>
                </a:r>
              </a:p>
            </p:txBody>
          </p:sp>
        </mc:Choice>
        <mc:Fallback xmlns="">
          <p:sp>
            <p:nvSpPr>
              <p:cNvPr id="3" name="Content Placeholder 2">
                <a:extLst>
                  <a:ext uri="{FF2B5EF4-FFF2-40B4-BE49-F238E27FC236}">
                    <a16:creationId xmlns:a16="http://schemas.microsoft.com/office/drawing/2014/main" id="{09C8BC48-89E7-A8AF-3EAD-E740E38B70A8}"/>
                  </a:ext>
                </a:extLst>
              </p:cNvPr>
              <p:cNvSpPr>
                <a:spLocks noGrp="1" noRot="1" noChangeAspect="1" noMove="1" noResize="1" noEditPoints="1" noAdjustHandles="1" noChangeArrowheads="1" noChangeShapeType="1" noTextEdit="1"/>
              </p:cNvSpPr>
              <p:nvPr>
                <p:ph idx="1"/>
              </p:nvPr>
            </p:nvSpPr>
            <p:spPr>
              <a:blipFill>
                <a:blip r:embed="rId2"/>
                <a:stretch>
                  <a:fillRect l="-623"/>
                </a:stretch>
              </a:blipFill>
            </p:spPr>
            <p:txBody>
              <a:bodyPr/>
              <a:lstStyle/>
              <a:p>
                <a:r>
                  <a:rPr lang="en-US">
                    <a:noFill/>
                  </a:rPr>
                  <a:t> </a:t>
                </a:r>
              </a:p>
            </p:txBody>
          </p:sp>
        </mc:Fallback>
      </mc:AlternateContent>
    </p:spTree>
    <p:extLst>
      <p:ext uri="{BB962C8B-B14F-4D97-AF65-F5344CB8AC3E}">
        <p14:creationId xmlns:p14="http://schemas.microsoft.com/office/powerpoint/2010/main" val="17978523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2F50-F7A4-3AA9-A8A5-E3679419AE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84F1E6-D92D-BACB-1589-BAA4551D0DA2}"/>
              </a:ext>
            </a:extLst>
          </p:cNvPr>
          <p:cNvSpPr>
            <a:spLocks noGrp="1"/>
          </p:cNvSpPr>
          <p:nvPr>
            <p:ph idx="1"/>
          </p:nvPr>
        </p:nvSpPr>
        <p:spPr/>
        <p:txBody>
          <a:bodyPr/>
          <a:lstStyle/>
          <a:p>
            <a:endParaRPr lang="en-US" dirty="0"/>
          </a:p>
          <a:p>
            <a:endParaRPr lang="en-US" dirty="0"/>
          </a:p>
          <a:p>
            <a:endParaRPr lang="en-US" dirty="0"/>
          </a:p>
          <a:p>
            <a:endParaRPr lang="en-US" dirty="0"/>
          </a:p>
          <a:p>
            <a:r>
              <a:rPr lang="en-US" dirty="0"/>
              <a:t>This takes us to the following theorem…</a:t>
            </a:r>
          </a:p>
        </p:txBody>
      </p:sp>
    </p:spTree>
    <p:extLst>
      <p:ext uri="{BB962C8B-B14F-4D97-AF65-F5344CB8AC3E}">
        <p14:creationId xmlns:p14="http://schemas.microsoft.com/office/powerpoint/2010/main" val="799710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FD72522-0E63-8934-58F5-B7ABCB5ADFBC}"/>
                  </a:ext>
                </a:extLst>
              </p:cNvPr>
              <p:cNvSpPr>
                <a:spLocks noGrp="1"/>
              </p:cNvSpPr>
              <p:nvPr>
                <p:ph type="title"/>
              </p:nvPr>
            </p:nvSpPr>
            <p:spPr/>
            <p:txBody>
              <a:bodyPr/>
              <a:lstStyle/>
              <a:p>
                <a:r>
                  <a:rPr lang="en-US" dirty="0"/>
                  <a:t>Theorem MLR.3: Unbiased estimation of </a:t>
                </a:r>
                <a14:m>
                  <m:oMath xmlns:m="http://schemas.openxmlformats.org/officeDocument/2006/math">
                    <m:sSup>
                      <m:sSupPr>
                        <m:ctrlPr>
                          <a:rPr lang="en-US" i="1" dirty="0" smtClean="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a14:m>
                <a:endParaRPr lang="en-US" dirty="0"/>
              </a:p>
            </p:txBody>
          </p:sp>
        </mc:Choice>
        <mc:Fallback xmlns="">
          <p:sp>
            <p:nvSpPr>
              <p:cNvPr id="2" name="Title 1">
                <a:extLst>
                  <a:ext uri="{FF2B5EF4-FFF2-40B4-BE49-F238E27FC236}">
                    <a16:creationId xmlns:a16="http://schemas.microsoft.com/office/drawing/2014/main" id="{FFD72522-0E63-8934-58F5-B7ABCB5ADFBC}"/>
                  </a:ext>
                </a:extLst>
              </p:cNvPr>
              <p:cNvSpPr>
                <a:spLocks noGrp="1" noRot="1" noChangeAspect="1" noMove="1" noResize="1" noEditPoints="1" noAdjustHandles="1" noChangeArrowheads="1" noChangeShapeType="1" noTextEdit="1"/>
              </p:cNvSpPr>
              <p:nvPr>
                <p:ph type="title"/>
              </p:nvPr>
            </p:nvSpPr>
            <p:spPr>
              <a:blipFill>
                <a:blip r:embed="rId2"/>
                <a:stretch>
                  <a:fillRect l="-2989" t="-16102" b="-228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CC58409-A7F2-D293-12A5-AC3EF5E42ED0}"/>
                  </a:ext>
                </a:extLst>
              </p:cNvPr>
              <p:cNvSpPr>
                <a:spLocks noGrp="1"/>
              </p:cNvSpPr>
              <p:nvPr>
                <p:ph idx="1"/>
              </p:nvPr>
            </p:nvSpPr>
            <p:spPr/>
            <p:txBody>
              <a:bodyPr/>
              <a:lstStyle/>
              <a:p>
                <a:endParaRPr lang="en-US" dirty="0"/>
              </a:p>
              <a:p>
                <a:r>
                  <a:rPr lang="en-US" dirty="0"/>
                  <a:t>Under the Gauss-Markov assumptions MLR.1 through MLR.5,</a:t>
                </a:r>
              </a:p>
              <a:p>
                <a:pPr marL="0" indent="0" algn="ctr">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𝐸</m:t>
                      </m:r>
                      <m:d>
                        <m:dPr>
                          <m:ctrlPr>
                            <a:rPr lang="en-US" i="1" dirty="0" smtClean="0">
                              <a:latin typeface="Cambria Math" panose="02040503050406030204" pitchFamily="18" charset="0"/>
                            </a:rPr>
                          </m:ctrlPr>
                        </m:dPr>
                        <m:e>
                          <m:acc>
                            <m:accPr>
                              <m:chr m:val="̂"/>
                              <m:ctrlPr>
                                <a:rPr lang="en-US" i="1">
                                  <a:latin typeface="Cambria Math" panose="02040503050406030204" pitchFamily="18" charset="0"/>
                                </a:rPr>
                              </m:ctrlPr>
                            </m:accPr>
                            <m:e>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e>
                          </m:acc>
                        </m:e>
                      </m:d>
                      <m:r>
                        <a:rPr lang="el-GR" i="1" dirty="0" smtClean="0">
                          <a:latin typeface="Cambria Math" panose="02040503050406030204" pitchFamily="18" charset="0"/>
                        </a:rPr>
                        <m:t>=</m:t>
                      </m:r>
                      <m:sSup>
                        <m:sSupPr>
                          <m:ctrlPr>
                            <a:rPr lang="en-US" i="1" dirty="0">
                              <a:latin typeface="Cambria Math" panose="02040503050406030204" pitchFamily="18" charset="0"/>
                            </a:rPr>
                          </m:ctrlPr>
                        </m:sSupPr>
                        <m:e>
                          <m:r>
                            <a:rPr lang="el-GR" i="1" dirty="0">
                              <a:latin typeface="Cambria Math" panose="02040503050406030204" pitchFamily="18" charset="0"/>
                            </a:rPr>
                            <m:t>𝜎</m:t>
                          </m:r>
                        </m:e>
                        <m:sup>
                          <m:r>
                            <a:rPr lang="en-CA" i="1" dirty="0">
                              <a:latin typeface="Cambria Math" panose="02040503050406030204" pitchFamily="18" charset="0"/>
                            </a:rPr>
                            <m:t>2</m:t>
                          </m:r>
                        </m:sup>
                      </m:sSup>
                    </m:oMath>
                  </m:oMathPara>
                </a14:m>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CCC58409-A7F2-D293-12A5-AC3EF5E42ED0}"/>
                  </a:ext>
                </a:extLst>
              </p:cNvPr>
              <p:cNvSpPr>
                <a:spLocks noGrp="1" noRot="1" noChangeAspect="1" noMove="1" noResize="1" noEditPoints="1" noAdjustHandles="1" noChangeArrowheads="1" noChangeShapeType="1" noTextEdit="1"/>
              </p:cNvSpPr>
              <p:nvPr>
                <p:ph idx="1"/>
              </p:nvPr>
            </p:nvSpPr>
            <p:spPr>
              <a:blipFill>
                <a:blip r:embed="rId3"/>
                <a:stretch>
                  <a:fillRect l="-498"/>
                </a:stretch>
              </a:blipFill>
            </p:spPr>
            <p:txBody>
              <a:bodyPr/>
              <a:lstStyle/>
              <a:p>
                <a:r>
                  <a:rPr lang="en-US">
                    <a:noFill/>
                  </a:rPr>
                  <a:t> </a:t>
                </a:r>
              </a:p>
            </p:txBody>
          </p:sp>
        </mc:Fallback>
      </mc:AlternateContent>
    </p:spTree>
    <p:extLst>
      <p:ext uri="{BB962C8B-B14F-4D97-AF65-F5344CB8AC3E}">
        <p14:creationId xmlns:p14="http://schemas.microsoft.com/office/powerpoint/2010/main" val="1285785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C539D-9F1A-96BE-BE5D-E1081D1EECB8}"/>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332F75-B4B0-0DB4-76E8-CCAA79B084BB}"/>
                  </a:ext>
                </a:extLst>
              </p:cNvPr>
              <p:cNvSpPr>
                <a:spLocks noGrp="1"/>
              </p:cNvSpPr>
              <p:nvPr>
                <p:ph idx="1"/>
              </p:nvPr>
            </p:nvSpPr>
            <p:spPr/>
            <p:txBody>
              <a:bodyPr>
                <a:normAutofit fontScale="92500"/>
              </a:bodyPr>
              <a:lstStyle/>
              <a:p>
                <a:r>
                  <a:rPr lang="en-US" dirty="0"/>
                  <a:t>For constructing confidence intervals (CI) and conducting hypothesis tests, we will need the </a:t>
                </a:r>
                <a:r>
                  <a:rPr lang="en-US" b="1" dirty="0"/>
                  <a:t>standard deviation </a:t>
                </a:r>
                <a:r>
                  <a:rPr lang="en-US" dirty="0"/>
                  <a:t>of </a:t>
                </a:r>
                <a14:m>
                  <m:oMath xmlns:m="http://schemas.openxmlformats.org/officeDocument/2006/math">
                    <m:acc>
                      <m:accPr>
                        <m:chr m:val="̂"/>
                        <m:ctrlPr>
                          <a:rPr lang="en-CA" i="1" smtClean="0">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e>
                    </m:acc>
                  </m:oMath>
                </a14:m>
                <a:r>
                  <a:rPr lang="en-US" dirty="0"/>
                  <a:t>:</a:t>
                </a:r>
              </a:p>
              <a:p>
                <a:pPr marL="0" indent="0" algn="ctr">
                  <a:buNone/>
                </a:pPr>
                <a14:m>
                  <m:oMathPara xmlns:m="http://schemas.openxmlformats.org/officeDocument/2006/math">
                    <m:oMathParaPr>
                      <m:jc m:val="centerGroup"/>
                    </m:oMathParaPr>
                    <m:oMath xmlns:m="http://schemas.openxmlformats.org/officeDocument/2006/math">
                      <m:r>
                        <a:rPr lang="en-CA" b="0" i="1" dirty="0" smtClean="0">
                          <a:latin typeface="Cambria Math" panose="02040503050406030204" pitchFamily="18" charset="0"/>
                        </a:rPr>
                        <m:t>𝑠𝑑</m:t>
                      </m:r>
                      <m:r>
                        <a:rPr lang="en-CA" b="0" i="1" dirty="0" smtClean="0">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rPr>
                            <m:t>)</m:t>
                          </m:r>
                        </m:e>
                      </m:acc>
                      <m:r>
                        <a:rPr lang="en-CA" b="0" i="1" dirty="0" smtClean="0">
                          <a:latin typeface="Cambria Math" panose="02040503050406030204" pitchFamily="18" charset="0"/>
                        </a:rPr>
                        <m:t>=</m:t>
                      </m:r>
                      <m:f>
                        <m:fPr>
                          <m:ctrlPr>
                            <a:rPr lang="en-CA" b="0" i="1" dirty="0" smtClean="0">
                              <a:latin typeface="Cambria Math" panose="02040503050406030204" pitchFamily="18" charset="0"/>
                            </a:rPr>
                          </m:ctrlPr>
                        </m:fPr>
                        <m:num>
                          <m:r>
                            <a:rPr lang="el-GR" i="1" dirty="0">
                              <a:latin typeface="Cambria Math" panose="02040503050406030204" pitchFamily="18" charset="0"/>
                            </a:rPr>
                            <m:t>𝜎</m:t>
                          </m:r>
                        </m:num>
                        <m:den>
                          <m:sSup>
                            <m:sSupPr>
                              <m:ctrlPr>
                                <a:rPr lang="en-CA" b="0" i="1" dirty="0" smtClean="0">
                                  <a:latin typeface="Cambria Math" panose="02040503050406030204" pitchFamily="18" charset="0"/>
                                </a:rPr>
                              </m:ctrlPr>
                            </m:sSupPr>
                            <m:e>
                              <m:r>
                                <a:rPr lang="en-CA" b="0" i="1" dirty="0" smtClean="0">
                                  <a:latin typeface="Cambria Math" panose="02040503050406030204" pitchFamily="18" charset="0"/>
                                </a:rPr>
                                <m:t>[</m:t>
                              </m:r>
                              <m:sSub>
                                <m:sSubPr>
                                  <m:ctrlPr>
                                    <a:rPr lang="en-CA" b="0" i="1" dirty="0" smtClean="0">
                                      <a:latin typeface="Cambria Math" panose="02040503050406030204" pitchFamily="18" charset="0"/>
                                    </a:rPr>
                                  </m:ctrlPr>
                                </m:sSubPr>
                                <m:e>
                                  <m:r>
                                    <a:rPr lang="en-CA" b="0" i="1" dirty="0" smtClean="0">
                                      <a:latin typeface="Cambria Math" panose="02040503050406030204" pitchFamily="18" charset="0"/>
                                    </a:rPr>
                                    <m:t>𝑇𝑆𝑆</m:t>
                                  </m:r>
                                </m:e>
                                <m:sub>
                                  <m:r>
                                    <a:rPr lang="en-CA" b="0" i="1" dirty="0" smtClean="0">
                                      <a:latin typeface="Cambria Math" panose="02040503050406030204" pitchFamily="18" charset="0"/>
                                    </a:rPr>
                                    <m:t>𝑗</m:t>
                                  </m:r>
                                </m:sub>
                              </m:sSub>
                              <m:d>
                                <m:dPr>
                                  <m:ctrlPr>
                                    <a:rPr lang="en-CA" b="0" i="1" dirty="0" smtClean="0">
                                      <a:latin typeface="Cambria Math" panose="02040503050406030204" pitchFamily="18" charset="0"/>
                                    </a:rPr>
                                  </m:ctrlPr>
                                </m:dPr>
                                <m:e>
                                  <m:r>
                                    <a:rPr lang="en-CA" b="0" i="1" dirty="0" smtClean="0">
                                      <a:latin typeface="Cambria Math" panose="02040503050406030204" pitchFamily="18" charset="0"/>
                                    </a:rPr>
                                    <m:t>1−</m:t>
                                  </m:r>
                                  <m:sSubSup>
                                    <m:sSubSupPr>
                                      <m:ctrlPr>
                                        <a:rPr lang="en-CA" i="1">
                                          <a:latin typeface="Cambria Math" panose="02040503050406030204" pitchFamily="18" charset="0"/>
                                        </a:rPr>
                                      </m:ctrlPr>
                                    </m:sSubSupPr>
                                    <m:e>
                                      <m:r>
                                        <a:rPr lang="en-CA" i="1">
                                          <a:latin typeface="Cambria Math" panose="02040503050406030204" pitchFamily="18" charset="0"/>
                                        </a:rPr>
                                        <m:t>𝑅</m:t>
                                      </m:r>
                                    </m:e>
                                    <m:sub>
                                      <m:r>
                                        <a:rPr lang="en-CA" i="1">
                                          <a:latin typeface="Cambria Math" panose="02040503050406030204" pitchFamily="18" charset="0"/>
                                        </a:rPr>
                                        <m:t>𝑗</m:t>
                                      </m:r>
                                    </m:sub>
                                    <m:sup>
                                      <m:r>
                                        <a:rPr lang="en-CA" i="1">
                                          <a:latin typeface="Cambria Math" panose="02040503050406030204" pitchFamily="18" charset="0"/>
                                        </a:rPr>
                                        <m:t>2</m:t>
                                      </m:r>
                                    </m:sup>
                                  </m:sSubSup>
                                </m:e>
                              </m:d>
                              <m:r>
                                <a:rPr lang="en-CA" b="0" i="1" smtClean="0">
                                  <a:latin typeface="Cambria Math" panose="02040503050406030204" pitchFamily="18" charset="0"/>
                                </a:rPr>
                                <m:t>]</m:t>
                              </m:r>
                            </m:e>
                            <m:sup>
                              <m:box>
                                <m:boxPr>
                                  <m:ctrlPr>
                                    <a:rPr lang="en-CA" b="0" i="1" dirty="0" smtClean="0">
                                      <a:latin typeface="Cambria Math" panose="02040503050406030204" pitchFamily="18" charset="0"/>
                                    </a:rPr>
                                  </m:ctrlPr>
                                </m:boxPr>
                                <m:e>
                                  <m:argPr>
                                    <m:argSz m:val="-1"/>
                                  </m:argPr>
                                  <m:f>
                                    <m:fPr>
                                      <m:ctrlPr>
                                        <a:rPr lang="en-CA" b="0" i="1" dirty="0" smtClean="0">
                                          <a:latin typeface="Cambria Math" panose="02040503050406030204" pitchFamily="18" charset="0"/>
                                        </a:rPr>
                                      </m:ctrlPr>
                                    </m:fPr>
                                    <m:num>
                                      <m:r>
                                        <a:rPr lang="en-CA" b="0" i="1" dirty="0" smtClean="0">
                                          <a:latin typeface="Cambria Math" panose="02040503050406030204" pitchFamily="18" charset="0"/>
                                        </a:rPr>
                                        <m:t>1</m:t>
                                      </m:r>
                                    </m:num>
                                    <m:den>
                                      <m:r>
                                        <a:rPr lang="en-CA" b="0" i="1" dirty="0" smtClean="0">
                                          <a:latin typeface="Cambria Math" panose="02040503050406030204" pitchFamily="18" charset="0"/>
                                        </a:rPr>
                                        <m:t>2</m:t>
                                      </m:r>
                                    </m:den>
                                  </m:f>
                                </m:e>
                              </m:box>
                            </m:sup>
                          </m:sSup>
                        </m:den>
                      </m:f>
                    </m:oMath>
                  </m:oMathPara>
                </a14:m>
                <a:endParaRPr lang="en-US" dirty="0"/>
              </a:p>
              <a:p>
                <a:r>
                  <a:rPr lang="en-US" dirty="0"/>
                  <a:t>But since </a:t>
                </a:r>
                <a14:m>
                  <m:oMath xmlns:m="http://schemas.openxmlformats.org/officeDocument/2006/math">
                    <m:r>
                      <a:rPr lang="el-GR" i="1" dirty="0" smtClean="0">
                        <a:latin typeface="Cambria Math" panose="02040503050406030204" pitchFamily="18" charset="0"/>
                      </a:rPr>
                      <m:t>𝜎</m:t>
                    </m:r>
                  </m:oMath>
                </a14:m>
                <a:r>
                  <a:rPr lang="el-GR" dirty="0"/>
                  <a:t> </a:t>
                </a:r>
                <a:r>
                  <a:rPr lang="en-US" dirty="0"/>
                  <a:t>is unknown, we replace it with its estimator,</a:t>
                </a:r>
                <a14:m>
                  <m:oMath xmlns:m="http://schemas.openxmlformats.org/officeDocument/2006/math">
                    <m:acc>
                      <m:accPr>
                        <m:chr m:val="̂"/>
                        <m:ctrlPr>
                          <a:rPr lang="en-US" i="1" smtClean="0">
                            <a:latin typeface="Cambria Math" panose="02040503050406030204" pitchFamily="18" charset="0"/>
                          </a:rPr>
                        </m:ctrlPr>
                      </m:accPr>
                      <m:e>
                        <m:r>
                          <a:rPr lang="en-CA" b="0" i="1" smtClean="0">
                            <a:latin typeface="Cambria Math" panose="02040503050406030204" pitchFamily="18" charset="0"/>
                          </a:rPr>
                          <m:t> </m:t>
                        </m:r>
                        <m:r>
                          <a:rPr lang="el-GR" i="1" dirty="0">
                            <a:latin typeface="Cambria Math" panose="02040503050406030204" pitchFamily="18" charset="0"/>
                          </a:rPr>
                          <m:t>𝜎</m:t>
                        </m:r>
                      </m:e>
                    </m:acc>
                  </m:oMath>
                </a14:m>
                <a:r>
                  <a:rPr lang="el-GR" dirty="0"/>
                  <a:t>. </a:t>
                </a:r>
                <a:r>
                  <a:rPr lang="en-US" dirty="0"/>
                  <a:t>This gives us the </a:t>
                </a:r>
                <a:r>
                  <a:rPr lang="en-US" b="1" dirty="0"/>
                  <a:t>standard error </a:t>
                </a:r>
                <a:r>
                  <a:rPr lang="en-US" dirty="0"/>
                  <a:t>of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e>
                    </m:acc>
                    <m:r>
                      <a:rPr lang="en-CA" i="1">
                        <a:latin typeface="Cambria Math" panose="02040503050406030204" pitchFamily="18" charset="0"/>
                        <a:ea typeface="Cambria Math" panose="02040503050406030204" pitchFamily="18" charset="0"/>
                      </a:rPr>
                      <m:t> </m:t>
                    </m:r>
                  </m:oMath>
                </a14:m>
                <a:r>
                  <a:rPr lang="en-US" dirty="0"/>
                  <a:t>:</a:t>
                </a:r>
              </a:p>
              <a:p>
                <a:pPr marL="0" indent="0" algn="ctr">
                  <a:buNone/>
                </a:pPr>
                <a14:m>
                  <m:oMathPara xmlns:m="http://schemas.openxmlformats.org/officeDocument/2006/math">
                    <m:oMathParaPr>
                      <m:jc m:val="centerGroup"/>
                    </m:oMathParaPr>
                    <m:oMath xmlns:m="http://schemas.openxmlformats.org/officeDocument/2006/math">
                      <m:r>
                        <a:rPr lang="en-CA" b="0" i="1" dirty="0" smtClean="0">
                          <a:latin typeface="Cambria Math" panose="02040503050406030204" pitchFamily="18" charset="0"/>
                        </a:rPr>
                        <m:t>𝑠𝑒</m:t>
                      </m:r>
                      <m:r>
                        <a:rPr lang="en-CA" b="0" i="1" dirty="0" smtClean="0">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rPr>
                            <m:t>)</m:t>
                          </m:r>
                        </m:e>
                      </m:acc>
                      <m:r>
                        <a:rPr lang="en-CA" b="0" i="1" dirty="0" smtClean="0">
                          <a:latin typeface="Cambria Math" panose="02040503050406030204" pitchFamily="18" charset="0"/>
                        </a:rPr>
                        <m:t>=</m:t>
                      </m:r>
                      <m:f>
                        <m:fPr>
                          <m:ctrlPr>
                            <a:rPr lang="en-CA" b="0" i="1" dirty="0" smtClean="0">
                              <a:latin typeface="Cambria Math" panose="02040503050406030204" pitchFamily="18" charset="0"/>
                            </a:rPr>
                          </m:ctrlPr>
                        </m:fPr>
                        <m:num>
                          <m:acc>
                            <m:accPr>
                              <m:chr m:val="̂"/>
                              <m:ctrlPr>
                                <a:rPr lang="en-US" i="1">
                                  <a:latin typeface="Cambria Math" panose="02040503050406030204" pitchFamily="18" charset="0"/>
                                </a:rPr>
                              </m:ctrlPr>
                            </m:accPr>
                            <m:e>
                              <m:r>
                                <a:rPr lang="en-CA" i="1">
                                  <a:latin typeface="Cambria Math" panose="02040503050406030204" pitchFamily="18" charset="0"/>
                                </a:rPr>
                                <m:t> </m:t>
                              </m:r>
                              <m:r>
                                <a:rPr lang="el-GR" i="1" dirty="0">
                                  <a:latin typeface="Cambria Math" panose="02040503050406030204" pitchFamily="18" charset="0"/>
                                </a:rPr>
                                <m:t>𝜎</m:t>
                              </m:r>
                            </m:e>
                          </m:acc>
                        </m:num>
                        <m:den>
                          <m:sSup>
                            <m:sSupPr>
                              <m:ctrlPr>
                                <a:rPr lang="en-CA" b="0" i="1" dirty="0" smtClean="0">
                                  <a:latin typeface="Cambria Math" panose="02040503050406030204" pitchFamily="18" charset="0"/>
                                </a:rPr>
                              </m:ctrlPr>
                            </m:sSupPr>
                            <m:e>
                              <m:r>
                                <a:rPr lang="en-CA" b="0" i="1" dirty="0" smtClean="0">
                                  <a:latin typeface="Cambria Math" panose="02040503050406030204" pitchFamily="18" charset="0"/>
                                </a:rPr>
                                <m:t>[</m:t>
                              </m:r>
                              <m:sSub>
                                <m:sSubPr>
                                  <m:ctrlPr>
                                    <a:rPr lang="en-CA" b="0" i="1" dirty="0" smtClean="0">
                                      <a:latin typeface="Cambria Math" panose="02040503050406030204" pitchFamily="18" charset="0"/>
                                    </a:rPr>
                                  </m:ctrlPr>
                                </m:sSubPr>
                                <m:e>
                                  <m:r>
                                    <a:rPr lang="en-CA" b="0" i="1" dirty="0" smtClean="0">
                                      <a:latin typeface="Cambria Math" panose="02040503050406030204" pitchFamily="18" charset="0"/>
                                    </a:rPr>
                                    <m:t>𝑇𝑆𝑆</m:t>
                                  </m:r>
                                </m:e>
                                <m:sub>
                                  <m:r>
                                    <a:rPr lang="en-CA" b="0" i="1" dirty="0" smtClean="0">
                                      <a:latin typeface="Cambria Math" panose="02040503050406030204" pitchFamily="18" charset="0"/>
                                    </a:rPr>
                                    <m:t>𝑗</m:t>
                                  </m:r>
                                </m:sub>
                              </m:sSub>
                              <m:d>
                                <m:dPr>
                                  <m:ctrlPr>
                                    <a:rPr lang="en-CA" b="0" i="1" dirty="0" smtClean="0">
                                      <a:latin typeface="Cambria Math" panose="02040503050406030204" pitchFamily="18" charset="0"/>
                                    </a:rPr>
                                  </m:ctrlPr>
                                </m:dPr>
                                <m:e>
                                  <m:r>
                                    <a:rPr lang="en-CA" b="0" i="1" dirty="0" smtClean="0">
                                      <a:latin typeface="Cambria Math" panose="02040503050406030204" pitchFamily="18" charset="0"/>
                                    </a:rPr>
                                    <m:t>1−</m:t>
                                  </m:r>
                                  <m:sSubSup>
                                    <m:sSubSupPr>
                                      <m:ctrlPr>
                                        <a:rPr lang="en-CA" i="1">
                                          <a:latin typeface="Cambria Math" panose="02040503050406030204" pitchFamily="18" charset="0"/>
                                        </a:rPr>
                                      </m:ctrlPr>
                                    </m:sSubSupPr>
                                    <m:e>
                                      <m:r>
                                        <a:rPr lang="en-CA" i="1">
                                          <a:latin typeface="Cambria Math" panose="02040503050406030204" pitchFamily="18" charset="0"/>
                                        </a:rPr>
                                        <m:t>𝑅</m:t>
                                      </m:r>
                                    </m:e>
                                    <m:sub>
                                      <m:r>
                                        <a:rPr lang="en-CA" i="1">
                                          <a:latin typeface="Cambria Math" panose="02040503050406030204" pitchFamily="18" charset="0"/>
                                        </a:rPr>
                                        <m:t>𝑗</m:t>
                                      </m:r>
                                    </m:sub>
                                    <m:sup>
                                      <m:r>
                                        <a:rPr lang="en-CA" i="1">
                                          <a:latin typeface="Cambria Math" panose="02040503050406030204" pitchFamily="18" charset="0"/>
                                        </a:rPr>
                                        <m:t>2</m:t>
                                      </m:r>
                                    </m:sup>
                                  </m:sSubSup>
                                </m:e>
                              </m:d>
                              <m:r>
                                <a:rPr lang="en-CA" b="0" i="1" smtClean="0">
                                  <a:latin typeface="Cambria Math" panose="02040503050406030204" pitchFamily="18" charset="0"/>
                                </a:rPr>
                                <m:t>]</m:t>
                              </m:r>
                            </m:e>
                            <m:sup>
                              <m:box>
                                <m:boxPr>
                                  <m:ctrlPr>
                                    <a:rPr lang="en-CA" b="0" i="1" dirty="0" smtClean="0">
                                      <a:latin typeface="Cambria Math" panose="02040503050406030204" pitchFamily="18" charset="0"/>
                                    </a:rPr>
                                  </m:ctrlPr>
                                </m:boxPr>
                                <m:e>
                                  <m:argPr>
                                    <m:argSz m:val="-1"/>
                                  </m:argPr>
                                  <m:f>
                                    <m:fPr>
                                      <m:ctrlPr>
                                        <a:rPr lang="en-CA" b="0" i="1" dirty="0" smtClean="0">
                                          <a:latin typeface="Cambria Math" panose="02040503050406030204" pitchFamily="18" charset="0"/>
                                        </a:rPr>
                                      </m:ctrlPr>
                                    </m:fPr>
                                    <m:num>
                                      <m:r>
                                        <a:rPr lang="en-CA" b="0" i="1" dirty="0" smtClean="0">
                                          <a:latin typeface="Cambria Math" panose="02040503050406030204" pitchFamily="18" charset="0"/>
                                        </a:rPr>
                                        <m:t>1</m:t>
                                      </m:r>
                                    </m:num>
                                    <m:den>
                                      <m:r>
                                        <a:rPr lang="en-CA" b="0" i="1" dirty="0" smtClean="0">
                                          <a:latin typeface="Cambria Math" panose="02040503050406030204" pitchFamily="18" charset="0"/>
                                        </a:rPr>
                                        <m:t>2</m:t>
                                      </m:r>
                                    </m:den>
                                  </m:f>
                                </m:e>
                              </m:box>
                            </m:sup>
                          </m:sSup>
                        </m:den>
                      </m:f>
                    </m:oMath>
                  </m:oMathPara>
                </a14:m>
                <a:endParaRPr lang="en-US" dirty="0"/>
              </a:p>
              <a:p>
                <a14:m>
                  <m:oMath xmlns:m="http://schemas.openxmlformats.org/officeDocument/2006/math">
                    <m:r>
                      <a:rPr lang="en-CA" b="0" i="1" dirty="0" smtClean="0">
                        <a:latin typeface="Cambria Math" panose="02040503050406030204" pitchFamily="18" charset="0"/>
                      </a:rPr>
                      <m:t>𝑠𝑒</m:t>
                    </m:r>
                    <m:r>
                      <a:rPr lang="en-CA" b="0" i="1" dirty="0" smtClean="0">
                        <a:latin typeface="Cambria Math" panose="02040503050406030204" pitchFamily="18" charset="0"/>
                      </a:rPr>
                      <m:t>(</m:t>
                    </m:r>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𝑗</m:t>
                            </m:r>
                          </m:sub>
                        </m:sSub>
                        <m:r>
                          <a:rPr lang="en-CA" i="1">
                            <a:latin typeface="Cambria Math" panose="02040503050406030204" pitchFamily="18" charset="0"/>
                          </a:rPr>
                          <m:t>)</m:t>
                        </m:r>
                      </m:e>
                    </m:acc>
                    <m:r>
                      <a:rPr lang="en-CA" i="1">
                        <a:latin typeface="Cambria Math" panose="02040503050406030204" pitchFamily="18" charset="0"/>
                      </a:rPr>
                      <m:t> </m:t>
                    </m:r>
                  </m:oMath>
                </a14:m>
                <a:r>
                  <a:rPr lang="en-US" dirty="0"/>
                  <a:t>is what appears in the OLS regression outputs from most statistical software.</a:t>
                </a:r>
              </a:p>
            </p:txBody>
          </p:sp>
        </mc:Choice>
        <mc:Fallback xmlns="">
          <p:sp>
            <p:nvSpPr>
              <p:cNvPr id="3" name="Content Placeholder 2">
                <a:extLst>
                  <a:ext uri="{FF2B5EF4-FFF2-40B4-BE49-F238E27FC236}">
                    <a16:creationId xmlns:a16="http://schemas.microsoft.com/office/drawing/2014/main" id="{3D332F75-B4B0-0DB4-76E8-CCAA79B084BB}"/>
                  </a:ext>
                </a:extLst>
              </p:cNvPr>
              <p:cNvSpPr>
                <a:spLocks noGrp="1" noRot="1" noChangeAspect="1" noMove="1" noResize="1" noEditPoints="1" noAdjustHandles="1" noChangeArrowheads="1" noChangeShapeType="1" noTextEdit="1"/>
              </p:cNvSpPr>
              <p:nvPr>
                <p:ph idx="1"/>
              </p:nvPr>
            </p:nvSpPr>
            <p:spPr>
              <a:blipFill>
                <a:blip r:embed="rId2"/>
                <a:stretch>
                  <a:fillRect l="-374" t="-704"/>
                </a:stretch>
              </a:blipFill>
            </p:spPr>
            <p:txBody>
              <a:bodyPr/>
              <a:lstStyle/>
              <a:p>
                <a:r>
                  <a:rPr lang="en-US">
                    <a:noFill/>
                  </a:rPr>
                  <a:t> </a:t>
                </a:r>
              </a:p>
            </p:txBody>
          </p:sp>
        </mc:Fallback>
      </mc:AlternateContent>
    </p:spTree>
    <p:extLst>
      <p:ext uri="{BB962C8B-B14F-4D97-AF65-F5344CB8AC3E}">
        <p14:creationId xmlns:p14="http://schemas.microsoft.com/office/powerpoint/2010/main" val="29681839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0F5BE-05F7-6B8C-5267-0EABF224A0AD}"/>
              </a:ext>
            </a:extLst>
          </p:cNvPr>
          <p:cNvSpPr>
            <a:spLocks noGrp="1"/>
          </p:cNvSpPr>
          <p:nvPr>
            <p:ph type="title"/>
          </p:nvPr>
        </p:nvSpPr>
        <p:spPr/>
        <p:txBody>
          <a:bodyPr>
            <a:normAutofit fontScale="90000"/>
          </a:bodyPr>
          <a:lstStyle/>
          <a:p>
            <a:r>
              <a:rPr lang="en-US" dirty="0"/>
              <a:t>Theorem MLR.4: Gauss-Markov Theorem</a:t>
            </a:r>
            <a:br>
              <a:rPr lang="en-US" dirty="0"/>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A825DF-CCD2-0142-8B81-5C95368E6F0A}"/>
                  </a:ext>
                </a:extLst>
              </p:cNvPr>
              <p:cNvSpPr>
                <a:spLocks noGrp="1"/>
              </p:cNvSpPr>
              <p:nvPr>
                <p:ph idx="1"/>
              </p:nvPr>
            </p:nvSpPr>
            <p:spPr/>
            <p:txBody>
              <a:bodyPr/>
              <a:lstStyle/>
              <a:p>
                <a:r>
                  <a:rPr lang="en-US" dirty="0"/>
                  <a:t>Under assumptions MLR.1 through MLR.5, </a:t>
                </a:r>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 </m:t>
                        </m:r>
                      </m:e>
                    </m:acc>
                  </m:oMath>
                </a14:m>
                <a:r>
                  <a:rPr lang="el-GR" dirty="0"/>
                  <a:t>,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1</m:t>
                            </m:r>
                          </m:sub>
                        </m:sSub>
                        <m:r>
                          <a:rPr lang="es-ES" i="1">
                            <a:latin typeface="Cambria Math" panose="02040503050406030204" pitchFamily="18" charset="0"/>
                          </a:rPr>
                          <m:t> </m:t>
                        </m:r>
                      </m:e>
                    </m:acc>
                  </m:oMath>
                </a14:m>
                <a:r>
                  <a:rPr lang="el-GR" dirty="0"/>
                  <a:t>, ...,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r>
                          <a:rPr lang="es-ES" i="1">
                            <a:latin typeface="Cambria Math" panose="02040503050406030204" pitchFamily="18" charset="0"/>
                          </a:rPr>
                          <m:t> </m:t>
                        </m:r>
                      </m:e>
                    </m:acc>
                    <m:r>
                      <a:rPr lang="es-ES" i="1">
                        <a:latin typeface="Cambria Math" panose="02040503050406030204" pitchFamily="18" charset="0"/>
                      </a:rPr>
                      <m:t> </m:t>
                    </m:r>
                  </m:oMath>
                </a14:m>
                <a:r>
                  <a:rPr lang="en-US" dirty="0"/>
                  <a:t>are the </a:t>
                </a:r>
                <a:r>
                  <a:rPr lang="en-US" b="1" dirty="0"/>
                  <a:t>best linear unbiased estimators (BLUEs)</a:t>
                </a:r>
                <a:r>
                  <a:rPr lang="en-US" dirty="0"/>
                  <a:t> of </a:t>
                </a:r>
                <a14:m>
                  <m:oMath xmlns:m="http://schemas.openxmlformats.org/officeDocument/2006/math">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rPr>
                          <m:t>0</m:t>
                        </m:r>
                      </m:sub>
                    </m:sSub>
                    <m:r>
                      <a:rPr lang="en-CA" i="1">
                        <a:latin typeface="Cambria Math" panose="02040503050406030204" pitchFamily="18" charset="0"/>
                      </a:rPr>
                      <m:t>, </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rPr>
                          <m:t>1</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2</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3</m:t>
                        </m:r>
                      </m:sub>
                    </m:sSub>
                    <m:r>
                      <a:rPr lang="en-CA" i="1">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i="1">
                            <a:latin typeface="Cambria Math" panose="02040503050406030204" pitchFamily="18" charset="0"/>
                            <a:ea typeface="Cambria Math" panose="02040503050406030204" pitchFamily="18" charset="0"/>
                          </a:rPr>
                          <m:t>𝑘</m:t>
                        </m:r>
                      </m:sub>
                    </m:sSub>
                  </m:oMath>
                </a14:m>
                <a:r>
                  <a:rPr lang="en-US" dirty="0"/>
                  <a:t>, respectively.</a:t>
                </a:r>
              </a:p>
              <a:p>
                <a:r>
                  <a:rPr lang="en-US" dirty="0"/>
                  <a:t>In other words, in the class of linear unbiased estimators, OLS has the smallest variance (under the five Gauss-Markov assumptions).</a:t>
                </a:r>
              </a:p>
              <a:p>
                <a:r>
                  <a:rPr lang="en-US" i="1" dirty="0"/>
                  <a:t>Best</a:t>
                </a:r>
                <a:r>
                  <a:rPr lang="en-US" dirty="0"/>
                  <a:t> in </a:t>
                </a:r>
                <a:r>
                  <a:rPr lang="en-US" b="1" dirty="0"/>
                  <a:t>BLUE</a:t>
                </a:r>
                <a:r>
                  <a:rPr lang="en-US" dirty="0"/>
                  <a:t> means having the </a:t>
                </a:r>
                <a:r>
                  <a:rPr lang="en-US" i="1" dirty="0"/>
                  <a:t>smallest</a:t>
                </a:r>
                <a:r>
                  <a:rPr lang="en-US" dirty="0"/>
                  <a:t> variance. Given two unbiased estimators, it is logical to prefer the one with the smallest variance because it means that the estimator is more precise, on average.</a:t>
                </a:r>
              </a:p>
            </p:txBody>
          </p:sp>
        </mc:Choice>
        <mc:Fallback xmlns="">
          <p:sp>
            <p:nvSpPr>
              <p:cNvPr id="3" name="Content Placeholder 2">
                <a:extLst>
                  <a:ext uri="{FF2B5EF4-FFF2-40B4-BE49-F238E27FC236}">
                    <a16:creationId xmlns:a16="http://schemas.microsoft.com/office/drawing/2014/main" id="{02A825DF-CCD2-0142-8B81-5C95368E6F0A}"/>
                  </a:ext>
                </a:extLst>
              </p:cNvPr>
              <p:cNvSpPr>
                <a:spLocks noGrp="1" noRot="1" noChangeAspect="1" noMove="1" noResize="1" noEditPoints="1" noAdjustHandles="1" noChangeArrowheads="1" noChangeShapeType="1" noTextEdit="1"/>
              </p:cNvSpPr>
              <p:nvPr>
                <p:ph idx="1"/>
              </p:nvPr>
            </p:nvSpPr>
            <p:spPr>
              <a:blipFill>
                <a:blip r:embed="rId2"/>
                <a:stretch>
                  <a:fillRect l="-498" t="-352" r="-1121"/>
                </a:stretch>
              </a:blipFill>
            </p:spPr>
            <p:txBody>
              <a:bodyPr/>
              <a:lstStyle/>
              <a:p>
                <a:r>
                  <a:rPr lang="en-US">
                    <a:noFill/>
                  </a:rPr>
                  <a:t> </a:t>
                </a:r>
              </a:p>
            </p:txBody>
          </p:sp>
        </mc:Fallback>
      </mc:AlternateContent>
    </p:spTree>
    <p:extLst>
      <p:ext uri="{BB962C8B-B14F-4D97-AF65-F5344CB8AC3E}">
        <p14:creationId xmlns:p14="http://schemas.microsoft.com/office/powerpoint/2010/main" val="309936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1BD71-FB3C-BFCA-457C-D0188019FA95}"/>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80C239-54FB-CEBC-276A-C67FDF08C8BB}"/>
                  </a:ext>
                </a:extLst>
              </p:cNvPr>
              <p:cNvSpPr>
                <a:spLocks noGrp="1"/>
              </p:cNvSpPr>
              <p:nvPr>
                <p:ph idx="1"/>
              </p:nvPr>
            </p:nvSpPr>
            <p:spPr>
              <a:xfrm>
                <a:off x="1251678" y="1155699"/>
                <a:ext cx="10178322" cy="4723893"/>
              </a:xfrm>
            </p:spPr>
            <p:txBody>
              <a:bodyPr>
                <a:normAutofit lnSpcReduction="10000"/>
              </a:bodyPr>
              <a:lstStyle/>
              <a:p>
                <a:r>
                  <a:rPr lang="en-US" dirty="0"/>
                  <a:t>The R-squared of the regression is similarly defined and interpreted:</a:t>
                </a:r>
              </a:p>
              <a:p>
                <a:pPr marL="457200" lvl="1" indent="0">
                  <a:buNone/>
                </a:pPr>
                <a:endParaRPr lang="en-US" i="1" dirty="0">
                  <a:latin typeface="Cambria Math" panose="02040503050406030204" pitchFamily="18" charset="0"/>
                </a:endParaRPr>
              </a:p>
              <a:p>
                <a:pPr marL="457200" lvl="1" indent="0">
                  <a:buNone/>
                </a:pPr>
                <a14:m>
                  <m:oMathPara xmlns:m="http://schemas.openxmlformats.org/officeDocument/2006/math">
                    <m:oMathParaPr>
                      <m:jc m:val="centerGroup"/>
                    </m:oMathParaPr>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r>
                        <a:rPr lang="en-US" i="1" dirty="0" smtClean="0">
                          <a:latin typeface="Cambria Math" panose="02040503050406030204" pitchFamily="18" charset="0"/>
                        </a:rPr>
                        <m:t>≡</m:t>
                      </m:r>
                      <m:r>
                        <a:rPr lang="en-CA" b="0" i="1" dirty="0" smtClean="0">
                          <a:latin typeface="Cambria Math" panose="02040503050406030204" pitchFamily="18" charset="0"/>
                        </a:rPr>
                        <m:t>𝐸𝑆𝑆</m:t>
                      </m:r>
                      <m:r>
                        <a:rPr lang="en-US" i="1" dirty="0" smtClean="0">
                          <a:latin typeface="Cambria Math" panose="02040503050406030204" pitchFamily="18" charset="0"/>
                        </a:rPr>
                        <m:t>/</m:t>
                      </m:r>
                      <m:r>
                        <a:rPr lang="en-CA" b="0" i="1" dirty="0" smtClean="0">
                          <a:latin typeface="Cambria Math" panose="02040503050406030204" pitchFamily="18" charset="0"/>
                        </a:rPr>
                        <m:t>𝑇𝑆𝑆</m:t>
                      </m:r>
                      <m:r>
                        <a:rPr lang="en-US" i="1" dirty="0" smtClean="0">
                          <a:latin typeface="Cambria Math" panose="02040503050406030204" pitchFamily="18" charset="0"/>
                        </a:rPr>
                        <m:t>=1−</m:t>
                      </m:r>
                      <m:r>
                        <a:rPr lang="en-CA" b="0" i="1" dirty="0" smtClean="0">
                          <a:latin typeface="Cambria Math" panose="02040503050406030204" pitchFamily="18" charset="0"/>
                        </a:rPr>
                        <m:t>𝑅𝑆𝑆</m:t>
                      </m:r>
                      <m:r>
                        <a:rPr lang="en-US" i="1" dirty="0" smtClean="0">
                          <a:latin typeface="Cambria Math" panose="02040503050406030204" pitchFamily="18" charset="0"/>
                        </a:rPr>
                        <m:t>/</m:t>
                      </m:r>
                      <m:r>
                        <a:rPr lang="en-CA" b="0" i="1" dirty="0" smtClean="0">
                          <a:latin typeface="Cambria Math" panose="02040503050406030204" pitchFamily="18" charset="0"/>
                        </a:rPr>
                        <m:t>𝑇𝑆𝑆</m:t>
                      </m:r>
                    </m:oMath>
                  </m:oMathPara>
                </a14:m>
                <a:endParaRPr lang="en-US" dirty="0"/>
              </a:p>
              <a:p>
                <a:endParaRPr lang="en-US" dirty="0"/>
              </a:p>
              <a:p>
                <a:endParaRPr lang="en-US" dirty="0"/>
              </a:p>
              <a:p>
                <a:r>
                  <a:rPr lang="en-US" dirty="0"/>
                  <a:t>An important fact about </a:t>
                </a:r>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t> is that it never decreases, and it usually increases when another independent variable is added to a regression. </a:t>
                </a:r>
              </a:p>
              <a:p>
                <a:r>
                  <a:rPr lang="en-US" dirty="0"/>
                  <a:t>The fact that </a:t>
                </a:r>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t> never decreases when any variable is added to a regression makes it a poor tool for deciding whether one variable or several variables should be added to a model. The factor that should determine whether an explanatory variable belongs in a model is whether the explanatory variable has a nonzero partial effect on </a:t>
                </a:r>
                <a14:m>
                  <m:oMath xmlns:m="http://schemas.openxmlformats.org/officeDocument/2006/math">
                    <m:r>
                      <a:rPr lang="en-US" i="1" dirty="0" smtClean="0">
                        <a:latin typeface="Cambria Math" panose="02040503050406030204" pitchFamily="18" charset="0"/>
                      </a:rPr>
                      <m:t>𝑦</m:t>
                    </m:r>
                  </m:oMath>
                </a14:m>
                <a:r>
                  <a:rPr lang="en-US" dirty="0"/>
                  <a:t> in the population.</a:t>
                </a:r>
              </a:p>
              <a:p>
                <a:r>
                  <a:rPr lang="en-US" dirty="0"/>
                  <a:t>Again, a low </a:t>
                </a:r>
                <a14:m>
                  <m:oMath xmlns:m="http://schemas.openxmlformats.org/officeDocument/2006/math">
                    <m:sSup>
                      <m:sSupPr>
                        <m:ctrlPr>
                          <a:rPr lang="en-US" i="1" dirty="0" smtClean="0">
                            <a:latin typeface="Cambria Math" panose="02040503050406030204" pitchFamily="18" charset="0"/>
                          </a:rPr>
                        </m:ctrlPr>
                      </m:sSupPr>
                      <m:e>
                        <m:r>
                          <a:rPr lang="en-CA" b="0" i="1" dirty="0" smtClean="0">
                            <a:latin typeface="Cambria Math" panose="02040503050406030204" pitchFamily="18" charset="0"/>
                          </a:rPr>
                          <m:t>𝑅</m:t>
                        </m:r>
                      </m:e>
                      <m:sup>
                        <m:r>
                          <a:rPr lang="en-CA" b="0" i="1" dirty="0" smtClean="0">
                            <a:latin typeface="Cambria Math" panose="02040503050406030204" pitchFamily="18" charset="0"/>
                          </a:rPr>
                          <m:t>2</m:t>
                        </m:r>
                      </m:sup>
                    </m:sSup>
                  </m:oMath>
                </a14:m>
                <a:r>
                  <a:rPr lang="en-US" dirty="0"/>
                  <a:t> should not be a source of worry because it generally indicates that the phenomenon at hand, like human </a:t>
                </a:r>
                <a:r>
                  <a:rPr lang="en-US" dirty="0" err="1"/>
                  <a:t>behaviour</a:t>
                </a:r>
                <a:r>
                  <a:rPr lang="en-US" dirty="0"/>
                  <a:t>, is hard to explain.</a:t>
                </a:r>
              </a:p>
            </p:txBody>
          </p:sp>
        </mc:Choice>
        <mc:Fallback xmlns="">
          <p:sp>
            <p:nvSpPr>
              <p:cNvPr id="3" name="Content Placeholder 2">
                <a:extLst>
                  <a:ext uri="{FF2B5EF4-FFF2-40B4-BE49-F238E27FC236}">
                    <a16:creationId xmlns:a16="http://schemas.microsoft.com/office/drawing/2014/main" id="{1780C239-54FB-CEBC-276A-C67FDF08C8BB}"/>
                  </a:ext>
                </a:extLst>
              </p:cNvPr>
              <p:cNvSpPr>
                <a:spLocks noGrp="1" noRot="1" noChangeAspect="1" noMove="1" noResize="1" noEditPoints="1" noAdjustHandles="1" noChangeArrowheads="1" noChangeShapeType="1" noTextEdit="1"/>
              </p:cNvSpPr>
              <p:nvPr>
                <p:ph idx="1"/>
              </p:nvPr>
            </p:nvSpPr>
            <p:spPr>
              <a:xfrm>
                <a:off x="1251678" y="1155699"/>
                <a:ext cx="10178322" cy="4723893"/>
              </a:xfrm>
              <a:blipFill>
                <a:blip r:embed="rId2"/>
                <a:stretch>
                  <a:fillRect l="-498" t="-804"/>
                </a:stretch>
              </a:blipFill>
            </p:spPr>
            <p:txBody>
              <a:bodyPr/>
              <a:lstStyle/>
              <a:p>
                <a:r>
                  <a:rPr lang="en-US">
                    <a:noFill/>
                  </a:rPr>
                  <a:t> </a:t>
                </a:r>
              </a:p>
            </p:txBody>
          </p:sp>
        </mc:Fallback>
      </mc:AlternateContent>
    </p:spTree>
    <p:extLst>
      <p:ext uri="{BB962C8B-B14F-4D97-AF65-F5344CB8AC3E}">
        <p14:creationId xmlns:p14="http://schemas.microsoft.com/office/powerpoint/2010/main" val="3088338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93B45-6403-FACB-8C02-1798C7EC6B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A3B496D-C0E4-3A16-8B3F-FFD51B887CAD}"/>
              </a:ext>
            </a:extLst>
          </p:cNvPr>
          <p:cNvSpPr>
            <a:spLocks noGrp="1"/>
          </p:cNvSpPr>
          <p:nvPr>
            <p:ph idx="1"/>
          </p:nvPr>
        </p:nvSpPr>
        <p:spPr/>
        <p:txBody>
          <a:bodyPr/>
          <a:lstStyle/>
          <a:p>
            <a:endParaRPr lang="en-US" dirty="0"/>
          </a:p>
          <a:p>
            <a:endParaRPr lang="en-US" dirty="0"/>
          </a:p>
          <a:p>
            <a:r>
              <a:rPr lang="en-US" dirty="0"/>
              <a:t>Ok, that was… something… but how does it help me with life?</a:t>
            </a:r>
          </a:p>
          <a:p>
            <a:endParaRPr lang="en-US" dirty="0"/>
          </a:p>
        </p:txBody>
      </p:sp>
    </p:spTree>
    <p:extLst>
      <p:ext uri="{BB962C8B-B14F-4D97-AF65-F5344CB8AC3E}">
        <p14:creationId xmlns:p14="http://schemas.microsoft.com/office/powerpoint/2010/main" val="1575178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6AABD-C698-8600-1E89-86263C9B62BF}"/>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5937ADE-13CA-BAC4-2D0B-AC7E6B1B1027}"/>
                  </a:ext>
                </a:extLst>
              </p:cNvPr>
              <p:cNvSpPr>
                <a:spLocks noGrp="1"/>
              </p:cNvSpPr>
              <p:nvPr>
                <p:ph idx="1"/>
              </p:nvPr>
            </p:nvSpPr>
            <p:spPr/>
            <p:txBody>
              <a:bodyPr/>
              <a:lstStyle/>
              <a:p>
                <a:r>
                  <a:rPr lang="en-US" dirty="0"/>
                  <a:t>As with the simple regression model, we can study the properties of the distributions of </a:t>
                </a:r>
                <a14:m>
                  <m:oMath xmlns:m="http://schemas.openxmlformats.org/officeDocument/2006/math">
                    <m:acc>
                      <m:accPr>
                        <m:chr m:val="̂"/>
                        <m:ctrlPr>
                          <a:rPr lang="es-ES" i="1" smtClean="0">
                            <a:latin typeface="Cambria Math" panose="02040503050406030204" pitchFamily="18" charset="0"/>
                          </a:rPr>
                        </m:ctrlPr>
                      </m:accPr>
                      <m:e>
                        <m:sSub>
                          <m:sSubPr>
                            <m:ctrlPr>
                              <a:rPr lang="es-ES" i="1" smtClean="0">
                                <a:latin typeface="Cambria Math" panose="02040503050406030204" pitchFamily="18" charset="0"/>
                              </a:rPr>
                            </m:ctrlPr>
                          </m:sSubPr>
                          <m:e>
                            <m:r>
                              <a:rPr lang="es-ES" i="1" smtClean="0">
                                <a:latin typeface="Cambria Math" panose="02040503050406030204" pitchFamily="18" charset="0"/>
                                <a:ea typeface="Cambria Math" panose="02040503050406030204" pitchFamily="18" charset="0"/>
                              </a:rPr>
                              <m:t>𝛽</m:t>
                            </m:r>
                          </m:e>
                          <m:sub>
                            <m:r>
                              <a:rPr lang="es-ES" b="0" i="1" smtClean="0">
                                <a:latin typeface="Cambria Math" panose="02040503050406030204" pitchFamily="18" charset="0"/>
                              </a:rPr>
                              <m:t>0</m:t>
                            </m:r>
                          </m:sub>
                        </m:sSub>
                        <m:r>
                          <a:rPr lang="es-ES" b="0" i="1" smtClean="0">
                            <a:latin typeface="Cambria Math" panose="02040503050406030204" pitchFamily="18" charset="0"/>
                          </a:rPr>
                          <m:t> </m:t>
                        </m:r>
                      </m:e>
                    </m:acc>
                  </m:oMath>
                </a14:m>
                <a:r>
                  <a:rPr lang="el-GR" dirty="0"/>
                  <a:t>,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1</m:t>
                            </m:r>
                          </m:sub>
                        </m:sSub>
                        <m:r>
                          <a:rPr lang="es-ES" i="1">
                            <a:latin typeface="Cambria Math" panose="02040503050406030204" pitchFamily="18" charset="0"/>
                          </a:rPr>
                          <m:t> </m:t>
                        </m:r>
                      </m:e>
                    </m:acc>
                  </m:oMath>
                </a14:m>
                <a:r>
                  <a:rPr lang="el-GR" dirty="0"/>
                  <a:t>, ..., </a:t>
                </a:r>
                <a14:m>
                  <m:oMath xmlns:m="http://schemas.openxmlformats.org/officeDocument/2006/math">
                    <m:acc>
                      <m:accPr>
                        <m:chr m:val="̂"/>
                        <m:ctrlPr>
                          <a:rPr lang="es-ES" i="1">
                            <a:latin typeface="Cambria Math" panose="02040503050406030204" pitchFamily="18" charset="0"/>
                          </a:rPr>
                        </m:ctrlPr>
                      </m:accPr>
                      <m:e>
                        <m:sSub>
                          <m:sSubPr>
                            <m:ctrlPr>
                              <a:rPr lang="es-ES" i="1">
                                <a:latin typeface="Cambria Math" panose="02040503050406030204" pitchFamily="18" charset="0"/>
                              </a:rPr>
                            </m:ctrlPr>
                          </m:sSubPr>
                          <m:e>
                            <m:r>
                              <a:rPr lang="es-ES"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r>
                          <a:rPr lang="es-ES" i="1">
                            <a:latin typeface="Cambria Math" panose="02040503050406030204" pitchFamily="18" charset="0"/>
                          </a:rPr>
                          <m:t> </m:t>
                        </m:r>
                      </m:e>
                    </m:acc>
                    <m:r>
                      <a:rPr lang="es-ES" i="1">
                        <a:latin typeface="Cambria Math" panose="02040503050406030204" pitchFamily="18" charset="0"/>
                      </a:rPr>
                      <m:t> </m:t>
                    </m:r>
                  </m:oMath>
                </a14:m>
                <a:r>
                  <a:rPr lang="en-US" dirty="0"/>
                  <a:t>over repeated random samples from the population. </a:t>
                </a:r>
              </a:p>
              <a:p>
                <a:endParaRPr lang="en-US" dirty="0"/>
              </a:p>
              <a:p>
                <a:r>
                  <a:rPr lang="en-US" dirty="0"/>
                  <a:t>Let’s use “MLR” to refer to Multiple Linear Regression.</a:t>
                </a:r>
              </a:p>
            </p:txBody>
          </p:sp>
        </mc:Choice>
        <mc:Fallback xmlns="">
          <p:sp>
            <p:nvSpPr>
              <p:cNvPr id="3" name="Content Placeholder 2">
                <a:extLst>
                  <a:ext uri="{FF2B5EF4-FFF2-40B4-BE49-F238E27FC236}">
                    <a16:creationId xmlns:a16="http://schemas.microsoft.com/office/drawing/2014/main" id="{35937ADE-13CA-BAC4-2D0B-AC7E6B1B1027}"/>
                  </a:ext>
                </a:extLst>
              </p:cNvPr>
              <p:cNvSpPr>
                <a:spLocks noGrp="1" noRot="1" noChangeAspect="1" noMove="1" noResize="1" noEditPoints="1" noAdjustHandles="1" noChangeArrowheads="1" noChangeShapeType="1" noTextEdit="1"/>
              </p:cNvSpPr>
              <p:nvPr>
                <p:ph idx="1"/>
              </p:nvPr>
            </p:nvSpPr>
            <p:spPr>
              <a:blipFill>
                <a:blip r:embed="rId2"/>
                <a:stretch>
                  <a:fillRect l="-498" t="-352"/>
                </a:stretch>
              </a:blipFill>
            </p:spPr>
            <p:txBody>
              <a:bodyPr/>
              <a:lstStyle/>
              <a:p>
                <a:r>
                  <a:rPr lang="en-US">
                    <a:noFill/>
                  </a:rPr>
                  <a:t> </a:t>
                </a:r>
              </a:p>
            </p:txBody>
          </p:sp>
        </mc:Fallback>
      </mc:AlternateContent>
    </p:spTree>
    <p:extLst>
      <p:ext uri="{BB962C8B-B14F-4D97-AF65-F5344CB8AC3E}">
        <p14:creationId xmlns:p14="http://schemas.microsoft.com/office/powerpoint/2010/main" val="194359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064CF-10E8-C807-7188-5A7FB362A2EB}"/>
              </a:ext>
            </a:extLst>
          </p:cNvPr>
          <p:cNvSpPr>
            <a:spLocks noGrp="1"/>
          </p:cNvSpPr>
          <p:nvPr>
            <p:ph type="title"/>
          </p:nvPr>
        </p:nvSpPr>
        <p:spPr/>
        <p:txBody>
          <a:bodyPr/>
          <a:lstStyle/>
          <a:p>
            <a:r>
              <a:rPr lang="en-US" dirty="0"/>
              <a:t>The Assumptions</a:t>
            </a:r>
          </a:p>
        </p:txBody>
      </p:sp>
      <p:sp>
        <p:nvSpPr>
          <p:cNvPr id="3" name="Text Placeholder 2">
            <a:extLst>
              <a:ext uri="{FF2B5EF4-FFF2-40B4-BE49-F238E27FC236}">
                <a16:creationId xmlns:a16="http://schemas.microsoft.com/office/drawing/2014/main" id="{C6A92C2D-291A-AADB-285C-AB858FDADDA4}"/>
              </a:ext>
            </a:extLst>
          </p:cNvPr>
          <p:cNvSpPr>
            <a:spLocks noGrp="1"/>
          </p:cNvSpPr>
          <p:nvPr>
            <p:ph type="body" idx="1"/>
          </p:nvPr>
        </p:nvSpPr>
        <p:spPr/>
        <p:txBody>
          <a:bodyPr/>
          <a:lstStyle/>
          <a:p>
            <a:r>
              <a:rPr lang="en-US" dirty="0"/>
              <a:t>That lead to the Gauss-Markov </a:t>
            </a:r>
            <a:r>
              <a:rPr lang="en-US" dirty="0" err="1"/>
              <a:t>Theoreom</a:t>
            </a:r>
            <a:endParaRPr lang="en-US" dirty="0"/>
          </a:p>
        </p:txBody>
      </p:sp>
    </p:spTree>
    <p:extLst>
      <p:ext uri="{BB962C8B-B14F-4D97-AF65-F5344CB8AC3E}">
        <p14:creationId xmlns:p14="http://schemas.microsoft.com/office/powerpoint/2010/main" val="246136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153225-CC48-B348-2B48-4F0094D45648}"/>
              </a:ext>
            </a:extLst>
          </p:cNvPr>
          <p:cNvSpPr>
            <a:spLocks noGrp="1"/>
          </p:cNvSpPr>
          <p:nvPr>
            <p:ph type="title"/>
          </p:nvPr>
        </p:nvSpPr>
        <p:spPr/>
        <p:txBody>
          <a:bodyPr/>
          <a:lstStyle/>
          <a:p>
            <a:r>
              <a:rPr lang="en-US" dirty="0"/>
              <a:t>Assumption MLR.1: Linear in Parameters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68CA55B-AC94-230B-47FE-D76377EF7120}"/>
                  </a:ext>
                </a:extLst>
              </p:cNvPr>
              <p:cNvSpPr>
                <a:spLocks noGrp="1"/>
              </p:cNvSpPr>
              <p:nvPr>
                <p:ph idx="1"/>
              </p:nvPr>
            </p:nvSpPr>
            <p:spPr/>
            <p:txBody>
              <a:bodyPr/>
              <a:lstStyle/>
              <a:p>
                <a:pPr marL="0" indent="0">
                  <a:buNone/>
                </a:pPr>
                <a:r>
                  <a:rPr lang="en-US" dirty="0"/>
                  <a:t>The model in the population can be written as:</a:t>
                </a:r>
              </a:p>
              <a:p>
                <a:pPr marL="0" indent="0" algn="ctr">
                  <a:buNone/>
                </a:pPr>
                <a:endParaRPr lang="en-CA" b="0" i="1" dirty="0">
                  <a:latin typeface="Cambria Math" panose="02040503050406030204" pitchFamily="18" charset="0"/>
                </a:endParaRPr>
              </a:p>
              <a:p>
                <a:pPr marL="0" indent="0" algn="ctr">
                  <a:buNone/>
                </a:pPr>
                <a14:m>
                  <m:oMath xmlns:m="http://schemas.openxmlformats.org/officeDocument/2006/math">
                    <m:r>
                      <a:rPr lang="en-CA" b="0" i="1"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3</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3</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𝑘</m:t>
                        </m:r>
                      </m:sub>
                    </m:sSub>
                    <m:r>
                      <a:rPr lang="en-CA" i="1">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oMath>
                </a14:m>
                <a:r>
                  <a:rPr lang="en-CA" dirty="0"/>
                  <a:t> </a:t>
                </a:r>
              </a:p>
              <a:p>
                <a:pPr marL="0" indent="0">
                  <a:buNone/>
                </a:pPr>
                <a:endParaRPr lang="en-US" dirty="0"/>
              </a:p>
              <a:p>
                <a:pPr marL="0" indent="0">
                  <a:buNone/>
                </a:pPr>
                <a:r>
                  <a:rPr lang="en-US" dirty="0"/>
                  <a:t>where </a:t>
                </a:r>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3</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oMath>
                </a14:m>
                <a:r>
                  <a:rPr lang="en-US" dirty="0"/>
                  <a:t> are the unknown parameters of interest and </a:t>
                </a:r>
                <a14:m>
                  <m:oMath xmlns:m="http://schemas.openxmlformats.org/officeDocument/2006/math">
                    <m:r>
                      <a:rPr lang="en-CA" i="1">
                        <a:latin typeface="Cambria Math" panose="02040503050406030204" pitchFamily="18" charset="0"/>
                        <a:ea typeface="Cambria Math" panose="02040503050406030204" pitchFamily="18" charset="0"/>
                      </a:rPr>
                      <m:t>𝜇</m:t>
                    </m:r>
                  </m:oMath>
                </a14:m>
                <a:r>
                  <a:rPr lang="en-US" dirty="0"/>
                  <a:t> is an unobserved random error or disturbance term. </a:t>
                </a:r>
              </a:p>
            </p:txBody>
          </p:sp>
        </mc:Choice>
        <mc:Fallback xmlns="">
          <p:sp>
            <p:nvSpPr>
              <p:cNvPr id="5" name="Content Placeholder 4">
                <a:extLst>
                  <a:ext uri="{FF2B5EF4-FFF2-40B4-BE49-F238E27FC236}">
                    <a16:creationId xmlns:a16="http://schemas.microsoft.com/office/drawing/2014/main" id="{168CA55B-AC94-230B-47FE-D76377EF7120}"/>
                  </a:ext>
                </a:extLst>
              </p:cNvPr>
              <p:cNvSpPr>
                <a:spLocks noGrp="1" noRot="1" noChangeAspect="1" noMove="1" noResize="1" noEditPoints="1" noAdjustHandles="1" noChangeArrowheads="1" noChangeShapeType="1" noTextEdit="1"/>
              </p:cNvSpPr>
              <p:nvPr>
                <p:ph idx="1"/>
              </p:nvPr>
            </p:nvSpPr>
            <p:spPr>
              <a:blipFill>
                <a:blip r:embed="rId2"/>
                <a:stretch>
                  <a:fillRect l="-623" t="-704"/>
                </a:stretch>
              </a:blipFill>
            </p:spPr>
            <p:txBody>
              <a:bodyPr/>
              <a:lstStyle/>
              <a:p>
                <a:r>
                  <a:rPr lang="en-US">
                    <a:noFill/>
                  </a:rPr>
                  <a:t> </a:t>
                </a:r>
              </a:p>
            </p:txBody>
          </p:sp>
        </mc:Fallback>
      </mc:AlternateContent>
    </p:spTree>
    <p:extLst>
      <p:ext uri="{BB962C8B-B14F-4D97-AF65-F5344CB8AC3E}">
        <p14:creationId xmlns:p14="http://schemas.microsoft.com/office/powerpoint/2010/main" val="1670971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2BD1F-FB4D-F7B6-B4D8-F329D7CE635F}"/>
              </a:ext>
            </a:extLst>
          </p:cNvPr>
          <p:cNvSpPr>
            <a:spLocks noGrp="1"/>
          </p:cNvSpPr>
          <p:nvPr>
            <p:ph type="title"/>
          </p:nvPr>
        </p:nvSpPr>
        <p:spPr/>
        <p:txBody>
          <a:bodyPr/>
          <a:lstStyle/>
          <a:p>
            <a:r>
              <a:rPr lang="en-US" dirty="0"/>
              <a:t>Assumption MLR.2: Random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D081D1A-FFF4-DFA6-4B09-4176274066B3}"/>
                  </a:ext>
                </a:extLst>
              </p:cNvPr>
              <p:cNvSpPr>
                <a:spLocks noGrp="1"/>
              </p:cNvSpPr>
              <p:nvPr>
                <p:ph idx="1"/>
              </p:nvPr>
            </p:nvSpPr>
            <p:spPr/>
            <p:txBody>
              <a:bodyPr/>
              <a:lstStyle/>
              <a:p>
                <a:pPr marL="0" indent="0">
                  <a:buNone/>
                </a:pPr>
                <a:r>
                  <a:rPr lang="en-US" dirty="0"/>
                  <a:t>We have a random sample of size </a:t>
                </a:r>
                <a14:m>
                  <m:oMath xmlns:m="http://schemas.openxmlformats.org/officeDocument/2006/math">
                    <m:r>
                      <a:rPr lang="en-US" i="1" dirty="0" smtClean="0">
                        <a:latin typeface="Cambria Math" panose="02040503050406030204" pitchFamily="18" charset="0"/>
                      </a:rPr>
                      <m:t>𝑛</m:t>
                    </m:r>
                  </m:oMath>
                </a14:m>
                <a:r>
                  <a:rPr lang="en-US" dirty="0"/>
                  <a:t>, </a:t>
                </a:r>
                <a14:m>
                  <m:oMath xmlns:m="http://schemas.openxmlformats.org/officeDocument/2006/math">
                    <m:r>
                      <a:rPr lang="en-US" i="1" dirty="0" smtClean="0">
                        <a:latin typeface="Cambria Math" panose="02040503050406030204" pitchFamily="18" charset="0"/>
                      </a:rPr>
                      <m:t>{</m:t>
                    </m:r>
                    <m:d>
                      <m:dPr>
                        <m:ctrlPr>
                          <a:rPr lang="en-US" i="1" dirty="0" smtClean="0">
                            <a:latin typeface="Cambria Math" panose="02040503050406030204" pitchFamily="18" charset="0"/>
                          </a:rPr>
                        </m:ctrlPr>
                      </m:dPr>
                      <m:e>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𝑖</m:t>
                            </m:r>
                            <m:r>
                              <a:rPr lang="en-CA" i="1">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r>
                              <a:rPr lang="en-CA" b="0" i="1" smtClean="0">
                                <a:latin typeface="Cambria Math" panose="02040503050406030204" pitchFamily="18" charset="0"/>
                              </a:rPr>
                              <m:t>2</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r>
                              <a:rPr lang="en-CA" b="0" i="1" smtClean="0">
                                <a:latin typeface="Cambria Math" panose="02040503050406030204" pitchFamily="18" charset="0"/>
                              </a:rPr>
                              <m:t>3</m:t>
                            </m:r>
                          </m:sub>
                        </m:sSub>
                        <m:r>
                          <a:rPr lang="en-US" i="1" dirty="0" smtClean="0">
                            <a:latin typeface="Cambria Math" panose="02040503050406030204" pitchFamily="18" charset="0"/>
                          </a:rPr>
                          <m:t>,</m:t>
                        </m:r>
                        <m:r>
                          <a:rPr lang="en-CA" b="0" i="1" dirty="0"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i="1">
                                <a:latin typeface="Cambria Math" panose="02040503050406030204" pitchFamily="18" charset="0"/>
                              </a:rPr>
                              <m:t>𝑖</m:t>
                            </m:r>
                            <m:r>
                              <a:rPr lang="en-CA" b="0" i="1" smtClean="0">
                                <a:latin typeface="Cambria Math" panose="02040503050406030204" pitchFamily="18" charset="0"/>
                              </a:rPr>
                              <m:t>𝑘</m:t>
                            </m:r>
                          </m:sub>
                        </m:sSub>
                        <m:r>
                          <a:rPr lang="en-CA" b="0" i="1" smtClean="0">
                            <a:latin typeface="Cambria Math" panose="02040503050406030204" pitchFamily="18" charset="0"/>
                          </a:rPr>
                          <m:t>,</m:t>
                        </m:r>
                        <m:sSub>
                          <m:sSubPr>
                            <m:ctrlPr>
                              <a:rPr lang="en-US" i="1" dirty="0" smtClean="0">
                                <a:latin typeface="Cambria Math" panose="02040503050406030204" pitchFamily="18" charset="0"/>
                              </a:rPr>
                            </m:ctrlPr>
                          </m:sSubPr>
                          <m:e>
                            <m:r>
                              <a:rPr lang="en-CA" b="0" i="1" dirty="0" smtClean="0">
                                <a:latin typeface="Cambria Math" panose="02040503050406030204" pitchFamily="18" charset="0"/>
                              </a:rPr>
                              <m:t>𝑦</m:t>
                            </m:r>
                          </m:e>
                          <m:sub>
                            <m:r>
                              <a:rPr lang="en-CA" b="0" i="1" dirty="0" smtClean="0">
                                <a:latin typeface="Cambria Math" panose="02040503050406030204" pitchFamily="18" charset="0"/>
                              </a:rPr>
                              <m:t>𝑖</m:t>
                            </m:r>
                          </m:sub>
                        </m:sSub>
                      </m:e>
                    </m:d>
                    <m:r>
                      <a:rPr lang="en-CA" b="0" i="1" dirty="0" smtClean="0">
                        <a:latin typeface="Cambria Math" panose="02040503050406030204" pitchFamily="18" charset="0"/>
                      </a:rPr>
                      <m:t>:</m:t>
                    </m:r>
                    <m:r>
                      <a:rPr lang="en-US" i="1" dirty="0" err="1" smtClean="0">
                        <a:latin typeface="Cambria Math" panose="02040503050406030204" pitchFamily="18" charset="0"/>
                      </a:rPr>
                      <m:t>𝑖</m:t>
                    </m:r>
                    <m:r>
                      <a:rPr lang="en-US" i="1" dirty="0" smtClean="0">
                        <a:latin typeface="Cambria Math" panose="02040503050406030204" pitchFamily="18" charset="0"/>
                      </a:rPr>
                      <m:t>=1, …, </m:t>
                    </m:r>
                    <m:r>
                      <a:rPr lang="en-US" i="1" dirty="0" smtClean="0">
                        <a:latin typeface="Cambria Math" panose="02040503050406030204" pitchFamily="18" charset="0"/>
                      </a:rPr>
                      <m:t>𝑛</m:t>
                    </m:r>
                    <m:r>
                      <a:rPr lang="en-US" i="1" dirty="0" smtClean="0">
                        <a:latin typeface="Cambria Math" panose="02040503050406030204" pitchFamily="18" charset="0"/>
                      </a:rPr>
                      <m:t>} </m:t>
                    </m:r>
                  </m:oMath>
                </a14:m>
                <a:r>
                  <a:rPr lang="en-US" dirty="0"/>
                  <a:t>, following the population model:</a:t>
                </a:r>
              </a:p>
              <a:p>
                <a:pPr marL="0" indent="0">
                  <a:buNone/>
                </a:pPr>
                <a:endParaRPr lang="en-US" dirty="0"/>
              </a:p>
              <a:p>
                <a:pPr marL="0" indent="0" algn="ctr">
                  <a:buNone/>
                </a:pPr>
                <a14:m>
                  <m:oMath xmlns:m="http://schemas.openxmlformats.org/officeDocument/2006/math">
                    <m:r>
                      <a:rPr lang="en-CA" b="0" i="1" smtClean="0">
                        <a:latin typeface="Cambria Math" panose="02040503050406030204" pitchFamily="18" charset="0"/>
                      </a:rPr>
                      <m:t>𝑦</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0</m:t>
                        </m:r>
                      </m:sub>
                    </m:sSub>
                    <m:r>
                      <a:rPr lang="en-CA" b="0" i="1" smtClean="0">
                        <a:latin typeface="Cambria Math" panose="02040503050406030204" pitchFamily="18" charset="0"/>
                      </a:rPr>
                      <m:t>+ </m:t>
                    </m:r>
                    <m:sSub>
                      <m:sSubPr>
                        <m:ctrlPr>
                          <a:rPr lang="en-CA" b="0" i="1" smtClean="0">
                            <a:latin typeface="Cambria Math" panose="02040503050406030204" pitchFamily="18" charset="0"/>
                          </a:rPr>
                        </m:ctrlPr>
                      </m:sSubPr>
                      <m:e>
                        <m:r>
                          <a:rPr lang="en-CA" b="0" i="1" smtClean="0">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rPr>
                          <m:t>1</m:t>
                        </m:r>
                      </m:sub>
                    </m:sSub>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2</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2</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3</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3</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r>
                          <a:rPr lang="en-CA" i="1">
                            <a:latin typeface="Cambria Math" panose="02040503050406030204" pitchFamily="18" charset="0"/>
                            <a:ea typeface="Cambria Math" panose="02040503050406030204" pitchFamily="18" charset="0"/>
                          </a:rPr>
                          <m:t>𝛽</m:t>
                        </m:r>
                      </m:e>
                      <m:sub>
                        <m:r>
                          <a:rPr lang="en-CA" b="0" i="1" smtClean="0">
                            <a:latin typeface="Cambria Math" panose="02040503050406030204" pitchFamily="18" charset="0"/>
                            <a:ea typeface="Cambria Math" panose="02040503050406030204" pitchFamily="18" charset="0"/>
                          </a:rPr>
                          <m:t>𝑘</m:t>
                        </m:r>
                      </m:sub>
                    </m:sSub>
                    <m:sSub>
                      <m:sSubPr>
                        <m:ctrlPr>
                          <a:rPr lang="en-CA" i="1">
                            <a:latin typeface="Cambria Math" panose="02040503050406030204" pitchFamily="18" charset="0"/>
                          </a:rPr>
                        </m:ctrlPr>
                      </m:sSubPr>
                      <m:e>
                        <m:r>
                          <a:rPr lang="en-CA" i="1">
                            <a:latin typeface="Cambria Math" panose="02040503050406030204" pitchFamily="18" charset="0"/>
                          </a:rPr>
                          <m:t>𝑥</m:t>
                        </m:r>
                      </m:e>
                      <m:sub>
                        <m:r>
                          <a:rPr lang="en-CA" b="0" i="1" smtClean="0">
                            <a:latin typeface="Cambria Math" panose="02040503050406030204" pitchFamily="18" charset="0"/>
                          </a:rPr>
                          <m:t>𝑘</m:t>
                        </m:r>
                      </m:sub>
                    </m:sSub>
                    <m:r>
                      <a:rPr lang="en-CA" i="1">
                        <a:latin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𝜇</m:t>
                    </m:r>
                  </m:oMath>
                </a14:m>
                <a:r>
                  <a:rPr lang="en-CA" dirty="0"/>
                  <a:t> </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D081D1A-FFF4-DFA6-4B09-4176274066B3}"/>
                  </a:ext>
                </a:extLst>
              </p:cNvPr>
              <p:cNvSpPr>
                <a:spLocks noGrp="1" noRot="1" noChangeAspect="1" noMove="1" noResize="1" noEditPoints="1" noAdjustHandles="1" noChangeArrowheads="1" noChangeShapeType="1" noTextEdit="1"/>
              </p:cNvSpPr>
              <p:nvPr>
                <p:ph idx="1"/>
              </p:nvPr>
            </p:nvSpPr>
            <p:spPr>
              <a:blipFill>
                <a:blip r:embed="rId2"/>
                <a:stretch>
                  <a:fillRect l="-623" t="-704"/>
                </a:stretch>
              </a:blipFill>
            </p:spPr>
            <p:txBody>
              <a:bodyPr/>
              <a:lstStyle/>
              <a:p>
                <a:r>
                  <a:rPr lang="en-US">
                    <a:noFill/>
                  </a:rPr>
                  <a:t> </a:t>
                </a:r>
              </a:p>
            </p:txBody>
          </p:sp>
        </mc:Fallback>
      </mc:AlternateContent>
    </p:spTree>
    <p:extLst>
      <p:ext uri="{BB962C8B-B14F-4D97-AF65-F5344CB8AC3E}">
        <p14:creationId xmlns:p14="http://schemas.microsoft.com/office/powerpoint/2010/main" val="598629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50CE-8A9D-8B75-ADC4-49E6754127F5}"/>
              </a:ext>
            </a:extLst>
          </p:cNvPr>
          <p:cNvSpPr>
            <a:spLocks noGrp="1"/>
          </p:cNvSpPr>
          <p:nvPr>
            <p:ph type="title"/>
          </p:nvPr>
        </p:nvSpPr>
        <p:spPr/>
        <p:txBody>
          <a:bodyPr/>
          <a:lstStyle/>
          <a:p>
            <a:r>
              <a:rPr lang="en-US" dirty="0"/>
              <a:t>Assumption MLR.3: No perfect Collinearity</a:t>
            </a:r>
          </a:p>
        </p:txBody>
      </p:sp>
      <p:sp>
        <p:nvSpPr>
          <p:cNvPr id="3" name="Content Placeholder 2">
            <a:extLst>
              <a:ext uri="{FF2B5EF4-FFF2-40B4-BE49-F238E27FC236}">
                <a16:creationId xmlns:a16="http://schemas.microsoft.com/office/drawing/2014/main" id="{52C9D12D-25F6-5687-E298-9E8F654FE798}"/>
              </a:ext>
            </a:extLst>
          </p:cNvPr>
          <p:cNvSpPr>
            <a:spLocks noGrp="1"/>
          </p:cNvSpPr>
          <p:nvPr>
            <p:ph idx="1"/>
          </p:nvPr>
        </p:nvSpPr>
        <p:spPr/>
        <p:txBody>
          <a:bodyPr/>
          <a:lstStyle/>
          <a:p>
            <a:pPr marL="0" indent="0">
              <a:buNone/>
            </a:pPr>
            <a:r>
              <a:rPr lang="en-US" dirty="0"/>
              <a:t>In the sample (and therefore in the population), none of the independent variables are constant, </a:t>
            </a:r>
            <a:r>
              <a:rPr lang="en-US" i="1" dirty="0"/>
              <a:t>and</a:t>
            </a:r>
            <a:r>
              <a:rPr lang="en-US" dirty="0"/>
              <a:t> there is no exact linear relationships among the independent variables.</a:t>
            </a:r>
          </a:p>
          <a:p>
            <a:pPr marL="0" indent="0">
              <a:buNone/>
            </a:pPr>
            <a:r>
              <a:rPr lang="en-US" dirty="0"/>
              <a:t>If an independent variable is an exact linear combination of the other independent variables, then we say the model suffers from </a:t>
            </a:r>
            <a:r>
              <a:rPr lang="en-US" b="1" dirty="0"/>
              <a:t>perfect collinearity</a:t>
            </a:r>
            <a:r>
              <a:rPr lang="en-US" dirty="0"/>
              <a:t>, and it cannot be estimated by OLS.</a:t>
            </a:r>
          </a:p>
          <a:p>
            <a:pPr marL="0" indent="0">
              <a:buNone/>
            </a:pPr>
            <a:r>
              <a:rPr lang="en-US" dirty="0"/>
              <a:t>It is important to note that Assumption MLR.3 does allow the independent variables to be correlated; they just cannot be </a:t>
            </a:r>
            <a:r>
              <a:rPr lang="en-US" i="1" dirty="0"/>
              <a:t>perfectly</a:t>
            </a:r>
            <a:r>
              <a:rPr lang="en-US" dirty="0"/>
              <a:t> correlated.</a:t>
            </a:r>
          </a:p>
          <a:p>
            <a:pPr marL="0" indent="0">
              <a:buNone/>
            </a:pPr>
            <a:endParaRPr lang="en-US" dirty="0"/>
          </a:p>
        </p:txBody>
      </p:sp>
    </p:spTree>
    <p:extLst>
      <p:ext uri="{BB962C8B-B14F-4D97-AF65-F5344CB8AC3E}">
        <p14:creationId xmlns:p14="http://schemas.microsoft.com/office/powerpoint/2010/main" val="20738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F6F59-200B-8F41-005F-780FC93B60C7}"/>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BD60DB-FA32-9314-3BF1-B0E46FEBF46C}"/>
                  </a:ext>
                </a:extLst>
              </p:cNvPr>
              <p:cNvSpPr>
                <a:spLocks noGrp="1"/>
              </p:cNvSpPr>
              <p:nvPr>
                <p:ph idx="1"/>
              </p:nvPr>
            </p:nvSpPr>
            <p:spPr/>
            <p:txBody>
              <a:bodyPr>
                <a:normAutofit/>
              </a:bodyPr>
              <a:lstStyle/>
              <a:p>
                <a:r>
                  <a:rPr lang="en-US" dirty="0"/>
                  <a:t>The simplest way that two independent variables can be perfectly correlated is when one variable is a constant multiple of another.</a:t>
                </a:r>
              </a:p>
              <a:p>
                <a:r>
                  <a:rPr lang="en-US" dirty="0"/>
                  <a:t>Another way that independent variables can be perfectly collinear is when one independent variable can be expressed as an exact linear function of two or more of the other independent variables.</a:t>
                </a:r>
              </a:p>
              <a:p>
                <a:r>
                  <a:rPr lang="en-US" dirty="0"/>
                  <a:t>Finally, Assumption MLR.3 also fails if the sample size, </a:t>
                </a:r>
                <a14:m>
                  <m:oMath xmlns:m="http://schemas.openxmlformats.org/officeDocument/2006/math">
                    <m:r>
                      <a:rPr lang="en-US" i="1" dirty="0" smtClean="0">
                        <a:latin typeface="Cambria Math" panose="02040503050406030204" pitchFamily="18" charset="0"/>
                      </a:rPr>
                      <m:t>𝑛</m:t>
                    </m:r>
                  </m:oMath>
                </a14:m>
                <a:r>
                  <a:rPr lang="en-US" dirty="0"/>
                  <a:t>, is too small in relation to the number of parameters being estimated. In the general regression model, there are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+ 1 </m:t>
                    </m:r>
                  </m:oMath>
                </a14:m>
                <a:r>
                  <a:rPr lang="en-US" dirty="0"/>
                  <a:t>parameters, and MLR.3 fails if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 &lt; </m:t>
                    </m:r>
                    <m:r>
                      <a:rPr lang="en-US" i="1" dirty="0" smtClean="0">
                        <a:latin typeface="Cambria Math" panose="02040503050406030204" pitchFamily="18" charset="0"/>
                      </a:rPr>
                      <m:t>𝑘</m:t>
                    </m:r>
                    <m:r>
                      <a:rPr lang="en-US" i="1" dirty="0" smtClean="0">
                        <a:latin typeface="Cambria Math" panose="02040503050406030204" pitchFamily="18" charset="0"/>
                      </a:rPr>
                      <m:t> + 1</m:t>
                    </m:r>
                  </m:oMath>
                </a14:m>
                <a:r>
                  <a:rPr lang="en-US" dirty="0"/>
                  <a:t>. Intuitively, this makes sense: to estimate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+ 1 </m:t>
                    </m:r>
                  </m:oMath>
                </a14:m>
                <a:r>
                  <a:rPr lang="en-US" dirty="0"/>
                  <a:t>parameters, we need at least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+ 1 </m:t>
                    </m:r>
                  </m:oMath>
                </a14:m>
                <a:r>
                  <a:rPr lang="en-US" dirty="0"/>
                  <a:t>observations.</a:t>
                </a:r>
              </a:p>
            </p:txBody>
          </p:sp>
        </mc:Choice>
        <mc:Fallback xmlns="">
          <p:sp>
            <p:nvSpPr>
              <p:cNvPr id="3" name="Content Placeholder 2">
                <a:extLst>
                  <a:ext uri="{FF2B5EF4-FFF2-40B4-BE49-F238E27FC236}">
                    <a16:creationId xmlns:a16="http://schemas.microsoft.com/office/drawing/2014/main" id="{41BD60DB-FA32-9314-3BF1-B0E46FEBF46C}"/>
                  </a:ext>
                </a:extLst>
              </p:cNvPr>
              <p:cNvSpPr>
                <a:spLocks noGrp="1" noRot="1" noChangeAspect="1" noMove="1" noResize="1" noEditPoints="1" noAdjustHandles="1" noChangeArrowheads="1" noChangeShapeType="1" noTextEdit="1"/>
              </p:cNvSpPr>
              <p:nvPr>
                <p:ph idx="1"/>
              </p:nvPr>
            </p:nvSpPr>
            <p:spPr>
              <a:blipFill>
                <a:blip r:embed="rId2"/>
                <a:stretch>
                  <a:fillRect l="-498" t="-704" r="-747"/>
                </a:stretch>
              </a:blipFill>
            </p:spPr>
            <p:txBody>
              <a:bodyPr/>
              <a:lstStyle/>
              <a:p>
                <a:r>
                  <a:rPr lang="en-US">
                    <a:noFill/>
                  </a:rPr>
                  <a:t> </a:t>
                </a:r>
              </a:p>
            </p:txBody>
          </p:sp>
        </mc:Fallback>
      </mc:AlternateContent>
    </p:spTree>
    <p:extLst>
      <p:ext uri="{BB962C8B-B14F-4D97-AF65-F5344CB8AC3E}">
        <p14:creationId xmlns:p14="http://schemas.microsoft.com/office/powerpoint/2010/main" val="2046391807"/>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{0E485437-9C64-634D-9FB8-65EB535908DD}tf10001071</Template>
  <TotalTime>559</TotalTime>
  <Words>2529</Words>
  <Application>Microsoft Macintosh PowerPoint</Application>
  <PresentationFormat>Widescreen</PresentationFormat>
  <Paragraphs>139</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Cambria Math</vt:lpstr>
      <vt:lpstr>Gill Sans MT</vt:lpstr>
      <vt:lpstr>Impact</vt:lpstr>
      <vt:lpstr>Badge</vt:lpstr>
      <vt:lpstr>The Multiple Regression Model II</vt:lpstr>
      <vt:lpstr>Goodness-of-Fit</vt:lpstr>
      <vt:lpstr>PowerPoint Presentation</vt:lpstr>
      <vt:lpstr>PowerPoint Presentation</vt:lpstr>
      <vt:lpstr>The Assumptions</vt:lpstr>
      <vt:lpstr>Assumption MLR.1: Linear in Parameters</vt:lpstr>
      <vt:lpstr>Assumption MLR.2: Random Sampling</vt:lpstr>
      <vt:lpstr>Assumption MLR.3: No perfect Collinearity</vt:lpstr>
      <vt:lpstr>PowerPoint Presentation</vt:lpstr>
      <vt:lpstr>Assumption MLR.4: Zero Conditional Mean</vt:lpstr>
      <vt:lpstr>PowerPoint Presentation</vt:lpstr>
      <vt:lpstr>THE Gauss-Markov Theorem</vt:lpstr>
      <vt:lpstr>Theorem MLR.1: Unbiasedness of OLS</vt:lpstr>
      <vt:lpstr>PowerPoint Presentation</vt:lpstr>
      <vt:lpstr>PowerPoint Presentation</vt:lpstr>
      <vt:lpstr>PowerPoint Presentation</vt:lpstr>
      <vt:lpstr>PowerPoint Presentation</vt:lpstr>
      <vt:lpstr>PowerPoint Presentation</vt:lpstr>
      <vt:lpstr>Theorem MLR.2: Sampling variances of the OLS slope estimators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Theorem MLR.3: Unbiased estimation of σ^2</vt:lpstr>
      <vt:lpstr>PowerPoint Presentation</vt:lpstr>
      <vt:lpstr>Theorem MLR.4: Gauss-Markov Theorem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Multiple Regression Model II</dc:title>
  <dc:creator>Sebastian Vallejo Vera</dc:creator>
  <cp:lastModifiedBy>Sebastian Vallejo Vera</cp:lastModifiedBy>
  <cp:revision>1</cp:revision>
  <dcterms:created xsi:type="dcterms:W3CDTF">2024-02-26T22:03:21Z</dcterms:created>
  <dcterms:modified xsi:type="dcterms:W3CDTF">2025-04-24T21:00:00Z</dcterms:modified>
</cp:coreProperties>
</file>