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77" r:id="rId13"/>
    <p:sldId id="278" r:id="rId14"/>
    <p:sldId id="279" r:id="rId15"/>
    <p:sldId id="280" r:id="rId16"/>
    <p:sldId id="292" r:id="rId17"/>
    <p:sldId id="293" r:id="rId18"/>
    <p:sldId id="294" r:id="rId19"/>
    <p:sldId id="284" r:id="rId20"/>
    <p:sldId id="285" r:id="rId21"/>
    <p:sldId id="286" r:id="rId22"/>
    <p:sldId id="287" r:id="rId23"/>
    <p:sldId id="288" r:id="rId24"/>
    <p:sldId id="289" r:id="rId25"/>
    <p:sldId id="290" r:id="rId26"/>
    <p:sldId id="291" r:id="rId27"/>
    <p:sldId id="296" r:id="rId28"/>
    <p:sldId id="29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B74B39-C12F-FA4C-890B-3F989BD4C503}" v="3" dt="2025-01-07T15:07:49.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6190"/>
  </p:normalViewPr>
  <p:slideViewPr>
    <p:cSldViewPr snapToGrid="0">
      <p:cViewPr varScale="1">
        <p:scale>
          <a:sx n="123" d="100"/>
          <a:sy n="123" d="100"/>
        </p:scale>
        <p:origin x="6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Vallejo Vera" userId="661f42ee-5565-49c4-8b1d-325f2d699b91" providerId="ADAL" clId="{86B74B39-C12F-FA4C-890B-3F989BD4C503}"/>
    <pc:docChg chg="custSel addSld delSld modSld">
      <pc:chgData name="Sebastian Vallejo Vera" userId="661f42ee-5565-49c4-8b1d-325f2d699b91" providerId="ADAL" clId="{86B74B39-C12F-FA4C-890B-3F989BD4C503}" dt="2025-01-07T15:07:31.323" v="14" actId="1076"/>
      <pc:docMkLst>
        <pc:docMk/>
      </pc:docMkLst>
      <pc:sldChg chg="modSp mod">
        <pc:chgData name="Sebastian Vallejo Vera" userId="661f42ee-5565-49c4-8b1d-325f2d699b91" providerId="ADAL" clId="{86B74B39-C12F-FA4C-890B-3F989BD4C503}" dt="2025-01-07T14:55:15.907" v="0"/>
        <pc:sldMkLst>
          <pc:docMk/>
          <pc:sldMk cId="2486921990" sldId="260"/>
        </pc:sldMkLst>
        <pc:spChg chg="mod">
          <ac:chgData name="Sebastian Vallejo Vera" userId="661f42ee-5565-49c4-8b1d-325f2d699b91" providerId="ADAL" clId="{86B74B39-C12F-FA4C-890B-3F989BD4C503}" dt="2025-01-07T14:55:15.907" v="0"/>
          <ac:spMkLst>
            <pc:docMk/>
            <pc:sldMk cId="2486921990" sldId="260"/>
            <ac:spMk id="3" creationId="{CE59366E-FC9F-1824-9C5D-4E66E7F6A0E4}"/>
          </ac:spMkLst>
        </pc:spChg>
      </pc:sldChg>
      <pc:sldChg chg="addSp delSp modSp new del mod modClrScheme chgLayout">
        <pc:chgData name="Sebastian Vallejo Vera" userId="661f42ee-5565-49c4-8b1d-325f2d699b91" providerId="ADAL" clId="{86B74B39-C12F-FA4C-890B-3F989BD4C503}" dt="2025-01-07T14:56:47.445" v="4" actId="2696"/>
        <pc:sldMkLst>
          <pc:docMk/>
          <pc:sldMk cId="1347075478" sldId="295"/>
        </pc:sldMkLst>
        <pc:spChg chg="del mod ord">
          <ac:chgData name="Sebastian Vallejo Vera" userId="661f42ee-5565-49c4-8b1d-325f2d699b91" providerId="ADAL" clId="{86B74B39-C12F-FA4C-890B-3F989BD4C503}" dt="2025-01-07T14:55:58.019" v="2" actId="700"/>
          <ac:spMkLst>
            <pc:docMk/>
            <pc:sldMk cId="1347075478" sldId="295"/>
            <ac:spMk id="2" creationId="{94EC32BE-2F88-4DC8-6472-57BF9FAC1D60}"/>
          </ac:spMkLst>
        </pc:spChg>
        <pc:spChg chg="add mod ord">
          <ac:chgData name="Sebastian Vallejo Vera" userId="661f42ee-5565-49c4-8b1d-325f2d699b91" providerId="ADAL" clId="{86B74B39-C12F-FA4C-890B-3F989BD4C503}" dt="2025-01-07T14:55:58.019" v="2" actId="700"/>
          <ac:spMkLst>
            <pc:docMk/>
            <pc:sldMk cId="1347075478" sldId="295"/>
            <ac:spMk id="3" creationId="{881B9042-F6DE-56E2-E1F3-3C2A1AFAA114}"/>
          </ac:spMkLst>
        </pc:spChg>
        <pc:spChg chg="add mod ord">
          <ac:chgData name="Sebastian Vallejo Vera" userId="661f42ee-5565-49c4-8b1d-325f2d699b91" providerId="ADAL" clId="{86B74B39-C12F-FA4C-890B-3F989BD4C503}" dt="2025-01-07T14:55:58.019" v="2" actId="700"/>
          <ac:spMkLst>
            <pc:docMk/>
            <pc:sldMk cId="1347075478" sldId="295"/>
            <ac:spMk id="4" creationId="{59B53FFF-FD5D-D50F-AA6A-A9412A471072}"/>
          </ac:spMkLst>
        </pc:spChg>
      </pc:sldChg>
      <pc:sldChg chg="add">
        <pc:chgData name="Sebastian Vallejo Vera" userId="661f42ee-5565-49c4-8b1d-325f2d699b91" providerId="ADAL" clId="{86B74B39-C12F-FA4C-890B-3F989BD4C503}" dt="2025-01-07T14:56:41.290" v="3"/>
        <pc:sldMkLst>
          <pc:docMk/>
          <pc:sldMk cId="3710451041" sldId="296"/>
        </pc:sldMkLst>
      </pc:sldChg>
      <pc:sldChg chg="delSp new del mod chgLayout">
        <pc:chgData name="Sebastian Vallejo Vera" userId="661f42ee-5565-49c4-8b1d-325f2d699b91" providerId="ADAL" clId="{86B74B39-C12F-FA4C-890B-3F989BD4C503}" dt="2025-01-07T15:02:57.046" v="7" actId="2696"/>
        <pc:sldMkLst>
          <pc:docMk/>
          <pc:sldMk cId="1005401837" sldId="297"/>
        </pc:sldMkLst>
        <pc:spChg chg="del">
          <ac:chgData name="Sebastian Vallejo Vera" userId="661f42ee-5565-49c4-8b1d-325f2d699b91" providerId="ADAL" clId="{86B74B39-C12F-FA4C-890B-3F989BD4C503}" dt="2025-01-07T15:02:03.979" v="6" actId="700"/>
          <ac:spMkLst>
            <pc:docMk/>
            <pc:sldMk cId="1005401837" sldId="297"/>
            <ac:spMk id="2" creationId="{47452B67-A39D-4AD0-5261-E7258FDAD2B2}"/>
          </ac:spMkLst>
        </pc:spChg>
        <pc:spChg chg="del">
          <ac:chgData name="Sebastian Vallejo Vera" userId="661f42ee-5565-49c4-8b1d-325f2d699b91" providerId="ADAL" clId="{86B74B39-C12F-FA4C-890B-3F989BD4C503}" dt="2025-01-07T15:02:03.979" v="6" actId="700"/>
          <ac:spMkLst>
            <pc:docMk/>
            <pc:sldMk cId="1005401837" sldId="297"/>
            <ac:spMk id="3" creationId="{7ACBE674-30A2-B71E-48B6-97D70690D4A6}"/>
          </ac:spMkLst>
        </pc:spChg>
      </pc:sldChg>
      <pc:sldChg chg="addSp modSp new mod">
        <pc:chgData name="Sebastian Vallejo Vera" userId="661f42ee-5565-49c4-8b1d-325f2d699b91" providerId="ADAL" clId="{86B74B39-C12F-FA4C-890B-3F989BD4C503}" dt="2025-01-07T15:07:31.323" v="14" actId="1076"/>
        <pc:sldMkLst>
          <pc:docMk/>
          <pc:sldMk cId="3922211887" sldId="297"/>
        </pc:sldMkLst>
        <pc:spChg chg="add mod">
          <ac:chgData name="Sebastian Vallejo Vera" userId="661f42ee-5565-49c4-8b1d-325f2d699b91" providerId="ADAL" clId="{86B74B39-C12F-FA4C-890B-3F989BD4C503}" dt="2025-01-07T15:07:31.323" v="14" actId="1076"/>
          <ac:spMkLst>
            <pc:docMk/>
            <pc:sldMk cId="3922211887" sldId="297"/>
            <ac:spMk id="2" creationId="{A6493AC8-AF33-ADF9-F4EF-43A082795E27}"/>
          </ac:spMkLst>
        </pc:spChg>
      </pc:sldChg>
    </pc:docChg>
  </pc:docChgLst>
  <pc:docChgLst>
    <pc:chgData name="Sebastian Vallejo Vera" userId="661f42ee-5565-49c4-8b1d-325f2d699b91" providerId="ADAL" clId="{A8E2D9A1-5E30-554C-89B7-123B1D0477F2}"/>
    <pc:docChg chg="modSld">
      <pc:chgData name="Sebastian Vallejo Vera" userId="661f42ee-5565-49c4-8b1d-325f2d699b91" providerId="ADAL" clId="{A8E2D9A1-5E30-554C-89B7-123B1D0477F2}" dt="2025-01-03T20:33:33.233" v="3" actId="113"/>
      <pc:docMkLst>
        <pc:docMk/>
      </pc:docMkLst>
      <pc:sldChg chg="modAnim">
        <pc:chgData name="Sebastian Vallejo Vera" userId="661f42ee-5565-49c4-8b1d-325f2d699b91" providerId="ADAL" clId="{A8E2D9A1-5E30-554C-89B7-123B1D0477F2}" dt="2025-01-03T20:32:17.897" v="0"/>
        <pc:sldMkLst>
          <pc:docMk/>
          <pc:sldMk cId="3040058272" sldId="261"/>
        </pc:sldMkLst>
      </pc:sldChg>
      <pc:sldChg chg="modSp">
        <pc:chgData name="Sebastian Vallejo Vera" userId="661f42ee-5565-49c4-8b1d-325f2d699b91" providerId="ADAL" clId="{A8E2D9A1-5E30-554C-89B7-123B1D0477F2}" dt="2025-01-03T20:33:33.233" v="3" actId="113"/>
        <pc:sldMkLst>
          <pc:docMk/>
          <pc:sldMk cId="3522231167" sldId="286"/>
        </pc:sldMkLst>
        <pc:spChg chg="mod">
          <ac:chgData name="Sebastian Vallejo Vera" userId="661f42ee-5565-49c4-8b1d-325f2d699b91" providerId="ADAL" clId="{A8E2D9A1-5E30-554C-89B7-123B1D0477F2}" dt="2025-01-03T20:33:33.233" v="3" actId="113"/>
          <ac:spMkLst>
            <pc:docMk/>
            <pc:sldMk cId="3522231167" sldId="286"/>
            <ac:spMk id="3" creationId="{C753BDA9-6C42-163F-EF07-9F91311E833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75A903-9070-4EF1-8539-079EDEFD37C8}"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C61229B8-2779-42D6-8D09-4AA905CC5D0B}">
      <dgm:prSet/>
      <dgm:spPr/>
      <dgm:t>
        <a:bodyPr/>
        <a:lstStyle/>
        <a:p>
          <a:r>
            <a:rPr lang="en-US"/>
            <a:t>Question (relevant to the field)</a:t>
          </a:r>
        </a:p>
      </dgm:t>
    </dgm:pt>
    <dgm:pt modelId="{2E446038-DAE1-4F32-A1D7-F7D99CF76BF2}" type="parTrans" cxnId="{0E4813CF-EC8A-4EAB-8690-D5DDAF173E2D}">
      <dgm:prSet/>
      <dgm:spPr/>
      <dgm:t>
        <a:bodyPr/>
        <a:lstStyle/>
        <a:p>
          <a:endParaRPr lang="en-US"/>
        </a:p>
      </dgm:t>
    </dgm:pt>
    <dgm:pt modelId="{35B23FE1-B764-4153-826A-2E2550F0FB4F}" type="sibTrans" cxnId="{0E4813CF-EC8A-4EAB-8690-D5DDAF173E2D}">
      <dgm:prSet phldrT="01" phldr="0"/>
      <dgm:spPr/>
      <dgm:t>
        <a:bodyPr/>
        <a:lstStyle/>
        <a:p>
          <a:r>
            <a:rPr lang="en-US"/>
            <a:t>01</a:t>
          </a:r>
        </a:p>
      </dgm:t>
    </dgm:pt>
    <dgm:pt modelId="{D8B66B4E-6C88-465C-844F-F7FF93E0C1B3}">
      <dgm:prSet/>
      <dgm:spPr/>
      <dgm:t>
        <a:bodyPr/>
        <a:lstStyle/>
        <a:p>
          <a:r>
            <a:rPr lang="en-US"/>
            <a:t>Theory or Model (explaining the theory)</a:t>
          </a:r>
        </a:p>
      </dgm:t>
    </dgm:pt>
    <dgm:pt modelId="{76984425-687B-458B-BC12-934572394AD6}" type="parTrans" cxnId="{73BE391F-90C5-4048-9321-A1DA9C3947CC}">
      <dgm:prSet/>
      <dgm:spPr/>
      <dgm:t>
        <a:bodyPr/>
        <a:lstStyle/>
        <a:p>
          <a:endParaRPr lang="en-US"/>
        </a:p>
      </dgm:t>
    </dgm:pt>
    <dgm:pt modelId="{061C8091-0414-4E64-A408-949D49F70922}" type="sibTrans" cxnId="{73BE391F-90C5-4048-9321-A1DA9C3947CC}">
      <dgm:prSet phldrT="02" phldr="0"/>
      <dgm:spPr/>
      <dgm:t>
        <a:bodyPr/>
        <a:lstStyle/>
        <a:p>
          <a:r>
            <a:rPr lang="en-US"/>
            <a:t>02</a:t>
          </a:r>
        </a:p>
      </dgm:t>
    </dgm:pt>
    <dgm:pt modelId="{0782583A-2C69-453E-9B21-922573686361}">
      <dgm:prSet/>
      <dgm:spPr/>
      <dgm:t>
        <a:bodyPr/>
        <a:lstStyle/>
        <a:p>
          <a:r>
            <a:rPr lang="en-US"/>
            <a:t>Observable Implications (Hypotheses)</a:t>
          </a:r>
        </a:p>
      </dgm:t>
    </dgm:pt>
    <dgm:pt modelId="{CB39BF82-CE22-46E3-8EE8-967F0941CF65}" type="parTrans" cxnId="{2651A8EE-C086-4E6B-BBA2-7C86559BEB1E}">
      <dgm:prSet/>
      <dgm:spPr/>
      <dgm:t>
        <a:bodyPr/>
        <a:lstStyle/>
        <a:p>
          <a:endParaRPr lang="en-US"/>
        </a:p>
      </dgm:t>
    </dgm:pt>
    <dgm:pt modelId="{13875003-BD72-41A3-AA41-9B766A46C248}" type="sibTrans" cxnId="{2651A8EE-C086-4E6B-BBA2-7C86559BEB1E}">
      <dgm:prSet phldrT="03" phldr="0"/>
      <dgm:spPr/>
      <dgm:t>
        <a:bodyPr/>
        <a:lstStyle/>
        <a:p>
          <a:r>
            <a:rPr lang="en-US"/>
            <a:t>03</a:t>
          </a:r>
        </a:p>
      </dgm:t>
    </dgm:pt>
    <dgm:pt modelId="{44902685-4354-4395-9C43-20B9A64A007C}">
      <dgm:prSet/>
      <dgm:spPr/>
      <dgm:t>
        <a:bodyPr/>
        <a:lstStyle/>
        <a:p>
          <a:r>
            <a:rPr lang="en-US"/>
            <a:t>Observe the World (Reject the Null)</a:t>
          </a:r>
        </a:p>
      </dgm:t>
    </dgm:pt>
    <dgm:pt modelId="{134E0470-3D57-4579-9753-9DB1A4DFE782}" type="parTrans" cxnId="{19DA601A-F5A6-46F8-A56C-2639A0F695A5}">
      <dgm:prSet/>
      <dgm:spPr/>
      <dgm:t>
        <a:bodyPr/>
        <a:lstStyle/>
        <a:p>
          <a:endParaRPr lang="en-US"/>
        </a:p>
      </dgm:t>
    </dgm:pt>
    <dgm:pt modelId="{B6A9E538-B73F-4B04-869C-3F1E11D23705}" type="sibTrans" cxnId="{19DA601A-F5A6-46F8-A56C-2639A0F695A5}">
      <dgm:prSet phldrT="04" phldr="0"/>
      <dgm:spPr/>
      <dgm:t>
        <a:bodyPr/>
        <a:lstStyle/>
        <a:p>
          <a:r>
            <a:rPr lang="en-US"/>
            <a:t>04</a:t>
          </a:r>
        </a:p>
      </dgm:t>
    </dgm:pt>
    <dgm:pt modelId="{6AECFB54-651D-4207-AED5-4EBDAC17EC72}">
      <dgm:prSet/>
      <dgm:spPr/>
      <dgm:t>
        <a:bodyPr/>
        <a:lstStyle/>
        <a:p>
          <a:r>
            <a:rPr lang="en-US"/>
            <a:t>Evaluate</a:t>
          </a:r>
        </a:p>
      </dgm:t>
    </dgm:pt>
    <dgm:pt modelId="{184644D0-76D5-4DCC-AAB2-15D6D0D1CBFD}" type="parTrans" cxnId="{33A26F44-766E-4CF2-B0D0-1BEAB55CF938}">
      <dgm:prSet/>
      <dgm:spPr/>
      <dgm:t>
        <a:bodyPr/>
        <a:lstStyle/>
        <a:p>
          <a:endParaRPr lang="en-US"/>
        </a:p>
      </dgm:t>
    </dgm:pt>
    <dgm:pt modelId="{F5F31673-F1F2-488C-8936-04AAA91EA505}" type="sibTrans" cxnId="{33A26F44-766E-4CF2-B0D0-1BEAB55CF938}">
      <dgm:prSet phldrT="05" phldr="0"/>
      <dgm:spPr/>
      <dgm:t>
        <a:bodyPr/>
        <a:lstStyle/>
        <a:p>
          <a:r>
            <a:rPr lang="en-US"/>
            <a:t>05</a:t>
          </a:r>
        </a:p>
      </dgm:t>
    </dgm:pt>
    <dgm:pt modelId="{A3CAB461-3CE5-F34C-9401-92E0C26023CF}" type="pres">
      <dgm:prSet presAssocID="{6C75A903-9070-4EF1-8539-079EDEFD37C8}" presName="Name0" presStyleCnt="0">
        <dgm:presLayoutVars>
          <dgm:animLvl val="lvl"/>
          <dgm:resizeHandles val="exact"/>
        </dgm:presLayoutVars>
      </dgm:prSet>
      <dgm:spPr/>
    </dgm:pt>
    <dgm:pt modelId="{529A735E-DC10-F442-A179-CB3DB8EB7396}" type="pres">
      <dgm:prSet presAssocID="{C61229B8-2779-42D6-8D09-4AA905CC5D0B}" presName="compositeNode" presStyleCnt="0">
        <dgm:presLayoutVars>
          <dgm:bulletEnabled val="1"/>
        </dgm:presLayoutVars>
      </dgm:prSet>
      <dgm:spPr/>
    </dgm:pt>
    <dgm:pt modelId="{9E0E06C2-F64E-644E-8A5B-31BB5E3D0FEA}" type="pres">
      <dgm:prSet presAssocID="{C61229B8-2779-42D6-8D09-4AA905CC5D0B}" presName="bgRect" presStyleLbl="alignNode1" presStyleIdx="0" presStyleCnt="5"/>
      <dgm:spPr/>
    </dgm:pt>
    <dgm:pt modelId="{F17EE44E-419A-1845-BD1B-C39ED89E0A12}" type="pres">
      <dgm:prSet presAssocID="{35B23FE1-B764-4153-826A-2E2550F0FB4F}" presName="sibTransNodeRect" presStyleLbl="alignNode1" presStyleIdx="0" presStyleCnt="5">
        <dgm:presLayoutVars>
          <dgm:chMax val="0"/>
          <dgm:bulletEnabled val="1"/>
        </dgm:presLayoutVars>
      </dgm:prSet>
      <dgm:spPr/>
    </dgm:pt>
    <dgm:pt modelId="{14DCA5A0-614F-984B-AB68-FBBB8AF2D201}" type="pres">
      <dgm:prSet presAssocID="{C61229B8-2779-42D6-8D09-4AA905CC5D0B}" presName="nodeRect" presStyleLbl="alignNode1" presStyleIdx="0" presStyleCnt="5">
        <dgm:presLayoutVars>
          <dgm:bulletEnabled val="1"/>
        </dgm:presLayoutVars>
      </dgm:prSet>
      <dgm:spPr/>
    </dgm:pt>
    <dgm:pt modelId="{7C50D8D7-FBD4-4642-B98B-233335057723}" type="pres">
      <dgm:prSet presAssocID="{35B23FE1-B764-4153-826A-2E2550F0FB4F}" presName="sibTrans" presStyleCnt="0"/>
      <dgm:spPr/>
    </dgm:pt>
    <dgm:pt modelId="{EE66B3B2-8ED8-5043-BA91-5CDE3528B791}" type="pres">
      <dgm:prSet presAssocID="{D8B66B4E-6C88-465C-844F-F7FF93E0C1B3}" presName="compositeNode" presStyleCnt="0">
        <dgm:presLayoutVars>
          <dgm:bulletEnabled val="1"/>
        </dgm:presLayoutVars>
      </dgm:prSet>
      <dgm:spPr/>
    </dgm:pt>
    <dgm:pt modelId="{F988005B-21E8-8B44-ABA3-28059E77D623}" type="pres">
      <dgm:prSet presAssocID="{D8B66B4E-6C88-465C-844F-F7FF93E0C1B3}" presName="bgRect" presStyleLbl="alignNode1" presStyleIdx="1" presStyleCnt="5"/>
      <dgm:spPr/>
    </dgm:pt>
    <dgm:pt modelId="{00FC8E89-172E-CE4C-80FC-C222E408192D}" type="pres">
      <dgm:prSet presAssocID="{061C8091-0414-4E64-A408-949D49F70922}" presName="sibTransNodeRect" presStyleLbl="alignNode1" presStyleIdx="1" presStyleCnt="5">
        <dgm:presLayoutVars>
          <dgm:chMax val="0"/>
          <dgm:bulletEnabled val="1"/>
        </dgm:presLayoutVars>
      </dgm:prSet>
      <dgm:spPr/>
    </dgm:pt>
    <dgm:pt modelId="{6D4AAF72-CF23-504D-9918-2ED9B6F73B5C}" type="pres">
      <dgm:prSet presAssocID="{D8B66B4E-6C88-465C-844F-F7FF93E0C1B3}" presName="nodeRect" presStyleLbl="alignNode1" presStyleIdx="1" presStyleCnt="5">
        <dgm:presLayoutVars>
          <dgm:bulletEnabled val="1"/>
        </dgm:presLayoutVars>
      </dgm:prSet>
      <dgm:spPr/>
    </dgm:pt>
    <dgm:pt modelId="{3B54B53C-FA31-AA47-9514-2F1D5CF150EF}" type="pres">
      <dgm:prSet presAssocID="{061C8091-0414-4E64-A408-949D49F70922}" presName="sibTrans" presStyleCnt="0"/>
      <dgm:spPr/>
    </dgm:pt>
    <dgm:pt modelId="{89066E63-BBB9-D142-8086-CEEA5A7CD8E6}" type="pres">
      <dgm:prSet presAssocID="{0782583A-2C69-453E-9B21-922573686361}" presName="compositeNode" presStyleCnt="0">
        <dgm:presLayoutVars>
          <dgm:bulletEnabled val="1"/>
        </dgm:presLayoutVars>
      </dgm:prSet>
      <dgm:spPr/>
    </dgm:pt>
    <dgm:pt modelId="{A5AE2EEF-C04C-CC4C-A4F3-68EAAB89A9AD}" type="pres">
      <dgm:prSet presAssocID="{0782583A-2C69-453E-9B21-922573686361}" presName="bgRect" presStyleLbl="alignNode1" presStyleIdx="2" presStyleCnt="5"/>
      <dgm:spPr/>
    </dgm:pt>
    <dgm:pt modelId="{BFE09087-818E-5D47-934B-F501DAFB7FE7}" type="pres">
      <dgm:prSet presAssocID="{13875003-BD72-41A3-AA41-9B766A46C248}" presName="sibTransNodeRect" presStyleLbl="alignNode1" presStyleIdx="2" presStyleCnt="5">
        <dgm:presLayoutVars>
          <dgm:chMax val="0"/>
          <dgm:bulletEnabled val="1"/>
        </dgm:presLayoutVars>
      </dgm:prSet>
      <dgm:spPr/>
    </dgm:pt>
    <dgm:pt modelId="{DA026628-4388-F848-8F95-4448CE04BC44}" type="pres">
      <dgm:prSet presAssocID="{0782583A-2C69-453E-9B21-922573686361}" presName="nodeRect" presStyleLbl="alignNode1" presStyleIdx="2" presStyleCnt="5">
        <dgm:presLayoutVars>
          <dgm:bulletEnabled val="1"/>
        </dgm:presLayoutVars>
      </dgm:prSet>
      <dgm:spPr/>
    </dgm:pt>
    <dgm:pt modelId="{41715A19-005D-7C4B-9A56-EE942D1FF99C}" type="pres">
      <dgm:prSet presAssocID="{13875003-BD72-41A3-AA41-9B766A46C248}" presName="sibTrans" presStyleCnt="0"/>
      <dgm:spPr/>
    </dgm:pt>
    <dgm:pt modelId="{9C12839D-7596-C94B-8467-939585A96829}" type="pres">
      <dgm:prSet presAssocID="{44902685-4354-4395-9C43-20B9A64A007C}" presName="compositeNode" presStyleCnt="0">
        <dgm:presLayoutVars>
          <dgm:bulletEnabled val="1"/>
        </dgm:presLayoutVars>
      </dgm:prSet>
      <dgm:spPr/>
    </dgm:pt>
    <dgm:pt modelId="{F7DA006E-D9C7-344C-A020-8CE8A065698E}" type="pres">
      <dgm:prSet presAssocID="{44902685-4354-4395-9C43-20B9A64A007C}" presName="bgRect" presStyleLbl="alignNode1" presStyleIdx="3" presStyleCnt="5"/>
      <dgm:spPr/>
    </dgm:pt>
    <dgm:pt modelId="{FA179B8D-8D45-3C45-A4A4-18C2EF9C7D8C}" type="pres">
      <dgm:prSet presAssocID="{B6A9E538-B73F-4B04-869C-3F1E11D23705}" presName="sibTransNodeRect" presStyleLbl="alignNode1" presStyleIdx="3" presStyleCnt="5">
        <dgm:presLayoutVars>
          <dgm:chMax val="0"/>
          <dgm:bulletEnabled val="1"/>
        </dgm:presLayoutVars>
      </dgm:prSet>
      <dgm:spPr/>
    </dgm:pt>
    <dgm:pt modelId="{E9D53A79-E671-E24A-930C-100686F48002}" type="pres">
      <dgm:prSet presAssocID="{44902685-4354-4395-9C43-20B9A64A007C}" presName="nodeRect" presStyleLbl="alignNode1" presStyleIdx="3" presStyleCnt="5">
        <dgm:presLayoutVars>
          <dgm:bulletEnabled val="1"/>
        </dgm:presLayoutVars>
      </dgm:prSet>
      <dgm:spPr/>
    </dgm:pt>
    <dgm:pt modelId="{18F56006-B3D4-E849-81DA-F779C3C4CDD4}" type="pres">
      <dgm:prSet presAssocID="{B6A9E538-B73F-4B04-869C-3F1E11D23705}" presName="sibTrans" presStyleCnt="0"/>
      <dgm:spPr/>
    </dgm:pt>
    <dgm:pt modelId="{15660FEE-F3C4-C44D-91A1-53E21028EEFD}" type="pres">
      <dgm:prSet presAssocID="{6AECFB54-651D-4207-AED5-4EBDAC17EC72}" presName="compositeNode" presStyleCnt="0">
        <dgm:presLayoutVars>
          <dgm:bulletEnabled val="1"/>
        </dgm:presLayoutVars>
      </dgm:prSet>
      <dgm:spPr/>
    </dgm:pt>
    <dgm:pt modelId="{E15AFDE8-F67C-AB42-A473-9543490E5331}" type="pres">
      <dgm:prSet presAssocID="{6AECFB54-651D-4207-AED5-4EBDAC17EC72}" presName="bgRect" presStyleLbl="alignNode1" presStyleIdx="4" presStyleCnt="5"/>
      <dgm:spPr/>
    </dgm:pt>
    <dgm:pt modelId="{A80502B8-8E6B-C24B-BD67-50B316380153}" type="pres">
      <dgm:prSet presAssocID="{F5F31673-F1F2-488C-8936-04AAA91EA505}" presName="sibTransNodeRect" presStyleLbl="alignNode1" presStyleIdx="4" presStyleCnt="5">
        <dgm:presLayoutVars>
          <dgm:chMax val="0"/>
          <dgm:bulletEnabled val="1"/>
        </dgm:presLayoutVars>
      </dgm:prSet>
      <dgm:spPr/>
    </dgm:pt>
    <dgm:pt modelId="{829FB16D-7CC4-154C-8EA6-B5567FEA7304}" type="pres">
      <dgm:prSet presAssocID="{6AECFB54-651D-4207-AED5-4EBDAC17EC72}" presName="nodeRect" presStyleLbl="alignNode1" presStyleIdx="4" presStyleCnt="5">
        <dgm:presLayoutVars>
          <dgm:bulletEnabled val="1"/>
        </dgm:presLayoutVars>
      </dgm:prSet>
      <dgm:spPr/>
    </dgm:pt>
  </dgm:ptLst>
  <dgm:cxnLst>
    <dgm:cxn modelId="{50532503-6903-364E-8FA1-003041C01C2D}" type="presOf" srcId="{6AECFB54-651D-4207-AED5-4EBDAC17EC72}" destId="{E15AFDE8-F67C-AB42-A473-9543490E5331}" srcOrd="0" destOrd="0" presId="urn:microsoft.com/office/officeart/2016/7/layout/LinearBlockProcessNumbered"/>
    <dgm:cxn modelId="{19DA601A-F5A6-46F8-A56C-2639A0F695A5}" srcId="{6C75A903-9070-4EF1-8539-079EDEFD37C8}" destId="{44902685-4354-4395-9C43-20B9A64A007C}" srcOrd="3" destOrd="0" parTransId="{134E0470-3D57-4579-9753-9DB1A4DFE782}" sibTransId="{B6A9E538-B73F-4B04-869C-3F1E11D23705}"/>
    <dgm:cxn modelId="{73BE391F-90C5-4048-9321-A1DA9C3947CC}" srcId="{6C75A903-9070-4EF1-8539-079EDEFD37C8}" destId="{D8B66B4E-6C88-465C-844F-F7FF93E0C1B3}" srcOrd="1" destOrd="0" parTransId="{76984425-687B-458B-BC12-934572394AD6}" sibTransId="{061C8091-0414-4E64-A408-949D49F70922}"/>
    <dgm:cxn modelId="{6BF07E28-64D6-A148-B677-750931FA6E65}" type="presOf" srcId="{D8B66B4E-6C88-465C-844F-F7FF93E0C1B3}" destId="{6D4AAF72-CF23-504D-9918-2ED9B6F73B5C}" srcOrd="1" destOrd="0" presId="urn:microsoft.com/office/officeart/2016/7/layout/LinearBlockProcessNumbered"/>
    <dgm:cxn modelId="{7E23A93B-67FA-3D47-8E0B-75038A8F5F99}" type="presOf" srcId="{44902685-4354-4395-9C43-20B9A64A007C}" destId="{E9D53A79-E671-E24A-930C-100686F48002}" srcOrd="1" destOrd="0" presId="urn:microsoft.com/office/officeart/2016/7/layout/LinearBlockProcessNumbered"/>
    <dgm:cxn modelId="{7B81613E-1A47-4946-9E2C-7B8608C7C331}" type="presOf" srcId="{35B23FE1-B764-4153-826A-2E2550F0FB4F}" destId="{F17EE44E-419A-1845-BD1B-C39ED89E0A12}" srcOrd="0" destOrd="0" presId="urn:microsoft.com/office/officeart/2016/7/layout/LinearBlockProcessNumbered"/>
    <dgm:cxn modelId="{33A26F44-766E-4CF2-B0D0-1BEAB55CF938}" srcId="{6C75A903-9070-4EF1-8539-079EDEFD37C8}" destId="{6AECFB54-651D-4207-AED5-4EBDAC17EC72}" srcOrd="4" destOrd="0" parTransId="{184644D0-76D5-4DCC-AAB2-15D6D0D1CBFD}" sibTransId="{F5F31673-F1F2-488C-8936-04AAA91EA505}"/>
    <dgm:cxn modelId="{C4836F50-D26E-7440-A017-DF27D42ECD3D}" type="presOf" srcId="{6C75A903-9070-4EF1-8539-079EDEFD37C8}" destId="{A3CAB461-3CE5-F34C-9401-92E0C26023CF}" srcOrd="0" destOrd="0" presId="urn:microsoft.com/office/officeart/2016/7/layout/LinearBlockProcessNumbered"/>
    <dgm:cxn modelId="{21DA7850-7A5D-C34B-AA01-E80F3FB15C0C}" type="presOf" srcId="{C61229B8-2779-42D6-8D09-4AA905CC5D0B}" destId="{9E0E06C2-F64E-644E-8A5B-31BB5E3D0FEA}" srcOrd="0" destOrd="0" presId="urn:microsoft.com/office/officeart/2016/7/layout/LinearBlockProcessNumbered"/>
    <dgm:cxn modelId="{EB7B015F-71F5-7A42-B73C-7B8E27FFF7E4}" type="presOf" srcId="{13875003-BD72-41A3-AA41-9B766A46C248}" destId="{BFE09087-818E-5D47-934B-F501DAFB7FE7}" srcOrd="0" destOrd="0" presId="urn:microsoft.com/office/officeart/2016/7/layout/LinearBlockProcessNumbered"/>
    <dgm:cxn modelId="{DF20FF77-A263-BF4B-9716-363211664494}" type="presOf" srcId="{44902685-4354-4395-9C43-20B9A64A007C}" destId="{F7DA006E-D9C7-344C-A020-8CE8A065698E}" srcOrd="0" destOrd="0" presId="urn:microsoft.com/office/officeart/2016/7/layout/LinearBlockProcessNumbered"/>
    <dgm:cxn modelId="{84F28384-5160-4345-98BB-D937C0F6030C}" type="presOf" srcId="{6AECFB54-651D-4207-AED5-4EBDAC17EC72}" destId="{829FB16D-7CC4-154C-8EA6-B5567FEA7304}" srcOrd="1" destOrd="0" presId="urn:microsoft.com/office/officeart/2016/7/layout/LinearBlockProcessNumbered"/>
    <dgm:cxn modelId="{6F900C9A-96C2-E245-95E1-25F31FA0B11A}" type="presOf" srcId="{0782583A-2C69-453E-9B21-922573686361}" destId="{A5AE2EEF-C04C-CC4C-A4F3-68EAAB89A9AD}" srcOrd="0" destOrd="0" presId="urn:microsoft.com/office/officeart/2016/7/layout/LinearBlockProcessNumbered"/>
    <dgm:cxn modelId="{EFCAEEB1-AC82-6849-987C-E49C63B8B707}" type="presOf" srcId="{D8B66B4E-6C88-465C-844F-F7FF93E0C1B3}" destId="{F988005B-21E8-8B44-ABA3-28059E77D623}" srcOrd="0" destOrd="0" presId="urn:microsoft.com/office/officeart/2016/7/layout/LinearBlockProcessNumbered"/>
    <dgm:cxn modelId="{F541B6B2-4F32-2A45-9D5E-121066398E5A}" type="presOf" srcId="{061C8091-0414-4E64-A408-949D49F70922}" destId="{00FC8E89-172E-CE4C-80FC-C222E408192D}" srcOrd="0" destOrd="0" presId="urn:microsoft.com/office/officeart/2016/7/layout/LinearBlockProcessNumbered"/>
    <dgm:cxn modelId="{18F15BC4-BEDB-B54D-A6F5-14D783D67327}" type="presOf" srcId="{C61229B8-2779-42D6-8D09-4AA905CC5D0B}" destId="{14DCA5A0-614F-984B-AB68-FBBB8AF2D201}" srcOrd="1" destOrd="0" presId="urn:microsoft.com/office/officeart/2016/7/layout/LinearBlockProcessNumbered"/>
    <dgm:cxn modelId="{23FEA6CC-B41D-0D4D-B4D8-9649B68BAE32}" type="presOf" srcId="{B6A9E538-B73F-4B04-869C-3F1E11D23705}" destId="{FA179B8D-8D45-3C45-A4A4-18C2EF9C7D8C}" srcOrd="0" destOrd="0" presId="urn:microsoft.com/office/officeart/2016/7/layout/LinearBlockProcessNumbered"/>
    <dgm:cxn modelId="{0E4813CF-EC8A-4EAB-8690-D5DDAF173E2D}" srcId="{6C75A903-9070-4EF1-8539-079EDEFD37C8}" destId="{C61229B8-2779-42D6-8D09-4AA905CC5D0B}" srcOrd="0" destOrd="0" parTransId="{2E446038-DAE1-4F32-A1D7-F7D99CF76BF2}" sibTransId="{35B23FE1-B764-4153-826A-2E2550F0FB4F}"/>
    <dgm:cxn modelId="{48B95EDC-580A-E941-AD3D-DBD364460E80}" type="presOf" srcId="{F5F31673-F1F2-488C-8936-04AAA91EA505}" destId="{A80502B8-8E6B-C24B-BD67-50B316380153}" srcOrd="0" destOrd="0" presId="urn:microsoft.com/office/officeart/2016/7/layout/LinearBlockProcessNumbered"/>
    <dgm:cxn modelId="{2651A8EE-C086-4E6B-BBA2-7C86559BEB1E}" srcId="{6C75A903-9070-4EF1-8539-079EDEFD37C8}" destId="{0782583A-2C69-453E-9B21-922573686361}" srcOrd="2" destOrd="0" parTransId="{CB39BF82-CE22-46E3-8EE8-967F0941CF65}" sibTransId="{13875003-BD72-41A3-AA41-9B766A46C248}"/>
    <dgm:cxn modelId="{56FCDEFA-C95E-6C45-8928-377495FFFA21}" type="presOf" srcId="{0782583A-2C69-453E-9B21-922573686361}" destId="{DA026628-4388-F848-8F95-4448CE04BC44}" srcOrd="1" destOrd="0" presId="urn:microsoft.com/office/officeart/2016/7/layout/LinearBlockProcessNumbered"/>
    <dgm:cxn modelId="{1A6F7EFD-0EFD-3A48-B9DD-22936E022248}" type="presParOf" srcId="{A3CAB461-3CE5-F34C-9401-92E0C26023CF}" destId="{529A735E-DC10-F442-A179-CB3DB8EB7396}" srcOrd="0" destOrd="0" presId="urn:microsoft.com/office/officeart/2016/7/layout/LinearBlockProcessNumbered"/>
    <dgm:cxn modelId="{8749322B-A051-C845-9C2D-2E55319C81E5}" type="presParOf" srcId="{529A735E-DC10-F442-A179-CB3DB8EB7396}" destId="{9E0E06C2-F64E-644E-8A5B-31BB5E3D0FEA}" srcOrd="0" destOrd="0" presId="urn:microsoft.com/office/officeart/2016/7/layout/LinearBlockProcessNumbered"/>
    <dgm:cxn modelId="{11BC9109-42EF-BC4E-9A0E-10D48BC56739}" type="presParOf" srcId="{529A735E-DC10-F442-A179-CB3DB8EB7396}" destId="{F17EE44E-419A-1845-BD1B-C39ED89E0A12}" srcOrd="1" destOrd="0" presId="urn:microsoft.com/office/officeart/2016/7/layout/LinearBlockProcessNumbered"/>
    <dgm:cxn modelId="{7E9D6BA2-6038-654C-B563-47C1421FBEE5}" type="presParOf" srcId="{529A735E-DC10-F442-A179-CB3DB8EB7396}" destId="{14DCA5A0-614F-984B-AB68-FBBB8AF2D201}" srcOrd="2" destOrd="0" presId="urn:microsoft.com/office/officeart/2016/7/layout/LinearBlockProcessNumbered"/>
    <dgm:cxn modelId="{53DC83C8-DE73-6041-9D42-5F0C53AC4E89}" type="presParOf" srcId="{A3CAB461-3CE5-F34C-9401-92E0C26023CF}" destId="{7C50D8D7-FBD4-4642-B98B-233335057723}" srcOrd="1" destOrd="0" presId="urn:microsoft.com/office/officeart/2016/7/layout/LinearBlockProcessNumbered"/>
    <dgm:cxn modelId="{CA614006-D2B2-6145-81F2-772A945F2B35}" type="presParOf" srcId="{A3CAB461-3CE5-F34C-9401-92E0C26023CF}" destId="{EE66B3B2-8ED8-5043-BA91-5CDE3528B791}" srcOrd="2" destOrd="0" presId="urn:microsoft.com/office/officeart/2016/7/layout/LinearBlockProcessNumbered"/>
    <dgm:cxn modelId="{6071B764-7B17-FD4B-9573-D8D1A22D030B}" type="presParOf" srcId="{EE66B3B2-8ED8-5043-BA91-5CDE3528B791}" destId="{F988005B-21E8-8B44-ABA3-28059E77D623}" srcOrd="0" destOrd="0" presId="urn:microsoft.com/office/officeart/2016/7/layout/LinearBlockProcessNumbered"/>
    <dgm:cxn modelId="{8F04FD5C-D56D-834C-8A29-B6208DA83260}" type="presParOf" srcId="{EE66B3B2-8ED8-5043-BA91-5CDE3528B791}" destId="{00FC8E89-172E-CE4C-80FC-C222E408192D}" srcOrd="1" destOrd="0" presId="urn:microsoft.com/office/officeart/2016/7/layout/LinearBlockProcessNumbered"/>
    <dgm:cxn modelId="{15DEAAED-C6D3-3145-9C65-F5BDE82E211A}" type="presParOf" srcId="{EE66B3B2-8ED8-5043-BA91-5CDE3528B791}" destId="{6D4AAF72-CF23-504D-9918-2ED9B6F73B5C}" srcOrd="2" destOrd="0" presId="urn:microsoft.com/office/officeart/2016/7/layout/LinearBlockProcessNumbered"/>
    <dgm:cxn modelId="{42AF11F9-5972-7C4C-B952-370AB8D82A89}" type="presParOf" srcId="{A3CAB461-3CE5-F34C-9401-92E0C26023CF}" destId="{3B54B53C-FA31-AA47-9514-2F1D5CF150EF}" srcOrd="3" destOrd="0" presId="urn:microsoft.com/office/officeart/2016/7/layout/LinearBlockProcessNumbered"/>
    <dgm:cxn modelId="{FE28989E-3C22-2849-8B58-66D21BEA2CDE}" type="presParOf" srcId="{A3CAB461-3CE5-F34C-9401-92E0C26023CF}" destId="{89066E63-BBB9-D142-8086-CEEA5A7CD8E6}" srcOrd="4" destOrd="0" presId="urn:microsoft.com/office/officeart/2016/7/layout/LinearBlockProcessNumbered"/>
    <dgm:cxn modelId="{0BF97CE8-A476-C940-9984-4BE8CB518205}" type="presParOf" srcId="{89066E63-BBB9-D142-8086-CEEA5A7CD8E6}" destId="{A5AE2EEF-C04C-CC4C-A4F3-68EAAB89A9AD}" srcOrd="0" destOrd="0" presId="urn:microsoft.com/office/officeart/2016/7/layout/LinearBlockProcessNumbered"/>
    <dgm:cxn modelId="{7B0AC25D-BB67-F645-9149-0D845CCBAB25}" type="presParOf" srcId="{89066E63-BBB9-D142-8086-CEEA5A7CD8E6}" destId="{BFE09087-818E-5D47-934B-F501DAFB7FE7}" srcOrd="1" destOrd="0" presId="urn:microsoft.com/office/officeart/2016/7/layout/LinearBlockProcessNumbered"/>
    <dgm:cxn modelId="{5F94EC54-243C-EE48-818F-70CB616C44F5}" type="presParOf" srcId="{89066E63-BBB9-D142-8086-CEEA5A7CD8E6}" destId="{DA026628-4388-F848-8F95-4448CE04BC44}" srcOrd="2" destOrd="0" presId="urn:microsoft.com/office/officeart/2016/7/layout/LinearBlockProcessNumbered"/>
    <dgm:cxn modelId="{605ED36C-33E8-F743-95AD-E36BB8219825}" type="presParOf" srcId="{A3CAB461-3CE5-F34C-9401-92E0C26023CF}" destId="{41715A19-005D-7C4B-9A56-EE942D1FF99C}" srcOrd="5" destOrd="0" presId="urn:microsoft.com/office/officeart/2016/7/layout/LinearBlockProcessNumbered"/>
    <dgm:cxn modelId="{48F7AED5-7D21-1E4F-8DD0-406B3AA69D78}" type="presParOf" srcId="{A3CAB461-3CE5-F34C-9401-92E0C26023CF}" destId="{9C12839D-7596-C94B-8467-939585A96829}" srcOrd="6" destOrd="0" presId="urn:microsoft.com/office/officeart/2016/7/layout/LinearBlockProcessNumbered"/>
    <dgm:cxn modelId="{49BE746F-21A5-5F49-A789-497DB5CEB3C6}" type="presParOf" srcId="{9C12839D-7596-C94B-8467-939585A96829}" destId="{F7DA006E-D9C7-344C-A020-8CE8A065698E}" srcOrd="0" destOrd="0" presId="urn:microsoft.com/office/officeart/2016/7/layout/LinearBlockProcessNumbered"/>
    <dgm:cxn modelId="{33BDB0A2-6221-3648-9E98-9FF4A742C8FD}" type="presParOf" srcId="{9C12839D-7596-C94B-8467-939585A96829}" destId="{FA179B8D-8D45-3C45-A4A4-18C2EF9C7D8C}" srcOrd="1" destOrd="0" presId="urn:microsoft.com/office/officeart/2016/7/layout/LinearBlockProcessNumbered"/>
    <dgm:cxn modelId="{B8FA4AA0-5923-1144-999B-41D1A5262542}" type="presParOf" srcId="{9C12839D-7596-C94B-8467-939585A96829}" destId="{E9D53A79-E671-E24A-930C-100686F48002}" srcOrd="2" destOrd="0" presId="urn:microsoft.com/office/officeart/2016/7/layout/LinearBlockProcessNumbered"/>
    <dgm:cxn modelId="{A32DA7AE-25A9-7C4E-AFA7-75977CE06C9C}" type="presParOf" srcId="{A3CAB461-3CE5-F34C-9401-92E0C26023CF}" destId="{18F56006-B3D4-E849-81DA-F779C3C4CDD4}" srcOrd="7" destOrd="0" presId="urn:microsoft.com/office/officeart/2016/7/layout/LinearBlockProcessNumbered"/>
    <dgm:cxn modelId="{9998E200-E72D-EC44-A8E0-3796EF1A13AD}" type="presParOf" srcId="{A3CAB461-3CE5-F34C-9401-92E0C26023CF}" destId="{15660FEE-F3C4-C44D-91A1-53E21028EEFD}" srcOrd="8" destOrd="0" presId="urn:microsoft.com/office/officeart/2016/7/layout/LinearBlockProcessNumbered"/>
    <dgm:cxn modelId="{A2932E7D-C720-F547-8D66-91532E8D0867}" type="presParOf" srcId="{15660FEE-F3C4-C44D-91A1-53E21028EEFD}" destId="{E15AFDE8-F67C-AB42-A473-9543490E5331}" srcOrd="0" destOrd="0" presId="urn:microsoft.com/office/officeart/2016/7/layout/LinearBlockProcessNumbered"/>
    <dgm:cxn modelId="{828FC725-1A50-724B-AE37-E7D351F22E4E}" type="presParOf" srcId="{15660FEE-F3C4-C44D-91A1-53E21028EEFD}" destId="{A80502B8-8E6B-C24B-BD67-50B316380153}" srcOrd="1" destOrd="0" presId="urn:microsoft.com/office/officeart/2016/7/layout/LinearBlockProcessNumbered"/>
    <dgm:cxn modelId="{8B93689A-04C9-9742-8B05-B596A4EF634E}" type="presParOf" srcId="{15660FEE-F3C4-C44D-91A1-53E21028EEFD}" destId="{829FB16D-7CC4-154C-8EA6-B5567FEA730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22191F-C35D-9043-8629-860206088138}" type="doc">
      <dgm:prSet loTypeId="urn:microsoft.com/office/officeart/2005/8/layout/cycle5" loCatId="" qsTypeId="urn:microsoft.com/office/officeart/2005/8/quickstyle/simple1" qsCatId="simple" csTypeId="urn:microsoft.com/office/officeart/2005/8/colors/accent1_2" csCatId="accent1" phldr="1"/>
      <dgm:spPr/>
      <dgm:t>
        <a:bodyPr/>
        <a:lstStyle/>
        <a:p>
          <a:endParaRPr lang="en-US"/>
        </a:p>
      </dgm:t>
    </dgm:pt>
    <dgm:pt modelId="{78438870-FAC8-EC4B-BE7F-F1CA89BB7587}">
      <dgm:prSet phldrT="[Text]"/>
      <dgm:spPr/>
      <dgm:t>
        <a:bodyPr/>
        <a:lstStyle/>
        <a:p>
          <a:r>
            <a:rPr lang="en-US" dirty="0"/>
            <a:t>Research Questions</a:t>
          </a:r>
        </a:p>
      </dgm:t>
    </dgm:pt>
    <dgm:pt modelId="{78F87A89-67C6-F746-A5EE-2BE759BE27CD}" type="parTrans" cxnId="{CB379E32-C2DC-4C49-BB72-C5997EEC5458}">
      <dgm:prSet/>
      <dgm:spPr/>
      <dgm:t>
        <a:bodyPr/>
        <a:lstStyle/>
        <a:p>
          <a:endParaRPr lang="en-US"/>
        </a:p>
      </dgm:t>
    </dgm:pt>
    <dgm:pt modelId="{5C3D05E0-A419-0642-8C18-B7445B08F60F}" type="sibTrans" cxnId="{CB379E32-C2DC-4C49-BB72-C5997EEC5458}">
      <dgm:prSet/>
      <dgm:spPr/>
      <dgm:t>
        <a:bodyPr/>
        <a:lstStyle/>
        <a:p>
          <a:endParaRPr lang="en-US"/>
        </a:p>
      </dgm:t>
    </dgm:pt>
    <dgm:pt modelId="{3F6218B1-D56E-9B4C-AE2F-0A2C87D49E18}">
      <dgm:prSet phldrT="[Text]"/>
      <dgm:spPr/>
      <dgm:t>
        <a:bodyPr/>
        <a:lstStyle/>
        <a:p>
          <a:r>
            <a:rPr lang="en-US" dirty="0"/>
            <a:t>Theory</a:t>
          </a:r>
        </a:p>
      </dgm:t>
    </dgm:pt>
    <dgm:pt modelId="{60C3AC30-306C-1B4F-B291-3BBD331309C3}" type="parTrans" cxnId="{A66868DB-E71D-7246-8081-BDB59C4A4EAA}">
      <dgm:prSet/>
      <dgm:spPr/>
      <dgm:t>
        <a:bodyPr/>
        <a:lstStyle/>
        <a:p>
          <a:endParaRPr lang="en-US"/>
        </a:p>
      </dgm:t>
    </dgm:pt>
    <dgm:pt modelId="{C68E44AD-CCC5-6B44-9B3A-D9ECC401FDD0}" type="sibTrans" cxnId="{A66868DB-E71D-7246-8081-BDB59C4A4EAA}">
      <dgm:prSet/>
      <dgm:spPr/>
      <dgm:t>
        <a:bodyPr/>
        <a:lstStyle/>
        <a:p>
          <a:endParaRPr lang="en-US"/>
        </a:p>
      </dgm:t>
    </dgm:pt>
    <dgm:pt modelId="{8D429DD7-1B0B-964C-B1D4-5017C4DA84AD}">
      <dgm:prSet phldrT="[Text]"/>
      <dgm:spPr/>
      <dgm:t>
        <a:bodyPr/>
        <a:lstStyle/>
        <a:p>
          <a:r>
            <a:rPr lang="en-US" dirty="0"/>
            <a:t>Hypotheses</a:t>
          </a:r>
        </a:p>
      </dgm:t>
    </dgm:pt>
    <dgm:pt modelId="{0A1F2615-53ED-9F45-A582-00E36C2C03F9}" type="parTrans" cxnId="{2284DBE0-BA93-824B-B487-DE7B26EDDE1B}">
      <dgm:prSet/>
      <dgm:spPr/>
      <dgm:t>
        <a:bodyPr/>
        <a:lstStyle/>
        <a:p>
          <a:endParaRPr lang="en-US"/>
        </a:p>
      </dgm:t>
    </dgm:pt>
    <dgm:pt modelId="{CE3B1BC3-7D27-2447-A786-76FCD08AF902}" type="sibTrans" cxnId="{2284DBE0-BA93-824B-B487-DE7B26EDDE1B}">
      <dgm:prSet/>
      <dgm:spPr/>
      <dgm:t>
        <a:bodyPr/>
        <a:lstStyle/>
        <a:p>
          <a:endParaRPr lang="en-US"/>
        </a:p>
      </dgm:t>
    </dgm:pt>
    <dgm:pt modelId="{53156C7C-2271-8B4C-B81E-D5060F7A923C}">
      <dgm:prSet phldrT="[Text]"/>
      <dgm:spPr/>
      <dgm:t>
        <a:bodyPr/>
        <a:lstStyle/>
        <a:p>
          <a:r>
            <a:rPr lang="en-US" dirty="0"/>
            <a:t>Empirical Evaluation</a:t>
          </a:r>
        </a:p>
      </dgm:t>
    </dgm:pt>
    <dgm:pt modelId="{BCA718B9-7685-B945-BEA7-3616AA07B2C5}" type="parTrans" cxnId="{E25D64E7-DEDE-A74F-B8A7-C3EBC47B6715}">
      <dgm:prSet/>
      <dgm:spPr/>
      <dgm:t>
        <a:bodyPr/>
        <a:lstStyle/>
        <a:p>
          <a:endParaRPr lang="en-US"/>
        </a:p>
      </dgm:t>
    </dgm:pt>
    <dgm:pt modelId="{CE8FBF33-27F0-5E46-93AD-14C4DCBD3CE4}" type="sibTrans" cxnId="{E25D64E7-DEDE-A74F-B8A7-C3EBC47B6715}">
      <dgm:prSet/>
      <dgm:spPr/>
      <dgm:t>
        <a:bodyPr/>
        <a:lstStyle/>
        <a:p>
          <a:endParaRPr lang="en-US"/>
        </a:p>
      </dgm:t>
    </dgm:pt>
    <dgm:pt modelId="{543AF39A-87BE-9D4C-B9CE-C107F4057E06}">
      <dgm:prSet phldrT="[Text]"/>
      <dgm:spPr/>
      <dgm:t>
        <a:bodyPr/>
        <a:lstStyle/>
        <a:p>
          <a:r>
            <a:rPr lang="en-US" dirty="0"/>
            <a:t>Limitations</a:t>
          </a:r>
        </a:p>
      </dgm:t>
    </dgm:pt>
    <dgm:pt modelId="{D3BD7B03-059A-6747-9C8D-6B16B6B82B14}" type="parTrans" cxnId="{4623699A-B237-414D-8587-6989165AA71D}">
      <dgm:prSet/>
      <dgm:spPr/>
      <dgm:t>
        <a:bodyPr/>
        <a:lstStyle/>
        <a:p>
          <a:endParaRPr lang="en-US"/>
        </a:p>
      </dgm:t>
    </dgm:pt>
    <dgm:pt modelId="{452F9C5F-DB19-054C-8C41-2B92F5D7D2CE}" type="sibTrans" cxnId="{4623699A-B237-414D-8587-6989165AA71D}">
      <dgm:prSet/>
      <dgm:spPr/>
      <dgm:t>
        <a:bodyPr/>
        <a:lstStyle/>
        <a:p>
          <a:endParaRPr lang="en-US"/>
        </a:p>
      </dgm:t>
    </dgm:pt>
    <dgm:pt modelId="{F3090F8E-B6F0-A748-B4BE-F8DA1B275C6E}" type="pres">
      <dgm:prSet presAssocID="{0B22191F-C35D-9043-8629-860206088138}" presName="cycle" presStyleCnt="0">
        <dgm:presLayoutVars>
          <dgm:dir/>
          <dgm:resizeHandles val="exact"/>
        </dgm:presLayoutVars>
      </dgm:prSet>
      <dgm:spPr/>
    </dgm:pt>
    <dgm:pt modelId="{A78EC810-8558-E549-9A20-78E78F96AA8B}" type="pres">
      <dgm:prSet presAssocID="{78438870-FAC8-EC4B-BE7F-F1CA89BB7587}" presName="node" presStyleLbl="node1" presStyleIdx="0" presStyleCnt="5">
        <dgm:presLayoutVars>
          <dgm:bulletEnabled val="1"/>
        </dgm:presLayoutVars>
      </dgm:prSet>
      <dgm:spPr/>
    </dgm:pt>
    <dgm:pt modelId="{D5DEECCC-5A61-D941-97BF-1CCE11118C93}" type="pres">
      <dgm:prSet presAssocID="{78438870-FAC8-EC4B-BE7F-F1CA89BB7587}" presName="spNode" presStyleCnt="0"/>
      <dgm:spPr/>
    </dgm:pt>
    <dgm:pt modelId="{DE05AE7B-410D-914F-A472-1FA86568D51B}" type="pres">
      <dgm:prSet presAssocID="{5C3D05E0-A419-0642-8C18-B7445B08F60F}" presName="sibTrans" presStyleLbl="sibTrans1D1" presStyleIdx="0" presStyleCnt="5"/>
      <dgm:spPr/>
    </dgm:pt>
    <dgm:pt modelId="{B21EAE3D-FA0C-774C-A443-9DC872CE0F3C}" type="pres">
      <dgm:prSet presAssocID="{3F6218B1-D56E-9B4C-AE2F-0A2C87D49E18}" presName="node" presStyleLbl="node1" presStyleIdx="1" presStyleCnt="5">
        <dgm:presLayoutVars>
          <dgm:bulletEnabled val="1"/>
        </dgm:presLayoutVars>
      </dgm:prSet>
      <dgm:spPr/>
    </dgm:pt>
    <dgm:pt modelId="{9D36BB28-67E1-844A-8E08-4EC52400CF51}" type="pres">
      <dgm:prSet presAssocID="{3F6218B1-D56E-9B4C-AE2F-0A2C87D49E18}" presName="spNode" presStyleCnt="0"/>
      <dgm:spPr/>
    </dgm:pt>
    <dgm:pt modelId="{7D5C350B-36E1-5540-B636-9A13408DE96B}" type="pres">
      <dgm:prSet presAssocID="{C68E44AD-CCC5-6B44-9B3A-D9ECC401FDD0}" presName="sibTrans" presStyleLbl="sibTrans1D1" presStyleIdx="1" presStyleCnt="5"/>
      <dgm:spPr/>
    </dgm:pt>
    <dgm:pt modelId="{C3844F7B-06B8-4649-B4EA-6D202B777573}" type="pres">
      <dgm:prSet presAssocID="{8D429DD7-1B0B-964C-B1D4-5017C4DA84AD}" presName="node" presStyleLbl="node1" presStyleIdx="2" presStyleCnt="5">
        <dgm:presLayoutVars>
          <dgm:bulletEnabled val="1"/>
        </dgm:presLayoutVars>
      </dgm:prSet>
      <dgm:spPr/>
    </dgm:pt>
    <dgm:pt modelId="{0FC42E4A-9035-9B41-9547-4A4E60FC127A}" type="pres">
      <dgm:prSet presAssocID="{8D429DD7-1B0B-964C-B1D4-5017C4DA84AD}" presName="spNode" presStyleCnt="0"/>
      <dgm:spPr/>
    </dgm:pt>
    <dgm:pt modelId="{C8A88D3C-1741-8349-BCFE-FD620B02F2F1}" type="pres">
      <dgm:prSet presAssocID="{CE3B1BC3-7D27-2447-A786-76FCD08AF902}" presName="sibTrans" presStyleLbl="sibTrans1D1" presStyleIdx="2" presStyleCnt="5"/>
      <dgm:spPr/>
    </dgm:pt>
    <dgm:pt modelId="{5B1F52A6-3A14-8C4F-BB65-DCA051EF938F}" type="pres">
      <dgm:prSet presAssocID="{53156C7C-2271-8B4C-B81E-D5060F7A923C}" presName="node" presStyleLbl="node1" presStyleIdx="3" presStyleCnt="5">
        <dgm:presLayoutVars>
          <dgm:bulletEnabled val="1"/>
        </dgm:presLayoutVars>
      </dgm:prSet>
      <dgm:spPr/>
    </dgm:pt>
    <dgm:pt modelId="{E035A087-22F4-5649-AC1E-9B445440E05F}" type="pres">
      <dgm:prSet presAssocID="{53156C7C-2271-8B4C-B81E-D5060F7A923C}" presName="spNode" presStyleCnt="0"/>
      <dgm:spPr/>
    </dgm:pt>
    <dgm:pt modelId="{BC8B7C21-34A7-E94A-863E-8A12B4CA945A}" type="pres">
      <dgm:prSet presAssocID="{CE8FBF33-27F0-5E46-93AD-14C4DCBD3CE4}" presName="sibTrans" presStyleLbl="sibTrans1D1" presStyleIdx="3" presStyleCnt="5"/>
      <dgm:spPr/>
    </dgm:pt>
    <dgm:pt modelId="{7527DBE1-E2D9-EA44-8F8D-8912967F3F26}" type="pres">
      <dgm:prSet presAssocID="{543AF39A-87BE-9D4C-B9CE-C107F4057E06}" presName="node" presStyleLbl="node1" presStyleIdx="4" presStyleCnt="5">
        <dgm:presLayoutVars>
          <dgm:bulletEnabled val="1"/>
        </dgm:presLayoutVars>
      </dgm:prSet>
      <dgm:spPr/>
    </dgm:pt>
    <dgm:pt modelId="{E92293E8-E2AF-A140-ABC1-54FA21553104}" type="pres">
      <dgm:prSet presAssocID="{543AF39A-87BE-9D4C-B9CE-C107F4057E06}" presName="spNode" presStyleCnt="0"/>
      <dgm:spPr/>
    </dgm:pt>
    <dgm:pt modelId="{EFF74043-F81C-3740-9641-A776F0D725BD}" type="pres">
      <dgm:prSet presAssocID="{452F9C5F-DB19-054C-8C41-2B92F5D7D2CE}" presName="sibTrans" presStyleLbl="sibTrans1D1" presStyleIdx="4" presStyleCnt="5"/>
      <dgm:spPr/>
    </dgm:pt>
  </dgm:ptLst>
  <dgm:cxnLst>
    <dgm:cxn modelId="{671FED05-5906-2F4D-A6A4-A1AC341D1D2B}" type="presOf" srcId="{0B22191F-C35D-9043-8629-860206088138}" destId="{F3090F8E-B6F0-A748-B4BE-F8DA1B275C6E}" srcOrd="0" destOrd="0" presId="urn:microsoft.com/office/officeart/2005/8/layout/cycle5"/>
    <dgm:cxn modelId="{1F905717-39D6-464D-BC18-DF47C3BE4801}" type="presOf" srcId="{CE3B1BC3-7D27-2447-A786-76FCD08AF902}" destId="{C8A88D3C-1741-8349-BCFE-FD620B02F2F1}" srcOrd="0" destOrd="0" presId="urn:microsoft.com/office/officeart/2005/8/layout/cycle5"/>
    <dgm:cxn modelId="{CB379E32-C2DC-4C49-BB72-C5997EEC5458}" srcId="{0B22191F-C35D-9043-8629-860206088138}" destId="{78438870-FAC8-EC4B-BE7F-F1CA89BB7587}" srcOrd="0" destOrd="0" parTransId="{78F87A89-67C6-F746-A5EE-2BE759BE27CD}" sibTransId="{5C3D05E0-A419-0642-8C18-B7445B08F60F}"/>
    <dgm:cxn modelId="{9CBD0246-6AE0-584D-A432-ACCA828533E5}" type="presOf" srcId="{CE8FBF33-27F0-5E46-93AD-14C4DCBD3CE4}" destId="{BC8B7C21-34A7-E94A-863E-8A12B4CA945A}" srcOrd="0" destOrd="0" presId="urn:microsoft.com/office/officeart/2005/8/layout/cycle5"/>
    <dgm:cxn modelId="{AA1B4E5B-AFEC-E84B-BD61-58A7C8465999}" type="presOf" srcId="{452F9C5F-DB19-054C-8C41-2B92F5D7D2CE}" destId="{EFF74043-F81C-3740-9641-A776F0D725BD}" srcOrd="0" destOrd="0" presId="urn:microsoft.com/office/officeart/2005/8/layout/cycle5"/>
    <dgm:cxn modelId="{5222F85C-BE8C-BC45-BE67-AB1C5A88C893}" type="presOf" srcId="{53156C7C-2271-8B4C-B81E-D5060F7A923C}" destId="{5B1F52A6-3A14-8C4F-BB65-DCA051EF938F}" srcOrd="0" destOrd="0" presId="urn:microsoft.com/office/officeart/2005/8/layout/cycle5"/>
    <dgm:cxn modelId="{C61D5B69-6E96-6245-9B17-FD5EB93FCDAA}" type="presOf" srcId="{5C3D05E0-A419-0642-8C18-B7445B08F60F}" destId="{DE05AE7B-410D-914F-A472-1FA86568D51B}" srcOrd="0" destOrd="0" presId="urn:microsoft.com/office/officeart/2005/8/layout/cycle5"/>
    <dgm:cxn modelId="{83133073-477C-1345-90A5-5996C9FA85C7}" type="presOf" srcId="{3F6218B1-D56E-9B4C-AE2F-0A2C87D49E18}" destId="{B21EAE3D-FA0C-774C-A443-9DC872CE0F3C}" srcOrd="0" destOrd="0" presId="urn:microsoft.com/office/officeart/2005/8/layout/cycle5"/>
    <dgm:cxn modelId="{4623699A-B237-414D-8587-6989165AA71D}" srcId="{0B22191F-C35D-9043-8629-860206088138}" destId="{543AF39A-87BE-9D4C-B9CE-C107F4057E06}" srcOrd="4" destOrd="0" parTransId="{D3BD7B03-059A-6747-9C8D-6B16B6B82B14}" sibTransId="{452F9C5F-DB19-054C-8C41-2B92F5D7D2CE}"/>
    <dgm:cxn modelId="{A931ECA2-4A32-3448-BADC-31294549F3DA}" type="presOf" srcId="{543AF39A-87BE-9D4C-B9CE-C107F4057E06}" destId="{7527DBE1-E2D9-EA44-8F8D-8912967F3F26}" srcOrd="0" destOrd="0" presId="urn:microsoft.com/office/officeart/2005/8/layout/cycle5"/>
    <dgm:cxn modelId="{A80BECCA-CE9D-1440-A713-D1FE5DA5D026}" type="presOf" srcId="{C68E44AD-CCC5-6B44-9B3A-D9ECC401FDD0}" destId="{7D5C350B-36E1-5540-B636-9A13408DE96B}" srcOrd="0" destOrd="0" presId="urn:microsoft.com/office/officeart/2005/8/layout/cycle5"/>
    <dgm:cxn modelId="{CE3175CB-548A-844E-A93B-60A3D62CDC8E}" type="presOf" srcId="{78438870-FAC8-EC4B-BE7F-F1CA89BB7587}" destId="{A78EC810-8558-E549-9A20-78E78F96AA8B}" srcOrd="0" destOrd="0" presId="urn:microsoft.com/office/officeart/2005/8/layout/cycle5"/>
    <dgm:cxn modelId="{A66868DB-E71D-7246-8081-BDB59C4A4EAA}" srcId="{0B22191F-C35D-9043-8629-860206088138}" destId="{3F6218B1-D56E-9B4C-AE2F-0A2C87D49E18}" srcOrd="1" destOrd="0" parTransId="{60C3AC30-306C-1B4F-B291-3BBD331309C3}" sibTransId="{C68E44AD-CCC5-6B44-9B3A-D9ECC401FDD0}"/>
    <dgm:cxn modelId="{2284DBE0-BA93-824B-B487-DE7B26EDDE1B}" srcId="{0B22191F-C35D-9043-8629-860206088138}" destId="{8D429DD7-1B0B-964C-B1D4-5017C4DA84AD}" srcOrd="2" destOrd="0" parTransId="{0A1F2615-53ED-9F45-A582-00E36C2C03F9}" sibTransId="{CE3B1BC3-7D27-2447-A786-76FCD08AF902}"/>
    <dgm:cxn modelId="{E25D64E7-DEDE-A74F-B8A7-C3EBC47B6715}" srcId="{0B22191F-C35D-9043-8629-860206088138}" destId="{53156C7C-2271-8B4C-B81E-D5060F7A923C}" srcOrd="3" destOrd="0" parTransId="{BCA718B9-7685-B945-BEA7-3616AA07B2C5}" sibTransId="{CE8FBF33-27F0-5E46-93AD-14C4DCBD3CE4}"/>
    <dgm:cxn modelId="{5939CEF7-5530-8246-8CFB-CDB326BA4B4D}" type="presOf" srcId="{8D429DD7-1B0B-964C-B1D4-5017C4DA84AD}" destId="{C3844F7B-06B8-4649-B4EA-6D202B777573}" srcOrd="0" destOrd="0" presId="urn:microsoft.com/office/officeart/2005/8/layout/cycle5"/>
    <dgm:cxn modelId="{6CEE184C-5C43-5643-9B3C-9A4932AEA12E}" type="presParOf" srcId="{F3090F8E-B6F0-A748-B4BE-F8DA1B275C6E}" destId="{A78EC810-8558-E549-9A20-78E78F96AA8B}" srcOrd="0" destOrd="0" presId="urn:microsoft.com/office/officeart/2005/8/layout/cycle5"/>
    <dgm:cxn modelId="{F329BB50-0387-844A-8CF3-591228BE45AD}" type="presParOf" srcId="{F3090F8E-B6F0-A748-B4BE-F8DA1B275C6E}" destId="{D5DEECCC-5A61-D941-97BF-1CCE11118C93}" srcOrd="1" destOrd="0" presId="urn:microsoft.com/office/officeart/2005/8/layout/cycle5"/>
    <dgm:cxn modelId="{818CB9C7-52C9-7E4B-BB3F-7F16AE506AB4}" type="presParOf" srcId="{F3090F8E-B6F0-A748-B4BE-F8DA1B275C6E}" destId="{DE05AE7B-410D-914F-A472-1FA86568D51B}" srcOrd="2" destOrd="0" presId="urn:microsoft.com/office/officeart/2005/8/layout/cycle5"/>
    <dgm:cxn modelId="{5F67543D-7629-E04A-BAF4-7DA29210AB22}" type="presParOf" srcId="{F3090F8E-B6F0-A748-B4BE-F8DA1B275C6E}" destId="{B21EAE3D-FA0C-774C-A443-9DC872CE0F3C}" srcOrd="3" destOrd="0" presId="urn:microsoft.com/office/officeart/2005/8/layout/cycle5"/>
    <dgm:cxn modelId="{B8A166D3-0B6B-1148-B7A5-76E83FBB8963}" type="presParOf" srcId="{F3090F8E-B6F0-A748-B4BE-F8DA1B275C6E}" destId="{9D36BB28-67E1-844A-8E08-4EC52400CF51}" srcOrd="4" destOrd="0" presId="urn:microsoft.com/office/officeart/2005/8/layout/cycle5"/>
    <dgm:cxn modelId="{2662AAA0-8BC6-2B4D-A4E8-5DB01E3921DD}" type="presParOf" srcId="{F3090F8E-B6F0-A748-B4BE-F8DA1B275C6E}" destId="{7D5C350B-36E1-5540-B636-9A13408DE96B}" srcOrd="5" destOrd="0" presId="urn:microsoft.com/office/officeart/2005/8/layout/cycle5"/>
    <dgm:cxn modelId="{2AC44056-87DD-5242-830A-E8664E8059E9}" type="presParOf" srcId="{F3090F8E-B6F0-A748-B4BE-F8DA1B275C6E}" destId="{C3844F7B-06B8-4649-B4EA-6D202B777573}" srcOrd="6" destOrd="0" presId="urn:microsoft.com/office/officeart/2005/8/layout/cycle5"/>
    <dgm:cxn modelId="{4A80F7F1-A13E-2548-834A-7C347587B32F}" type="presParOf" srcId="{F3090F8E-B6F0-A748-B4BE-F8DA1B275C6E}" destId="{0FC42E4A-9035-9B41-9547-4A4E60FC127A}" srcOrd="7" destOrd="0" presId="urn:microsoft.com/office/officeart/2005/8/layout/cycle5"/>
    <dgm:cxn modelId="{E785AE34-155D-734D-BCB9-4544F6A5FBB8}" type="presParOf" srcId="{F3090F8E-B6F0-A748-B4BE-F8DA1B275C6E}" destId="{C8A88D3C-1741-8349-BCFE-FD620B02F2F1}" srcOrd="8" destOrd="0" presId="urn:microsoft.com/office/officeart/2005/8/layout/cycle5"/>
    <dgm:cxn modelId="{33070154-08D8-7548-93D7-F99C181C89C4}" type="presParOf" srcId="{F3090F8E-B6F0-A748-B4BE-F8DA1B275C6E}" destId="{5B1F52A6-3A14-8C4F-BB65-DCA051EF938F}" srcOrd="9" destOrd="0" presId="urn:microsoft.com/office/officeart/2005/8/layout/cycle5"/>
    <dgm:cxn modelId="{6ADCAA7C-82E2-2D48-96D4-6A8893B8180A}" type="presParOf" srcId="{F3090F8E-B6F0-A748-B4BE-F8DA1B275C6E}" destId="{E035A087-22F4-5649-AC1E-9B445440E05F}" srcOrd="10" destOrd="0" presId="urn:microsoft.com/office/officeart/2005/8/layout/cycle5"/>
    <dgm:cxn modelId="{B1EDC6D7-A2F1-FA4C-9CD3-7FC7691111C6}" type="presParOf" srcId="{F3090F8E-B6F0-A748-B4BE-F8DA1B275C6E}" destId="{BC8B7C21-34A7-E94A-863E-8A12B4CA945A}" srcOrd="11" destOrd="0" presId="urn:microsoft.com/office/officeart/2005/8/layout/cycle5"/>
    <dgm:cxn modelId="{8CDD5829-BC78-E74B-BAD3-BE45CC71D99A}" type="presParOf" srcId="{F3090F8E-B6F0-A748-B4BE-F8DA1B275C6E}" destId="{7527DBE1-E2D9-EA44-8F8D-8912967F3F26}" srcOrd="12" destOrd="0" presId="urn:microsoft.com/office/officeart/2005/8/layout/cycle5"/>
    <dgm:cxn modelId="{FFF80D25-D9AA-A142-BE6B-DD40290451F7}" type="presParOf" srcId="{F3090F8E-B6F0-A748-B4BE-F8DA1B275C6E}" destId="{E92293E8-E2AF-A140-ABC1-54FA21553104}" srcOrd="13" destOrd="0" presId="urn:microsoft.com/office/officeart/2005/8/layout/cycle5"/>
    <dgm:cxn modelId="{FECE77E2-E93B-AE4A-838D-C3AEB788FAAC}" type="presParOf" srcId="{F3090F8E-B6F0-A748-B4BE-F8DA1B275C6E}" destId="{EFF74043-F81C-3740-9641-A776F0D725BD}"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E06C2-F64E-644E-8A5B-31BB5E3D0FEA}">
      <dsp:nvSpPr>
        <dsp:cNvPr id="0" name=""/>
        <dsp:cNvSpPr/>
      </dsp:nvSpPr>
      <dsp:spPr>
        <a:xfrm>
          <a:off x="6113" y="650415"/>
          <a:ext cx="1911056" cy="2293268"/>
        </a:xfrm>
        <a:prstGeom prst="rect">
          <a:avLst/>
        </a:prstGeom>
        <a:solidFill>
          <a:schemeClr val="accent2">
            <a:hueOff val="0"/>
            <a:satOff val="0"/>
            <a:lumOff val="0"/>
            <a:alphaOff val="0"/>
          </a:schemeClr>
        </a:solidFill>
        <a:ln w="12700"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770" tIns="0" rIns="188770" bIns="330200" numCol="1" spcCol="1270" anchor="t" anchorCtr="0">
          <a:noAutofit/>
        </a:bodyPr>
        <a:lstStyle/>
        <a:p>
          <a:pPr marL="0" lvl="0" indent="0" algn="l" defTabSz="844550">
            <a:lnSpc>
              <a:spcPct val="90000"/>
            </a:lnSpc>
            <a:spcBef>
              <a:spcPct val="0"/>
            </a:spcBef>
            <a:spcAft>
              <a:spcPct val="35000"/>
            </a:spcAft>
            <a:buNone/>
          </a:pPr>
          <a:r>
            <a:rPr lang="en-US" sz="1900" kern="1200"/>
            <a:t>Question (relevant to the field)</a:t>
          </a:r>
        </a:p>
      </dsp:txBody>
      <dsp:txXfrm>
        <a:off x="6113" y="1567723"/>
        <a:ext cx="1911056" cy="1375961"/>
      </dsp:txXfrm>
    </dsp:sp>
    <dsp:sp modelId="{F17EE44E-419A-1845-BD1B-C39ED89E0A12}">
      <dsp:nvSpPr>
        <dsp:cNvPr id="0" name=""/>
        <dsp:cNvSpPr/>
      </dsp:nvSpPr>
      <dsp:spPr>
        <a:xfrm>
          <a:off x="6113" y="650415"/>
          <a:ext cx="1911056" cy="917307"/>
        </a:xfrm>
        <a:prstGeom prst="rect">
          <a:avLst/>
        </a:prstGeom>
        <a:noFill/>
        <a:ln w="12700"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770" tIns="165100" rIns="188770" bIns="165100" numCol="1" spcCol="1270" anchor="ctr" anchorCtr="0">
          <a:noAutofit/>
        </a:bodyPr>
        <a:lstStyle/>
        <a:p>
          <a:pPr marL="0" lvl="0" indent="0" algn="l" defTabSz="1955800">
            <a:lnSpc>
              <a:spcPct val="90000"/>
            </a:lnSpc>
            <a:spcBef>
              <a:spcPct val="0"/>
            </a:spcBef>
            <a:spcAft>
              <a:spcPct val="35000"/>
            </a:spcAft>
            <a:buNone/>
          </a:pPr>
          <a:r>
            <a:rPr lang="en-US" sz="4400" kern="1200"/>
            <a:t>01</a:t>
          </a:r>
        </a:p>
      </dsp:txBody>
      <dsp:txXfrm>
        <a:off x="6113" y="650415"/>
        <a:ext cx="1911056" cy="917307"/>
      </dsp:txXfrm>
    </dsp:sp>
    <dsp:sp modelId="{F988005B-21E8-8B44-ABA3-28059E77D623}">
      <dsp:nvSpPr>
        <dsp:cNvPr id="0" name=""/>
        <dsp:cNvSpPr/>
      </dsp:nvSpPr>
      <dsp:spPr>
        <a:xfrm>
          <a:off x="2070054" y="650415"/>
          <a:ext cx="1911056" cy="2293268"/>
        </a:xfrm>
        <a:prstGeom prst="rect">
          <a:avLst/>
        </a:prstGeom>
        <a:solidFill>
          <a:schemeClr val="accent3">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770" tIns="0" rIns="188770" bIns="330200" numCol="1" spcCol="1270" anchor="t" anchorCtr="0">
          <a:noAutofit/>
        </a:bodyPr>
        <a:lstStyle/>
        <a:p>
          <a:pPr marL="0" lvl="0" indent="0" algn="l" defTabSz="844550">
            <a:lnSpc>
              <a:spcPct val="90000"/>
            </a:lnSpc>
            <a:spcBef>
              <a:spcPct val="0"/>
            </a:spcBef>
            <a:spcAft>
              <a:spcPct val="35000"/>
            </a:spcAft>
            <a:buNone/>
          </a:pPr>
          <a:r>
            <a:rPr lang="en-US" sz="1900" kern="1200"/>
            <a:t>Theory or Model (explaining the theory)</a:t>
          </a:r>
        </a:p>
      </dsp:txBody>
      <dsp:txXfrm>
        <a:off x="2070054" y="1567723"/>
        <a:ext cx="1911056" cy="1375961"/>
      </dsp:txXfrm>
    </dsp:sp>
    <dsp:sp modelId="{00FC8E89-172E-CE4C-80FC-C222E408192D}">
      <dsp:nvSpPr>
        <dsp:cNvPr id="0" name=""/>
        <dsp:cNvSpPr/>
      </dsp:nvSpPr>
      <dsp:spPr>
        <a:xfrm>
          <a:off x="2070054" y="650415"/>
          <a:ext cx="1911056" cy="917307"/>
        </a:xfrm>
        <a:prstGeom prst="rect">
          <a:avLst/>
        </a:prstGeom>
        <a:noFill/>
        <a:ln w="12700"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770" tIns="165100" rIns="188770" bIns="165100" numCol="1" spcCol="1270" anchor="ctr" anchorCtr="0">
          <a:noAutofit/>
        </a:bodyPr>
        <a:lstStyle/>
        <a:p>
          <a:pPr marL="0" lvl="0" indent="0" algn="l" defTabSz="1955800">
            <a:lnSpc>
              <a:spcPct val="90000"/>
            </a:lnSpc>
            <a:spcBef>
              <a:spcPct val="0"/>
            </a:spcBef>
            <a:spcAft>
              <a:spcPct val="35000"/>
            </a:spcAft>
            <a:buNone/>
          </a:pPr>
          <a:r>
            <a:rPr lang="en-US" sz="4400" kern="1200"/>
            <a:t>02</a:t>
          </a:r>
        </a:p>
      </dsp:txBody>
      <dsp:txXfrm>
        <a:off x="2070054" y="650415"/>
        <a:ext cx="1911056" cy="917307"/>
      </dsp:txXfrm>
    </dsp:sp>
    <dsp:sp modelId="{A5AE2EEF-C04C-CC4C-A4F3-68EAAB89A9AD}">
      <dsp:nvSpPr>
        <dsp:cNvPr id="0" name=""/>
        <dsp:cNvSpPr/>
      </dsp:nvSpPr>
      <dsp:spPr>
        <a:xfrm>
          <a:off x="4133996" y="650415"/>
          <a:ext cx="1911056" cy="2293268"/>
        </a:xfrm>
        <a:prstGeom prst="rect">
          <a:avLst/>
        </a:prstGeom>
        <a:solidFill>
          <a:schemeClr val="accent4">
            <a:hueOff val="0"/>
            <a:satOff val="0"/>
            <a:lumOff val="0"/>
            <a:alphaOff val="0"/>
          </a:schemeClr>
        </a:solidFill>
        <a:ln w="12700"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770" tIns="0" rIns="188770" bIns="330200" numCol="1" spcCol="1270" anchor="t" anchorCtr="0">
          <a:noAutofit/>
        </a:bodyPr>
        <a:lstStyle/>
        <a:p>
          <a:pPr marL="0" lvl="0" indent="0" algn="l" defTabSz="844550">
            <a:lnSpc>
              <a:spcPct val="90000"/>
            </a:lnSpc>
            <a:spcBef>
              <a:spcPct val="0"/>
            </a:spcBef>
            <a:spcAft>
              <a:spcPct val="35000"/>
            </a:spcAft>
            <a:buNone/>
          </a:pPr>
          <a:r>
            <a:rPr lang="en-US" sz="1900" kern="1200"/>
            <a:t>Observable Implications (Hypotheses)</a:t>
          </a:r>
        </a:p>
      </dsp:txBody>
      <dsp:txXfrm>
        <a:off x="4133996" y="1567723"/>
        <a:ext cx="1911056" cy="1375961"/>
      </dsp:txXfrm>
    </dsp:sp>
    <dsp:sp modelId="{BFE09087-818E-5D47-934B-F501DAFB7FE7}">
      <dsp:nvSpPr>
        <dsp:cNvPr id="0" name=""/>
        <dsp:cNvSpPr/>
      </dsp:nvSpPr>
      <dsp:spPr>
        <a:xfrm>
          <a:off x="4133996" y="650415"/>
          <a:ext cx="1911056" cy="917307"/>
        </a:xfrm>
        <a:prstGeom prst="rect">
          <a:avLst/>
        </a:prstGeom>
        <a:noFill/>
        <a:ln w="12700"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770" tIns="165100" rIns="188770" bIns="165100" numCol="1" spcCol="1270" anchor="ctr" anchorCtr="0">
          <a:noAutofit/>
        </a:bodyPr>
        <a:lstStyle/>
        <a:p>
          <a:pPr marL="0" lvl="0" indent="0" algn="l" defTabSz="1955800">
            <a:lnSpc>
              <a:spcPct val="90000"/>
            </a:lnSpc>
            <a:spcBef>
              <a:spcPct val="0"/>
            </a:spcBef>
            <a:spcAft>
              <a:spcPct val="35000"/>
            </a:spcAft>
            <a:buNone/>
          </a:pPr>
          <a:r>
            <a:rPr lang="en-US" sz="4400" kern="1200"/>
            <a:t>03</a:t>
          </a:r>
        </a:p>
      </dsp:txBody>
      <dsp:txXfrm>
        <a:off x="4133996" y="650415"/>
        <a:ext cx="1911056" cy="917307"/>
      </dsp:txXfrm>
    </dsp:sp>
    <dsp:sp modelId="{F7DA006E-D9C7-344C-A020-8CE8A065698E}">
      <dsp:nvSpPr>
        <dsp:cNvPr id="0" name=""/>
        <dsp:cNvSpPr/>
      </dsp:nvSpPr>
      <dsp:spPr>
        <a:xfrm>
          <a:off x="6197938" y="650415"/>
          <a:ext cx="1911056" cy="2293268"/>
        </a:xfrm>
        <a:prstGeom prst="rect">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770" tIns="0" rIns="188770" bIns="330200" numCol="1" spcCol="1270" anchor="t" anchorCtr="0">
          <a:noAutofit/>
        </a:bodyPr>
        <a:lstStyle/>
        <a:p>
          <a:pPr marL="0" lvl="0" indent="0" algn="l" defTabSz="844550">
            <a:lnSpc>
              <a:spcPct val="90000"/>
            </a:lnSpc>
            <a:spcBef>
              <a:spcPct val="0"/>
            </a:spcBef>
            <a:spcAft>
              <a:spcPct val="35000"/>
            </a:spcAft>
            <a:buNone/>
          </a:pPr>
          <a:r>
            <a:rPr lang="en-US" sz="1900" kern="1200"/>
            <a:t>Observe the World (Reject the Null)</a:t>
          </a:r>
        </a:p>
      </dsp:txBody>
      <dsp:txXfrm>
        <a:off x="6197938" y="1567723"/>
        <a:ext cx="1911056" cy="1375961"/>
      </dsp:txXfrm>
    </dsp:sp>
    <dsp:sp modelId="{FA179B8D-8D45-3C45-A4A4-18C2EF9C7D8C}">
      <dsp:nvSpPr>
        <dsp:cNvPr id="0" name=""/>
        <dsp:cNvSpPr/>
      </dsp:nvSpPr>
      <dsp:spPr>
        <a:xfrm>
          <a:off x="6197938" y="650415"/>
          <a:ext cx="1911056" cy="917307"/>
        </a:xfrm>
        <a:prstGeom prst="rect">
          <a:avLst/>
        </a:prstGeom>
        <a:noFill/>
        <a:ln w="12700"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770" tIns="165100" rIns="188770" bIns="165100" numCol="1" spcCol="1270" anchor="ctr" anchorCtr="0">
          <a:noAutofit/>
        </a:bodyPr>
        <a:lstStyle/>
        <a:p>
          <a:pPr marL="0" lvl="0" indent="0" algn="l" defTabSz="1955800">
            <a:lnSpc>
              <a:spcPct val="90000"/>
            </a:lnSpc>
            <a:spcBef>
              <a:spcPct val="0"/>
            </a:spcBef>
            <a:spcAft>
              <a:spcPct val="35000"/>
            </a:spcAft>
            <a:buNone/>
          </a:pPr>
          <a:r>
            <a:rPr lang="en-US" sz="4400" kern="1200"/>
            <a:t>04</a:t>
          </a:r>
        </a:p>
      </dsp:txBody>
      <dsp:txXfrm>
        <a:off x="6197938" y="650415"/>
        <a:ext cx="1911056" cy="917307"/>
      </dsp:txXfrm>
    </dsp:sp>
    <dsp:sp modelId="{E15AFDE8-F67C-AB42-A473-9543490E5331}">
      <dsp:nvSpPr>
        <dsp:cNvPr id="0" name=""/>
        <dsp:cNvSpPr/>
      </dsp:nvSpPr>
      <dsp:spPr>
        <a:xfrm>
          <a:off x="8261879" y="650415"/>
          <a:ext cx="1911056" cy="2293268"/>
        </a:xfrm>
        <a:prstGeom prst="rect">
          <a:avLst/>
        </a:prstGeom>
        <a:solidFill>
          <a:schemeClr val="accent6">
            <a:hueOff val="0"/>
            <a:satOff val="0"/>
            <a:lumOff val="0"/>
            <a:alphaOff val="0"/>
          </a:schemeClr>
        </a:solidFill>
        <a:ln w="12700" cap="flat" cmpd="sng" algn="in">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770" tIns="0" rIns="188770" bIns="330200" numCol="1" spcCol="1270" anchor="t" anchorCtr="0">
          <a:noAutofit/>
        </a:bodyPr>
        <a:lstStyle/>
        <a:p>
          <a:pPr marL="0" lvl="0" indent="0" algn="l" defTabSz="844550">
            <a:lnSpc>
              <a:spcPct val="90000"/>
            </a:lnSpc>
            <a:spcBef>
              <a:spcPct val="0"/>
            </a:spcBef>
            <a:spcAft>
              <a:spcPct val="35000"/>
            </a:spcAft>
            <a:buNone/>
          </a:pPr>
          <a:r>
            <a:rPr lang="en-US" sz="1900" kern="1200"/>
            <a:t>Evaluate</a:t>
          </a:r>
        </a:p>
      </dsp:txBody>
      <dsp:txXfrm>
        <a:off x="8261879" y="1567723"/>
        <a:ext cx="1911056" cy="1375961"/>
      </dsp:txXfrm>
    </dsp:sp>
    <dsp:sp modelId="{A80502B8-8E6B-C24B-BD67-50B316380153}">
      <dsp:nvSpPr>
        <dsp:cNvPr id="0" name=""/>
        <dsp:cNvSpPr/>
      </dsp:nvSpPr>
      <dsp:spPr>
        <a:xfrm>
          <a:off x="8261879" y="650415"/>
          <a:ext cx="1911056" cy="917307"/>
        </a:xfrm>
        <a:prstGeom prst="rect">
          <a:avLst/>
        </a:prstGeom>
        <a:noFill/>
        <a:ln w="12700" cap="flat" cmpd="sng" algn="in">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8770" tIns="165100" rIns="188770" bIns="165100" numCol="1" spcCol="1270" anchor="ctr" anchorCtr="0">
          <a:noAutofit/>
        </a:bodyPr>
        <a:lstStyle/>
        <a:p>
          <a:pPr marL="0" lvl="0" indent="0" algn="l" defTabSz="1955800">
            <a:lnSpc>
              <a:spcPct val="90000"/>
            </a:lnSpc>
            <a:spcBef>
              <a:spcPct val="0"/>
            </a:spcBef>
            <a:spcAft>
              <a:spcPct val="35000"/>
            </a:spcAft>
            <a:buNone/>
          </a:pPr>
          <a:r>
            <a:rPr lang="en-US" sz="4400" kern="1200"/>
            <a:t>05</a:t>
          </a:r>
        </a:p>
      </dsp:txBody>
      <dsp:txXfrm>
        <a:off x="8261879" y="650415"/>
        <a:ext cx="1911056" cy="9173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EC810-8558-E549-9A20-78E78F96AA8B}">
      <dsp:nvSpPr>
        <dsp:cNvPr id="0" name=""/>
        <dsp:cNvSpPr/>
      </dsp:nvSpPr>
      <dsp:spPr>
        <a:xfrm>
          <a:off x="4499309" y="2762"/>
          <a:ext cx="1180431" cy="76728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Research Questions</a:t>
          </a:r>
        </a:p>
      </dsp:txBody>
      <dsp:txXfrm>
        <a:off x="4536765" y="40218"/>
        <a:ext cx="1105519" cy="692368"/>
      </dsp:txXfrm>
    </dsp:sp>
    <dsp:sp modelId="{DE05AE7B-410D-914F-A472-1FA86568D51B}">
      <dsp:nvSpPr>
        <dsp:cNvPr id="0" name=""/>
        <dsp:cNvSpPr/>
      </dsp:nvSpPr>
      <dsp:spPr>
        <a:xfrm>
          <a:off x="3557883" y="386402"/>
          <a:ext cx="3063282" cy="3063282"/>
        </a:xfrm>
        <a:custGeom>
          <a:avLst/>
          <a:gdLst/>
          <a:ahLst/>
          <a:cxnLst/>
          <a:rect l="0" t="0" r="0" b="0"/>
          <a:pathLst>
            <a:path>
              <a:moveTo>
                <a:pt x="2279676" y="195090"/>
              </a:moveTo>
              <a:arcTo wR="1531641" hR="1531641" stAng="17954082" swAng="1210513"/>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21EAE3D-FA0C-774C-A443-9DC872CE0F3C}">
      <dsp:nvSpPr>
        <dsp:cNvPr id="0" name=""/>
        <dsp:cNvSpPr/>
      </dsp:nvSpPr>
      <dsp:spPr>
        <a:xfrm>
          <a:off x="5955986" y="1061100"/>
          <a:ext cx="1180431" cy="76728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Theory</a:t>
          </a:r>
        </a:p>
      </dsp:txBody>
      <dsp:txXfrm>
        <a:off x="5993442" y="1098556"/>
        <a:ext cx="1105519" cy="692368"/>
      </dsp:txXfrm>
    </dsp:sp>
    <dsp:sp modelId="{7D5C350B-36E1-5540-B636-9A13408DE96B}">
      <dsp:nvSpPr>
        <dsp:cNvPr id="0" name=""/>
        <dsp:cNvSpPr/>
      </dsp:nvSpPr>
      <dsp:spPr>
        <a:xfrm>
          <a:off x="3557883" y="386402"/>
          <a:ext cx="3063282" cy="3063282"/>
        </a:xfrm>
        <a:custGeom>
          <a:avLst/>
          <a:gdLst/>
          <a:ahLst/>
          <a:cxnLst/>
          <a:rect l="0" t="0" r="0" b="0"/>
          <a:pathLst>
            <a:path>
              <a:moveTo>
                <a:pt x="3059598" y="1637816"/>
              </a:moveTo>
              <a:arcTo wR="1531641" hR="1531641" stAng="21838500" swAng="1358933"/>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3844F7B-06B8-4649-B4EA-6D202B777573}">
      <dsp:nvSpPr>
        <dsp:cNvPr id="0" name=""/>
        <dsp:cNvSpPr/>
      </dsp:nvSpPr>
      <dsp:spPr>
        <a:xfrm>
          <a:off x="5399585" y="2773527"/>
          <a:ext cx="1180431" cy="76728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Hypotheses</a:t>
          </a:r>
        </a:p>
      </dsp:txBody>
      <dsp:txXfrm>
        <a:off x="5437041" y="2810983"/>
        <a:ext cx="1105519" cy="692368"/>
      </dsp:txXfrm>
    </dsp:sp>
    <dsp:sp modelId="{C8A88D3C-1741-8349-BCFE-FD620B02F2F1}">
      <dsp:nvSpPr>
        <dsp:cNvPr id="0" name=""/>
        <dsp:cNvSpPr/>
      </dsp:nvSpPr>
      <dsp:spPr>
        <a:xfrm>
          <a:off x="3557883" y="386402"/>
          <a:ext cx="3063282" cy="3063282"/>
        </a:xfrm>
        <a:custGeom>
          <a:avLst/>
          <a:gdLst/>
          <a:ahLst/>
          <a:cxnLst/>
          <a:rect l="0" t="0" r="0" b="0"/>
          <a:pathLst>
            <a:path>
              <a:moveTo>
                <a:pt x="1719362" y="3051735"/>
              </a:moveTo>
              <a:arcTo wR="1531641" hR="1531641" stAng="4977601" swAng="844797"/>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B1F52A6-3A14-8C4F-BB65-DCA051EF938F}">
      <dsp:nvSpPr>
        <dsp:cNvPr id="0" name=""/>
        <dsp:cNvSpPr/>
      </dsp:nvSpPr>
      <dsp:spPr>
        <a:xfrm>
          <a:off x="3599032" y="2773527"/>
          <a:ext cx="1180431" cy="76728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Empirical Evaluation</a:t>
          </a:r>
        </a:p>
      </dsp:txBody>
      <dsp:txXfrm>
        <a:off x="3636488" y="2810983"/>
        <a:ext cx="1105519" cy="692368"/>
      </dsp:txXfrm>
    </dsp:sp>
    <dsp:sp modelId="{BC8B7C21-34A7-E94A-863E-8A12B4CA945A}">
      <dsp:nvSpPr>
        <dsp:cNvPr id="0" name=""/>
        <dsp:cNvSpPr/>
      </dsp:nvSpPr>
      <dsp:spPr>
        <a:xfrm>
          <a:off x="3557883" y="386402"/>
          <a:ext cx="3063282" cy="3063282"/>
        </a:xfrm>
        <a:custGeom>
          <a:avLst/>
          <a:gdLst/>
          <a:ahLst/>
          <a:cxnLst/>
          <a:rect l="0" t="0" r="0" b="0"/>
          <a:pathLst>
            <a:path>
              <a:moveTo>
                <a:pt x="162403" y="2218018"/>
              </a:moveTo>
              <a:arcTo wR="1531641" hR="1531641" stAng="9202567" swAng="1358933"/>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527DBE1-E2D9-EA44-8F8D-8912967F3F26}">
      <dsp:nvSpPr>
        <dsp:cNvPr id="0" name=""/>
        <dsp:cNvSpPr/>
      </dsp:nvSpPr>
      <dsp:spPr>
        <a:xfrm>
          <a:off x="3042631" y="1061100"/>
          <a:ext cx="1180431" cy="76728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Limitations</a:t>
          </a:r>
        </a:p>
      </dsp:txBody>
      <dsp:txXfrm>
        <a:off x="3080087" y="1098556"/>
        <a:ext cx="1105519" cy="692368"/>
      </dsp:txXfrm>
    </dsp:sp>
    <dsp:sp modelId="{EFF74043-F81C-3740-9641-A776F0D725BD}">
      <dsp:nvSpPr>
        <dsp:cNvPr id="0" name=""/>
        <dsp:cNvSpPr/>
      </dsp:nvSpPr>
      <dsp:spPr>
        <a:xfrm>
          <a:off x="3557883" y="386402"/>
          <a:ext cx="3063282" cy="3063282"/>
        </a:xfrm>
        <a:custGeom>
          <a:avLst/>
          <a:gdLst/>
          <a:ahLst/>
          <a:cxnLst/>
          <a:rect l="0" t="0" r="0" b="0"/>
          <a:pathLst>
            <a:path>
              <a:moveTo>
                <a:pt x="368537" y="535089"/>
              </a:moveTo>
              <a:arcTo wR="1531641" hR="1531641" stAng="13235406" swAng="1210513"/>
            </a:path>
          </a:pathLst>
        </a:custGeom>
        <a:noFill/>
        <a:ln w="6350" cap="flat" cmpd="sng" algn="in">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331530-EE43-0F41-A018-2ADC4AD8D09C}" type="datetimeFigureOut">
              <a:rPr lang="en-US" smtClean="0"/>
              <a:t>1/7/25</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7982DF1-7771-7249-AC6D-0B7C217E15F0}"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865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331530-EE43-0F41-A018-2ADC4AD8D09C}" type="datetimeFigureOut">
              <a:rPr lang="en-US" smtClean="0"/>
              <a:t>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82DF1-7771-7249-AC6D-0B7C217E15F0}" type="slidenum">
              <a:rPr lang="en-US" smtClean="0"/>
              <a:t>‹#›</a:t>
            </a:fld>
            <a:endParaRPr lang="en-US"/>
          </a:p>
        </p:txBody>
      </p:sp>
    </p:spTree>
    <p:extLst>
      <p:ext uri="{BB962C8B-B14F-4D97-AF65-F5344CB8AC3E}">
        <p14:creationId xmlns:p14="http://schemas.microsoft.com/office/powerpoint/2010/main" val="3740337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331530-EE43-0F41-A018-2ADC4AD8D09C}" type="datetimeFigureOut">
              <a:rPr lang="en-US" smtClean="0"/>
              <a:t>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82DF1-7771-7249-AC6D-0B7C217E15F0}" type="slidenum">
              <a:rPr lang="en-US" smtClean="0"/>
              <a:t>‹#›</a:t>
            </a:fld>
            <a:endParaRPr lang="en-US"/>
          </a:p>
        </p:txBody>
      </p:sp>
    </p:spTree>
    <p:extLst>
      <p:ext uri="{BB962C8B-B14F-4D97-AF65-F5344CB8AC3E}">
        <p14:creationId xmlns:p14="http://schemas.microsoft.com/office/powerpoint/2010/main" val="398964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331530-EE43-0F41-A018-2ADC4AD8D09C}" type="datetimeFigureOut">
              <a:rPr lang="en-US" smtClean="0"/>
              <a:t>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82DF1-7771-7249-AC6D-0B7C217E15F0}" type="slidenum">
              <a:rPr lang="en-US" smtClean="0"/>
              <a:t>‹#›</a:t>
            </a:fld>
            <a:endParaRPr lang="en-US"/>
          </a:p>
        </p:txBody>
      </p:sp>
    </p:spTree>
    <p:extLst>
      <p:ext uri="{BB962C8B-B14F-4D97-AF65-F5344CB8AC3E}">
        <p14:creationId xmlns:p14="http://schemas.microsoft.com/office/powerpoint/2010/main" val="3210440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331530-EE43-0F41-A018-2ADC4AD8D09C}" type="datetimeFigureOut">
              <a:rPr lang="en-US" smtClean="0"/>
              <a:t>1/7/25</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7982DF1-7771-7249-AC6D-0B7C217E15F0}"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393250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331530-EE43-0F41-A018-2ADC4AD8D09C}" type="datetimeFigureOut">
              <a:rPr lang="en-US" smtClean="0"/>
              <a:t>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82DF1-7771-7249-AC6D-0B7C217E15F0}" type="slidenum">
              <a:rPr lang="en-US" smtClean="0"/>
              <a:t>‹#›</a:t>
            </a:fld>
            <a:endParaRPr lang="en-US"/>
          </a:p>
        </p:txBody>
      </p:sp>
    </p:spTree>
    <p:extLst>
      <p:ext uri="{BB962C8B-B14F-4D97-AF65-F5344CB8AC3E}">
        <p14:creationId xmlns:p14="http://schemas.microsoft.com/office/powerpoint/2010/main" val="357971890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331530-EE43-0F41-A018-2ADC4AD8D09C}" type="datetimeFigureOut">
              <a:rPr lang="en-US" smtClean="0"/>
              <a:t>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982DF1-7771-7249-AC6D-0B7C217E15F0}" type="slidenum">
              <a:rPr lang="en-US" smtClean="0"/>
              <a:t>‹#›</a:t>
            </a:fld>
            <a:endParaRPr lang="en-US"/>
          </a:p>
        </p:txBody>
      </p:sp>
    </p:spTree>
    <p:extLst>
      <p:ext uri="{BB962C8B-B14F-4D97-AF65-F5344CB8AC3E}">
        <p14:creationId xmlns:p14="http://schemas.microsoft.com/office/powerpoint/2010/main" val="144636828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331530-EE43-0F41-A018-2ADC4AD8D09C}" type="datetimeFigureOut">
              <a:rPr lang="en-US" smtClean="0"/>
              <a:t>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82DF1-7771-7249-AC6D-0B7C217E15F0}" type="slidenum">
              <a:rPr lang="en-US" smtClean="0"/>
              <a:t>‹#›</a:t>
            </a:fld>
            <a:endParaRPr lang="en-US"/>
          </a:p>
        </p:txBody>
      </p:sp>
    </p:spTree>
    <p:extLst>
      <p:ext uri="{BB962C8B-B14F-4D97-AF65-F5344CB8AC3E}">
        <p14:creationId xmlns:p14="http://schemas.microsoft.com/office/powerpoint/2010/main" val="399532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31530-EE43-0F41-A018-2ADC4AD8D09C}" type="datetimeFigureOut">
              <a:rPr lang="en-US" smtClean="0"/>
              <a:t>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982DF1-7771-7249-AC6D-0B7C217E15F0}" type="slidenum">
              <a:rPr lang="en-US" smtClean="0"/>
              <a:t>‹#›</a:t>
            </a:fld>
            <a:endParaRPr lang="en-US"/>
          </a:p>
        </p:txBody>
      </p:sp>
    </p:spTree>
    <p:extLst>
      <p:ext uri="{BB962C8B-B14F-4D97-AF65-F5344CB8AC3E}">
        <p14:creationId xmlns:p14="http://schemas.microsoft.com/office/powerpoint/2010/main" val="393484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0331530-EE43-0F41-A018-2ADC4AD8D09C}" type="datetimeFigureOut">
              <a:rPr lang="en-US" smtClean="0"/>
              <a:t>1/7/25</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77982DF1-7771-7249-AC6D-0B7C217E15F0}"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558331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0331530-EE43-0F41-A018-2ADC4AD8D09C}" type="datetimeFigureOut">
              <a:rPr lang="en-US" smtClean="0"/>
              <a:t>1/7/25</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77982DF1-7771-7249-AC6D-0B7C217E15F0}" type="slidenum">
              <a:rPr lang="en-US" smtClean="0"/>
              <a:t>‹#›</a:t>
            </a:fld>
            <a:endParaRPr lang="en-US"/>
          </a:p>
        </p:txBody>
      </p:sp>
    </p:spTree>
    <p:extLst>
      <p:ext uri="{BB962C8B-B14F-4D97-AF65-F5344CB8AC3E}">
        <p14:creationId xmlns:p14="http://schemas.microsoft.com/office/powerpoint/2010/main" val="100448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331530-EE43-0F41-A018-2ADC4AD8D09C}" type="datetimeFigureOut">
              <a:rPr lang="en-US" smtClean="0"/>
              <a:t>1/7/25</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7982DF1-7771-7249-AC6D-0B7C217E15F0}"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57358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iZxCjkLS6Mw"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5F47-27DD-FA35-3748-0115ABF34F1D}"/>
              </a:ext>
            </a:extLst>
          </p:cNvPr>
          <p:cNvSpPr>
            <a:spLocks noGrp="1"/>
          </p:cNvSpPr>
          <p:nvPr>
            <p:ph type="ctrTitle"/>
          </p:nvPr>
        </p:nvSpPr>
        <p:spPr/>
        <p:txBody>
          <a:bodyPr/>
          <a:lstStyle/>
          <a:p>
            <a:r>
              <a:rPr lang="en-US" dirty="0"/>
              <a:t>What is Causal Inference?</a:t>
            </a:r>
          </a:p>
        </p:txBody>
      </p:sp>
      <p:sp>
        <p:nvSpPr>
          <p:cNvPr id="3" name="Subtitle 2">
            <a:extLst>
              <a:ext uri="{FF2B5EF4-FFF2-40B4-BE49-F238E27FC236}">
                <a16:creationId xmlns:a16="http://schemas.microsoft.com/office/drawing/2014/main" id="{23F3BAA9-F36B-5A6A-9C24-E8ACD1276FFD}"/>
              </a:ext>
            </a:extLst>
          </p:cNvPr>
          <p:cNvSpPr>
            <a:spLocks noGrp="1"/>
          </p:cNvSpPr>
          <p:nvPr>
            <p:ph type="subTitle" idx="1"/>
          </p:nvPr>
        </p:nvSpPr>
        <p:spPr/>
        <p:txBody>
          <a:bodyPr/>
          <a:lstStyle/>
          <a:p>
            <a:r>
              <a:rPr lang="en-US" dirty="0"/>
              <a:t>Prof. Sebastián Vallejo Vera</a:t>
            </a:r>
          </a:p>
        </p:txBody>
      </p:sp>
    </p:spTree>
    <p:extLst>
      <p:ext uri="{BB962C8B-B14F-4D97-AF65-F5344CB8AC3E}">
        <p14:creationId xmlns:p14="http://schemas.microsoft.com/office/powerpoint/2010/main" val="2158940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B85A-86C7-645A-C266-61651077BB08}"/>
              </a:ext>
            </a:extLst>
          </p:cNvPr>
          <p:cNvSpPr>
            <a:spLocks noGrp="1"/>
          </p:cNvSpPr>
          <p:nvPr>
            <p:ph type="title"/>
          </p:nvPr>
        </p:nvSpPr>
        <p:spPr/>
        <p:txBody>
          <a:bodyPr/>
          <a:lstStyle/>
          <a:p>
            <a:r>
              <a:rPr lang="en-US" dirty="0"/>
              <a:t>Hypothesis</a:t>
            </a:r>
          </a:p>
        </p:txBody>
      </p:sp>
      <p:sp>
        <p:nvSpPr>
          <p:cNvPr id="3" name="Text Placeholder 2">
            <a:extLst>
              <a:ext uri="{FF2B5EF4-FFF2-40B4-BE49-F238E27FC236}">
                <a16:creationId xmlns:a16="http://schemas.microsoft.com/office/drawing/2014/main" id="{6FBF6C0F-C4E2-DB29-6ECC-D0645034F85F}"/>
              </a:ext>
            </a:extLst>
          </p:cNvPr>
          <p:cNvSpPr>
            <a:spLocks noGrp="1"/>
          </p:cNvSpPr>
          <p:nvPr>
            <p:ph type="body" idx="1"/>
          </p:nvPr>
        </p:nvSpPr>
        <p:spPr/>
        <p:txBody>
          <a:bodyPr>
            <a:normAutofit lnSpcReduction="10000"/>
          </a:bodyPr>
          <a:lstStyle/>
          <a:p>
            <a:r>
              <a:rPr lang="en-US" dirty="0"/>
              <a:t>(Ok, we are taking the long way to get to causal inference, but we will get there… eventually)</a:t>
            </a:r>
          </a:p>
        </p:txBody>
      </p:sp>
    </p:spTree>
    <p:extLst>
      <p:ext uri="{BB962C8B-B14F-4D97-AF65-F5344CB8AC3E}">
        <p14:creationId xmlns:p14="http://schemas.microsoft.com/office/powerpoint/2010/main" val="113814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327809-7382-C4D1-7780-C3B24A45362B}"/>
              </a:ext>
            </a:extLst>
          </p:cNvPr>
          <p:cNvSpPr>
            <a:spLocks noGrp="1"/>
          </p:cNvSpPr>
          <p:nvPr>
            <p:ph type="title"/>
          </p:nvPr>
        </p:nvSpPr>
        <p:spPr/>
        <p:txBody>
          <a:bodyPr/>
          <a:lstStyle/>
          <a:p>
            <a:r>
              <a:rPr lang="en-US" dirty="0"/>
              <a:t>Hypotheses</a:t>
            </a:r>
          </a:p>
        </p:txBody>
      </p:sp>
      <p:sp>
        <p:nvSpPr>
          <p:cNvPr id="5" name="Content Placeholder 4">
            <a:extLst>
              <a:ext uri="{FF2B5EF4-FFF2-40B4-BE49-F238E27FC236}">
                <a16:creationId xmlns:a16="http://schemas.microsoft.com/office/drawing/2014/main" id="{4E4C1698-84FE-7C32-E770-463E1FAF65DF}"/>
              </a:ext>
            </a:extLst>
          </p:cNvPr>
          <p:cNvSpPr>
            <a:spLocks noGrp="1"/>
          </p:cNvSpPr>
          <p:nvPr>
            <p:ph idx="1"/>
          </p:nvPr>
        </p:nvSpPr>
        <p:spPr/>
        <p:txBody>
          <a:bodyPr/>
          <a:lstStyle/>
          <a:p>
            <a:r>
              <a:rPr lang="en-US" dirty="0"/>
              <a:t>Hypotheses are the observable implications of our theory. </a:t>
            </a:r>
          </a:p>
          <a:p>
            <a:r>
              <a:rPr lang="en-US" dirty="0"/>
              <a:t>In our theory, we explain our understanding of the world and the conditions under which this understanding answers our research question. </a:t>
            </a:r>
          </a:p>
          <a:p>
            <a:r>
              <a:rPr lang="en-US" dirty="0"/>
              <a:t>Thus, our theory will have certain </a:t>
            </a:r>
            <a:r>
              <a:rPr lang="en-US" dirty="0">
                <a:solidFill>
                  <a:schemeClr val="accent1"/>
                </a:solidFill>
              </a:rPr>
              <a:t>observable implications</a:t>
            </a:r>
            <a:r>
              <a:rPr lang="en-US" dirty="0"/>
              <a:t>.  </a:t>
            </a:r>
          </a:p>
          <a:p>
            <a:endParaRPr lang="en-US" dirty="0"/>
          </a:p>
          <a:p>
            <a:r>
              <a:rPr lang="en-US" dirty="0"/>
              <a:t>For example, if I argue that democracy requires a strong middle class, an observable implication of my theory would be that… (?)</a:t>
            </a:r>
          </a:p>
        </p:txBody>
      </p:sp>
    </p:spTree>
    <p:extLst>
      <p:ext uri="{BB962C8B-B14F-4D97-AF65-F5344CB8AC3E}">
        <p14:creationId xmlns:p14="http://schemas.microsoft.com/office/powerpoint/2010/main" val="1537230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E982FE-0F2B-E14C-84D2-F9DF63F0CFA2}"/>
              </a:ext>
            </a:extLst>
          </p:cNvPr>
          <p:cNvSpPr txBox="1"/>
          <p:nvPr/>
        </p:nvSpPr>
        <p:spPr>
          <a:xfrm>
            <a:off x="3022899" y="2504327"/>
            <a:ext cx="322729" cy="1569660"/>
          </a:xfrm>
          <a:prstGeom prst="rect">
            <a:avLst/>
          </a:prstGeom>
          <a:noFill/>
        </p:spPr>
        <p:txBody>
          <a:bodyPr wrap="square" rtlCol="0">
            <a:spAutoFit/>
          </a:bodyPr>
          <a:lstStyle/>
          <a:p>
            <a:r>
              <a:rPr lang="es-ES_tradnl" sz="9600" dirty="0"/>
              <a:t>A</a:t>
            </a:r>
          </a:p>
        </p:txBody>
      </p:sp>
      <p:sp>
        <p:nvSpPr>
          <p:cNvPr id="3" name="TextBox 2">
            <a:extLst>
              <a:ext uri="{FF2B5EF4-FFF2-40B4-BE49-F238E27FC236}">
                <a16:creationId xmlns:a16="http://schemas.microsoft.com/office/drawing/2014/main" id="{02AADB32-4921-C148-AAC6-BBE8FCAC701E}"/>
              </a:ext>
            </a:extLst>
          </p:cNvPr>
          <p:cNvSpPr txBox="1"/>
          <p:nvPr/>
        </p:nvSpPr>
        <p:spPr>
          <a:xfrm>
            <a:off x="7913147" y="2504327"/>
            <a:ext cx="761998" cy="1569660"/>
          </a:xfrm>
          <a:prstGeom prst="rect">
            <a:avLst/>
          </a:prstGeom>
          <a:noFill/>
        </p:spPr>
        <p:txBody>
          <a:bodyPr wrap="square" rtlCol="0">
            <a:spAutoFit/>
          </a:bodyPr>
          <a:lstStyle/>
          <a:p>
            <a:r>
              <a:rPr lang="es-ES_tradnl" sz="9600" dirty="0"/>
              <a:t>B</a:t>
            </a:r>
          </a:p>
        </p:txBody>
      </p:sp>
      <p:cxnSp>
        <p:nvCxnSpPr>
          <p:cNvPr id="5" name="Straight Arrow Connector 4">
            <a:extLst>
              <a:ext uri="{FF2B5EF4-FFF2-40B4-BE49-F238E27FC236}">
                <a16:creationId xmlns:a16="http://schemas.microsoft.com/office/drawing/2014/main" id="{EF217D0F-20FF-D549-AA8F-DCBE453632A4}"/>
              </a:ext>
            </a:extLst>
          </p:cNvPr>
          <p:cNvCxnSpPr/>
          <p:nvPr/>
        </p:nvCxnSpPr>
        <p:spPr>
          <a:xfrm>
            <a:off x="4453666" y="3289157"/>
            <a:ext cx="2893807"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E78A82F-1FE8-914C-8A22-D37F4419B398}"/>
              </a:ext>
            </a:extLst>
          </p:cNvPr>
          <p:cNvSpPr txBox="1"/>
          <p:nvPr/>
        </p:nvSpPr>
        <p:spPr>
          <a:xfrm>
            <a:off x="2537657" y="1549544"/>
            <a:ext cx="1916009" cy="369332"/>
          </a:xfrm>
          <a:prstGeom prst="rect">
            <a:avLst/>
          </a:prstGeom>
          <a:noFill/>
        </p:spPr>
        <p:txBody>
          <a:bodyPr wrap="square" rtlCol="0">
            <a:spAutoFit/>
          </a:bodyPr>
          <a:lstStyle/>
          <a:p>
            <a:r>
              <a:rPr lang="es-ES_tradnl" dirty="0"/>
              <a:t>+ MIDDLE CLASS</a:t>
            </a:r>
          </a:p>
        </p:txBody>
      </p:sp>
      <p:sp>
        <p:nvSpPr>
          <p:cNvPr id="6" name="TextBox 5">
            <a:extLst>
              <a:ext uri="{FF2B5EF4-FFF2-40B4-BE49-F238E27FC236}">
                <a16:creationId xmlns:a16="http://schemas.microsoft.com/office/drawing/2014/main" id="{CF4B07F4-7377-E947-9E53-103E3C55F1B5}"/>
              </a:ext>
            </a:extLst>
          </p:cNvPr>
          <p:cNvSpPr txBox="1"/>
          <p:nvPr/>
        </p:nvSpPr>
        <p:spPr>
          <a:xfrm>
            <a:off x="7201616" y="1549544"/>
            <a:ext cx="2185059" cy="369332"/>
          </a:xfrm>
          <a:prstGeom prst="rect">
            <a:avLst/>
          </a:prstGeom>
          <a:noFill/>
        </p:spPr>
        <p:txBody>
          <a:bodyPr wrap="square" rtlCol="0">
            <a:spAutoFit/>
          </a:bodyPr>
          <a:lstStyle/>
          <a:p>
            <a:pPr algn="ctr"/>
            <a:r>
              <a:rPr lang="es-ES_tradnl" dirty="0"/>
              <a:t>+ DEMOCRACY</a:t>
            </a:r>
          </a:p>
        </p:txBody>
      </p:sp>
      <p:cxnSp>
        <p:nvCxnSpPr>
          <p:cNvPr id="7" name="Straight Arrow Connector 6">
            <a:extLst>
              <a:ext uri="{FF2B5EF4-FFF2-40B4-BE49-F238E27FC236}">
                <a16:creationId xmlns:a16="http://schemas.microsoft.com/office/drawing/2014/main" id="{BA66A554-73D5-B641-B441-A619A7728A25}"/>
              </a:ext>
            </a:extLst>
          </p:cNvPr>
          <p:cNvCxnSpPr/>
          <p:nvPr/>
        </p:nvCxnSpPr>
        <p:spPr>
          <a:xfrm>
            <a:off x="4453665" y="1734210"/>
            <a:ext cx="289380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14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D99E-5999-DA49-8277-4EFF64080D89}"/>
              </a:ext>
            </a:extLst>
          </p:cNvPr>
          <p:cNvSpPr>
            <a:spLocks noGrp="1"/>
          </p:cNvSpPr>
          <p:nvPr>
            <p:ph type="title"/>
          </p:nvPr>
        </p:nvSpPr>
        <p:spPr/>
        <p:txBody>
          <a:bodyPr/>
          <a:lstStyle/>
          <a:p>
            <a:r>
              <a:rPr lang="en-US" dirty="0"/>
              <a:t>Observing the World</a:t>
            </a:r>
          </a:p>
        </p:txBody>
      </p:sp>
      <p:sp>
        <p:nvSpPr>
          <p:cNvPr id="3" name="Text Placeholder 2">
            <a:extLst>
              <a:ext uri="{FF2B5EF4-FFF2-40B4-BE49-F238E27FC236}">
                <a16:creationId xmlns:a16="http://schemas.microsoft.com/office/drawing/2014/main" id="{CDEFE150-B5DC-EC6A-74E4-9881FA95550E}"/>
              </a:ext>
            </a:extLst>
          </p:cNvPr>
          <p:cNvSpPr>
            <a:spLocks noGrp="1"/>
          </p:cNvSpPr>
          <p:nvPr>
            <p:ph type="body" idx="1"/>
          </p:nvPr>
        </p:nvSpPr>
        <p:spPr/>
        <p:txBody>
          <a:bodyPr/>
          <a:lstStyle/>
          <a:p>
            <a:r>
              <a:rPr lang="en-US" dirty="0"/>
              <a:t>(Getting closer to causal inference)</a:t>
            </a:r>
          </a:p>
        </p:txBody>
      </p:sp>
    </p:spTree>
    <p:extLst>
      <p:ext uri="{BB962C8B-B14F-4D97-AF65-F5344CB8AC3E}">
        <p14:creationId xmlns:p14="http://schemas.microsoft.com/office/powerpoint/2010/main" val="883406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1BE089-0130-AF94-F583-3EB02136AA1B}"/>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B8FDBD83-3146-341B-5188-A9F8F8B2A600}"/>
              </a:ext>
            </a:extLst>
          </p:cNvPr>
          <p:cNvSpPr>
            <a:spLocks noGrp="1"/>
          </p:cNvSpPr>
          <p:nvPr>
            <p:ph idx="1"/>
          </p:nvPr>
        </p:nvSpPr>
        <p:spPr/>
        <p:txBody>
          <a:bodyPr/>
          <a:lstStyle/>
          <a:p>
            <a:r>
              <a:rPr lang="en-US" dirty="0"/>
              <a:t>When we observe the world (i.e., quantitatively and qualitatively) to reject our null, we are also looking for </a:t>
            </a:r>
            <a:r>
              <a:rPr lang="en-US" dirty="0">
                <a:solidFill>
                  <a:schemeClr val="accent1"/>
                </a:solidFill>
              </a:rPr>
              <a:t>methods</a:t>
            </a:r>
            <a:r>
              <a:rPr lang="en-US" dirty="0"/>
              <a:t> that can remove uncertainty around our expectations of </a:t>
            </a:r>
            <a:r>
              <a:rPr lang="en-US" dirty="0">
                <a:solidFill>
                  <a:schemeClr val="accent1"/>
                </a:solidFill>
              </a:rPr>
              <a:t>A </a:t>
            </a:r>
            <a:r>
              <a:rPr lang="en-US" dirty="0">
                <a:solidFill>
                  <a:schemeClr val="accent1"/>
                </a:solidFill>
                <a:sym typeface="Wingdings" pitchFamily="2" charset="2"/>
              </a:rPr>
              <a:t> B.</a:t>
            </a:r>
            <a:endParaRPr lang="en-US" dirty="0">
              <a:solidFill>
                <a:schemeClr val="accent1"/>
              </a:solidFill>
            </a:endParaRPr>
          </a:p>
        </p:txBody>
      </p:sp>
    </p:spTree>
    <p:extLst>
      <p:ext uri="{BB962C8B-B14F-4D97-AF65-F5344CB8AC3E}">
        <p14:creationId xmlns:p14="http://schemas.microsoft.com/office/powerpoint/2010/main" val="3076243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EEFA-599E-7779-B968-1EB7B965D4F2}"/>
              </a:ext>
            </a:extLst>
          </p:cNvPr>
          <p:cNvSpPr>
            <a:spLocks noGrp="1"/>
          </p:cNvSpPr>
          <p:nvPr>
            <p:ph type="title"/>
          </p:nvPr>
        </p:nvSpPr>
        <p:spPr/>
        <p:txBody>
          <a:bodyPr/>
          <a:lstStyle/>
          <a:p>
            <a:r>
              <a:rPr lang="en-US" dirty="0"/>
              <a:t>What is causal inference?</a:t>
            </a:r>
          </a:p>
        </p:txBody>
      </p:sp>
      <p:sp>
        <p:nvSpPr>
          <p:cNvPr id="4" name="Content Placeholder 2">
            <a:extLst>
              <a:ext uri="{FF2B5EF4-FFF2-40B4-BE49-F238E27FC236}">
                <a16:creationId xmlns:a16="http://schemas.microsoft.com/office/drawing/2014/main" id="{E702EED2-7AF3-CE82-950A-96F9A185F67B}"/>
              </a:ext>
            </a:extLst>
          </p:cNvPr>
          <p:cNvSpPr txBox="1">
            <a:spLocks/>
          </p:cNvSpPr>
          <p:nvPr/>
        </p:nvSpPr>
        <p:spPr>
          <a:xfrm>
            <a:off x="1113311" y="5293819"/>
            <a:ext cx="10515600" cy="13255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Garamond" panose="02020404030301010803" pitchFamily="18" charset="0"/>
              </a:rPr>
              <a:t>“Causal inference is the leveraging of theory and deep knowledge of institutional details to estimate the impact of events and choices on a given outcome of interest.” (Cunningham, p. 14)</a:t>
            </a:r>
          </a:p>
          <a:p>
            <a:endParaRPr lang="es-ES_tradnl" dirty="0"/>
          </a:p>
        </p:txBody>
      </p:sp>
      <p:sp>
        <p:nvSpPr>
          <p:cNvPr id="5" name="TextBox 4">
            <a:extLst>
              <a:ext uri="{FF2B5EF4-FFF2-40B4-BE49-F238E27FC236}">
                <a16:creationId xmlns:a16="http://schemas.microsoft.com/office/drawing/2014/main" id="{C8469BF7-1F19-015A-25E0-7690B0944499}"/>
              </a:ext>
            </a:extLst>
          </p:cNvPr>
          <p:cNvSpPr txBox="1"/>
          <p:nvPr/>
        </p:nvSpPr>
        <p:spPr>
          <a:xfrm>
            <a:off x="2544418" y="2132271"/>
            <a:ext cx="1940325" cy="830997"/>
          </a:xfrm>
          <a:prstGeom prst="rect">
            <a:avLst/>
          </a:prstGeom>
          <a:noFill/>
        </p:spPr>
        <p:txBody>
          <a:bodyPr wrap="square" rtlCol="0">
            <a:spAutoFit/>
          </a:bodyPr>
          <a:lstStyle/>
          <a:p>
            <a:pPr algn="ctr"/>
            <a:r>
              <a:rPr lang="es-ES_tradnl" sz="2400" dirty="0"/>
              <a:t>EVENTS / </a:t>
            </a:r>
          </a:p>
          <a:p>
            <a:pPr algn="ctr"/>
            <a:r>
              <a:rPr lang="es-ES_tradnl" sz="2400" dirty="0"/>
              <a:t>DECISIONS</a:t>
            </a:r>
          </a:p>
        </p:txBody>
      </p:sp>
      <p:cxnSp>
        <p:nvCxnSpPr>
          <p:cNvPr id="6" name="Straight Connector 5">
            <a:extLst>
              <a:ext uri="{FF2B5EF4-FFF2-40B4-BE49-F238E27FC236}">
                <a16:creationId xmlns:a16="http://schemas.microsoft.com/office/drawing/2014/main" id="{ADDED07F-24B6-E9C7-1C92-E6BABA8AF6C2}"/>
              </a:ext>
            </a:extLst>
          </p:cNvPr>
          <p:cNvCxnSpPr>
            <a:cxnSpLocks/>
            <a:stCxn id="5" idx="3"/>
          </p:cNvCxnSpPr>
          <p:nvPr/>
        </p:nvCxnSpPr>
        <p:spPr>
          <a:xfrm>
            <a:off x="4484743" y="2547770"/>
            <a:ext cx="147254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797565E-43C8-BF6D-D3CF-39C374A80067}"/>
              </a:ext>
            </a:extLst>
          </p:cNvPr>
          <p:cNvSpPr txBox="1"/>
          <p:nvPr/>
        </p:nvSpPr>
        <p:spPr>
          <a:xfrm>
            <a:off x="5957283" y="2224604"/>
            <a:ext cx="374073" cy="646331"/>
          </a:xfrm>
          <a:prstGeom prst="rect">
            <a:avLst/>
          </a:prstGeom>
          <a:noFill/>
        </p:spPr>
        <p:txBody>
          <a:bodyPr wrap="square" rtlCol="0">
            <a:spAutoFit/>
          </a:bodyPr>
          <a:lstStyle/>
          <a:p>
            <a:r>
              <a:rPr lang="es-ES_tradnl" sz="3600" dirty="0"/>
              <a:t>?</a:t>
            </a:r>
          </a:p>
        </p:txBody>
      </p:sp>
      <p:cxnSp>
        <p:nvCxnSpPr>
          <p:cNvPr id="8" name="Straight Arrow Connector 7">
            <a:extLst>
              <a:ext uri="{FF2B5EF4-FFF2-40B4-BE49-F238E27FC236}">
                <a16:creationId xmlns:a16="http://schemas.microsoft.com/office/drawing/2014/main" id="{55F440D8-A2BB-48B1-2FBF-1F6A4A7B3359}"/>
              </a:ext>
            </a:extLst>
          </p:cNvPr>
          <p:cNvCxnSpPr>
            <a:stCxn id="7" idx="3"/>
          </p:cNvCxnSpPr>
          <p:nvPr/>
        </p:nvCxnSpPr>
        <p:spPr>
          <a:xfrm>
            <a:off x="6331356" y="2547770"/>
            <a:ext cx="154379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490F4F0-8311-D41C-B6E4-FEF6CBD074FD}"/>
              </a:ext>
            </a:extLst>
          </p:cNvPr>
          <p:cNvSpPr txBox="1"/>
          <p:nvPr/>
        </p:nvSpPr>
        <p:spPr>
          <a:xfrm>
            <a:off x="7952338" y="2316936"/>
            <a:ext cx="1366565" cy="461665"/>
          </a:xfrm>
          <a:prstGeom prst="rect">
            <a:avLst/>
          </a:prstGeom>
          <a:noFill/>
        </p:spPr>
        <p:txBody>
          <a:bodyPr wrap="square" rtlCol="0">
            <a:spAutoFit/>
          </a:bodyPr>
          <a:lstStyle/>
          <a:p>
            <a:pPr algn="ctr"/>
            <a:r>
              <a:rPr lang="es-ES_tradnl" sz="2400" dirty="0"/>
              <a:t>RESULTS</a:t>
            </a:r>
          </a:p>
        </p:txBody>
      </p:sp>
      <p:sp>
        <p:nvSpPr>
          <p:cNvPr id="10" name="TextBox 9">
            <a:extLst>
              <a:ext uri="{FF2B5EF4-FFF2-40B4-BE49-F238E27FC236}">
                <a16:creationId xmlns:a16="http://schemas.microsoft.com/office/drawing/2014/main" id="{A3019ECC-86D4-BDCA-29FF-E917247DE787}"/>
              </a:ext>
            </a:extLst>
          </p:cNvPr>
          <p:cNvSpPr txBox="1"/>
          <p:nvPr/>
        </p:nvSpPr>
        <p:spPr>
          <a:xfrm>
            <a:off x="6331355" y="3681849"/>
            <a:ext cx="2733132" cy="523220"/>
          </a:xfrm>
          <a:prstGeom prst="rect">
            <a:avLst/>
          </a:prstGeom>
          <a:noFill/>
        </p:spPr>
        <p:txBody>
          <a:bodyPr wrap="square" rtlCol="0">
            <a:spAutoFit/>
          </a:bodyPr>
          <a:lstStyle/>
          <a:p>
            <a:r>
              <a:rPr lang="es-ES_tradnl" sz="2800" b="1" dirty="0"/>
              <a:t>KNOWLEDGE</a:t>
            </a:r>
          </a:p>
        </p:txBody>
      </p:sp>
      <p:cxnSp>
        <p:nvCxnSpPr>
          <p:cNvPr id="11" name="Straight Arrow Connector 10">
            <a:extLst>
              <a:ext uri="{FF2B5EF4-FFF2-40B4-BE49-F238E27FC236}">
                <a16:creationId xmlns:a16="http://schemas.microsoft.com/office/drawing/2014/main" id="{757714C0-6057-B74B-A5D6-2227FD4E33C1}"/>
              </a:ext>
            </a:extLst>
          </p:cNvPr>
          <p:cNvCxnSpPr>
            <a:cxnSpLocks/>
            <a:stCxn id="10" idx="0"/>
          </p:cNvCxnSpPr>
          <p:nvPr/>
        </p:nvCxnSpPr>
        <p:spPr>
          <a:xfrm flipH="1" flipV="1">
            <a:off x="6331356" y="2770907"/>
            <a:ext cx="1366565" cy="9109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13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EEFA-599E-7779-B968-1EB7B965D4F2}"/>
              </a:ext>
            </a:extLst>
          </p:cNvPr>
          <p:cNvSpPr>
            <a:spLocks noGrp="1"/>
          </p:cNvSpPr>
          <p:nvPr>
            <p:ph type="title"/>
          </p:nvPr>
        </p:nvSpPr>
        <p:spPr/>
        <p:txBody>
          <a:bodyPr/>
          <a:lstStyle/>
          <a:p>
            <a:r>
              <a:rPr lang="en-US" dirty="0"/>
              <a:t>What is causal inference?</a:t>
            </a:r>
          </a:p>
        </p:txBody>
      </p:sp>
      <p:sp>
        <p:nvSpPr>
          <p:cNvPr id="4" name="Content Placeholder 2">
            <a:extLst>
              <a:ext uri="{FF2B5EF4-FFF2-40B4-BE49-F238E27FC236}">
                <a16:creationId xmlns:a16="http://schemas.microsoft.com/office/drawing/2014/main" id="{E702EED2-7AF3-CE82-950A-96F9A185F67B}"/>
              </a:ext>
            </a:extLst>
          </p:cNvPr>
          <p:cNvSpPr txBox="1">
            <a:spLocks/>
          </p:cNvSpPr>
          <p:nvPr/>
        </p:nvSpPr>
        <p:spPr>
          <a:xfrm>
            <a:off x="1113311" y="5293819"/>
            <a:ext cx="10515600" cy="13255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Garamond" panose="02020404030301010803" pitchFamily="18" charset="0"/>
              </a:rPr>
              <a:t>“Causal inference is the </a:t>
            </a:r>
            <a:r>
              <a:rPr lang="en-US" dirty="0">
                <a:highlight>
                  <a:srgbClr val="FFFF00"/>
                </a:highlight>
                <a:latin typeface="Garamond" panose="02020404030301010803" pitchFamily="18" charset="0"/>
              </a:rPr>
              <a:t>leveraging of theory and deep knowledge of institutional details</a:t>
            </a:r>
            <a:r>
              <a:rPr lang="en-US" dirty="0">
                <a:latin typeface="Garamond" panose="02020404030301010803" pitchFamily="18" charset="0"/>
              </a:rPr>
              <a:t> to estimate the impact of events and choices on a given outcome of interest.” (Cunningham, p. 14)</a:t>
            </a:r>
          </a:p>
          <a:p>
            <a:endParaRPr lang="es-ES_tradnl" dirty="0"/>
          </a:p>
        </p:txBody>
      </p:sp>
      <p:sp>
        <p:nvSpPr>
          <p:cNvPr id="5" name="TextBox 4">
            <a:extLst>
              <a:ext uri="{FF2B5EF4-FFF2-40B4-BE49-F238E27FC236}">
                <a16:creationId xmlns:a16="http://schemas.microsoft.com/office/drawing/2014/main" id="{C8469BF7-1F19-015A-25E0-7690B0944499}"/>
              </a:ext>
            </a:extLst>
          </p:cNvPr>
          <p:cNvSpPr txBox="1"/>
          <p:nvPr/>
        </p:nvSpPr>
        <p:spPr>
          <a:xfrm>
            <a:off x="2544418" y="2132271"/>
            <a:ext cx="1940325" cy="830997"/>
          </a:xfrm>
          <a:prstGeom prst="rect">
            <a:avLst/>
          </a:prstGeom>
          <a:noFill/>
        </p:spPr>
        <p:txBody>
          <a:bodyPr wrap="square" rtlCol="0">
            <a:spAutoFit/>
          </a:bodyPr>
          <a:lstStyle/>
          <a:p>
            <a:pPr algn="ctr"/>
            <a:r>
              <a:rPr lang="es-ES_tradnl" sz="2400" dirty="0"/>
              <a:t>EVENTS / </a:t>
            </a:r>
          </a:p>
          <a:p>
            <a:pPr algn="ctr"/>
            <a:r>
              <a:rPr lang="es-ES_tradnl" sz="2400" dirty="0"/>
              <a:t>DECISIONS</a:t>
            </a:r>
          </a:p>
        </p:txBody>
      </p:sp>
      <p:cxnSp>
        <p:nvCxnSpPr>
          <p:cNvPr id="6" name="Straight Connector 5">
            <a:extLst>
              <a:ext uri="{FF2B5EF4-FFF2-40B4-BE49-F238E27FC236}">
                <a16:creationId xmlns:a16="http://schemas.microsoft.com/office/drawing/2014/main" id="{ADDED07F-24B6-E9C7-1C92-E6BABA8AF6C2}"/>
              </a:ext>
            </a:extLst>
          </p:cNvPr>
          <p:cNvCxnSpPr>
            <a:cxnSpLocks/>
            <a:stCxn id="5" idx="3"/>
          </p:cNvCxnSpPr>
          <p:nvPr/>
        </p:nvCxnSpPr>
        <p:spPr>
          <a:xfrm>
            <a:off x="4484743" y="2547770"/>
            <a:ext cx="147254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797565E-43C8-BF6D-D3CF-39C374A80067}"/>
              </a:ext>
            </a:extLst>
          </p:cNvPr>
          <p:cNvSpPr txBox="1"/>
          <p:nvPr/>
        </p:nvSpPr>
        <p:spPr>
          <a:xfrm>
            <a:off x="5957283" y="2224604"/>
            <a:ext cx="374073" cy="646331"/>
          </a:xfrm>
          <a:prstGeom prst="rect">
            <a:avLst/>
          </a:prstGeom>
          <a:noFill/>
        </p:spPr>
        <p:txBody>
          <a:bodyPr wrap="square" rtlCol="0">
            <a:spAutoFit/>
          </a:bodyPr>
          <a:lstStyle/>
          <a:p>
            <a:r>
              <a:rPr lang="es-ES_tradnl" sz="3600" dirty="0"/>
              <a:t>?</a:t>
            </a:r>
          </a:p>
        </p:txBody>
      </p:sp>
      <p:cxnSp>
        <p:nvCxnSpPr>
          <p:cNvPr id="8" name="Straight Arrow Connector 7">
            <a:extLst>
              <a:ext uri="{FF2B5EF4-FFF2-40B4-BE49-F238E27FC236}">
                <a16:creationId xmlns:a16="http://schemas.microsoft.com/office/drawing/2014/main" id="{55F440D8-A2BB-48B1-2FBF-1F6A4A7B3359}"/>
              </a:ext>
            </a:extLst>
          </p:cNvPr>
          <p:cNvCxnSpPr>
            <a:stCxn id="7" idx="3"/>
          </p:cNvCxnSpPr>
          <p:nvPr/>
        </p:nvCxnSpPr>
        <p:spPr>
          <a:xfrm>
            <a:off x="6331356" y="2547770"/>
            <a:ext cx="154379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490F4F0-8311-D41C-B6E4-FEF6CBD074FD}"/>
              </a:ext>
            </a:extLst>
          </p:cNvPr>
          <p:cNvSpPr txBox="1"/>
          <p:nvPr/>
        </p:nvSpPr>
        <p:spPr>
          <a:xfrm>
            <a:off x="7952338" y="2316936"/>
            <a:ext cx="1366565" cy="461665"/>
          </a:xfrm>
          <a:prstGeom prst="rect">
            <a:avLst/>
          </a:prstGeom>
          <a:noFill/>
        </p:spPr>
        <p:txBody>
          <a:bodyPr wrap="square" rtlCol="0">
            <a:spAutoFit/>
          </a:bodyPr>
          <a:lstStyle/>
          <a:p>
            <a:pPr algn="ctr"/>
            <a:r>
              <a:rPr lang="es-ES_tradnl" sz="2400" dirty="0"/>
              <a:t>RESULTS</a:t>
            </a:r>
          </a:p>
        </p:txBody>
      </p:sp>
      <p:sp>
        <p:nvSpPr>
          <p:cNvPr id="10" name="TextBox 9">
            <a:extLst>
              <a:ext uri="{FF2B5EF4-FFF2-40B4-BE49-F238E27FC236}">
                <a16:creationId xmlns:a16="http://schemas.microsoft.com/office/drawing/2014/main" id="{A3019ECC-86D4-BDCA-29FF-E917247DE787}"/>
              </a:ext>
            </a:extLst>
          </p:cNvPr>
          <p:cNvSpPr txBox="1"/>
          <p:nvPr/>
        </p:nvSpPr>
        <p:spPr>
          <a:xfrm>
            <a:off x="6331355" y="3681849"/>
            <a:ext cx="2733132" cy="523220"/>
          </a:xfrm>
          <a:prstGeom prst="rect">
            <a:avLst/>
          </a:prstGeom>
          <a:noFill/>
        </p:spPr>
        <p:txBody>
          <a:bodyPr wrap="square" rtlCol="0">
            <a:spAutoFit/>
          </a:bodyPr>
          <a:lstStyle/>
          <a:p>
            <a:r>
              <a:rPr lang="es-ES_tradnl" sz="2800" b="1" dirty="0">
                <a:highlight>
                  <a:srgbClr val="FFFF00"/>
                </a:highlight>
              </a:rPr>
              <a:t>KNOWLEDGE</a:t>
            </a:r>
          </a:p>
        </p:txBody>
      </p:sp>
      <p:cxnSp>
        <p:nvCxnSpPr>
          <p:cNvPr id="11" name="Straight Arrow Connector 10">
            <a:extLst>
              <a:ext uri="{FF2B5EF4-FFF2-40B4-BE49-F238E27FC236}">
                <a16:creationId xmlns:a16="http://schemas.microsoft.com/office/drawing/2014/main" id="{757714C0-6057-B74B-A5D6-2227FD4E33C1}"/>
              </a:ext>
            </a:extLst>
          </p:cNvPr>
          <p:cNvCxnSpPr>
            <a:cxnSpLocks/>
            <a:stCxn id="10" idx="0"/>
          </p:cNvCxnSpPr>
          <p:nvPr/>
        </p:nvCxnSpPr>
        <p:spPr>
          <a:xfrm flipH="1" flipV="1">
            <a:off x="6331356" y="2770907"/>
            <a:ext cx="1366565" cy="9109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73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EEFA-599E-7779-B968-1EB7B965D4F2}"/>
              </a:ext>
            </a:extLst>
          </p:cNvPr>
          <p:cNvSpPr>
            <a:spLocks noGrp="1"/>
          </p:cNvSpPr>
          <p:nvPr>
            <p:ph type="title"/>
          </p:nvPr>
        </p:nvSpPr>
        <p:spPr/>
        <p:txBody>
          <a:bodyPr/>
          <a:lstStyle/>
          <a:p>
            <a:r>
              <a:rPr lang="en-US" dirty="0"/>
              <a:t>What is causal inference?</a:t>
            </a:r>
          </a:p>
        </p:txBody>
      </p:sp>
      <p:sp>
        <p:nvSpPr>
          <p:cNvPr id="4" name="Content Placeholder 2">
            <a:extLst>
              <a:ext uri="{FF2B5EF4-FFF2-40B4-BE49-F238E27FC236}">
                <a16:creationId xmlns:a16="http://schemas.microsoft.com/office/drawing/2014/main" id="{E702EED2-7AF3-CE82-950A-96F9A185F67B}"/>
              </a:ext>
            </a:extLst>
          </p:cNvPr>
          <p:cNvSpPr txBox="1">
            <a:spLocks/>
          </p:cNvSpPr>
          <p:nvPr/>
        </p:nvSpPr>
        <p:spPr>
          <a:xfrm>
            <a:off x="1113311" y="5293819"/>
            <a:ext cx="10515600" cy="13255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Garamond" panose="02020404030301010803" pitchFamily="18" charset="0"/>
              </a:rPr>
              <a:t>“Causal inference is the leveraging of theory and deep knowledge of institutional details </a:t>
            </a:r>
            <a:r>
              <a:rPr lang="en-US" dirty="0">
                <a:highlight>
                  <a:srgbClr val="FFFF00"/>
                </a:highlight>
                <a:latin typeface="Garamond" panose="02020404030301010803" pitchFamily="18" charset="0"/>
              </a:rPr>
              <a:t>to estimate the impact </a:t>
            </a:r>
            <a:r>
              <a:rPr lang="en-US" dirty="0">
                <a:latin typeface="Garamond" panose="02020404030301010803" pitchFamily="18" charset="0"/>
              </a:rPr>
              <a:t>of events and choices on a given outcome of interest.” (Cunningham, p. 14)</a:t>
            </a:r>
          </a:p>
          <a:p>
            <a:endParaRPr lang="es-ES_tradnl" dirty="0"/>
          </a:p>
        </p:txBody>
      </p:sp>
      <p:sp>
        <p:nvSpPr>
          <p:cNvPr id="5" name="TextBox 4">
            <a:extLst>
              <a:ext uri="{FF2B5EF4-FFF2-40B4-BE49-F238E27FC236}">
                <a16:creationId xmlns:a16="http://schemas.microsoft.com/office/drawing/2014/main" id="{C8469BF7-1F19-015A-25E0-7690B0944499}"/>
              </a:ext>
            </a:extLst>
          </p:cNvPr>
          <p:cNvSpPr txBox="1"/>
          <p:nvPr/>
        </p:nvSpPr>
        <p:spPr>
          <a:xfrm>
            <a:off x="2544418" y="2132271"/>
            <a:ext cx="1940325" cy="830997"/>
          </a:xfrm>
          <a:prstGeom prst="rect">
            <a:avLst/>
          </a:prstGeom>
          <a:noFill/>
        </p:spPr>
        <p:txBody>
          <a:bodyPr wrap="square" rtlCol="0">
            <a:spAutoFit/>
          </a:bodyPr>
          <a:lstStyle/>
          <a:p>
            <a:pPr algn="ctr"/>
            <a:r>
              <a:rPr lang="es-ES_tradnl" sz="2400" dirty="0"/>
              <a:t>EVENTS / </a:t>
            </a:r>
          </a:p>
          <a:p>
            <a:pPr algn="ctr"/>
            <a:r>
              <a:rPr lang="es-ES_tradnl" sz="2400" dirty="0"/>
              <a:t>DECISIONS</a:t>
            </a:r>
          </a:p>
        </p:txBody>
      </p:sp>
      <p:cxnSp>
        <p:nvCxnSpPr>
          <p:cNvPr id="6" name="Straight Connector 5">
            <a:extLst>
              <a:ext uri="{FF2B5EF4-FFF2-40B4-BE49-F238E27FC236}">
                <a16:creationId xmlns:a16="http://schemas.microsoft.com/office/drawing/2014/main" id="{ADDED07F-24B6-E9C7-1C92-E6BABA8AF6C2}"/>
              </a:ext>
            </a:extLst>
          </p:cNvPr>
          <p:cNvCxnSpPr>
            <a:cxnSpLocks/>
            <a:stCxn id="5" idx="3"/>
          </p:cNvCxnSpPr>
          <p:nvPr/>
        </p:nvCxnSpPr>
        <p:spPr>
          <a:xfrm>
            <a:off x="4484743" y="2547770"/>
            <a:ext cx="147254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797565E-43C8-BF6D-D3CF-39C374A80067}"/>
              </a:ext>
            </a:extLst>
          </p:cNvPr>
          <p:cNvSpPr txBox="1"/>
          <p:nvPr/>
        </p:nvSpPr>
        <p:spPr>
          <a:xfrm>
            <a:off x="5957283" y="2224604"/>
            <a:ext cx="374073" cy="646331"/>
          </a:xfrm>
          <a:prstGeom prst="rect">
            <a:avLst/>
          </a:prstGeom>
          <a:noFill/>
        </p:spPr>
        <p:txBody>
          <a:bodyPr wrap="square" rtlCol="0">
            <a:spAutoFit/>
          </a:bodyPr>
          <a:lstStyle/>
          <a:p>
            <a:r>
              <a:rPr lang="es-ES_tradnl" sz="3600" dirty="0"/>
              <a:t>?</a:t>
            </a:r>
          </a:p>
        </p:txBody>
      </p:sp>
      <p:cxnSp>
        <p:nvCxnSpPr>
          <p:cNvPr id="8" name="Straight Arrow Connector 7">
            <a:extLst>
              <a:ext uri="{FF2B5EF4-FFF2-40B4-BE49-F238E27FC236}">
                <a16:creationId xmlns:a16="http://schemas.microsoft.com/office/drawing/2014/main" id="{55F440D8-A2BB-48B1-2FBF-1F6A4A7B3359}"/>
              </a:ext>
            </a:extLst>
          </p:cNvPr>
          <p:cNvCxnSpPr>
            <a:stCxn id="7" idx="3"/>
          </p:cNvCxnSpPr>
          <p:nvPr/>
        </p:nvCxnSpPr>
        <p:spPr>
          <a:xfrm>
            <a:off x="6331356" y="2547770"/>
            <a:ext cx="1543792" cy="0"/>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490F4F0-8311-D41C-B6E4-FEF6CBD074FD}"/>
              </a:ext>
            </a:extLst>
          </p:cNvPr>
          <p:cNvSpPr txBox="1"/>
          <p:nvPr/>
        </p:nvSpPr>
        <p:spPr>
          <a:xfrm>
            <a:off x="7952338" y="2316936"/>
            <a:ext cx="1366565" cy="461665"/>
          </a:xfrm>
          <a:prstGeom prst="rect">
            <a:avLst/>
          </a:prstGeom>
          <a:noFill/>
        </p:spPr>
        <p:txBody>
          <a:bodyPr wrap="square" rtlCol="0">
            <a:spAutoFit/>
          </a:bodyPr>
          <a:lstStyle/>
          <a:p>
            <a:pPr algn="ctr"/>
            <a:r>
              <a:rPr lang="es-ES_tradnl" sz="2400" dirty="0"/>
              <a:t>RESULTS</a:t>
            </a:r>
          </a:p>
        </p:txBody>
      </p:sp>
      <p:sp>
        <p:nvSpPr>
          <p:cNvPr id="10" name="TextBox 9">
            <a:extLst>
              <a:ext uri="{FF2B5EF4-FFF2-40B4-BE49-F238E27FC236}">
                <a16:creationId xmlns:a16="http://schemas.microsoft.com/office/drawing/2014/main" id="{A3019ECC-86D4-BDCA-29FF-E917247DE787}"/>
              </a:ext>
            </a:extLst>
          </p:cNvPr>
          <p:cNvSpPr txBox="1"/>
          <p:nvPr/>
        </p:nvSpPr>
        <p:spPr>
          <a:xfrm>
            <a:off x="6331355" y="3681849"/>
            <a:ext cx="2733132" cy="523220"/>
          </a:xfrm>
          <a:prstGeom prst="rect">
            <a:avLst/>
          </a:prstGeom>
          <a:noFill/>
        </p:spPr>
        <p:txBody>
          <a:bodyPr wrap="square" rtlCol="0">
            <a:spAutoFit/>
          </a:bodyPr>
          <a:lstStyle/>
          <a:p>
            <a:r>
              <a:rPr lang="es-ES_tradnl" sz="2800" b="1" dirty="0"/>
              <a:t>KNOWLEDGE</a:t>
            </a:r>
          </a:p>
        </p:txBody>
      </p:sp>
      <p:cxnSp>
        <p:nvCxnSpPr>
          <p:cNvPr id="11" name="Straight Arrow Connector 10">
            <a:extLst>
              <a:ext uri="{FF2B5EF4-FFF2-40B4-BE49-F238E27FC236}">
                <a16:creationId xmlns:a16="http://schemas.microsoft.com/office/drawing/2014/main" id="{757714C0-6057-B74B-A5D6-2227FD4E33C1}"/>
              </a:ext>
            </a:extLst>
          </p:cNvPr>
          <p:cNvCxnSpPr>
            <a:cxnSpLocks/>
            <a:stCxn id="10" idx="0"/>
          </p:cNvCxnSpPr>
          <p:nvPr/>
        </p:nvCxnSpPr>
        <p:spPr>
          <a:xfrm flipH="1" flipV="1">
            <a:off x="6331356" y="2770907"/>
            <a:ext cx="1366565" cy="9109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62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EEFA-599E-7779-B968-1EB7B965D4F2}"/>
              </a:ext>
            </a:extLst>
          </p:cNvPr>
          <p:cNvSpPr>
            <a:spLocks noGrp="1"/>
          </p:cNvSpPr>
          <p:nvPr>
            <p:ph type="title"/>
          </p:nvPr>
        </p:nvSpPr>
        <p:spPr/>
        <p:txBody>
          <a:bodyPr/>
          <a:lstStyle/>
          <a:p>
            <a:r>
              <a:rPr lang="en-US" dirty="0"/>
              <a:t>What is causal inference?</a:t>
            </a:r>
          </a:p>
        </p:txBody>
      </p:sp>
      <p:sp>
        <p:nvSpPr>
          <p:cNvPr id="4" name="Content Placeholder 2">
            <a:extLst>
              <a:ext uri="{FF2B5EF4-FFF2-40B4-BE49-F238E27FC236}">
                <a16:creationId xmlns:a16="http://schemas.microsoft.com/office/drawing/2014/main" id="{E702EED2-7AF3-CE82-950A-96F9A185F67B}"/>
              </a:ext>
            </a:extLst>
          </p:cNvPr>
          <p:cNvSpPr txBox="1">
            <a:spLocks/>
          </p:cNvSpPr>
          <p:nvPr/>
        </p:nvSpPr>
        <p:spPr>
          <a:xfrm>
            <a:off x="1113311" y="5293819"/>
            <a:ext cx="10515600" cy="13255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Garamond" panose="02020404030301010803" pitchFamily="18" charset="0"/>
              </a:rPr>
              <a:t>“Causal inference is the leveraging of theory and deep knowledge of institutional details to estimate the impact of </a:t>
            </a:r>
            <a:r>
              <a:rPr lang="en-US" dirty="0">
                <a:highlight>
                  <a:srgbClr val="FFFF00"/>
                </a:highlight>
                <a:latin typeface="Garamond" panose="02020404030301010803" pitchFamily="18" charset="0"/>
              </a:rPr>
              <a:t>events and choices on a given outcome of interest</a:t>
            </a:r>
            <a:r>
              <a:rPr lang="en-US" dirty="0">
                <a:latin typeface="Garamond" panose="02020404030301010803" pitchFamily="18" charset="0"/>
              </a:rPr>
              <a:t>.” (Cunningham, p. 14)</a:t>
            </a:r>
          </a:p>
          <a:p>
            <a:endParaRPr lang="es-ES_tradnl" dirty="0"/>
          </a:p>
        </p:txBody>
      </p:sp>
      <p:sp>
        <p:nvSpPr>
          <p:cNvPr id="5" name="TextBox 4">
            <a:extLst>
              <a:ext uri="{FF2B5EF4-FFF2-40B4-BE49-F238E27FC236}">
                <a16:creationId xmlns:a16="http://schemas.microsoft.com/office/drawing/2014/main" id="{C8469BF7-1F19-015A-25E0-7690B0944499}"/>
              </a:ext>
            </a:extLst>
          </p:cNvPr>
          <p:cNvSpPr txBox="1"/>
          <p:nvPr/>
        </p:nvSpPr>
        <p:spPr>
          <a:xfrm>
            <a:off x="2544418" y="2132271"/>
            <a:ext cx="1940325" cy="830997"/>
          </a:xfrm>
          <a:prstGeom prst="rect">
            <a:avLst/>
          </a:prstGeom>
          <a:noFill/>
        </p:spPr>
        <p:txBody>
          <a:bodyPr wrap="square" rtlCol="0">
            <a:spAutoFit/>
          </a:bodyPr>
          <a:lstStyle/>
          <a:p>
            <a:pPr algn="ctr"/>
            <a:r>
              <a:rPr lang="es-ES_tradnl" sz="2400" dirty="0">
                <a:highlight>
                  <a:srgbClr val="FFFF00"/>
                </a:highlight>
              </a:rPr>
              <a:t>EVENTS / </a:t>
            </a:r>
          </a:p>
          <a:p>
            <a:pPr algn="ctr"/>
            <a:r>
              <a:rPr lang="es-ES_tradnl" sz="2400" dirty="0">
                <a:highlight>
                  <a:srgbClr val="FFFF00"/>
                </a:highlight>
              </a:rPr>
              <a:t>DECISIONS</a:t>
            </a:r>
          </a:p>
        </p:txBody>
      </p:sp>
      <p:cxnSp>
        <p:nvCxnSpPr>
          <p:cNvPr id="6" name="Straight Connector 5">
            <a:extLst>
              <a:ext uri="{FF2B5EF4-FFF2-40B4-BE49-F238E27FC236}">
                <a16:creationId xmlns:a16="http://schemas.microsoft.com/office/drawing/2014/main" id="{ADDED07F-24B6-E9C7-1C92-E6BABA8AF6C2}"/>
              </a:ext>
            </a:extLst>
          </p:cNvPr>
          <p:cNvCxnSpPr>
            <a:cxnSpLocks/>
            <a:stCxn id="5" idx="3"/>
          </p:cNvCxnSpPr>
          <p:nvPr/>
        </p:nvCxnSpPr>
        <p:spPr>
          <a:xfrm>
            <a:off x="4484743" y="2547770"/>
            <a:ext cx="147254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797565E-43C8-BF6D-D3CF-39C374A80067}"/>
              </a:ext>
            </a:extLst>
          </p:cNvPr>
          <p:cNvSpPr txBox="1"/>
          <p:nvPr/>
        </p:nvSpPr>
        <p:spPr>
          <a:xfrm>
            <a:off x="5957283" y="2224604"/>
            <a:ext cx="374073" cy="646331"/>
          </a:xfrm>
          <a:prstGeom prst="rect">
            <a:avLst/>
          </a:prstGeom>
          <a:noFill/>
        </p:spPr>
        <p:txBody>
          <a:bodyPr wrap="square" rtlCol="0">
            <a:spAutoFit/>
          </a:bodyPr>
          <a:lstStyle/>
          <a:p>
            <a:r>
              <a:rPr lang="es-ES_tradnl" sz="3600" dirty="0"/>
              <a:t>?</a:t>
            </a:r>
          </a:p>
        </p:txBody>
      </p:sp>
      <p:cxnSp>
        <p:nvCxnSpPr>
          <p:cNvPr id="8" name="Straight Arrow Connector 7">
            <a:extLst>
              <a:ext uri="{FF2B5EF4-FFF2-40B4-BE49-F238E27FC236}">
                <a16:creationId xmlns:a16="http://schemas.microsoft.com/office/drawing/2014/main" id="{55F440D8-A2BB-48B1-2FBF-1F6A4A7B3359}"/>
              </a:ext>
            </a:extLst>
          </p:cNvPr>
          <p:cNvCxnSpPr>
            <a:stCxn id="7" idx="3"/>
          </p:cNvCxnSpPr>
          <p:nvPr/>
        </p:nvCxnSpPr>
        <p:spPr>
          <a:xfrm>
            <a:off x="6331356" y="2547770"/>
            <a:ext cx="154379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490F4F0-8311-D41C-B6E4-FEF6CBD074FD}"/>
              </a:ext>
            </a:extLst>
          </p:cNvPr>
          <p:cNvSpPr txBox="1"/>
          <p:nvPr/>
        </p:nvSpPr>
        <p:spPr>
          <a:xfrm>
            <a:off x="7952338" y="2316936"/>
            <a:ext cx="1366565" cy="461665"/>
          </a:xfrm>
          <a:prstGeom prst="rect">
            <a:avLst/>
          </a:prstGeom>
          <a:noFill/>
        </p:spPr>
        <p:txBody>
          <a:bodyPr wrap="square" rtlCol="0">
            <a:spAutoFit/>
          </a:bodyPr>
          <a:lstStyle/>
          <a:p>
            <a:pPr algn="ctr"/>
            <a:r>
              <a:rPr lang="es-ES_tradnl" sz="2400" dirty="0">
                <a:highlight>
                  <a:srgbClr val="FFFF00"/>
                </a:highlight>
              </a:rPr>
              <a:t>RESULTS</a:t>
            </a:r>
          </a:p>
        </p:txBody>
      </p:sp>
      <p:sp>
        <p:nvSpPr>
          <p:cNvPr id="10" name="TextBox 9">
            <a:extLst>
              <a:ext uri="{FF2B5EF4-FFF2-40B4-BE49-F238E27FC236}">
                <a16:creationId xmlns:a16="http://schemas.microsoft.com/office/drawing/2014/main" id="{A3019ECC-86D4-BDCA-29FF-E917247DE787}"/>
              </a:ext>
            </a:extLst>
          </p:cNvPr>
          <p:cNvSpPr txBox="1"/>
          <p:nvPr/>
        </p:nvSpPr>
        <p:spPr>
          <a:xfrm>
            <a:off x="6331355" y="3681849"/>
            <a:ext cx="2733132" cy="523220"/>
          </a:xfrm>
          <a:prstGeom prst="rect">
            <a:avLst/>
          </a:prstGeom>
          <a:noFill/>
        </p:spPr>
        <p:txBody>
          <a:bodyPr wrap="square" rtlCol="0">
            <a:spAutoFit/>
          </a:bodyPr>
          <a:lstStyle/>
          <a:p>
            <a:r>
              <a:rPr lang="es-ES_tradnl" sz="2800" b="1" dirty="0"/>
              <a:t>KNOWLEDGE</a:t>
            </a:r>
          </a:p>
        </p:txBody>
      </p:sp>
      <p:cxnSp>
        <p:nvCxnSpPr>
          <p:cNvPr id="11" name="Straight Arrow Connector 10">
            <a:extLst>
              <a:ext uri="{FF2B5EF4-FFF2-40B4-BE49-F238E27FC236}">
                <a16:creationId xmlns:a16="http://schemas.microsoft.com/office/drawing/2014/main" id="{757714C0-6057-B74B-A5D6-2227FD4E33C1}"/>
              </a:ext>
            </a:extLst>
          </p:cNvPr>
          <p:cNvCxnSpPr>
            <a:cxnSpLocks/>
            <a:stCxn id="10" idx="0"/>
          </p:cNvCxnSpPr>
          <p:nvPr/>
        </p:nvCxnSpPr>
        <p:spPr>
          <a:xfrm flipH="1" flipV="1">
            <a:off x="6331356" y="2770907"/>
            <a:ext cx="1366565" cy="9109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8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C468-32CE-FF58-C29C-14F1786EA874}"/>
              </a:ext>
            </a:extLst>
          </p:cNvPr>
          <p:cNvSpPr>
            <a:spLocks noGrp="1"/>
          </p:cNvSpPr>
          <p:nvPr>
            <p:ph type="title"/>
          </p:nvPr>
        </p:nvSpPr>
        <p:spPr/>
        <p:txBody>
          <a:bodyPr/>
          <a:lstStyle/>
          <a:p>
            <a:r>
              <a:rPr lang="en-US" dirty="0"/>
              <a:t>The Problem: Correlations and Causality</a:t>
            </a:r>
          </a:p>
        </p:txBody>
      </p:sp>
      <p:sp>
        <p:nvSpPr>
          <p:cNvPr id="3" name="Text Placeholder 2">
            <a:extLst>
              <a:ext uri="{FF2B5EF4-FFF2-40B4-BE49-F238E27FC236}">
                <a16:creationId xmlns:a16="http://schemas.microsoft.com/office/drawing/2014/main" id="{B94C4FBB-A7F8-0C0A-180F-A30DD2BE37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2005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CADE-D783-09F1-4BD6-FDFCE81134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8B64D0-856F-661B-3BD0-02CF2C8190A2}"/>
              </a:ext>
            </a:extLst>
          </p:cNvPr>
          <p:cNvSpPr>
            <a:spLocks noGrp="1"/>
          </p:cNvSpPr>
          <p:nvPr>
            <p:ph idx="1"/>
          </p:nvPr>
        </p:nvSpPr>
        <p:spPr/>
        <p:txBody>
          <a:bodyPr/>
          <a:lstStyle/>
          <a:p>
            <a:r>
              <a:rPr lang="en-US" dirty="0"/>
              <a:t>This class is Regressions and Causal Inference. </a:t>
            </a:r>
          </a:p>
        </p:txBody>
      </p:sp>
    </p:spTree>
    <p:extLst>
      <p:ext uri="{BB962C8B-B14F-4D97-AF65-F5344CB8AC3E}">
        <p14:creationId xmlns:p14="http://schemas.microsoft.com/office/powerpoint/2010/main" val="1038115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4FB944-57CE-CA34-78E8-4A4D5FBDE3FE}"/>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71A97573-A77A-9F35-194D-356A615446E5}"/>
              </a:ext>
            </a:extLst>
          </p:cNvPr>
          <p:cNvSpPr>
            <a:spLocks noGrp="1"/>
          </p:cNvSpPr>
          <p:nvPr>
            <p:ph idx="1"/>
          </p:nvPr>
        </p:nvSpPr>
        <p:spPr/>
        <p:txBody>
          <a:bodyPr/>
          <a:lstStyle/>
          <a:p>
            <a:r>
              <a:rPr lang="en-US" dirty="0"/>
              <a:t>Rarely will </a:t>
            </a:r>
            <a:r>
              <a:rPr lang="en-US" dirty="0">
                <a:solidFill>
                  <a:schemeClr val="accent1"/>
                </a:solidFill>
              </a:rPr>
              <a:t>observational data </a:t>
            </a:r>
            <a:r>
              <a:rPr lang="en-US" dirty="0"/>
              <a:t>(the data that we obtain by observing the world) reflect the causal relations we want to prove. </a:t>
            </a:r>
          </a:p>
        </p:txBody>
      </p:sp>
    </p:spTree>
    <p:extLst>
      <p:ext uri="{BB962C8B-B14F-4D97-AF65-F5344CB8AC3E}">
        <p14:creationId xmlns:p14="http://schemas.microsoft.com/office/powerpoint/2010/main" val="86880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B177-F738-2CD9-8056-1B62C360E765}"/>
              </a:ext>
            </a:extLst>
          </p:cNvPr>
          <p:cNvSpPr>
            <a:spLocks noGrp="1"/>
          </p:cNvSpPr>
          <p:nvPr>
            <p:ph type="title"/>
          </p:nvPr>
        </p:nvSpPr>
        <p:spPr/>
        <p:txBody>
          <a:bodyPr/>
          <a:lstStyle/>
          <a:p>
            <a:r>
              <a:rPr lang="en-US" dirty="0"/>
              <a:t>Correlation =/= Causation</a:t>
            </a:r>
          </a:p>
        </p:txBody>
      </p:sp>
      <p:sp>
        <p:nvSpPr>
          <p:cNvPr id="3" name="Content Placeholder 2">
            <a:extLst>
              <a:ext uri="{FF2B5EF4-FFF2-40B4-BE49-F238E27FC236}">
                <a16:creationId xmlns:a16="http://schemas.microsoft.com/office/drawing/2014/main" id="{C753BDA9-6C42-163F-EF07-9F91311E8339}"/>
              </a:ext>
            </a:extLst>
          </p:cNvPr>
          <p:cNvSpPr>
            <a:spLocks noGrp="1"/>
          </p:cNvSpPr>
          <p:nvPr>
            <p:ph idx="1"/>
          </p:nvPr>
        </p:nvSpPr>
        <p:spPr/>
        <p:txBody>
          <a:bodyPr/>
          <a:lstStyle/>
          <a:p>
            <a:r>
              <a:rPr lang="en-US" dirty="0"/>
              <a:t>Por example:</a:t>
            </a:r>
          </a:p>
          <a:p>
            <a:pPr lvl="1"/>
            <a:r>
              <a:rPr lang="en-US" dirty="0"/>
              <a:t>The rooster sings and the sun comes out. Can we </a:t>
            </a:r>
            <a:r>
              <a:rPr lang="en-US" b="1" dirty="0"/>
              <a:t>assert</a:t>
            </a:r>
            <a:r>
              <a:rPr lang="en-US" dirty="0"/>
              <a:t> that the rooster makes the sun come out?</a:t>
            </a:r>
          </a:p>
          <a:p>
            <a:pPr lvl="1"/>
            <a:r>
              <a:rPr lang="en-US" dirty="0"/>
              <a:t>A couple rents an apartment, and the oven breaks down. Can we </a:t>
            </a:r>
            <a:r>
              <a:rPr lang="en-US" b="1" dirty="0"/>
              <a:t>assert</a:t>
            </a:r>
            <a:r>
              <a:rPr lang="en-US" dirty="0"/>
              <a:t> that the couple broke the oven?</a:t>
            </a:r>
          </a:p>
          <a:p>
            <a:pPr lvl="1"/>
            <a:r>
              <a:rPr lang="en-US" dirty="0"/>
              <a:t>The most prosperous countries are also the most democratic. Can we </a:t>
            </a:r>
            <a:r>
              <a:rPr lang="en-US" b="1" dirty="0"/>
              <a:t>assert</a:t>
            </a:r>
            <a:r>
              <a:rPr lang="en-US" dirty="0"/>
              <a:t> that development makes country democratize?</a:t>
            </a:r>
          </a:p>
        </p:txBody>
      </p:sp>
    </p:spTree>
    <p:extLst>
      <p:ext uri="{BB962C8B-B14F-4D97-AF65-F5344CB8AC3E}">
        <p14:creationId xmlns:p14="http://schemas.microsoft.com/office/powerpoint/2010/main" val="35222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B148-ED94-E94D-846C-9355C05DF5F6}"/>
              </a:ext>
            </a:extLst>
          </p:cNvPr>
          <p:cNvSpPr>
            <a:spLocks noGrp="1"/>
          </p:cNvSpPr>
          <p:nvPr>
            <p:ph type="title"/>
          </p:nvPr>
        </p:nvSpPr>
        <p:spPr/>
        <p:txBody>
          <a:bodyPr/>
          <a:lstStyle/>
          <a:p>
            <a:r>
              <a:rPr lang="en-US" dirty="0"/>
              <a:t>No Correlation =/= No Causation</a:t>
            </a:r>
          </a:p>
        </p:txBody>
      </p:sp>
      <p:sp>
        <p:nvSpPr>
          <p:cNvPr id="3" name="Content Placeholder 2">
            <a:extLst>
              <a:ext uri="{FF2B5EF4-FFF2-40B4-BE49-F238E27FC236}">
                <a16:creationId xmlns:a16="http://schemas.microsoft.com/office/drawing/2014/main" id="{7491A2B6-BBE5-7764-14BD-74BE52EE87E5}"/>
              </a:ext>
            </a:extLst>
          </p:cNvPr>
          <p:cNvSpPr>
            <a:spLocks noGrp="1"/>
          </p:cNvSpPr>
          <p:nvPr>
            <p:ph idx="1"/>
          </p:nvPr>
        </p:nvSpPr>
        <p:spPr/>
        <p:txBody>
          <a:bodyPr/>
          <a:lstStyle/>
          <a:p>
            <a:r>
              <a:rPr lang="en-US" dirty="0"/>
              <a:t>For example:</a:t>
            </a:r>
          </a:p>
          <a:p>
            <a:pPr lvl="1"/>
            <a:r>
              <a:rPr lang="en-US" dirty="0"/>
              <a:t>The Federal Reserve raises interest rates to avoid high inflation. Inflation remains at the same level. The fact nothing happened could be the result of the actions from the Federal Reserve, despite seeing no correlation. </a:t>
            </a:r>
          </a:p>
        </p:txBody>
      </p:sp>
    </p:spTree>
    <p:extLst>
      <p:ext uri="{BB962C8B-B14F-4D97-AF65-F5344CB8AC3E}">
        <p14:creationId xmlns:p14="http://schemas.microsoft.com/office/powerpoint/2010/main" val="2566585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C6975B-79B4-97A1-EE6D-560DDC1E5544}"/>
              </a:ext>
            </a:extLst>
          </p:cNvPr>
          <p:cNvSpPr>
            <a:spLocks noGrp="1"/>
          </p:cNvSpPr>
          <p:nvPr>
            <p:ph type="title"/>
          </p:nvPr>
        </p:nvSpPr>
        <p:spPr/>
        <p:txBody>
          <a:bodyPr>
            <a:noAutofit/>
          </a:bodyPr>
          <a:lstStyle/>
          <a:p>
            <a:r>
              <a:rPr lang="en-US" sz="5400" dirty="0"/>
              <a:t>Other Problems: Experimental vs. Non-Experimental Data</a:t>
            </a:r>
          </a:p>
        </p:txBody>
      </p:sp>
      <p:sp>
        <p:nvSpPr>
          <p:cNvPr id="5" name="Text Placeholder 4">
            <a:extLst>
              <a:ext uri="{FF2B5EF4-FFF2-40B4-BE49-F238E27FC236}">
                <a16:creationId xmlns:a16="http://schemas.microsoft.com/office/drawing/2014/main" id="{A073B8FB-B3F4-A530-D327-22A908C2FC3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88012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A7C984-3209-B1AB-6284-10596B713461}"/>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FC437F0-D77F-D6D1-7054-A508C025C7E3}"/>
              </a:ext>
            </a:extLst>
          </p:cNvPr>
          <p:cNvSpPr>
            <a:spLocks noGrp="1"/>
          </p:cNvSpPr>
          <p:nvPr>
            <p:ph idx="1"/>
          </p:nvPr>
        </p:nvSpPr>
        <p:spPr/>
        <p:txBody>
          <a:bodyPr/>
          <a:lstStyle/>
          <a:p>
            <a:r>
              <a:rPr lang="en-US" dirty="0"/>
              <a:t>We obtain </a:t>
            </a:r>
            <a:r>
              <a:rPr lang="en-US" dirty="0">
                <a:solidFill>
                  <a:schemeClr val="accent1"/>
                </a:solidFill>
              </a:rPr>
              <a:t>experimental data </a:t>
            </a:r>
            <a:r>
              <a:rPr lang="en-US" dirty="0"/>
              <a:t>from controlled spaces, similar to the data we obtain in a laboratory setting. </a:t>
            </a:r>
          </a:p>
          <a:p>
            <a:r>
              <a:rPr lang="en-US" dirty="0"/>
              <a:t>We obtain </a:t>
            </a:r>
            <a:r>
              <a:rPr lang="en-US" dirty="0">
                <a:solidFill>
                  <a:schemeClr val="accent1"/>
                </a:solidFill>
              </a:rPr>
              <a:t>non-experimental data</a:t>
            </a:r>
            <a:r>
              <a:rPr lang="en-US" dirty="0"/>
              <a:t> (i.e., observational data), from the world we observe. </a:t>
            </a:r>
          </a:p>
          <a:p>
            <a:endParaRPr lang="en-US" dirty="0"/>
          </a:p>
          <a:p>
            <a:r>
              <a:rPr lang="en-US" dirty="0"/>
              <a:t>When we want to infer causality, what is the problem with observational data?</a:t>
            </a:r>
          </a:p>
        </p:txBody>
      </p:sp>
    </p:spTree>
    <p:extLst>
      <p:ext uri="{BB962C8B-B14F-4D97-AF65-F5344CB8AC3E}">
        <p14:creationId xmlns:p14="http://schemas.microsoft.com/office/powerpoint/2010/main" val="2963896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7A5C9-A000-7EA6-D66B-8623B625DA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9B97EC-B502-5A37-AE43-BE34B4CCC022}"/>
              </a:ext>
            </a:extLst>
          </p:cNvPr>
          <p:cNvSpPr>
            <a:spLocks noGrp="1"/>
          </p:cNvSpPr>
          <p:nvPr>
            <p:ph idx="1"/>
          </p:nvPr>
        </p:nvSpPr>
        <p:spPr/>
        <p:txBody>
          <a:bodyPr/>
          <a:lstStyle/>
          <a:p>
            <a:r>
              <a:rPr lang="en-US" dirty="0"/>
              <a:t>That’s right! Observational data is </a:t>
            </a:r>
            <a:r>
              <a:rPr lang="en-US" dirty="0">
                <a:solidFill>
                  <a:schemeClr val="accent1"/>
                </a:solidFill>
              </a:rPr>
              <a:t>endogenous</a:t>
            </a:r>
            <a:r>
              <a:rPr lang="en-US" dirty="0"/>
              <a:t>. </a:t>
            </a:r>
          </a:p>
          <a:p>
            <a:r>
              <a:rPr lang="en-US" dirty="0"/>
              <a:t>This means that </a:t>
            </a:r>
            <a:r>
              <a:rPr lang="en-US" dirty="0">
                <a:highlight>
                  <a:srgbClr val="FFFF00"/>
                </a:highlight>
              </a:rPr>
              <a:t>DECISIONS</a:t>
            </a:r>
            <a:r>
              <a:rPr lang="en-US" dirty="0"/>
              <a:t> are </a:t>
            </a:r>
            <a:r>
              <a:rPr lang="en-US" i="1" dirty="0"/>
              <a:t>not independent </a:t>
            </a:r>
            <a:r>
              <a:rPr lang="en-US" dirty="0"/>
              <a:t>from the </a:t>
            </a:r>
            <a:r>
              <a:rPr lang="en-US" dirty="0">
                <a:highlight>
                  <a:srgbClr val="FFFF00"/>
                </a:highlight>
              </a:rPr>
              <a:t>RESULTS</a:t>
            </a:r>
            <a:r>
              <a:rPr lang="en-US" dirty="0"/>
              <a:t>. </a:t>
            </a:r>
          </a:p>
          <a:p>
            <a:pPr lvl="1"/>
            <a:r>
              <a:rPr lang="en-US" dirty="0"/>
              <a:t>Examples?</a:t>
            </a:r>
          </a:p>
          <a:p>
            <a:pPr lvl="1"/>
            <a:endParaRPr lang="en-US" dirty="0"/>
          </a:p>
          <a:p>
            <a:r>
              <a:rPr lang="en-US" dirty="0"/>
              <a:t>In other words, it is difficult to establish a </a:t>
            </a:r>
            <a:r>
              <a:rPr lang="en-US" dirty="0">
                <a:solidFill>
                  <a:schemeClr val="accent1"/>
                </a:solidFill>
              </a:rPr>
              <a:t>counter-factual</a:t>
            </a:r>
            <a:r>
              <a:rPr lang="en-US" dirty="0"/>
              <a:t>: situations where, under the same circumstances, units with the same characteristics would have taken different decisions that led to different results (</a:t>
            </a:r>
            <a:r>
              <a:rPr lang="en-US" i="1" dirty="0">
                <a:solidFill>
                  <a:schemeClr val="accent1"/>
                </a:solidFill>
              </a:rPr>
              <a:t>what if…</a:t>
            </a:r>
            <a:r>
              <a:rPr lang="en-US" dirty="0"/>
              <a:t>). </a:t>
            </a:r>
          </a:p>
        </p:txBody>
      </p:sp>
    </p:spTree>
    <p:extLst>
      <p:ext uri="{BB962C8B-B14F-4D97-AF65-F5344CB8AC3E}">
        <p14:creationId xmlns:p14="http://schemas.microsoft.com/office/powerpoint/2010/main" val="307840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AF91-50E7-A46E-EC08-C0F001F892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19B749-1C98-CEE6-8379-7072061A72EC}"/>
              </a:ext>
            </a:extLst>
          </p:cNvPr>
          <p:cNvSpPr>
            <a:spLocks noGrp="1"/>
          </p:cNvSpPr>
          <p:nvPr>
            <p:ph idx="1"/>
          </p:nvPr>
        </p:nvSpPr>
        <p:spPr/>
        <p:txBody>
          <a:bodyPr/>
          <a:lstStyle/>
          <a:p>
            <a:r>
              <a:rPr lang="en-US" dirty="0"/>
              <a:t>In this class we will learn about causal inference, randomized experiments, and why we can infer causality from randomized experiments. </a:t>
            </a:r>
          </a:p>
          <a:p>
            <a:r>
              <a:rPr lang="en-US" dirty="0"/>
              <a:t>We will learn about the problems with observational data, how to estimate correlations in observational data (i.e., through regressions), and how to approach causal inference using observational data (e.g., regression discontinuities, difference-in-difference). </a:t>
            </a:r>
          </a:p>
          <a:p>
            <a:endParaRPr lang="en-US" dirty="0"/>
          </a:p>
          <a:p>
            <a:r>
              <a:rPr lang="en-US" dirty="0"/>
              <a:t>(We we also learn about best practices when applying these methods).</a:t>
            </a:r>
          </a:p>
        </p:txBody>
      </p:sp>
    </p:spTree>
    <p:extLst>
      <p:ext uri="{BB962C8B-B14F-4D97-AF65-F5344CB8AC3E}">
        <p14:creationId xmlns:p14="http://schemas.microsoft.com/office/powerpoint/2010/main" val="3373470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C729-40C3-FE5C-AA4E-E8DCD0208BEE}"/>
              </a:ext>
            </a:extLst>
          </p:cNvPr>
          <p:cNvSpPr>
            <a:spLocks noGrp="1"/>
          </p:cNvSpPr>
          <p:nvPr>
            <p:ph type="title"/>
          </p:nvPr>
        </p:nvSpPr>
        <p:spPr/>
        <p:txBody>
          <a:bodyPr/>
          <a:lstStyle/>
          <a:p>
            <a:r>
              <a:rPr lang="en-US" dirty="0"/>
              <a:t>The Scientific Method</a:t>
            </a:r>
          </a:p>
        </p:txBody>
      </p:sp>
      <p:sp>
        <p:nvSpPr>
          <p:cNvPr id="3" name="Text Placeholder 2">
            <a:extLst>
              <a:ext uri="{FF2B5EF4-FFF2-40B4-BE49-F238E27FC236}">
                <a16:creationId xmlns:a16="http://schemas.microsoft.com/office/drawing/2014/main" id="{CE59366E-FC9F-1824-9C5D-4E66E7F6A0E4}"/>
              </a:ext>
            </a:extLst>
          </p:cNvPr>
          <p:cNvSpPr>
            <a:spLocks noGrp="1"/>
          </p:cNvSpPr>
          <p:nvPr>
            <p:ph type="body" idx="1"/>
          </p:nvPr>
        </p:nvSpPr>
        <p:spPr/>
        <p:txBody>
          <a:bodyPr/>
          <a:lstStyle/>
          <a:p>
            <a:r>
              <a:rPr lang="en-CA" b="1" dirty="0"/>
              <a:t>Mr. Morton</a:t>
            </a:r>
            <a:r>
              <a:rPr lang="en-CA" dirty="0"/>
              <a:t>: It's not fun, it's science.</a:t>
            </a:r>
            <a:endParaRPr lang="en-US" dirty="0"/>
          </a:p>
        </p:txBody>
      </p:sp>
    </p:spTree>
    <p:extLst>
      <p:ext uri="{BB962C8B-B14F-4D97-AF65-F5344CB8AC3E}">
        <p14:creationId xmlns:p14="http://schemas.microsoft.com/office/powerpoint/2010/main" val="3710451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493AC8-AF33-ADF9-F4EF-43A082795E27}"/>
              </a:ext>
            </a:extLst>
          </p:cNvPr>
          <p:cNvSpPr txBox="1"/>
          <p:nvPr/>
        </p:nvSpPr>
        <p:spPr>
          <a:xfrm>
            <a:off x="3622963" y="3244334"/>
            <a:ext cx="4946073" cy="369332"/>
          </a:xfrm>
          <a:prstGeom prst="rect">
            <a:avLst/>
          </a:prstGeom>
          <a:noFill/>
        </p:spPr>
        <p:txBody>
          <a:bodyPr wrap="square" rtlCol="0">
            <a:spAutoFit/>
          </a:bodyPr>
          <a:lstStyle/>
          <a:p>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=iZxCjkLS6Mw</a:t>
            </a:r>
            <a:endParaRPr lang="en-US" dirty="0"/>
          </a:p>
        </p:txBody>
      </p:sp>
    </p:spTree>
    <p:extLst>
      <p:ext uri="{BB962C8B-B14F-4D97-AF65-F5344CB8AC3E}">
        <p14:creationId xmlns:p14="http://schemas.microsoft.com/office/powerpoint/2010/main" val="392221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CADE-D783-09F1-4BD6-FDFCE81134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8B64D0-856F-661B-3BD0-02CF2C8190A2}"/>
              </a:ext>
            </a:extLst>
          </p:cNvPr>
          <p:cNvSpPr>
            <a:spLocks noGrp="1"/>
          </p:cNvSpPr>
          <p:nvPr>
            <p:ph idx="1"/>
          </p:nvPr>
        </p:nvSpPr>
        <p:spPr/>
        <p:txBody>
          <a:bodyPr/>
          <a:lstStyle/>
          <a:p>
            <a:r>
              <a:rPr lang="en-US" dirty="0"/>
              <a:t>This class is Regressions and </a:t>
            </a:r>
            <a:r>
              <a:rPr lang="en-US" dirty="0">
                <a:highlight>
                  <a:srgbClr val="FFFF00"/>
                </a:highlight>
              </a:rPr>
              <a:t>Causal Inference. </a:t>
            </a:r>
            <a:r>
              <a:rPr lang="en-US" dirty="0"/>
              <a:t> </a:t>
            </a:r>
          </a:p>
        </p:txBody>
      </p:sp>
    </p:spTree>
    <p:extLst>
      <p:ext uri="{BB962C8B-B14F-4D97-AF65-F5344CB8AC3E}">
        <p14:creationId xmlns:p14="http://schemas.microsoft.com/office/powerpoint/2010/main" val="978256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56A7-1222-E79E-1B99-AB0218A571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61AC9D-06CC-326F-F2A6-4065933A9C0C}"/>
              </a:ext>
            </a:extLst>
          </p:cNvPr>
          <p:cNvSpPr>
            <a:spLocks noGrp="1"/>
          </p:cNvSpPr>
          <p:nvPr>
            <p:ph idx="1"/>
          </p:nvPr>
        </p:nvSpPr>
        <p:spPr/>
        <p:txBody>
          <a:bodyPr/>
          <a:lstStyle/>
          <a:p>
            <a:r>
              <a:rPr lang="en-US" dirty="0"/>
              <a:t>Let’s take a step back…</a:t>
            </a:r>
          </a:p>
        </p:txBody>
      </p:sp>
    </p:spTree>
    <p:extLst>
      <p:ext uri="{BB962C8B-B14F-4D97-AF65-F5344CB8AC3E}">
        <p14:creationId xmlns:p14="http://schemas.microsoft.com/office/powerpoint/2010/main" val="841958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C729-40C3-FE5C-AA4E-E8DCD0208BEE}"/>
              </a:ext>
            </a:extLst>
          </p:cNvPr>
          <p:cNvSpPr>
            <a:spLocks noGrp="1"/>
          </p:cNvSpPr>
          <p:nvPr>
            <p:ph type="title"/>
          </p:nvPr>
        </p:nvSpPr>
        <p:spPr/>
        <p:txBody>
          <a:bodyPr/>
          <a:lstStyle/>
          <a:p>
            <a:r>
              <a:rPr lang="en-US" dirty="0"/>
              <a:t>The Scientific Method</a:t>
            </a:r>
          </a:p>
        </p:txBody>
      </p:sp>
      <p:sp>
        <p:nvSpPr>
          <p:cNvPr id="3" name="Text Placeholder 2">
            <a:extLst>
              <a:ext uri="{FF2B5EF4-FFF2-40B4-BE49-F238E27FC236}">
                <a16:creationId xmlns:a16="http://schemas.microsoft.com/office/drawing/2014/main" id="{CE59366E-FC9F-1824-9C5D-4E66E7F6A0E4}"/>
              </a:ext>
            </a:extLst>
          </p:cNvPr>
          <p:cNvSpPr>
            <a:spLocks noGrp="1"/>
          </p:cNvSpPr>
          <p:nvPr>
            <p:ph type="body" idx="1"/>
          </p:nvPr>
        </p:nvSpPr>
        <p:spPr/>
        <p:txBody>
          <a:bodyPr/>
          <a:lstStyle/>
          <a:p>
            <a:r>
              <a:rPr lang="en-CA" b="1" dirty="0"/>
              <a:t>Mr. Morton</a:t>
            </a:r>
            <a:r>
              <a:rPr lang="en-CA" dirty="0"/>
              <a:t>: It's not fun, it's science.</a:t>
            </a:r>
            <a:endParaRPr lang="en-US" dirty="0"/>
          </a:p>
        </p:txBody>
      </p:sp>
    </p:spTree>
    <p:extLst>
      <p:ext uri="{BB962C8B-B14F-4D97-AF65-F5344CB8AC3E}">
        <p14:creationId xmlns:p14="http://schemas.microsoft.com/office/powerpoint/2010/main" val="248692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3AF519-7772-0370-0251-1DEE001CF37D}"/>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758D5E39-CB13-1F20-48C8-795DAAF0B389}"/>
              </a:ext>
            </a:extLst>
          </p:cNvPr>
          <p:cNvSpPr>
            <a:spLocks noGrp="1"/>
          </p:cNvSpPr>
          <p:nvPr>
            <p:ph idx="1"/>
          </p:nvPr>
        </p:nvSpPr>
        <p:spPr/>
        <p:txBody>
          <a:bodyPr/>
          <a:lstStyle/>
          <a:p>
            <a:r>
              <a:rPr lang="en-US" dirty="0"/>
              <a:t>What is the scientific method?</a:t>
            </a:r>
          </a:p>
          <a:p>
            <a:endParaRPr lang="en-US" dirty="0"/>
          </a:p>
          <a:p>
            <a:r>
              <a:rPr lang="en-US" dirty="0"/>
              <a:t>Methods in the sciences systematically studying a specific field. </a:t>
            </a:r>
          </a:p>
        </p:txBody>
      </p:sp>
    </p:spTree>
    <p:extLst>
      <p:ext uri="{BB962C8B-B14F-4D97-AF65-F5344CB8AC3E}">
        <p14:creationId xmlns:p14="http://schemas.microsoft.com/office/powerpoint/2010/main" val="304005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3AF519-7772-0370-0251-1DEE001CF37D}"/>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758D5E39-CB13-1F20-48C8-795DAAF0B389}"/>
              </a:ext>
            </a:extLst>
          </p:cNvPr>
          <p:cNvSpPr>
            <a:spLocks noGrp="1"/>
          </p:cNvSpPr>
          <p:nvPr>
            <p:ph idx="1"/>
          </p:nvPr>
        </p:nvSpPr>
        <p:spPr/>
        <p:txBody>
          <a:bodyPr/>
          <a:lstStyle/>
          <a:p>
            <a:r>
              <a:rPr lang="en-US" dirty="0"/>
              <a:t>What is the scientific method?</a:t>
            </a:r>
          </a:p>
          <a:p>
            <a:endParaRPr lang="en-US" dirty="0"/>
          </a:p>
          <a:p>
            <a:r>
              <a:rPr lang="en-US" dirty="0"/>
              <a:t>Methods in the (social) sciences </a:t>
            </a:r>
            <a:r>
              <a:rPr lang="en-US" dirty="0">
                <a:solidFill>
                  <a:schemeClr val="accent2"/>
                </a:solidFill>
              </a:rPr>
              <a:t>systematically studying</a:t>
            </a:r>
            <a:r>
              <a:rPr lang="en-US" dirty="0"/>
              <a:t> (scientifically) a specific field (e.g., politics).</a:t>
            </a:r>
          </a:p>
          <a:p>
            <a:r>
              <a:rPr lang="en-US" dirty="0"/>
              <a:t> The </a:t>
            </a:r>
            <a:r>
              <a:rPr lang="en-US" i="1" dirty="0"/>
              <a:t>systematically </a:t>
            </a:r>
            <a:r>
              <a:rPr lang="en-US" dirty="0"/>
              <a:t>is where we find the </a:t>
            </a:r>
            <a:r>
              <a:rPr lang="en-US" dirty="0">
                <a:solidFill>
                  <a:schemeClr val="accent2"/>
                </a:solidFill>
              </a:rPr>
              <a:t>scientific method</a:t>
            </a:r>
            <a:r>
              <a:rPr lang="en-US" dirty="0"/>
              <a:t>.  </a:t>
            </a:r>
          </a:p>
        </p:txBody>
      </p:sp>
    </p:spTree>
    <p:extLst>
      <p:ext uri="{BB962C8B-B14F-4D97-AF65-F5344CB8AC3E}">
        <p14:creationId xmlns:p14="http://schemas.microsoft.com/office/powerpoint/2010/main" val="1417802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D84A408-51BE-8366-3FC2-6E1AD2C9C481}"/>
              </a:ext>
            </a:extLst>
          </p:cNvPr>
          <p:cNvSpPr>
            <a:spLocks noGrp="1"/>
          </p:cNvSpPr>
          <p:nvPr>
            <p:ph type="title"/>
          </p:nvPr>
        </p:nvSpPr>
        <p:spPr>
          <a:xfrm>
            <a:off x="1251678" y="382385"/>
            <a:ext cx="10178322" cy="1492132"/>
          </a:xfrm>
        </p:spPr>
        <p:txBody>
          <a:bodyPr anchor="ctr">
            <a:normAutofit/>
          </a:bodyPr>
          <a:lstStyle/>
          <a:p>
            <a:r>
              <a:rPr lang="en-US" dirty="0"/>
              <a:t>The scientific method</a:t>
            </a:r>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txBody>
          <a:bodyPr/>
          <a:lstStyle/>
          <a:p>
            <a:endParaRPr lang="en-US"/>
          </a:p>
        </p:txBody>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45389069-81FE-792B-F592-7786E7FF61B5}"/>
              </a:ext>
            </a:extLst>
          </p:cNvPr>
          <p:cNvGraphicFramePr>
            <a:graphicFrameLocks noGrp="1"/>
          </p:cNvGraphicFramePr>
          <p:nvPr>
            <p:ph idx="1"/>
            <p:extLst>
              <p:ext uri="{D42A27DB-BD31-4B8C-83A1-F6EECF244321}">
                <p14:modId xmlns:p14="http://schemas.microsoft.com/office/powerpoint/2010/main" val="1776218563"/>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41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D12B-AF05-4415-1D63-A2CEFC184D41}"/>
              </a:ext>
            </a:extLst>
          </p:cNvPr>
          <p:cNvSpPr>
            <a:spLocks noGrp="1"/>
          </p:cNvSpPr>
          <p:nvPr>
            <p:ph type="title"/>
          </p:nvPr>
        </p:nvSpPr>
        <p:spPr/>
        <p:txBody>
          <a:bodyPr/>
          <a:lstStyle/>
          <a:p>
            <a:r>
              <a:rPr lang="en-US" dirty="0"/>
              <a:t>More than anything, a cycle:</a:t>
            </a:r>
          </a:p>
        </p:txBody>
      </p:sp>
      <p:graphicFrame>
        <p:nvGraphicFramePr>
          <p:cNvPr id="4" name="Content Placeholder 3">
            <a:extLst>
              <a:ext uri="{FF2B5EF4-FFF2-40B4-BE49-F238E27FC236}">
                <a16:creationId xmlns:a16="http://schemas.microsoft.com/office/drawing/2014/main" id="{D801D50E-776D-443A-5E32-3A85370689A2}"/>
              </a:ext>
            </a:extLst>
          </p:cNvPr>
          <p:cNvGraphicFramePr>
            <a:graphicFrameLocks/>
          </p:cNvGraphicFramePr>
          <p:nvPr>
            <p:extLst>
              <p:ext uri="{D42A27DB-BD31-4B8C-83A1-F6EECF244321}">
                <p14:modId xmlns:p14="http://schemas.microsoft.com/office/powerpoint/2010/main" val="3318394577"/>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a:extLst>
              <a:ext uri="{FF2B5EF4-FFF2-40B4-BE49-F238E27FC236}">
                <a16:creationId xmlns:a16="http://schemas.microsoft.com/office/drawing/2014/main" id="{09DE43A4-919C-9CB3-B180-F7AE43D11F5C}"/>
              </a:ext>
            </a:extLst>
          </p:cNvPr>
          <p:cNvCxnSpPr/>
          <p:nvPr/>
        </p:nvCxnSpPr>
        <p:spPr>
          <a:xfrm>
            <a:off x="2980706" y="4702629"/>
            <a:ext cx="1520042" cy="7006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02AEFD3-D958-D6AD-EC9E-00F1C17DAEF9}"/>
              </a:ext>
            </a:extLst>
          </p:cNvPr>
          <p:cNvCxnSpPr>
            <a:cxnSpLocks/>
          </p:cNvCxnSpPr>
          <p:nvPr/>
        </p:nvCxnSpPr>
        <p:spPr>
          <a:xfrm>
            <a:off x="2980706" y="4536374"/>
            <a:ext cx="3598224" cy="86689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71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{0E485437-9C64-634D-9FB8-65EB535908DD}tf10001071</Template>
  <TotalTime>143</TotalTime>
  <Words>854</Words>
  <Application>Microsoft Macintosh PowerPoint</Application>
  <PresentationFormat>Widescreen</PresentationFormat>
  <Paragraphs>97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Garamond</vt:lpstr>
      <vt:lpstr>Gill Sans MT</vt:lpstr>
      <vt:lpstr>Impact</vt:lpstr>
      <vt:lpstr>Wingdings</vt:lpstr>
      <vt:lpstr>Badge</vt:lpstr>
      <vt:lpstr>What is Causal Inference?</vt:lpstr>
      <vt:lpstr>PowerPoint Presentation</vt:lpstr>
      <vt:lpstr>PowerPoint Presentation</vt:lpstr>
      <vt:lpstr>PowerPoint Presentation</vt:lpstr>
      <vt:lpstr>The Scientific Method</vt:lpstr>
      <vt:lpstr>PowerPoint Presentation</vt:lpstr>
      <vt:lpstr>PowerPoint Presentation</vt:lpstr>
      <vt:lpstr>The scientific method</vt:lpstr>
      <vt:lpstr>More than anything, a cycle:</vt:lpstr>
      <vt:lpstr>Hypothesis</vt:lpstr>
      <vt:lpstr>Hypotheses</vt:lpstr>
      <vt:lpstr>PowerPoint Presentation</vt:lpstr>
      <vt:lpstr>Observing the World</vt:lpstr>
      <vt:lpstr>PowerPoint Presentation</vt:lpstr>
      <vt:lpstr>What is causal inference?</vt:lpstr>
      <vt:lpstr>What is causal inference?</vt:lpstr>
      <vt:lpstr>What is causal inference?</vt:lpstr>
      <vt:lpstr>What is causal inference?</vt:lpstr>
      <vt:lpstr>The Problem: Correlations and Causality</vt:lpstr>
      <vt:lpstr>PowerPoint Presentation</vt:lpstr>
      <vt:lpstr>Correlation =/= Causation</vt:lpstr>
      <vt:lpstr>No Correlation =/= No Causation</vt:lpstr>
      <vt:lpstr>Other Problems: Experimental vs. Non-Experimental Data</vt:lpstr>
      <vt:lpstr>PowerPoint Presentation</vt:lpstr>
      <vt:lpstr>PowerPoint Presentation</vt:lpstr>
      <vt:lpstr>PowerPoint Presentation</vt:lpstr>
      <vt:lpstr>The Scientific Method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Causal Inference</dc:title>
  <dc:creator>Sebastian Vallejo Vera</dc:creator>
  <cp:lastModifiedBy>Sebastian Vallejo Vera</cp:lastModifiedBy>
  <cp:revision>4</cp:revision>
  <dcterms:created xsi:type="dcterms:W3CDTF">2024-01-02T22:55:52Z</dcterms:created>
  <dcterms:modified xsi:type="dcterms:W3CDTF">2025-01-07T15:07:59Z</dcterms:modified>
</cp:coreProperties>
</file>