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77" r:id="rId4"/>
    <p:sldId id="258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71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3A6371-6DA5-AD47-BA2E-05AD53E8C3D7}" v="114" dt="2025-01-14T02:01:14.686"/>
    <p1510:client id="{23B63E42-CCD8-FC4E-8A85-F2FA33F67A5F}" v="8" dt="2025-01-14T14:29:15.4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61"/>
    <p:restoredTop sz="96208"/>
  </p:normalViewPr>
  <p:slideViewPr>
    <p:cSldViewPr snapToGrid="0">
      <p:cViewPr varScale="1">
        <p:scale>
          <a:sx n="122" d="100"/>
          <a:sy n="122" d="100"/>
        </p:scale>
        <p:origin x="48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Vallejo Vera" userId="661f42ee-5565-49c4-8b1d-325f2d699b91" providerId="ADAL" clId="{033A6371-6DA5-AD47-BA2E-05AD53E8C3D7}"/>
    <pc:docChg chg="custSel modSld">
      <pc:chgData name="Sebastian Vallejo Vera" userId="661f42ee-5565-49c4-8b1d-325f2d699b91" providerId="ADAL" clId="{033A6371-6DA5-AD47-BA2E-05AD53E8C3D7}" dt="2025-01-14T02:01:14.686" v="115"/>
      <pc:docMkLst>
        <pc:docMk/>
      </pc:docMkLst>
      <pc:sldChg chg="modSp">
        <pc:chgData name="Sebastian Vallejo Vera" userId="661f42ee-5565-49c4-8b1d-325f2d699b91" providerId="ADAL" clId="{033A6371-6DA5-AD47-BA2E-05AD53E8C3D7}" dt="2025-01-14T01:55:22.134" v="107" actId="20577"/>
        <pc:sldMkLst>
          <pc:docMk/>
          <pc:sldMk cId="328487814" sldId="286"/>
        </pc:sldMkLst>
        <pc:spChg chg="mod">
          <ac:chgData name="Sebastian Vallejo Vera" userId="661f42ee-5565-49c4-8b1d-325f2d699b91" providerId="ADAL" clId="{033A6371-6DA5-AD47-BA2E-05AD53E8C3D7}" dt="2025-01-14T01:55:22.134" v="107" actId="20577"/>
          <ac:spMkLst>
            <pc:docMk/>
            <pc:sldMk cId="328487814" sldId="286"/>
            <ac:spMk id="5" creationId="{2C75B29B-ED4B-A45B-D8DB-498ADBA03B6F}"/>
          </ac:spMkLst>
        </pc:spChg>
      </pc:sldChg>
      <pc:sldChg chg="modSp">
        <pc:chgData name="Sebastian Vallejo Vera" userId="661f42ee-5565-49c4-8b1d-325f2d699b91" providerId="ADAL" clId="{033A6371-6DA5-AD47-BA2E-05AD53E8C3D7}" dt="2025-01-14T01:56:38.365" v="110" actId="313"/>
        <pc:sldMkLst>
          <pc:docMk/>
          <pc:sldMk cId="1098778315" sldId="290"/>
        </pc:sldMkLst>
        <pc:spChg chg="mod">
          <ac:chgData name="Sebastian Vallejo Vera" userId="661f42ee-5565-49c4-8b1d-325f2d699b91" providerId="ADAL" clId="{033A6371-6DA5-AD47-BA2E-05AD53E8C3D7}" dt="2025-01-14T01:56:38.365" v="110" actId="313"/>
          <ac:spMkLst>
            <pc:docMk/>
            <pc:sldMk cId="1098778315" sldId="290"/>
            <ac:spMk id="3" creationId="{64DEAC13-4DAB-EC46-21F0-59F1F2DEF7FE}"/>
          </ac:spMkLst>
        </pc:spChg>
      </pc:sldChg>
      <pc:sldChg chg="modSp mod">
        <pc:chgData name="Sebastian Vallejo Vera" userId="661f42ee-5565-49c4-8b1d-325f2d699b91" providerId="ADAL" clId="{033A6371-6DA5-AD47-BA2E-05AD53E8C3D7}" dt="2025-01-14T02:00:28.689" v="112" actId="33524"/>
        <pc:sldMkLst>
          <pc:docMk/>
          <pc:sldMk cId="2211516910" sldId="292"/>
        </pc:sldMkLst>
        <pc:spChg chg="mod">
          <ac:chgData name="Sebastian Vallejo Vera" userId="661f42ee-5565-49c4-8b1d-325f2d699b91" providerId="ADAL" clId="{033A6371-6DA5-AD47-BA2E-05AD53E8C3D7}" dt="2025-01-14T02:00:28.689" v="112" actId="33524"/>
          <ac:spMkLst>
            <pc:docMk/>
            <pc:sldMk cId="2211516910" sldId="292"/>
            <ac:spMk id="3" creationId="{8DD7E948-628A-BE15-D0CF-D2B6C512677A}"/>
          </ac:spMkLst>
        </pc:spChg>
      </pc:sldChg>
      <pc:sldChg chg="modAnim">
        <pc:chgData name="Sebastian Vallejo Vera" userId="661f42ee-5565-49c4-8b1d-325f2d699b91" providerId="ADAL" clId="{033A6371-6DA5-AD47-BA2E-05AD53E8C3D7}" dt="2025-01-14T02:01:14.686" v="115"/>
        <pc:sldMkLst>
          <pc:docMk/>
          <pc:sldMk cId="4008440874" sldId="293"/>
        </pc:sldMkLst>
      </pc:sldChg>
    </pc:docChg>
  </pc:docChgLst>
  <pc:docChgLst>
    <pc:chgData name="Sebastian Vallejo Vera" userId="661f42ee-5565-49c4-8b1d-325f2d699b91" providerId="ADAL" clId="{23B63E42-CCD8-FC4E-8A85-F2FA33F67A5F}"/>
    <pc:docChg chg="modSld">
      <pc:chgData name="Sebastian Vallejo Vera" userId="661f42ee-5565-49c4-8b1d-325f2d699b91" providerId="ADAL" clId="{23B63E42-CCD8-FC4E-8A85-F2FA33F67A5F}" dt="2025-01-14T14:29:15.467" v="7" actId="20577"/>
      <pc:docMkLst>
        <pc:docMk/>
      </pc:docMkLst>
      <pc:sldChg chg="modSp">
        <pc:chgData name="Sebastian Vallejo Vera" userId="661f42ee-5565-49c4-8b1d-325f2d699b91" providerId="ADAL" clId="{23B63E42-CCD8-FC4E-8A85-F2FA33F67A5F}" dt="2025-01-14T14:29:15.467" v="7" actId="20577"/>
        <pc:sldMkLst>
          <pc:docMk/>
          <pc:sldMk cId="328487814" sldId="286"/>
        </pc:sldMkLst>
        <pc:spChg chg="mod">
          <ac:chgData name="Sebastian Vallejo Vera" userId="661f42ee-5565-49c4-8b1d-325f2d699b91" providerId="ADAL" clId="{23B63E42-CCD8-FC4E-8A85-F2FA33F67A5F}" dt="2025-01-14T14:29:15.467" v="7" actId="20577"/>
          <ac:spMkLst>
            <pc:docMk/>
            <pc:sldMk cId="328487814" sldId="286"/>
            <ac:spMk id="5" creationId="{2C75B29B-ED4B-A45B-D8DB-498ADBA03B6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0A7FFD6-0D80-574C-8DB8-5DC82B70FEA2}" type="datetimeFigureOut">
              <a:rPr lang="en-US" smtClean="0"/>
              <a:t>1/14/25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19356F2-F5AE-7C4C-9B4D-A0A0BAFB337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507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7FFD6-0D80-574C-8DB8-5DC82B70FEA2}" type="datetimeFigureOut">
              <a:rPr lang="en-US" smtClean="0"/>
              <a:t>1/14/25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56F2-F5AE-7C4C-9B4D-A0A0BAFB3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96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7FFD6-0D80-574C-8DB8-5DC82B70FEA2}" type="datetimeFigureOut">
              <a:rPr lang="en-US" smtClean="0"/>
              <a:t>1/14/25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56F2-F5AE-7C4C-9B4D-A0A0BAFB3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8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7FFD6-0D80-574C-8DB8-5DC82B70FEA2}" type="datetimeFigureOut">
              <a:rPr lang="en-US" smtClean="0"/>
              <a:t>1/14/25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56F2-F5AE-7C4C-9B4D-A0A0BAFB3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56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0A7FFD6-0D80-574C-8DB8-5DC82B70FEA2}" type="datetimeFigureOut">
              <a:rPr lang="en-US" smtClean="0"/>
              <a:t>1/14/25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9356F2-F5AE-7C4C-9B4D-A0A0BAFB337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46454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7FFD6-0D80-574C-8DB8-5DC82B70FEA2}" type="datetimeFigureOut">
              <a:rPr lang="en-US" smtClean="0"/>
              <a:t>1/14/25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56F2-F5AE-7C4C-9B4D-A0A0BAFB3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032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7FFD6-0D80-574C-8DB8-5DC82B70FEA2}" type="datetimeFigureOut">
              <a:rPr lang="en-US" smtClean="0"/>
              <a:t>1/14/25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56F2-F5AE-7C4C-9B4D-A0A0BAFB3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14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7FFD6-0D80-574C-8DB8-5DC82B70FEA2}" type="datetimeFigureOut">
              <a:rPr lang="en-US" smtClean="0"/>
              <a:t>1/14/25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56F2-F5AE-7C4C-9B4D-A0A0BAFB3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52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7FFD6-0D80-574C-8DB8-5DC82B70FEA2}" type="datetimeFigureOut">
              <a:rPr lang="en-US" smtClean="0"/>
              <a:t>1/14/25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56F2-F5AE-7C4C-9B4D-A0A0BAFB3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00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0A7FFD6-0D80-574C-8DB8-5DC82B70FEA2}" type="datetimeFigureOut">
              <a:rPr lang="en-US" smtClean="0"/>
              <a:t>1/14/25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C19356F2-F5AE-7C4C-9B4D-A0A0BAFB337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622337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0A7FFD6-0D80-574C-8DB8-5DC82B70FEA2}" type="datetimeFigureOut">
              <a:rPr lang="en-US" smtClean="0"/>
              <a:t>1/14/25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C19356F2-F5AE-7C4C-9B4D-A0A0BAFB3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89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0A7FFD6-0D80-574C-8DB8-5DC82B70FEA2}" type="datetimeFigureOut">
              <a:rPr lang="en-US" smtClean="0"/>
              <a:t>1/14/25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9356F2-F5AE-7C4C-9B4D-A0A0BAFB337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919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guDoo-tmffQ?feature=oembed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12CBF-99C1-4AC9-4F18-80B4280B3B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Causal Inference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C9B722-24AD-C1D0-B80F-7944BE134A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Prof. Sebastián Vallejo Vera</a:t>
            </a:r>
          </a:p>
        </p:txBody>
      </p:sp>
    </p:spTree>
    <p:extLst>
      <p:ext uri="{BB962C8B-B14F-4D97-AF65-F5344CB8AC3E}">
        <p14:creationId xmlns:p14="http://schemas.microsoft.com/office/powerpoint/2010/main" val="410674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B6730-5466-DFBA-98B2-2079F978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correlations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93FE01-BBBE-FEFD-62F4-745673DCA8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Examples of correlations </a:t>
                </a:r>
                <a14:m>
                  <m:oMath xmlns:m="http://schemas.openxmlformats.org/officeDocument/2006/math">
                    <m:r>
                      <a:rPr lang="en-CA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|&gt;0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itchFamily="2" charset="2"/>
                  </a:rPr>
                  <a:t>that are not causal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p>
                        </m:sSup>
                      </m:e>
                    </m:d>
                    <m:r>
                      <a:rPr lang="en-CA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p>
                        </m:sSup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More people drown when the ice cream sales increase. </a:t>
                </a:r>
              </a:p>
              <a:p>
                <a:pPr lvl="1"/>
                <a:r>
                  <a:rPr lang="en-US" dirty="0"/>
                  <a:t>Colds tend to go away after you take Vitamin C. </a:t>
                </a:r>
              </a:p>
              <a:p>
                <a:pPr lvl="1"/>
                <a:r>
                  <a:rPr lang="en-US" dirty="0"/>
                  <a:t> When Liberals govern, the economy worsens.</a:t>
                </a:r>
              </a:p>
              <a:p>
                <a:pPr lvl="1"/>
                <a:r>
                  <a:rPr lang="en-US" dirty="0"/>
                  <a:t>Other?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93FE01-BBBE-FEFD-62F4-745673DCA8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8" t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7740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A701-641C-F9F9-93D2-1BE689A30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Note: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5CF11D-9F75-322B-661A-AFE9FCCD18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p>
                            </m:sSup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p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does not </a:t>
                </a:r>
                <a:r>
                  <a:rPr lang="en-US" dirty="0"/>
                  <a:t>mean that A is the only variable that causes Y. </a:t>
                </a:r>
              </a:p>
              <a:p>
                <a:r>
                  <a:rPr lang="en-US" dirty="0"/>
                  <a:t>Also, it </a:t>
                </a:r>
                <a:r>
                  <a:rPr lang="en-US" dirty="0">
                    <a:solidFill>
                      <a:schemeClr val="accent1"/>
                    </a:solidFill>
                  </a:rPr>
                  <a:t>does not </a:t>
                </a:r>
                <a:r>
                  <a:rPr lang="en-US" dirty="0"/>
                  <a:t>mean that Y will always change when A=1. </a:t>
                </a:r>
              </a:p>
              <a:p>
                <a:pPr lvl="1"/>
                <a:r>
                  <a:rPr lang="en-US" dirty="0"/>
                  <a:t>When know the switch turns on the lights, but it won’t if there is no light bulb. </a:t>
                </a:r>
              </a:p>
              <a:p>
                <a:r>
                  <a:rPr lang="en-US" dirty="0"/>
                  <a:t>However, we would still say that the switch turns on the lights. What’s important is that the probability (stochastic and non-deterministic) of Y changing increases/decreases when A=1 (but not necessarily that this will always happens).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5CF11D-9F75-322B-661A-AFE9FCCD18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8" t="-704" r="-1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2351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F514D-F4B6-0ABC-E42C-992FE59D5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The path to causality is a difficult one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A90AB-C868-58FE-EDF9-F776EE268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(as are the paths of love)</a:t>
            </a:r>
          </a:p>
        </p:txBody>
      </p:sp>
    </p:spTree>
    <p:extLst>
      <p:ext uri="{BB962C8B-B14F-4D97-AF65-F5344CB8AC3E}">
        <p14:creationId xmlns:p14="http://schemas.microsoft.com/office/powerpoint/2010/main" val="4176415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6C400A-EE7E-72F7-EA39-C1286DD18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C75B29B-ED4B-A45B-D8DB-498ADBA03B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Establishing causal relationships is not easy. </a:t>
                </a:r>
              </a:p>
              <a:p>
                <a:r>
                  <a:rPr lang="en-US" dirty="0"/>
                  <a:t>It requires the comparison between two states of the world:</a:t>
                </a:r>
              </a:p>
              <a:p>
                <a:pPr lvl="1"/>
                <a:r>
                  <a:rPr lang="en-US" dirty="0"/>
                  <a:t>A world where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and a world where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Unless you have a time-machine or a quantum-string something or other, those worlds do not exist (or our current technology does not allow us </a:t>
                </a:r>
                <a:r>
                  <a:rPr lang="en-US"/>
                  <a:t>to observe them</a:t>
                </a:r>
                <a:r>
                  <a:rPr lang="en-US" dirty="0"/>
                  <a:t>). </a:t>
                </a:r>
              </a:p>
              <a:p>
                <a:r>
                  <a:rPr lang="en-US" dirty="0"/>
                  <a:t>For example, the same voter cannot be both a partisan and a nonpartisan at the same time to evaluate how partisanship affects vote choice.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  <a:highlight>
                      <a:srgbClr val="FFFF00"/>
                    </a:highlight>
                  </a:rPr>
                  <a:t>This constitutes the fundamental problem of causal inference: the counterfactual problem.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C75B29B-ED4B-A45B-D8DB-498ADBA03B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8" t="-704" b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48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079F42-5C7A-44DD-9E9F-A34795A48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9091" y="0"/>
            <a:ext cx="114729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09777E15-6D68-4808-AD20-82EA7377F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285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CE79CAD8-9F7F-4756-BD12-8463CA4C6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923A21-5790-4667-B5C7-ADA793B49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4448" y="643466"/>
            <a:ext cx="9600802" cy="5571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nline Media 1" descr="Y ahora  Abdala Bucaram">
            <a:hlinkClick r:id="" action="ppaction://media"/>
            <a:extLst>
              <a:ext uri="{FF2B5EF4-FFF2-40B4-BE49-F238E27FC236}">
                <a16:creationId xmlns:a16="http://schemas.microsoft.com/office/drawing/2014/main" id="{490471ED-B267-E253-C146-1E86CD29896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179780" y="965199"/>
            <a:ext cx="6570134" cy="492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48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59D18-CED6-3E49-E83D-8DF23116E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Estimating causal Effects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39C49-57FA-3D80-0351-FC68B63AA5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20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F185DE-D63E-CCB0-773D-7C5C89088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trails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5D449A-18CD-EDBA-1221-DB4F29CA7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Among the numerous research designs at hand, the one that circumvents best the fundamental problem of causal inference is the </a:t>
            </a:r>
            <a:r>
              <a:rPr lang="en-US" dirty="0">
                <a:solidFill>
                  <a:schemeClr val="accent1"/>
                </a:solidFill>
              </a:rPr>
              <a:t>randomized experiment</a:t>
            </a:r>
            <a:r>
              <a:rPr lang="en-US" dirty="0"/>
              <a:t>, also called randomized trial.</a:t>
            </a:r>
          </a:p>
          <a:p>
            <a:r>
              <a:rPr lang="en-US" dirty="0"/>
              <a:t>In a randomized trial, the researcher </a:t>
            </a:r>
            <a:r>
              <a:rPr lang="en-US" dirty="0">
                <a:solidFill>
                  <a:schemeClr val="accent1"/>
                </a:solidFill>
              </a:rPr>
              <a:t>randomly</a:t>
            </a:r>
            <a:r>
              <a:rPr lang="en-US" dirty="0"/>
              <a:t> assigns specific values of the causal variable to groups of people. Generally, members of one group receive an experimental manipulation like a small loan—labeled treatment group—and members of the other group do not receive it (no loan)—control group.</a:t>
            </a:r>
          </a:p>
          <a:p>
            <a:r>
              <a:rPr lang="en-US" dirty="0"/>
              <a:t>Random assignment of the experimental manipulation makes other things equal hold on average across the groups.</a:t>
            </a:r>
          </a:p>
        </p:txBody>
      </p:sp>
    </p:spTree>
    <p:extLst>
      <p:ext uri="{BB962C8B-B14F-4D97-AF65-F5344CB8AC3E}">
        <p14:creationId xmlns:p14="http://schemas.microsoft.com/office/powerpoint/2010/main" val="398366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F23ED-5CBB-EDDF-9B1C-B7BA7C285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trails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EAC13-4DAB-EC46-21F0-59F1F2DEF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Ok, but why does this work?</a:t>
            </a:r>
          </a:p>
          <a:p>
            <a:endParaRPr lang="en-US" dirty="0"/>
          </a:p>
          <a:p>
            <a:r>
              <a:rPr lang="en-US" dirty="0"/>
              <a:t>One way to think about this is in the same way that we think about sampling:</a:t>
            </a:r>
          </a:p>
          <a:p>
            <a:pPr lvl="1"/>
            <a:r>
              <a:rPr lang="en-US" dirty="0"/>
              <a:t>The distribution of the means of infinite samples from a population will have a normal distribution (i.e., central limit theorem). With a big enough N, samples are increasingly more likely to be similar. </a:t>
            </a:r>
          </a:p>
          <a:p>
            <a:pPr lvl="1"/>
            <a:r>
              <a:rPr lang="en-US" dirty="0"/>
              <a:t>Now, take two of these random samples. If the risk of receiving the treatment is the same for both sample (i.e., if it does not matter which groups receives the treatment; if being treated is independent from the outcome), then the only difference between these two groups is the treatment itself. It’s as if these groups were… exchangeable.  </a:t>
            </a:r>
          </a:p>
        </p:txBody>
      </p:sp>
    </p:spTree>
    <p:extLst>
      <p:ext uri="{BB962C8B-B14F-4D97-AF65-F5344CB8AC3E}">
        <p14:creationId xmlns:p14="http://schemas.microsoft.com/office/powerpoint/2010/main" val="109877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45CE8-B49E-9B6E-6E4E-7EAF2696A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trails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A14A7-9035-FFFA-F210-FB73AFA8A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Let’s see this in action (go to code for 3 Intro to Causal </a:t>
            </a:r>
            <a:r>
              <a:rPr lang="en-US"/>
              <a:t>Inference.R</a:t>
            </a:r>
            <a:r>
              <a:rPr lang="en-US" dirty="0"/>
              <a:t> / Vignette 2.1)</a:t>
            </a:r>
          </a:p>
        </p:txBody>
      </p:sp>
    </p:spTree>
    <p:extLst>
      <p:ext uri="{BB962C8B-B14F-4D97-AF65-F5344CB8AC3E}">
        <p14:creationId xmlns:p14="http://schemas.microsoft.com/office/powerpoint/2010/main" val="1209653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E5D46-195B-63F4-EEC0-82BDB7F17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E948-628A-BE15-D0CF-D2B6C5126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problem is that experimental data are not always readily available, and some social phenomena simply cannot be studied through randomized trials. </a:t>
            </a:r>
          </a:p>
          <a:p>
            <a:pPr lvl="1"/>
            <a:r>
              <a:rPr lang="en-US" dirty="0"/>
              <a:t>We cannot randomly assign </a:t>
            </a:r>
            <a:r>
              <a:rPr lang="en-US" i="1" dirty="0">
                <a:solidFill>
                  <a:schemeClr val="accent1"/>
                </a:solidFill>
              </a:rPr>
              <a:t>democracy</a:t>
            </a:r>
            <a:r>
              <a:rPr lang="en-US" dirty="0"/>
              <a:t> to a country to estimate its effect on </a:t>
            </a:r>
            <a:r>
              <a:rPr lang="en-US" i="1" dirty="0">
                <a:solidFill>
                  <a:schemeClr val="accent1"/>
                </a:solidFill>
              </a:rPr>
              <a:t>development</a:t>
            </a:r>
            <a:r>
              <a:rPr lang="en-US" dirty="0"/>
              <a:t>. </a:t>
            </a:r>
          </a:p>
          <a:p>
            <a:r>
              <a:rPr lang="en-US" dirty="0"/>
              <a:t>Frequently, researchers must rely on nonexperimental data, also called observational data or retrospective data.</a:t>
            </a:r>
          </a:p>
          <a:p>
            <a:r>
              <a:rPr lang="en-US" dirty="0"/>
              <a:t>When working with observational data, researchers have a hard time holding other relevant things equal. In other words, finding a perfect </a:t>
            </a:r>
            <a:r>
              <a:rPr lang="en-US" dirty="0">
                <a:solidFill>
                  <a:schemeClr val="accent1"/>
                </a:solidFill>
              </a:rPr>
              <a:t>counterfactual</a:t>
            </a:r>
            <a:r>
              <a:rPr lang="en-US" dirty="0"/>
              <a:t> to a specific state of the world (to which we could compare to estimate the causal effect of interest).</a:t>
            </a:r>
          </a:p>
          <a:p>
            <a:pPr lvl="1"/>
            <a:r>
              <a:rPr lang="en-US" dirty="0"/>
              <a:t>Why is Canada under a Liberal Government in 1995 a bad counterfactual to Canada under a Conservative Government in 1985?</a:t>
            </a:r>
          </a:p>
        </p:txBody>
      </p:sp>
    </p:spTree>
    <p:extLst>
      <p:ext uri="{BB962C8B-B14F-4D97-AF65-F5344CB8AC3E}">
        <p14:creationId xmlns:p14="http://schemas.microsoft.com/office/powerpoint/2010/main" val="2211516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19FC-238C-181A-17E6-1040684C6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causality?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3A8BD-70E0-DCD3-E561-286EB77CE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the questions of interest for us (i.e., social scientists) are causal.</a:t>
            </a:r>
          </a:p>
          <a:p>
            <a:pPr lvl="1"/>
            <a:r>
              <a:rPr lang="en-US" dirty="0"/>
              <a:t>There are some questions that are not causal and are interesting nonetheless (e.g., normative questions). </a:t>
            </a:r>
          </a:p>
          <a:p>
            <a:r>
              <a:rPr lang="en-US" dirty="0"/>
              <a:t>Social scientists strive to establish causal relationships, that is, evaluate how changes in a variable of interest (X) affects the values in another variable (Y). </a:t>
            </a:r>
          </a:p>
        </p:txBody>
      </p:sp>
    </p:spTree>
    <p:extLst>
      <p:ext uri="{BB962C8B-B14F-4D97-AF65-F5344CB8AC3E}">
        <p14:creationId xmlns:p14="http://schemas.microsoft.com/office/powerpoint/2010/main" val="235843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E03E9-BE67-1D74-B0F4-9CB512FF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9C55E-0271-5C67-4A34-AC39376BA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estimating causal effects using observational data, researchers face one important problem: </a:t>
            </a:r>
            <a:r>
              <a:rPr lang="en-US" b="1" dirty="0">
                <a:solidFill>
                  <a:schemeClr val="accent1"/>
                </a:solidFill>
              </a:rPr>
              <a:t>omitted variables bias.</a:t>
            </a:r>
            <a:endParaRPr lang="en-US" dirty="0"/>
          </a:p>
          <a:p>
            <a:pPr lvl="1"/>
            <a:r>
              <a:rPr lang="en-US" dirty="0"/>
              <a:t>A situation where one or many variables that affect both the dependent and the independent variable of interest are left uncontrolled (e.g., leaving motivation out when explaining how education affects income).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AD7727-7064-6C79-BBE3-C0EAEC59C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841" y="4258174"/>
            <a:ext cx="2506317" cy="203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440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E52FE-9CD8-0BA4-523F-11AF7318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08E54-60C9-3660-5B2B-6D68E37B5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Let’s see this in action (go to code for 3 Intro to Causal </a:t>
            </a:r>
            <a:r>
              <a:rPr lang="en-US" dirty="0" err="1"/>
              <a:t>Inference.R</a:t>
            </a:r>
            <a:r>
              <a:rPr lang="en-US" dirty="0"/>
              <a:t> / Vignette 2.2)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06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91A00-3BA2-D8E6-375D-504984348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1C943-543E-8F2F-5106-B1BB14143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Unlike our simulated example, we can never be sure that such relevant variable(s) have been left out and their omission might cause us to mistakenly draw (biased) inferences. </a:t>
            </a:r>
          </a:p>
          <a:p>
            <a:r>
              <a:rPr lang="en-US" dirty="0"/>
              <a:t>These unmeasured and/or unaccounted attributes are also called </a:t>
            </a:r>
            <a:r>
              <a:rPr lang="en-US" dirty="0">
                <a:solidFill>
                  <a:schemeClr val="accent1"/>
                </a:solidFill>
              </a:rPr>
              <a:t>confounders</a:t>
            </a:r>
            <a:r>
              <a:rPr lang="en-US" dirty="0"/>
              <a:t> or </a:t>
            </a:r>
            <a:r>
              <a:rPr lang="en-US" dirty="0">
                <a:solidFill>
                  <a:schemeClr val="accent1"/>
                </a:solidFill>
              </a:rPr>
              <a:t>lurking variables </a:t>
            </a:r>
            <a:r>
              <a:rPr lang="en-US" dirty="0"/>
              <a:t>or </a:t>
            </a:r>
            <a:r>
              <a:rPr lang="en-US" dirty="0">
                <a:solidFill>
                  <a:schemeClr val="accent1"/>
                </a:solidFill>
              </a:rPr>
              <a:t>unobserved heterogeneity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667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1050C-FD5F-2E90-D78C-0E07F6732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22825-856E-176F-C3F1-437F2C484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randomized trials, random assignment implies that the observed and unobserved factors that affect the dependent/outcome variable are equally likely to be present in the control and treatment groups.</a:t>
            </a:r>
          </a:p>
          <a:p>
            <a:r>
              <a:rPr lang="en-US" dirty="0"/>
              <a:t>Luckily, social scientists (mainly econometricians) have developed statistical tools to isolate (as best as possible) causal effects using observational data.</a:t>
            </a:r>
          </a:p>
          <a:p>
            <a:r>
              <a:rPr lang="en-US" dirty="0"/>
              <a:t>In this course, we will explore the three following tools (time permitting):</a:t>
            </a:r>
          </a:p>
          <a:p>
            <a:pPr lvl="1"/>
            <a:r>
              <a:rPr lang="en-US" dirty="0"/>
              <a:t>Regression analysis</a:t>
            </a:r>
          </a:p>
          <a:p>
            <a:pPr lvl="1"/>
            <a:r>
              <a:rPr lang="en-US" dirty="0"/>
              <a:t>Regression discontinuity design (RDD) (like in the code!)</a:t>
            </a:r>
          </a:p>
          <a:p>
            <a:pPr lvl="1"/>
            <a:r>
              <a:rPr lang="en-US" dirty="0"/>
              <a:t>Difference-in-Differences (</a:t>
            </a:r>
            <a:r>
              <a:rPr lang="en-US" dirty="0" err="1"/>
              <a:t>DiD</a:t>
            </a:r>
            <a:r>
              <a:rPr lang="en-US" dirty="0"/>
              <a:t>)</a:t>
            </a:r>
          </a:p>
          <a:p>
            <a:r>
              <a:rPr lang="en-US" dirty="0"/>
              <a:t>There are other techniques like instrumental variables and matching (which you can explore on your own in most textbooks in the Syllabus).</a:t>
            </a:r>
          </a:p>
        </p:txBody>
      </p:sp>
    </p:spTree>
    <p:extLst>
      <p:ext uri="{BB962C8B-B14F-4D97-AF65-F5344CB8AC3E}">
        <p14:creationId xmlns:p14="http://schemas.microsoft.com/office/powerpoint/2010/main" val="2747079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3B7F1-2E5C-AB5D-FB44-F2F20D49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Structure of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29BEF-E803-2B3D-63D0-1CAA49094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Observational data come under different structures and each data structure requires specific treatment to evaluate causal relationships.</a:t>
            </a:r>
          </a:p>
          <a:p>
            <a:r>
              <a:rPr lang="en-US" dirty="0"/>
              <a:t>In this course, we focus mostly on one data structure: cross-sectional data. Cross-sectional data consist of a sample of individuals, households, cities, states/provinces, countries, or any variety of other units, taken at a given point in time (Prof. </a:t>
            </a:r>
            <a:r>
              <a:rPr lang="en-US" dirty="0" err="1"/>
              <a:t>Lebo</a:t>
            </a:r>
            <a:r>
              <a:rPr lang="en-US" dirty="0"/>
              <a:t> will show you how things that vary in time can cause inference problems). </a:t>
            </a:r>
          </a:p>
        </p:txBody>
      </p:sp>
    </p:spTree>
    <p:extLst>
      <p:ext uri="{BB962C8B-B14F-4D97-AF65-F5344CB8AC3E}">
        <p14:creationId xmlns:p14="http://schemas.microsoft.com/office/powerpoint/2010/main" val="3608606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606343-BADE-4565-AB89-E9EF7E253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5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E183BD-2932-401F-8B53-E247764B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6367A5-DBD3-9E93-1310-4ECDE6C86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683" y="796343"/>
            <a:ext cx="10530634" cy="526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5585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A7BB5-ECBB-5262-9562-B73749711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6BD28-6DEA-73E7-3971-966D602C4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From ’</a:t>
            </a:r>
            <a:r>
              <a:rPr lang="en-US" dirty="0" err="1"/>
              <a:t>wooldridge</a:t>
            </a:r>
            <a:r>
              <a:rPr lang="en-US" dirty="0"/>
              <a:t>’:</a:t>
            </a:r>
          </a:p>
          <a:p>
            <a:r>
              <a:rPr lang="en-US" dirty="0"/>
              <a:t>C5. The data ’fertil2’ were collected on women living in the Republic of Botswana in 1988. The variable children refers to the number of living children. The variable electric is a binary indicator equal to one if the woman’s home has electricity, and zero if not.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Find the smallest and largest values of children in the sample. What is the average of children?</a:t>
            </a:r>
          </a:p>
          <a:p>
            <a:pPr lvl="1"/>
            <a:r>
              <a:rPr lang="en-US" dirty="0"/>
              <a:t>(ii) What percentage of women have electricity in the home?</a:t>
            </a:r>
          </a:p>
          <a:p>
            <a:pPr lvl="1"/>
            <a:r>
              <a:rPr lang="en-US" dirty="0"/>
              <a:t>(iii) Compute the average of children for those without electricity and do the same for those with electricity. Comment on what you find.</a:t>
            </a:r>
          </a:p>
          <a:p>
            <a:pPr lvl="1"/>
            <a:r>
              <a:rPr lang="en-US" dirty="0"/>
              <a:t>(iv) From part (iii), can you infer that having electricity “causes” women to have fewer children? Explain.</a:t>
            </a:r>
          </a:p>
        </p:txBody>
      </p:sp>
    </p:spTree>
    <p:extLst>
      <p:ext uri="{BB962C8B-B14F-4D97-AF65-F5344CB8AC3E}">
        <p14:creationId xmlns:p14="http://schemas.microsoft.com/office/powerpoint/2010/main" val="699668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E982FE-0F2B-E14C-84D2-F9DF63F0CFA2}"/>
              </a:ext>
            </a:extLst>
          </p:cNvPr>
          <p:cNvSpPr txBox="1"/>
          <p:nvPr/>
        </p:nvSpPr>
        <p:spPr>
          <a:xfrm>
            <a:off x="3218329" y="3836171"/>
            <a:ext cx="3227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9600" dirty="0"/>
              <a:t>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AADB32-4921-C148-AAC6-BBE8FCAC701E}"/>
              </a:ext>
            </a:extLst>
          </p:cNvPr>
          <p:cNvSpPr txBox="1"/>
          <p:nvPr/>
        </p:nvSpPr>
        <p:spPr>
          <a:xfrm>
            <a:off x="8108577" y="3836171"/>
            <a:ext cx="7619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9600" dirty="0"/>
              <a:t>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F217D0F-20FF-D549-AA8F-DCBE453632A4}"/>
              </a:ext>
            </a:extLst>
          </p:cNvPr>
          <p:cNvCxnSpPr/>
          <p:nvPr/>
        </p:nvCxnSpPr>
        <p:spPr>
          <a:xfrm>
            <a:off x="4649096" y="4621001"/>
            <a:ext cx="2893807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E92D84B-8B0D-7E6E-7C25-E1D5E467BDD5}"/>
              </a:ext>
            </a:extLst>
          </p:cNvPr>
          <p:cNvSpPr txBox="1"/>
          <p:nvPr/>
        </p:nvSpPr>
        <p:spPr>
          <a:xfrm>
            <a:off x="3106808" y="1165663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Education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CE4A1B-AD02-1EB7-9849-59841592A32E}"/>
              </a:ext>
            </a:extLst>
          </p:cNvPr>
          <p:cNvSpPr txBox="1"/>
          <p:nvPr/>
        </p:nvSpPr>
        <p:spPr>
          <a:xfrm>
            <a:off x="3009922" y="1774927"/>
            <a:ext cx="1295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Partisanship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42A3E1-2CA4-6905-3CFB-AE64190504A2}"/>
              </a:ext>
            </a:extLst>
          </p:cNvPr>
          <p:cNvSpPr txBox="1"/>
          <p:nvPr/>
        </p:nvSpPr>
        <p:spPr>
          <a:xfrm>
            <a:off x="3020245" y="2384191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 Loans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1C1524-3F63-545D-5E0A-2CEB83E69464}"/>
              </a:ext>
            </a:extLst>
          </p:cNvPr>
          <p:cNvSpPr txBox="1"/>
          <p:nvPr/>
        </p:nvSpPr>
        <p:spPr>
          <a:xfrm>
            <a:off x="8052597" y="122092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Income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7030A6-EEE9-3CD9-A89E-495A963A5E02}"/>
              </a:ext>
            </a:extLst>
          </p:cNvPr>
          <p:cNvSpPr txBox="1"/>
          <p:nvPr/>
        </p:nvSpPr>
        <p:spPr>
          <a:xfrm>
            <a:off x="7834273" y="1774927"/>
            <a:ext cx="1347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Vote Choice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B54A91-DC66-FA3C-3658-4D7EE4D2A8C3}"/>
              </a:ext>
            </a:extLst>
          </p:cNvPr>
          <p:cNvSpPr txBox="1"/>
          <p:nvPr/>
        </p:nvSpPr>
        <p:spPr>
          <a:xfrm>
            <a:off x="8038970" y="2384191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Poverty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0B5420-CB8A-5B72-D24C-B6E7723418FF}"/>
              </a:ext>
            </a:extLst>
          </p:cNvPr>
          <p:cNvCxnSpPr/>
          <p:nvPr/>
        </p:nvCxnSpPr>
        <p:spPr>
          <a:xfrm>
            <a:off x="4649095" y="1434718"/>
            <a:ext cx="2893807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4171A20-0FB8-CCE1-922C-3B5BC8C0C151}"/>
              </a:ext>
            </a:extLst>
          </p:cNvPr>
          <p:cNvCxnSpPr/>
          <p:nvPr/>
        </p:nvCxnSpPr>
        <p:spPr>
          <a:xfrm>
            <a:off x="4649094" y="1959593"/>
            <a:ext cx="2893807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A2E3AD-56DD-45BB-1FEA-173B035F1563}"/>
              </a:ext>
            </a:extLst>
          </p:cNvPr>
          <p:cNvCxnSpPr/>
          <p:nvPr/>
        </p:nvCxnSpPr>
        <p:spPr>
          <a:xfrm>
            <a:off x="4649095" y="2568857"/>
            <a:ext cx="2893807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146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D55138-6F6C-A828-763C-54ADCD664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E6AD59-540B-49D6-0202-D86A1D5F4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not interested in a mere statistical association between two variable through a correlation analysis. </a:t>
            </a:r>
          </a:p>
          <a:p>
            <a:r>
              <a:rPr lang="en-US" dirty="0"/>
              <a:t>We want to show—within previously agreed margins of uncertainty—that changes in one variable </a:t>
            </a:r>
            <a:r>
              <a:rPr lang="en-US" i="1" dirty="0"/>
              <a:t>cause</a:t>
            </a:r>
            <a:r>
              <a:rPr lang="en-US" dirty="0"/>
              <a:t> change in another.</a:t>
            </a:r>
          </a:p>
          <a:p>
            <a:pPr lvl="1"/>
            <a:r>
              <a:rPr lang="en-US" dirty="0"/>
              <a:t>And then use our comparative advantage as social scientist to tell convincing stories about society and power. </a:t>
            </a:r>
          </a:p>
        </p:txBody>
      </p:sp>
    </p:spTree>
    <p:extLst>
      <p:ext uri="{BB962C8B-B14F-4D97-AF65-F5344CB8AC3E}">
        <p14:creationId xmlns:p14="http://schemas.microsoft.com/office/powerpoint/2010/main" val="475127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490C8-0323-65D7-BCE1-1930B61D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causal inference?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E6E44-5DF5-84BB-71FE-C8B4DF8D3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938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490C8-0323-65D7-BCE1-1930B61D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>
                <a:highlight>
                  <a:srgbClr val="FFFF00"/>
                </a:highlight>
              </a:rPr>
              <a:t>causal</a:t>
            </a:r>
            <a:r>
              <a:rPr lang="en-US" dirty="0"/>
              <a:t> inference?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E6E44-5DF5-84BB-71FE-C8B4DF8D3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”causal” component refers to establishing cause-to-effect relationships of the type X→Y (where X is the cause—independent/explanatory variable—and Y the effect—dependent/outcome variable);</a:t>
            </a:r>
          </a:p>
        </p:txBody>
      </p:sp>
    </p:spTree>
    <p:extLst>
      <p:ext uri="{BB962C8B-B14F-4D97-AF65-F5344CB8AC3E}">
        <p14:creationId xmlns:p14="http://schemas.microsoft.com/office/powerpoint/2010/main" val="3892929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490C8-0323-65D7-BCE1-1930B61D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causal </a:t>
            </a:r>
            <a:r>
              <a:rPr lang="en-US" dirty="0">
                <a:highlight>
                  <a:srgbClr val="FFFF00"/>
                </a:highlight>
              </a:rPr>
              <a:t>inference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E6E44-5DF5-84BB-71FE-C8B4DF8D3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”causal” component refers to establishing cause-to-effect relationships of the type X→Y (where X is the cause—independent/explanatory variable—and Y the effect—dependent/outcome variable);</a:t>
            </a:r>
          </a:p>
          <a:p>
            <a:r>
              <a:rPr lang="en-US" dirty="0"/>
              <a:t>The ”inference” component refers to forming judgments about the reliability of statistical relationships in a population on the basis of random sampling.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927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490C8-0323-65D7-BCE1-1930B61D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>
                <a:highlight>
                  <a:srgbClr val="FFFF00"/>
                </a:highlight>
              </a:rPr>
              <a:t>causal inference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E6E44-5DF5-84BB-71FE-C8B4DF8D3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Thus, </a:t>
            </a:r>
            <a:r>
              <a:rPr lang="en-US" dirty="0">
                <a:highlight>
                  <a:srgbClr val="FFFF00"/>
                </a:highlight>
              </a:rPr>
              <a:t>causal inference </a:t>
            </a:r>
            <a:r>
              <a:rPr lang="en-US" dirty="0"/>
              <a:t>refers to the process of </a:t>
            </a:r>
            <a:r>
              <a:rPr lang="en-US" dirty="0">
                <a:solidFill>
                  <a:schemeClr val="accent1"/>
                </a:solidFill>
              </a:rPr>
              <a:t>drawing a conclusion </a:t>
            </a:r>
            <a:r>
              <a:rPr lang="en-US" dirty="0"/>
              <a:t>about the response of the effect variable (Y) when the values of the causal variable (X) is changed in a population on the basis of a random sample from that population.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98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776C8-B237-1BC9-868A-F04CF28DD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Causality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41FB30-BC09-3F5C-96BE-A46CE02BA6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Obvious examples of causality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p>
                            </m:sSup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p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Moving the light switch </a:t>
                </a:r>
                <a:r>
                  <a:rPr lang="en-US" dirty="0">
                    <a:solidFill>
                      <a:schemeClr val="accent1"/>
                    </a:solidFill>
                  </a:rPr>
                  <a:t>causes</a:t>
                </a:r>
                <a:r>
                  <a:rPr lang="en-US" dirty="0"/>
                  <a:t> the lights to turn on. </a:t>
                </a:r>
              </a:p>
              <a:p>
                <a:pPr lvl="1"/>
                <a:r>
                  <a:rPr lang="en-US" dirty="0"/>
                  <a:t>Pulling the thingy of the chair </a:t>
                </a:r>
                <a:r>
                  <a:rPr lang="en-US" dirty="0">
                    <a:solidFill>
                      <a:schemeClr val="accent1"/>
                    </a:solidFill>
                  </a:rPr>
                  <a:t>causes</a:t>
                </a:r>
                <a:r>
                  <a:rPr lang="en-US" dirty="0"/>
                  <a:t> the chair to lower.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Less obvious examples of causality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p>
                            </m:sSup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p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Getting a college degree </a:t>
                </a:r>
                <a:r>
                  <a:rPr lang="en-US" dirty="0">
                    <a:solidFill>
                      <a:schemeClr val="accent1"/>
                    </a:solidFill>
                  </a:rPr>
                  <a:t>causes</a:t>
                </a:r>
                <a:r>
                  <a:rPr lang="en-US" dirty="0"/>
                  <a:t> higher income. </a:t>
                </a:r>
              </a:p>
              <a:p>
                <a:pPr lvl="1"/>
                <a:r>
                  <a:rPr lang="en-US" dirty="0"/>
                  <a:t>Tariffs </a:t>
                </a:r>
                <a:r>
                  <a:rPr lang="en-US" dirty="0">
                    <a:solidFill>
                      <a:schemeClr val="accent1"/>
                    </a:solidFill>
                  </a:rPr>
                  <a:t>cause</a:t>
                </a:r>
                <a:r>
                  <a:rPr lang="en-US" dirty="0"/>
                  <a:t> a reduction in imports. </a:t>
                </a:r>
              </a:p>
              <a:p>
                <a:pPr lvl="1"/>
                <a:r>
                  <a:rPr lang="en-US" dirty="0"/>
                  <a:t>Other?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41FB30-BC09-3F5C-96BE-A46CE02BA6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8" t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4172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{0E485437-9C64-634D-9FB8-65EB535908DD}tf10001071</Template>
  <TotalTime>366</TotalTime>
  <Words>1523</Words>
  <Application>Microsoft Macintosh PowerPoint</Application>
  <PresentationFormat>Widescreen</PresentationFormat>
  <Paragraphs>102</Paragraphs>
  <Slides>26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Cambria Math</vt:lpstr>
      <vt:lpstr>Gill Sans MT</vt:lpstr>
      <vt:lpstr>Impact</vt:lpstr>
      <vt:lpstr>Wingdings</vt:lpstr>
      <vt:lpstr>Badge</vt:lpstr>
      <vt:lpstr>Introduction to Causal Inference</vt:lpstr>
      <vt:lpstr>Why causality?</vt:lpstr>
      <vt:lpstr>PowerPoint Presentation</vt:lpstr>
      <vt:lpstr>PowerPoint Presentation</vt:lpstr>
      <vt:lpstr>What is causal inference?</vt:lpstr>
      <vt:lpstr>What is causal inference?</vt:lpstr>
      <vt:lpstr>What is causal inference?</vt:lpstr>
      <vt:lpstr>What is causal inference?</vt:lpstr>
      <vt:lpstr>Examples of Causality</vt:lpstr>
      <vt:lpstr>Examples of correlations</vt:lpstr>
      <vt:lpstr>Important Note:</vt:lpstr>
      <vt:lpstr>The path to causality is a difficult one</vt:lpstr>
      <vt:lpstr>PowerPoint Presentation</vt:lpstr>
      <vt:lpstr>PowerPoint Presentation</vt:lpstr>
      <vt:lpstr>Estimating causal Effects</vt:lpstr>
      <vt:lpstr>Randomized trails</vt:lpstr>
      <vt:lpstr>Randomized trails</vt:lpstr>
      <vt:lpstr>Randomized trails</vt:lpstr>
      <vt:lpstr>Observational data</vt:lpstr>
      <vt:lpstr>Observational data</vt:lpstr>
      <vt:lpstr>PowerPoint Presentation</vt:lpstr>
      <vt:lpstr>Observational data</vt:lpstr>
      <vt:lpstr>Observational data</vt:lpstr>
      <vt:lpstr>The Structure of the Data</vt:lpstr>
      <vt:lpstr>PowerPoint Presentation</vt:lpstr>
      <vt:lpstr>Lab 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Causal Inference</dc:title>
  <dc:creator>Sebastian Vallejo Vera</dc:creator>
  <cp:lastModifiedBy>Sebastian Vallejo Vera</cp:lastModifiedBy>
  <cp:revision>2</cp:revision>
  <dcterms:created xsi:type="dcterms:W3CDTF">2024-01-10T14:14:11Z</dcterms:created>
  <dcterms:modified xsi:type="dcterms:W3CDTF">2025-01-14T14:29:18Z</dcterms:modified>
</cp:coreProperties>
</file>