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4"/>
  </p:notesMasterIdLst>
  <p:sldIdLst>
    <p:sldId id="256" r:id="rId2"/>
    <p:sldId id="292" r:id="rId3"/>
    <p:sldId id="291" r:id="rId4"/>
    <p:sldId id="289" r:id="rId5"/>
    <p:sldId id="290" r:id="rId6"/>
    <p:sldId id="294" r:id="rId7"/>
    <p:sldId id="293" r:id="rId8"/>
    <p:sldId id="295" r:id="rId9"/>
    <p:sldId id="296" r:id="rId10"/>
    <p:sldId id="297" r:id="rId11"/>
    <p:sldId id="257" r:id="rId12"/>
    <p:sldId id="287" r:id="rId13"/>
    <p:sldId id="288" r:id="rId14"/>
    <p:sldId id="298" r:id="rId15"/>
    <p:sldId id="299" r:id="rId16"/>
    <p:sldId id="300" r:id="rId17"/>
    <p:sldId id="301" r:id="rId18"/>
    <p:sldId id="302" r:id="rId19"/>
    <p:sldId id="303" r:id="rId20"/>
    <p:sldId id="304" r:id="rId21"/>
    <p:sldId id="305" r:id="rId22"/>
    <p:sldId id="317" r:id="rId23"/>
    <p:sldId id="306" r:id="rId24"/>
    <p:sldId id="307" r:id="rId25"/>
    <p:sldId id="308" r:id="rId26"/>
    <p:sldId id="309" r:id="rId27"/>
    <p:sldId id="312" r:id="rId28"/>
    <p:sldId id="310" r:id="rId29"/>
    <p:sldId id="311" r:id="rId30"/>
    <p:sldId id="313" r:id="rId31"/>
    <p:sldId id="314" r:id="rId32"/>
    <p:sldId id="318" r:id="rId33"/>
    <p:sldId id="315" r:id="rId34"/>
    <p:sldId id="316" r:id="rId35"/>
    <p:sldId id="319" r:id="rId36"/>
    <p:sldId id="320" r:id="rId37"/>
    <p:sldId id="321" r:id="rId38"/>
    <p:sldId id="322" r:id="rId39"/>
    <p:sldId id="325" r:id="rId40"/>
    <p:sldId id="324" r:id="rId41"/>
    <p:sldId id="323" r:id="rId42"/>
    <p:sldId id="32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5"/>
    <p:restoredTop sz="96181"/>
  </p:normalViewPr>
  <p:slideViewPr>
    <p:cSldViewPr snapToGrid="0">
      <p:cViewPr varScale="1">
        <p:scale>
          <a:sx n="114" d="100"/>
          <a:sy n="11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bastian Vallejo Vera" userId="661f42ee-5565-49c4-8b1d-325f2d699b91" providerId="ADAL" clId="{15CF8316-5DE7-BE42-A1A0-C6E3C2124BC7}"/>
    <pc:docChg chg="modSld">
      <pc:chgData name="Sebastian Vallejo Vera" userId="661f42ee-5565-49c4-8b1d-325f2d699b91" providerId="ADAL" clId="{15CF8316-5DE7-BE42-A1A0-C6E3C2124BC7}" dt="2025-02-04T14:55:45.569" v="16" actId="20577"/>
      <pc:docMkLst>
        <pc:docMk/>
      </pc:docMkLst>
      <pc:sldChg chg="modSp modAnim">
        <pc:chgData name="Sebastian Vallejo Vera" userId="661f42ee-5565-49c4-8b1d-325f2d699b91" providerId="ADAL" clId="{15CF8316-5DE7-BE42-A1A0-C6E3C2124BC7}" dt="2025-02-04T14:53:36.022" v="0"/>
        <pc:sldMkLst>
          <pc:docMk/>
          <pc:sldMk cId="4290903839" sldId="287"/>
        </pc:sldMkLst>
        <pc:spChg chg="mod">
          <ac:chgData name="Sebastian Vallejo Vera" userId="661f42ee-5565-49c4-8b1d-325f2d699b91" providerId="ADAL" clId="{15CF8316-5DE7-BE42-A1A0-C6E3C2124BC7}" dt="2025-02-04T14:53:36.022" v="0"/>
          <ac:spMkLst>
            <pc:docMk/>
            <pc:sldMk cId="4290903839" sldId="287"/>
            <ac:spMk id="3" creationId="{5B098BF3-BC4C-A159-134B-BD3D2AEECB51}"/>
          </ac:spMkLst>
        </pc:spChg>
      </pc:sldChg>
      <pc:sldChg chg="modSp">
        <pc:chgData name="Sebastian Vallejo Vera" userId="661f42ee-5565-49c4-8b1d-325f2d699b91" providerId="ADAL" clId="{15CF8316-5DE7-BE42-A1A0-C6E3C2124BC7}" dt="2025-02-04T14:55:45.569" v="16" actId="20577"/>
        <pc:sldMkLst>
          <pc:docMk/>
          <pc:sldMk cId="1526379715" sldId="303"/>
        </pc:sldMkLst>
        <pc:spChg chg="mod">
          <ac:chgData name="Sebastian Vallejo Vera" userId="661f42ee-5565-49c4-8b1d-325f2d699b91" providerId="ADAL" clId="{15CF8316-5DE7-BE42-A1A0-C6E3C2124BC7}" dt="2025-02-04T14:55:45.569" v="16" actId="20577"/>
          <ac:spMkLst>
            <pc:docMk/>
            <pc:sldMk cId="1526379715" sldId="303"/>
            <ac:spMk id="3" creationId="{4F27C207-D664-0B16-DB97-0A3022C5E0C8}"/>
          </ac:spMkLst>
        </pc:spChg>
      </pc:sldChg>
    </pc:docChg>
  </pc:docChgLst>
  <pc:docChgLst>
    <pc:chgData name="Vallejo Vera, Sebastian" userId="9dbf769e-f5f7-4c1a-b214-de73a2d2b9d1" providerId="ADAL" clId="{29E041C9-9B14-F042-A76E-9E0FA2EE2862}"/>
    <pc:docChg chg="undo redo custSel addSld delSld modSld">
      <pc:chgData name="Vallejo Vera, Sebastian" userId="9dbf769e-f5f7-4c1a-b214-de73a2d2b9d1" providerId="ADAL" clId="{29E041C9-9B14-F042-A76E-9E0FA2EE2862}" dt="2024-02-08T00:28:12.435" v="1228" actId="20577"/>
      <pc:docMkLst>
        <pc:docMk/>
      </pc:docMkLst>
      <pc:sldChg chg="addSp delSp modSp new mod chgLayout">
        <pc:chgData name="Vallejo Vera, Sebastian" userId="9dbf769e-f5f7-4c1a-b214-de73a2d2b9d1" providerId="ADAL" clId="{29E041C9-9B14-F042-A76E-9E0FA2EE2862}" dt="2024-02-06T21:25:58.492" v="104" actId="5793"/>
        <pc:sldMkLst>
          <pc:docMk/>
          <pc:sldMk cId="3169055415" sldId="319"/>
        </pc:sldMkLst>
        <pc:spChg chg="del mod ord">
          <ac:chgData name="Vallejo Vera, Sebastian" userId="9dbf769e-f5f7-4c1a-b214-de73a2d2b9d1" providerId="ADAL" clId="{29E041C9-9B14-F042-A76E-9E0FA2EE2862}" dt="2024-02-06T21:24:50.248" v="1" actId="700"/>
          <ac:spMkLst>
            <pc:docMk/>
            <pc:sldMk cId="3169055415" sldId="319"/>
            <ac:spMk id="2" creationId="{8EF757B2-8A94-46B0-3181-08A625D9CE29}"/>
          </ac:spMkLst>
        </pc:spChg>
        <pc:spChg chg="del mod ord">
          <ac:chgData name="Vallejo Vera, Sebastian" userId="9dbf769e-f5f7-4c1a-b214-de73a2d2b9d1" providerId="ADAL" clId="{29E041C9-9B14-F042-A76E-9E0FA2EE2862}" dt="2024-02-06T21:24:50.248" v="1" actId="700"/>
          <ac:spMkLst>
            <pc:docMk/>
            <pc:sldMk cId="3169055415" sldId="319"/>
            <ac:spMk id="3" creationId="{BF1ECDDB-CDC2-D7B3-9204-4B5E0F5C44E5}"/>
          </ac:spMkLst>
        </pc:spChg>
        <pc:spChg chg="add mod ord">
          <ac:chgData name="Vallejo Vera, Sebastian" userId="9dbf769e-f5f7-4c1a-b214-de73a2d2b9d1" providerId="ADAL" clId="{29E041C9-9B14-F042-A76E-9E0FA2EE2862}" dt="2024-02-06T21:25:14.011" v="49" actId="403"/>
          <ac:spMkLst>
            <pc:docMk/>
            <pc:sldMk cId="3169055415" sldId="319"/>
            <ac:spMk id="4" creationId="{6445D38B-3F09-F884-CBF4-CD4CF155CA56}"/>
          </ac:spMkLst>
        </pc:spChg>
        <pc:spChg chg="add mod ord">
          <ac:chgData name="Vallejo Vera, Sebastian" userId="9dbf769e-f5f7-4c1a-b214-de73a2d2b9d1" providerId="ADAL" clId="{29E041C9-9B14-F042-A76E-9E0FA2EE2862}" dt="2024-02-06T21:25:58.492" v="104" actId="5793"/>
          <ac:spMkLst>
            <pc:docMk/>
            <pc:sldMk cId="3169055415" sldId="319"/>
            <ac:spMk id="5" creationId="{799DB136-CD48-4AC8-39CF-ADDD22A53195}"/>
          </ac:spMkLst>
        </pc:spChg>
      </pc:sldChg>
      <pc:sldChg chg="addSp delSp modSp new mod chgLayout">
        <pc:chgData name="Vallejo Vera, Sebastian" userId="9dbf769e-f5f7-4c1a-b214-de73a2d2b9d1" providerId="ADAL" clId="{29E041C9-9B14-F042-A76E-9E0FA2EE2862}" dt="2024-02-07T15:33:55.643" v="393" actId="20577"/>
        <pc:sldMkLst>
          <pc:docMk/>
          <pc:sldMk cId="2309260238" sldId="320"/>
        </pc:sldMkLst>
        <pc:spChg chg="del mod ord">
          <ac:chgData name="Vallejo Vera, Sebastian" userId="9dbf769e-f5f7-4c1a-b214-de73a2d2b9d1" providerId="ADAL" clId="{29E041C9-9B14-F042-A76E-9E0FA2EE2862}" dt="2024-02-06T21:25:18.944" v="51" actId="700"/>
          <ac:spMkLst>
            <pc:docMk/>
            <pc:sldMk cId="2309260238" sldId="320"/>
            <ac:spMk id="2" creationId="{F2D88D86-6FFD-C1E3-74D5-F2C43D52965D}"/>
          </ac:spMkLst>
        </pc:spChg>
        <pc:spChg chg="del mod ord">
          <ac:chgData name="Vallejo Vera, Sebastian" userId="9dbf769e-f5f7-4c1a-b214-de73a2d2b9d1" providerId="ADAL" clId="{29E041C9-9B14-F042-A76E-9E0FA2EE2862}" dt="2024-02-06T21:25:18.944" v="51" actId="700"/>
          <ac:spMkLst>
            <pc:docMk/>
            <pc:sldMk cId="2309260238" sldId="320"/>
            <ac:spMk id="3" creationId="{720A16A4-CB07-861A-1EFC-1E3D8F211F6F}"/>
          </ac:spMkLst>
        </pc:spChg>
        <pc:spChg chg="add mod ord">
          <ac:chgData name="Vallejo Vera, Sebastian" userId="9dbf769e-f5f7-4c1a-b214-de73a2d2b9d1" providerId="ADAL" clId="{29E041C9-9B14-F042-A76E-9E0FA2EE2862}" dt="2024-02-06T21:25:18.944" v="51" actId="700"/>
          <ac:spMkLst>
            <pc:docMk/>
            <pc:sldMk cId="2309260238" sldId="320"/>
            <ac:spMk id="4" creationId="{DC137F58-64E7-681E-BE53-F429E2F2941D}"/>
          </ac:spMkLst>
        </pc:spChg>
        <pc:spChg chg="add mod ord">
          <ac:chgData name="Vallejo Vera, Sebastian" userId="9dbf769e-f5f7-4c1a-b214-de73a2d2b9d1" providerId="ADAL" clId="{29E041C9-9B14-F042-A76E-9E0FA2EE2862}" dt="2024-02-07T15:33:55.643" v="393" actId="20577"/>
          <ac:spMkLst>
            <pc:docMk/>
            <pc:sldMk cId="2309260238" sldId="320"/>
            <ac:spMk id="5" creationId="{F3CF5389-71A6-EC5C-2204-E585D948E7CB}"/>
          </ac:spMkLst>
        </pc:spChg>
      </pc:sldChg>
      <pc:sldChg chg="modSp new mod">
        <pc:chgData name="Vallejo Vera, Sebastian" userId="9dbf769e-f5f7-4c1a-b214-de73a2d2b9d1" providerId="ADAL" clId="{29E041C9-9B14-F042-A76E-9E0FA2EE2862}" dt="2024-02-07T23:26:17.145" v="445" actId="20577"/>
        <pc:sldMkLst>
          <pc:docMk/>
          <pc:sldMk cId="2218727231" sldId="321"/>
        </pc:sldMkLst>
        <pc:spChg chg="mod">
          <ac:chgData name="Vallejo Vera, Sebastian" userId="9dbf769e-f5f7-4c1a-b214-de73a2d2b9d1" providerId="ADAL" clId="{29E041C9-9B14-F042-A76E-9E0FA2EE2862}" dt="2024-02-07T23:26:17.145" v="445" actId="20577"/>
          <ac:spMkLst>
            <pc:docMk/>
            <pc:sldMk cId="2218727231" sldId="321"/>
            <ac:spMk id="3" creationId="{DC9D9055-51CA-E439-720E-F9C95A654DE5}"/>
          </ac:spMkLst>
        </pc:spChg>
      </pc:sldChg>
      <pc:sldChg chg="addSp delSp modSp new mod modClrScheme chgLayout">
        <pc:chgData name="Vallejo Vera, Sebastian" userId="9dbf769e-f5f7-4c1a-b214-de73a2d2b9d1" providerId="ADAL" clId="{29E041C9-9B14-F042-A76E-9E0FA2EE2862}" dt="2024-02-08T00:26:08.048" v="1054" actId="1076"/>
        <pc:sldMkLst>
          <pc:docMk/>
          <pc:sldMk cId="2894280856" sldId="322"/>
        </pc:sldMkLst>
        <pc:spChg chg="del">
          <ac:chgData name="Vallejo Vera, Sebastian" userId="9dbf769e-f5f7-4c1a-b214-de73a2d2b9d1" providerId="ADAL" clId="{29E041C9-9B14-F042-A76E-9E0FA2EE2862}" dt="2024-02-07T23:36:41.482" v="447" actId="700"/>
          <ac:spMkLst>
            <pc:docMk/>
            <pc:sldMk cId="2894280856" sldId="322"/>
            <ac:spMk id="2" creationId="{81CF7030-3E04-FE92-A616-1284E6A3D3A2}"/>
          </ac:spMkLst>
        </pc:spChg>
        <pc:spChg chg="del">
          <ac:chgData name="Vallejo Vera, Sebastian" userId="9dbf769e-f5f7-4c1a-b214-de73a2d2b9d1" providerId="ADAL" clId="{29E041C9-9B14-F042-A76E-9E0FA2EE2862}" dt="2024-02-07T23:36:41.482" v="447" actId="700"/>
          <ac:spMkLst>
            <pc:docMk/>
            <pc:sldMk cId="2894280856" sldId="322"/>
            <ac:spMk id="3" creationId="{C72E0D5F-748D-2A47-6BFB-F4175F04FBCF}"/>
          </ac:spMkLst>
        </pc:spChg>
        <pc:spChg chg="add del">
          <ac:chgData name="Vallejo Vera, Sebastian" userId="9dbf769e-f5f7-4c1a-b214-de73a2d2b9d1" providerId="ADAL" clId="{29E041C9-9B14-F042-A76E-9E0FA2EE2862}" dt="2024-02-07T23:36:58.243" v="451" actId="478"/>
          <ac:spMkLst>
            <pc:docMk/>
            <pc:sldMk cId="2894280856" sldId="322"/>
            <ac:spMk id="4" creationId="{946B54B4-6D7D-B1D2-8B34-0B74678F4B26}"/>
          </ac:spMkLst>
        </pc:spChg>
        <pc:spChg chg="add del mod">
          <ac:chgData name="Vallejo Vera, Sebastian" userId="9dbf769e-f5f7-4c1a-b214-de73a2d2b9d1" providerId="ADAL" clId="{29E041C9-9B14-F042-A76E-9E0FA2EE2862}" dt="2024-02-07T23:36:58.243" v="451" actId="478"/>
          <ac:spMkLst>
            <pc:docMk/>
            <pc:sldMk cId="2894280856" sldId="322"/>
            <ac:spMk id="5" creationId="{4B837F65-548A-182A-ED57-E48F4B0B321D}"/>
          </ac:spMkLst>
        </pc:spChg>
        <pc:spChg chg="add del mod">
          <ac:chgData name="Vallejo Vera, Sebastian" userId="9dbf769e-f5f7-4c1a-b214-de73a2d2b9d1" providerId="ADAL" clId="{29E041C9-9B14-F042-A76E-9E0FA2EE2862}" dt="2024-02-07T23:36:58.243" v="451" actId="478"/>
          <ac:spMkLst>
            <pc:docMk/>
            <pc:sldMk cId="2894280856" sldId="322"/>
            <ac:spMk id="6" creationId="{D158F18B-2DDB-6481-8EE6-3497B9F56F1E}"/>
          </ac:spMkLst>
        </pc:spChg>
        <pc:spChg chg="add mod ord">
          <ac:chgData name="Vallejo Vera, Sebastian" userId="9dbf769e-f5f7-4c1a-b214-de73a2d2b9d1" providerId="ADAL" clId="{29E041C9-9B14-F042-A76E-9E0FA2EE2862}" dt="2024-02-07T23:40:02.398" v="496" actId="20577"/>
          <ac:spMkLst>
            <pc:docMk/>
            <pc:sldMk cId="2894280856" sldId="322"/>
            <ac:spMk id="9" creationId="{94CDE6F7-7DED-B017-C288-ADF89BD67312}"/>
          </ac:spMkLst>
        </pc:spChg>
        <pc:spChg chg="add mod">
          <ac:chgData name="Vallejo Vera, Sebastian" userId="9dbf769e-f5f7-4c1a-b214-de73a2d2b9d1" providerId="ADAL" clId="{29E041C9-9B14-F042-A76E-9E0FA2EE2862}" dt="2024-02-07T23:41:28.755" v="515" actId="20577"/>
          <ac:spMkLst>
            <pc:docMk/>
            <pc:sldMk cId="2894280856" sldId="322"/>
            <ac:spMk id="11" creationId="{EEA9A2A7-3145-ED6B-4B4A-7548A368B9C5}"/>
          </ac:spMkLst>
        </pc:spChg>
        <pc:spChg chg="add mod">
          <ac:chgData name="Vallejo Vera, Sebastian" userId="9dbf769e-f5f7-4c1a-b214-de73a2d2b9d1" providerId="ADAL" clId="{29E041C9-9B14-F042-A76E-9E0FA2EE2862}" dt="2024-02-07T23:41:52.455" v="517" actId="1076"/>
          <ac:spMkLst>
            <pc:docMk/>
            <pc:sldMk cId="2894280856" sldId="322"/>
            <ac:spMk id="12" creationId="{08D96CA1-5549-FCD7-0CCD-47F76EF40E4A}"/>
          </ac:spMkLst>
        </pc:spChg>
        <pc:spChg chg="add mod">
          <ac:chgData name="Vallejo Vera, Sebastian" userId="9dbf769e-f5f7-4c1a-b214-de73a2d2b9d1" providerId="ADAL" clId="{29E041C9-9B14-F042-A76E-9E0FA2EE2862}" dt="2024-02-07T23:42:55.643" v="587" actId="2711"/>
          <ac:spMkLst>
            <pc:docMk/>
            <pc:sldMk cId="2894280856" sldId="322"/>
            <ac:spMk id="13" creationId="{CB14EDC7-74EA-AD52-5D13-A5EE4FCA894B}"/>
          </ac:spMkLst>
        </pc:spChg>
        <pc:spChg chg="add mod">
          <ac:chgData name="Vallejo Vera, Sebastian" userId="9dbf769e-f5f7-4c1a-b214-de73a2d2b9d1" providerId="ADAL" clId="{29E041C9-9B14-F042-A76E-9E0FA2EE2862}" dt="2024-02-08T00:26:03.704" v="1052" actId="1076"/>
          <ac:spMkLst>
            <pc:docMk/>
            <pc:sldMk cId="2894280856" sldId="322"/>
            <ac:spMk id="14" creationId="{580B1E15-5CE2-EA61-493E-C126CDEBF2C4}"/>
          </ac:spMkLst>
        </pc:spChg>
        <pc:spChg chg="add mod">
          <ac:chgData name="Vallejo Vera, Sebastian" userId="9dbf769e-f5f7-4c1a-b214-de73a2d2b9d1" providerId="ADAL" clId="{29E041C9-9B14-F042-A76E-9E0FA2EE2862}" dt="2024-02-08T00:26:08.048" v="1054" actId="1076"/>
          <ac:spMkLst>
            <pc:docMk/>
            <pc:sldMk cId="2894280856" sldId="322"/>
            <ac:spMk id="15" creationId="{00469518-1737-D6EF-3C37-40E5FAEDFEB8}"/>
          </ac:spMkLst>
        </pc:spChg>
        <pc:picChg chg="add mod modCrop">
          <ac:chgData name="Vallejo Vera, Sebastian" userId="9dbf769e-f5f7-4c1a-b214-de73a2d2b9d1" providerId="ADAL" clId="{29E041C9-9B14-F042-A76E-9E0FA2EE2862}" dt="2024-02-07T23:40:16.160" v="498" actId="1076"/>
          <ac:picMkLst>
            <pc:docMk/>
            <pc:sldMk cId="2894280856" sldId="322"/>
            <ac:picMk id="8" creationId="{C2FE8F9A-94C1-29D9-BE77-24E832D6B1B6}"/>
          </ac:picMkLst>
        </pc:picChg>
      </pc:sldChg>
      <pc:sldChg chg="addSp delSp modSp new mod setBg">
        <pc:chgData name="Vallejo Vera, Sebastian" userId="9dbf769e-f5f7-4c1a-b214-de73a2d2b9d1" providerId="ADAL" clId="{29E041C9-9B14-F042-A76E-9E0FA2EE2862}" dt="2024-02-08T00:25:41.198" v="1048" actId="20577"/>
        <pc:sldMkLst>
          <pc:docMk/>
          <pc:sldMk cId="1045397990" sldId="323"/>
        </pc:sldMkLst>
        <pc:spChg chg="add mod">
          <ac:chgData name="Vallejo Vera, Sebastian" userId="9dbf769e-f5f7-4c1a-b214-de73a2d2b9d1" providerId="ADAL" clId="{29E041C9-9B14-F042-A76E-9E0FA2EE2862}" dt="2024-02-08T00:22:49.523" v="1026" actId="166"/>
          <ac:spMkLst>
            <pc:docMk/>
            <pc:sldMk cId="1045397990" sldId="323"/>
            <ac:spMk id="4" creationId="{61A7AABF-54C6-AF9B-E13E-AB41C2BF2AED}"/>
          </ac:spMkLst>
        </pc:spChg>
        <pc:spChg chg="add mod">
          <ac:chgData name="Vallejo Vera, Sebastian" userId="9dbf769e-f5f7-4c1a-b214-de73a2d2b9d1" providerId="ADAL" clId="{29E041C9-9B14-F042-A76E-9E0FA2EE2862}" dt="2024-02-08T00:22:21.682" v="1018" actId="1076"/>
          <ac:spMkLst>
            <pc:docMk/>
            <pc:sldMk cId="1045397990" sldId="323"/>
            <ac:spMk id="5" creationId="{9E12DD71-E57B-21BD-9A92-1E4F5C9BC1C8}"/>
          </ac:spMkLst>
        </pc:spChg>
        <pc:spChg chg="add mod">
          <ac:chgData name="Vallejo Vera, Sebastian" userId="9dbf769e-f5f7-4c1a-b214-de73a2d2b9d1" providerId="ADAL" clId="{29E041C9-9B14-F042-A76E-9E0FA2EE2862}" dt="2024-02-08T00:22:29.022" v="1020" actId="1076"/>
          <ac:spMkLst>
            <pc:docMk/>
            <pc:sldMk cId="1045397990" sldId="323"/>
            <ac:spMk id="6" creationId="{71CFE71D-519C-0027-0451-305ED1CBCE47}"/>
          </ac:spMkLst>
        </pc:spChg>
        <pc:spChg chg="add mod">
          <ac:chgData name="Vallejo Vera, Sebastian" userId="9dbf769e-f5f7-4c1a-b214-de73a2d2b9d1" providerId="ADAL" clId="{29E041C9-9B14-F042-A76E-9E0FA2EE2862}" dt="2024-02-08T00:22:31.916" v="1022" actId="1076"/>
          <ac:spMkLst>
            <pc:docMk/>
            <pc:sldMk cId="1045397990" sldId="323"/>
            <ac:spMk id="7" creationId="{553227B7-05B9-7206-7955-0EE54EFE92AA}"/>
          </ac:spMkLst>
        </pc:spChg>
        <pc:spChg chg="add mod">
          <ac:chgData name="Vallejo Vera, Sebastian" userId="9dbf769e-f5f7-4c1a-b214-de73a2d2b9d1" providerId="ADAL" clId="{29E041C9-9B14-F042-A76E-9E0FA2EE2862}" dt="2024-02-08T00:22:38.626" v="1024" actId="1076"/>
          <ac:spMkLst>
            <pc:docMk/>
            <pc:sldMk cId="1045397990" sldId="323"/>
            <ac:spMk id="8" creationId="{7AE15301-C01D-FF39-1BF9-68D04497844F}"/>
          </ac:spMkLst>
        </pc:spChg>
        <pc:spChg chg="add mod">
          <ac:chgData name="Vallejo Vera, Sebastian" userId="9dbf769e-f5f7-4c1a-b214-de73a2d2b9d1" providerId="ADAL" clId="{29E041C9-9B14-F042-A76E-9E0FA2EE2862}" dt="2024-02-08T00:22:58.885" v="1030" actId="1076"/>
          <ac:spMkLst>
            <pc:docMk/>
            <pc:sldMk cId="1045397990" sldId="323"/>
            <ac:spMk id="9" creationId="{64452D11-8528-C507-F0EA-10672F052C3F}"/>
          </ac:spMkLst>
        </pc:spChg>
        <pc:spChg chg="add mod">
          <ac:chgData name="Vallejo Vera, Sebastian" userId="9dbf769e-f5f7-4c1a-b214-de73a2d2b9d1" providerId="ADAL" clId="{29E041C9-9B14-F042-A76E-9E0FA2EE2862}" dt="2024-02-08T00:25:41.198" v="1048" actId="20577"/>
          <ac:spMkLst>
            <pc:docMk/>
            <pc:sldMk cId="1045397990" sldId="323"/>
            <ac:spMk id="10" creationId="{BF00F4DF-FBA8-A700-57CF-E99D3B29A86D}"/>
          </ac:spMkLst>
        </pc:spChg>
        <pc:spChg chg="add">
          <ac:chgData name="Vallejo Vera, Sebastian" userId="9dbf769e-f5f7-4c1a-b214-de73a2d2b9d1" providerId="ADAL" clId="{29E041C9-9B14-F042-A76E-9E0FA2EE2862}" dt="2024-02-08T00:21:44.824" v="1010" actId="26606"/>
          <ac:spMkLst>
            <pc:docMk/>
            <pc:sldMk cId="1045397990" sldId="323"/>
            <ac:spMk id="3079" creationId="{CE606343-BADE-4565-AB89-E9EF7E253F80}"/>
          </ac:spMkLst>
        </pc:spChg>
        <pc:spChg chg="add">
          <ac:chgData name="Vallejo Vera, Sebastian" userId="9dbf769e-f5f7-4c1a-b214-de73a2d2b9d1" providerId="ADAL" clId="{29E041C9-9B14-F042-A76E-9E0FA2EE2862}" dt="2024-02-08T00:21:44.824" v="1010" actId="26606"/>
          <ac:spMkLst>
            <pc:docMk/>
            <pc:sldMk cId="1045397990" sldId="323"/>
            <ac:spMk id="3081" creationId="{39E183BD-2932-401F-8B53-E247764B376B}"/>
          </ac:spMkLst>
        </pc:spChg>
        <pc:picChg chg="add del mod">
          <ac:chgData name="Vallejo Vera, Sebastian" userId="9dbf769e-f5f7-4c1a-b214-de73a2d2b9d1" providerId="ADAL" clId="{29E041C9-9B14-F042-A76E-9E0FA2EE2862}" dt="2024-02-08T00:21:14.364" v="1008" actId="478"/>
          <ac:picMkLst>
            <pc:docMk/>
            <pc:sldMk cId="1045397990" sldId="323"/>
            <ac:picMk id="3" creationId="{CE6F0001-F087-3CBA-F3D7-3E8E7148C6CB}"/>
          </ac:picMkLst>
        </pc:picChg>
        <pc:picChg chg="add mod">
          <ac:chgData name="Vallejo Vera, Sebastian" userId="9dbf769e-f5f7-4c1a-b214-de73a2d2b9d1" providerId="ADAL" clId="{29E041C9-9B14-F042-A76E-9E0FA2EE2862}" dt="2024-02-08T00:22:55.038" v="1029" actId="1076"/>
          <ac:picMkLst>
            <pc:docMk/>
            <pc:sldMk cId="1045397990" sldId="323"/>
            <ac:picMk id="3074" creationId="{5CA969FA-C6EB-1A89-A110-BEB324F0787B}"/>
          </ac:picMkLst>
        </pc:picChg>
      </pc:sldChg>
      <pc:sldChg chg="modSp new del mod">
        <pc:chgData name="Vallejo Vera, Sebastian" userId="9dbf769e-f5f7-4c1a-b214-de73a2d2b9d1" providerId="ADAL" clId="{29E041C9-9B14-F042-A76E-9E0FA2EE2862}" dt="2024-02-07T23:38:23.148" v="463" actId="2696"/>
        <pc:sldMkLst>
          <pc:docMk/>
          <pc:sldMk cId="871459334" sldId="324"/>
        </pc:sldMkLst>
        <pc:spChg chg="mod">
          <ac:chgData name="Vallejo Vera, Sebastian" userId="9dbf769e-f5f7-4c1a-b214-de73a2d2b9d1" providerId="ADAL" clId="{29E041C9-9B14-F042-A76E-9E0FA2EE2862}" dt="2024-02-07T23:38:10.268" v="462" actId="20577"/>
          <ac:spMkLst>
            <pc:docMk/>
            <pc:sldMk cId="871459334" sldId="324"/>
            <ac:spMk id="2" creationId="{76D06C9C-C18E-A08B-5F0E-BCBD6EE3F378}"/>
          </ac:spMkLst>
        </pc:spChg>
      </pc:sldChg>
      <pc:sldChg chg="addSp delSp modSp add mod setBg modClrScheme chgLayout">
        <pc:chgData name="Vallejo Vera, Sebastian" userId="9dbf769e-f5f7-4c1a-b214-de73a2d2b9d1" providerId="ADAL" clId="{29E041C9-9B14-F042-A76E-9E0FA2EE2862}" dt="2024-02-08T00:21:01.428" v="1007" actId="1076"/>
        <pc:sldMkLst>
          <pc:docMk/>
          <pc:sldMk cId="3187273780" sldId="324"/>
        </pc:sldMkLst>
        <pc:spChg chg="add del mod">
          <ac:chgData name="Vallejo Vera, Sebastian" userId="9dbf769e-f5f7-4c1a-b214-de73a2d2b9d1" providerId="ADAL" clId="{29E041C9-9B14-F042-A76E-9E0FA2EE2862}" dt="2024-02-08T00:18:30.043" v="850" actId="21"/>
          <ac:spMkLst>
            <pc:docMk/>
            <pc:sldMk cId="3187273780" sldId="324"/>
            <ac:spMk id="2" creationId="{8256EE43-5B12-00B6-8730-1E539F9D68BC}"/>
          </ac:spMkLst>
        </pc:spChg>
        <pc:spChg chg="add mod">
          <ac:chgData name="Vallejo Vera, Sebastian" userId="9dbf769e-f5f7-4c1a-b214-de73a2d2b9d1" providerId="ADAL" clId="{29E041C9-9B14-F042-A76E-9E0FA2EE2862}" dt="2024-02-08T00:19:54.597" v="997" actId="20577"/>
          <ac:spMkLst>
            <pc:docMk/>
            <pc:sldMk cId="3187273780" sldId="324"/>
            <ac:spMk id="3" creationId="{4C357586-6487-6834-4C43-8CB16C890B6B}"/>
          </ac:spMkLst>
        </pc:spChg>
        <pc:spChg chg="add mod">
          <ac:chgData name="Vallejo Vera, Sebastian" userId="9dbf769e-f5f7-4c1a-b214-de73a2d2b9d1" providerId="ADAL" clId="{29E041C9-9B14-F042-A76E-9E0FA2EE2862}" dt="2024-02-08T00:20:31.136" v="1000" actId="1076"/>
          <ac:spMkLst>
            <pc:docMk/>
            <pc:sldMk cId="3187273780" sldId="324"/>
            <ac:spMk id="5" creationId="{0C3F881A-A387-6840-3CDE-C5480D85A335}"/>
          </ac:spMkLst>
        </pc:spChg>
        <pc:spChg chg="add mod">
          <ac:chgData name="Vallejo Vera, Sebastian" userId="9dbf769e-f5f7-4c1a-b214-de73a2d2b9d1" providerId="ADAL" clId="{29E041C9-9B14-F042-A76E-9E0FA2EE2862}" dt="2024-02-08T00:20:39.057" v="1002" actId="1076"/>
          <ac:spMkLst>
            <pc:docMk/>
            <pc:sldMk cId="3187273780" sldId="324"/>
            <ac:spMk id="6" creationId="{85C15514-9C25-D600-C8B3-B8A608E0A8C7}"/>
          </ac:spMkLst>
        </pc:spChg>
        <pc:spChg chg="add mod">
          <ac:chgData name="Vallejo Vera, Sebastian" userId="9dbf769e-f5f7-4c1a-b214-de73a2d2b9d1" providerId="ADAL" clId="{29E041C9-9B14-F042-A76E-9E0FA2EE2862}" dt="2024-02-08T00:20:56.319" v="1005" actId="208"/>
          <ac:spMkLst>
            <pc:docMk/>
            <pc:sldMk cId="3187273780" sldId="324"/>
            <ac:spMk id="7" creationId="{D6F13D97-5E0A-AAE4-86F5-534D73BF8730}"/>
          </ac:spMkLst>
        </pc:spChg>
        <pc:spChg chg="del">
          <ac:chgData name="Vallejo Vera, Sebastian" userId="9dbf769e-f5f7-4c1a-b214-de73a2d2b9d1" providerId="ADAL" clId="{29E041C9-9B14-F042-A76E-9E0FA2EE2862}" dt="2024-02-08T00:18:23.915" v="847" actId="700"/>
          <ac:spMkLst>
            <pc:docMk/>
            <pc:sldMk cId="3187273780" sldId="324"/>
            <ac:spMk id="9" creationId="{4C367405-FDC5-64D5-F583-67E5B85CE4F9}"/>
          </ac:spMkLst>
        </pc:spChg>
        <pc:spChg chg="add mod">
          <ac:chgData name="Vallejo Vera, Sebastian" userId="9dbf769e-f5f7-4c1a-b214-de73a2d2b9d1" providerId="ADAL" clId="{29E041C9-9B14-F042-A76E-9E0FA2EE2862}" dt="2024-02-08T00:21:01.428" v="1007" actId="1076"/>
          <ac:spMkLst>
            <pc:docMk/>
            <pc:sldMk cId="3187273780" sldId="324"/>
            <ac:spMk id="10" creationId="{B7560890-5BE1-2AD8-4670-75E09A04F4CF}"/>
          </ac:spMkLst>
        </pc:spChg>
        <pc:spChg chg="add">
          <ac:chgData name="Vallejo Vera, Sebastian" userId="9dbf769e-f5f7-4c1a-b214-de73a2d2b9d1" providerId="ADAL" clId="{29E041C9-9B14-F042-A76E-9E0FA2EE2862}" dt="2024-02-08T00:18:34.320" v="851" actId="26606"/>
          <ac:spMkLst>
            <pc:docMk/>
            <pc:sldMk cId="3187273780" sldId="324"/>
            <ac:spMk id="13" creationId="{CE606343-BADE-4565-AB89-E9EF7E253F80}"/>
          </ac:spMkLst>
        </pc:spChg>
        <pc:spChg chg="add">
          <ac:chgData name="Vallejo Vera, Sebastian" userId="9dbf769e-f5f7-4c1a-b214-de73a2d2b9d1" providerId="ADAL" clId="{29E041C9-9B14-F042-A76E-9E0FA2EE2862}" dt="2024-02-08T00:18:34.320" v="851" actId="26606"/>
          <ac:spMkLst>
            <pc:docMk/>
            <pc:sldMk cId="3187273780" sldId="324"/>
            <ac:spMk id="15" creationId="{39E183BD-2932-401F-8B53-E247764B376B}"/>
          </ac:spMkLst>
        </pc:spChg>
        <pc:picChg chg="mod">
          <ac:chgData name="Vallejo Vera, Sebastian" userId="9dbf769e-f5f7-4c1a-b214-de73a2d2b9d1" providerId="ADAL" clId="{29E041C9-9B14-F042-A76E-9E0FA2EE2862}" dt="2024-02-08T00:18:36.822" v="852" actId="1076"/>
          <ac:picMkLst>
            <pc:docMk/>
            <pc:sldMk cId="3187273780" sldId="324"/>
            <ac:picMk id="8" creationId="{E38063D9-96A4-4D46-5E32-AB397DCE3CBB}"/>
          </ac:picMkLst>
        </pc:picChg>
      </pc:sldChg>
      <pc:sldChg chg="addSp delSp modSp new mod modClrScheme chgLayout">
        <pc:chgData name="Vallejo Vera, Sebastian" userId="9dbf769e-f5f7-4c1a-b214-de73a2d2b9d1" providerId="ADAL" clId="{29E041C9-9B14-F042-A76E-9E0FA2EE2862}" dt="2024-02-08T00:26:40.499" v="1082" actId="20577"/>
        <pc:sldMkLst>
          <pc:docMk/>
          <pc:sldMk cId="855973456" sldId="325"/>
        </pc:sldMkLst>
        <pc:spChg chg="del mod ord">
          <ac:chgData name="Vallejo Vera, Sebastian" userId="9dbf769e-f5f7-4c1a-b214-de73a2d2b9d1" providerId="ADAL" clId="{29E041C9-9B14-F042-A76E-9E0FA2EE2862}" dt="2024-02-07T23:45:35.718" v="589" actId="700"/>
          <ac:spMkLst>
            <pc:docMk/>
            <pc:sldMk cId="855973456" sldId="325"/>
            <ac:spMk id="2" creationId="{018395E9-1670-403F-02A2-15460D0CCAC8}"/>
          </ac:spMkLst>
        </pc:spChg>
        <pc:spChg chg="add mod ord">
          <ac:chgData name="Vallejo Vera, Sebastian" userId="9dbf769e-f5f7-4c1a-b214-de73a2d2b9d1" providerId="ADAL" clId="{29E041C9-9B14-F042-A76E-9E0FA2EE2862}" dt="2024-02-08T00:26:40.499" v="1082" actId="20577"/>
          <ac:spMkLst>
            <pc:docMk/>
            <pc:sldMk cId="855973456" sldId="325"/>
            <ac:spMk id="3" creationId="{F1431A4D-68F8-8E88-43D8-586DD4004F90}"/>
          </ac:spMkLst>
        </pc:spChg>
        <pc:spChg chg="add mod ord">
          <ac:chgData name="Vallejo Vera, Sebastian" userId="9dbf769e-f5f7-4c1a-b214-de73a2d2b9d1" providerId="ADAL" clId="{29E041C9-9B14-F042-A76E-9E0FA2EE2862}" dt="2024-02-08T00:18:04.049" v="845" actId="20577"/>
          <ac:spMkLst>
            <pc:docMk/>
            <pc:sldMk cId="855973456" sldId="325"/>
            <ac:spMk id="4" creationId="{A2760866-5677-E106-5142-9C026E7BA691}"/>
          </ac:spMkLst>
        </pc:spChg>
      </pc:sldChg>
      <pc:sldChg chg="addSp modSp new mod modClrScheme chgLayout">
        <pc:chgData name="Vallejo Vera, Sebastian" userId="9dbf769e-f5f7-4c1a-b214-de73a2d2b9d1" providerId="ADAL" clId="{29E041C9-9B14-F042-A76E-9E0FA2EE2862}" dt="2024-02-08T00:28:12.435" v="1228" actId="20577"/>
        <pc:sldMkLst>
          <pc:docMk/>
          <pc:sldMk cId="2729500132" sldId="326"/>
        </pc:sldMkLst>
        <pc:spChg chg="add mod">
          <ac:chgData name="Vallejo Vera, Sebastian" userId="9dbf769e-f5f7-4c1a-b214-de73a2d2b9d1" providerId="ADAL" clId="{29E041C9-9B14-F042-A76E-9E0FA2EE2862}" dt="2024-02-08T00:26:46.271" v="1084" actId="700"/>
          <ac:spMkLst>
            <pc:docMk/>
            <pc:sldMk cId="2729500132" sldId="326"/>
            <ac:spMk id="2" creationId="{4A4F79CA-4128-3B67-3997-453C4D142769}"/>
          </ac:spMkLst>
        </pc:spChg>
        <pc:spChg chg="add mod">
          <ac:chgData name="Vallejo Vera, Sebastian" userId="9dbf769e-f5f7-4c1a-b214-de73a2d2b9d1" providerId="ADAL" clId="{29E041C9-9B14-F042-A76E-9E0FA2EE2862}" dt="2024-02-08T00:28:12.435" v="1228" actId="20577"/>
          <ac:spMkLst>
            <pc:docMk/>
            <pc:sldMk cId="2729500132" sldId="326"/>
            <ac:spMk id="3" creationId="{A56BBCFF-D3A5-D986-C8F3-51690BF0C4C4}"/>
          </ac:spMkLst>
        </pc:spChg>
      </pc:sldChg>
    </pc:docChg>
  </pc:docChgLst>
  <pc:docChgLst>
    <pc:chgData name="Sebastian Vallejo Vera" userId="661f42ee-5565-49c4-8b1d-325f2d699b91" providerId="ADAL" clId="{95F119E8-F097-F140-986A-514BC316C55A}"/>
    <pc:docChg chg="modSld">
      <pc:chgData name="Sebastian Vallejo Vera" userId="661f42ee-5565-49c4-8b1d-325f2d699b91" providerId="ADAL" clId="{95F119E8-F097-F140-986A-514BC316C55A}" dt="2025-02-11T14:09:37.861" v="1" actId="11"/>
      <pc:docMkLst>
        <pc:docMk/>
      </pc:docMkLst>
      <pc:sldChg chg="modSp mod">
        <pc:chgData name="Sebastian Vallejo Vera" userId="661f42ee-5565-49c4-8b1d-325f2d699b91" providerId="ADAL" clId="{95F119E8-F097-F140-986A-514BC316C55A}" dt="2025-02-11T14:05:43.929" v="0"/>
        <pc:sldMkLst>
          <pc:docMk/>
          <pc:sldMk cId="3195564594" sldId="316"/>
        </pc:sldMkLst>
        <pc:spChg chg="mod">
          <ac:chgData name="Sebastian Vallejo Vera" userId="661f42ee-5565-49c4-8b1d-325f2d699b91" providerId="ADAL" clId="{95F119E8-F097-F140-986A-514BC316C55A}" dt="2025-02-11T14:05:43.929" v="0"/>
          <ac:spMkLst>
            <pc:docMk/>
            <pc:sldMk cId="3195564594" sldId="316"/>
            <ac:spMk id="3" creationId="{13A3E7FD-DC02-956D-D7E6-54BAEE40465E}"/>
          </ac:spMkLst>
        </pc:spChg>
      </pc:sldChg>
      <pc:sldChg chg="modSp mod">
        <pc:chgData name="Sebastian Vallejo Vera" userId="661f42ee-5565-49c4-8b1d-325f2d699b91" providerId="ADAL" clId="{95F119E8-F097-F140-986A-514BC316C55A}" dt="2025-02-11T14:09:37.861" v="1" actId="11"/>
        <pc:sldMkLst>
          <pc:docMk/>
          <pc:sldMk cId="1045397990" sldId="323"/>
        </pc:sldMkLst>
        <pc:spChg chg="mod">
          <ac:chgData name="Sebastian Vallejo Vera" userId="661f42ee-5565-49c4-8b1d-325f2d699b91" providerId="ADAL" clId="{95F119E8-F097-F140-986A-514BC316C55A}" dt="2025-02-11T14:09:37.861" v="1" actId="11"/>
          <ac:spMkLst>
            <pc:docMk/>
            <pc:sldMk cId="1045397990" sldId="323"/>
            <ac:spMk id="10" creationId="{BF00F4DF-FBA8-A700-57CF-E99D3B29A86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39A7F8-B4E8-7341-BA81-67C1DA682D30}" type="datetimeFigureOut">
              <a:rPr lang="en-US" smtClean="0"/>
              <a:t>2/11/25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22DC3-7A38-F341-BD8D-BF4556BC1333}" type="slidenum">
              <a:rPr lang="en-US" smtClean="0"/>
              <a:t>‹#›</a:t>
            </a:fld>
            <a:endParaRPr lang="en-US"/>
          </a:p>
        </p:txBody>
      </p:sp>
    </p:spTree>
    <p:extLst>
      <p:ext uri="{BB962C8B-B14F-4D97-AF65-F5344CB8AC3E}">
        <p14:creationId xmlns:p14="http://schemas.microsoft.com/office/powerpoint/2010/main" val="46862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686E27B2-08B1-F041-A174-9BE0A8CF3C49}" type="slidenum">
              <a:rPr lang="es-ES_tradnl" smtClean="0"/>
              <a:t>7</a:t>
            </a:fld>
            <a:endParaRPr lang="es-ES_tradnl"/>
          </a:p>
        </p:txBody>
      </p:sp>
    </p:spTree>
    <p:extLst>
      <p:ext uri="{BB962C8B-B14F-4D97-AF65-F5344CB8AC3E}">
        <p14:creationId xmlns:p14="http://schemas.microsoft.com/office/powerpoint/2010/main" val="2923036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2B12A23-E5FD-514F-8820-EE740B8976FB}" type="datetimeFigureOut">
              <a:rPr lang="en-US" smtClean="0"/>
              <a:t>2/11/25</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66B84F9-99A7-EF4F-8D1B-A77D6C649599}"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18731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B12A23-E5FD-514F-8820-EE740B8976FB}" type="datetimeFigureOut">
              <a:rPr lang="en-US" smtClean="0"/>
              <a:t>2/11/25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B84F9-99A7-EF4F-8D1B-A77D6C649599}" type="slidenum">
              <a:rPr lang="en-US" smtClean="0"/>
              <a:t>‹#›</a:t>
            </a:fld>
            <a:endParaRPr lang="en-US"/>
          </a:p>
        </p:txBody>
      </p:sp>
    </p:spTree>
    <p:extLst>
      <p:ext uri="{BB962C8B-B14F-4D97-AF65-F5344CB8AC3E}">
        <p14:creationId xmlns:p14="http://schemas.microsoft.com/office/powerpoint/2010/main" val="3695933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B12A23-E5FD-514F-8820-EE740B8976FB}" type="datetimeFigureOut">
              <a:rPr lang="en-US" smtClean="0"/>
              <a:t>2/11/25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B84F9-99A7-EF4F-8D1B-A77D6C649599}" type="slidenum">
              <a:rPr lang="en-US" smtClean="0"/>
              <a:t>‹#›</a:t>
            </a:fld>
            <a:endParaRPr lang="en-US"/>
          </a:p>
        </p:txBody>
      </p:sp>
    </p:spTree>
    <p:extLst>
      <p:ext uri="{BB962C8B-B14F-4D97-AF65-F5344CB8AC3E}">
        <p14:creationId xmlns:p14="http://schemas.microsoft.com/office/powerpoint/2010/main" val="74713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B12A23-E5FD-514F-8820-EE740B8976FB}" type="datetimeFigureOut">
              <a:rPr lang="en-US" smtClean="0"/>
              <a:t>2/11/25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B84F9-99A7-EF4F-8D1B-A77D6C649599}" type="slidenum">
              <a:rPr lang="en-US" smtClean="0"/>
              <a:t>‹#›</a:t>
            </a:fld>
            <a:endParaRPr lang="en-US"/>
          </a:p>
        </p:txBody>
      </p:sp>
    </p:spTree>
    <p:extLst>
      <p:ext uri="{BB962C8B-B14F-4D97-AF65-F5344CB8AC3E}">
        <p14:creationId xmlns:p14="http://schemas.microsoft.com/office/powerpoint/2010/main" val="346335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2B12A23-E5FD-514F-8820-EE740B8976FB}" type="datetimeFigureOut">
              <a:rPr lang="en-US" smtClean="0"/>
              <a:t>2/11/25</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66B84F9-99A7-EF4F-8D1B-A77D6C649599}"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5249764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B12A23-E5FD-514F-8820-EE740B8976FB}" type="datetimeFigureOut">
              <a:rPr lang="en-US" smtClean="0"/>
              <a:t>2/11/25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6B84F9-99A7-EF4F-8D1B-A77D6C649599}" type="slidenum">
              <a:rPr lang="en-US" smtClean="0"/>
              <a:t>‹#›</a:t>
            </a:fld>
            <a:endParaRPr lang="en-US"/>
          </a:p>
        </p:txBody>
      </p:sp>
    </p:spTree>
    <p:extLst>
      <p:ext uri="{BB962C8B-B14F-4D97-AF65-F5344CB8AC3E}">
        <p14:creationId xmlns:p14="http://schemas.microsoft.com/office/powerpoint/2010/main" val="233059938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B12A23-E5FD-514F-8820-EE740B8976FB}" type="datetimeFigureOut">
              <a:rPr lang="en-US" smtClean="0"/>
              <a:t>2/11/25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6B84F9-99A7-EF4F-8D1B-A77D6C649599}" type="slidenum">
              <a:rPr lang="en-US" smtClean="0"/>
              <a:t>‹#›</a:t>
            </a:fld>
            <a:endParaRPr lang="en-US"/>
          </a:p>
        </p:txBody>
      </p:sp>
    </p:spTree>
    <p:extLst>
      <p:ext uri="{BB962C8B-B14F-4D97-AF65-F5344CB8AC3E}">
        <p14:creationId xmlns:p14="http://schemas.microsoft.com/office/powerpoint/2010/main" val="405841094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B12A23-E5FD-514F-8820-EE740B8976FB}" type="datetimeFigureOut">
              <a:rPr lang="en-US" smtClean="0"/>
              <a:t>2/11/25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6B84F9-99A7-EF4F-8D1B-A77D6C649599}" type="slidenum">
              <a:rPr lang="en-US" smtClean="0"/>
              <a:t>‹#›</a:t>
            </a:fld>
            <a:endParaRPr lang="en-US"/>
          </a:p>
        </p:txBody>
      </p:sp>
    </p:spTree>
    <p:extLst>
      <p:ext uri="{BB962C8B-B14F-4D97-AF65-F5344CB8AC3E}">
        <p14:creationId xmlns:p14="http://schemas.microsoft.com/office/powerpoint/2010/main" val="4288111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B12A23-E5FD-514F-8820-EE740B8976FB}" type="datetimeFigureOut">
              <a:rPr lang="en-US" smtClean="0"/>
              <a:t>2/11/25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6B84F9-99A7-EF4F-8D1B-A77D6C649599}" type="slidenum">
              <a:rPr lang="en-US" smtClean="0"/>
              <a:t>‹#›</a:t>
            </a:fld>
            <a:endParaRPr lang="en-US"/>
          </a:p>
        </p:txBody>
      </p:sp>
    </p:spTree>
    <p:extLst>
      <p:ext uri="{BB962C8B-B14F-4D97-AF65-F5344CB8AC3E}">
        <p14:creationId xmlns:p14="http://schemas.microsoft.com/office/powerpoint/2010/main" val="1590343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B2B12A23-E5FD-514F-8820-EE740B8976FB}" type="datetimeFigureOut">
              <a:rPr lang="en-US" smtClean="0"/>
              <a:t>2/11/25</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666B84F9-99A7-EF4F-8D1B-A77D6C649599}"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46967219"/>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B2B12A23-E5FD-514F-8820-EE740B8976FB}" type="datetimeFigureOut">
              <a:rPr lang="en-US" smtClean="0"/>
              <a:t>2/11/25</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666B84F9-99A7-EF4F-8D1B-A77D6C649599}" type="slidenum">
              <a:rPr lang="en-US" smtClean="0"/>
              <a:t>‹#›</a:t>
            </a:fld>
            <a:endParaRPr lang="en-US"/>
          </a:p>
        </p:txBody>
      </p:sp>
    </p:spTree>
    <p:extLst>
      <p:ext uri="{BB962C8B-B14F-4D97-AF65-F5344CB8AC3E}">
        <p14:creationId xmlns:p14="http://schemas.microsoft.com/office/powerpoint/2010/main" val="1064205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2B12A23-E5FD-514F-8820-EE740B8976FB}" type="datetimeFigureOut">
              <a:rPr lang="en-US" smtClean="0"/>
              <a:t>2/11/25</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66B84F9-99A7-EF4F-8D1B-A77D6C649599}"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3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jp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jp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8.jpe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30CC1-4552-3E83-1EB7-56BD3EB157A2}"/>
              </a:ext>
            </a:extLst>
          </p:cNvPr>
          <p:cNvSpPr>
            <a:spLocks noGrp="1"/>
          </p:cNvSpPr>
          <p:nvPr>
            <p:ph type="ctrTitle"/>
          </p:nvPr>
        </p:nvSpPr>
        <p:spPr/>
        <p:txBody>
          <a:bodyPr/>
          <a:lstStyle/>
          <a:p>
            <a:r>
              <a:rPr lang="en-US" dirty="0"/>
              <a:t>The Simple Regression Model II</a:t>
            </a:r>
          </a:p>
        </p:txBody>
      </p:sp>
      <p:sp>
        <p:nvSpPr>
          <p:cNvPr id="3" name="Subtitle 2">
            <a:extLst>
              <a:ext uri="{FF2B5EF4-FFF2-40B4-BE49-F238E27FC236}">
                <a16:creationId xmlns:a16="http://schemas.microsoft.com/office/drawing/2014/main" id="{6F58F9AB-7A5B-12F8-0C8B-EABAE4766382}"/>
              </a:ext>
            </a:extLst>
          </p:cNvPr>
          <p:cNvSpPr>
            <a:spLocks noGrp="1"/>
          </p:cNvSpPr>
          <p:nvPr>
            <p:ph type="subTitle" idx="1"/>
          </p:nvPr>
        </p:nvSpPr>
        <p:spPr/>
        <p:txBody>
          <a:bodyPr/>
          <a:lstStyle/>
          <a:p>
            <a:r>
              <a:rPr lang="en-US" dirty="0"/>
              <a:t>Prof. Sebastián Vallejo Vera</a:t>
            </a:r>
          </a:p>
        </p:txBody>
      </p:sp>
    </p:spTree>
    <p:extLst>
      <p:ext uri="{BB962C8B-B14F-4D97-AF65-F5344CB8AC3E}">
        <p14:creationId xmlns:p14="http://schemas.microsoft.com/office/powerpoint/2010/main" val="265463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DF511-270A-44D9-D60C-FD63B7B33E31}"/>
              </a:ext>
            </a:extLst>
          </p:cNvPr>
          <p:cNvSpPr>
            <a:spLocks noGrp="1"/>
          </p:cNvSpPr>
          <p:nvPr>
            <p:ph type="title"/>
          </p:nvPr>
        </p:nvSpPr>
        <p:spPr/>
        <p:txBody>
          <a:bodyPr>
            <a:noAutofit/>
          </a:bodyPr>
          <a:lstStyle/>
          <a:p>
            <a:r>
              <a:rPr lang="en-US" sz="5400" dirty="0"/>
              <a:t>Expected Values and Variance of the OLS Estimators</a:t>
            </a:r>
          </a:p>
        </p:txBody>
      </p:sp>
      <p:sp>
        <p:nvSpPr>
          <p:cNvPr id="3" name="Text Placeholder 2">
            <a:extLst>
              <a:ext uri="{FF2B5EF4-FFF2-40B4-BE49-F238E27FC236}">
                <a16:creationId xmlns:a16="http://schemas.microsoft.com/office/drawing/2014/main" id="{A3B94EEC-6094-5639-419F-6E274DD7E5C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24685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1503-2719-61DD-A48F-ADE74B0A5B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246982-E85D-E81E-5010-2B5A40EF8DE9}"/>
              </a:ext>
            </a:extLst>
          </p:cNvPr>
          <p:cNvSpPr>
            <a:spLocks noGrp="1"/>
          </p:cNvSpPr>
          <p:nvPr>
            <p:ph idx="1"/>
          </p:nvPr>
        </p:nvSpPr>
        <p:spPr/>
        <p:txBody>
          <a:bodyPr/>
          <a:lstStyle/>
          <a:p>
            <a:r>
              <a:rPr lang="en-US" dirty="0"/>
              <a:t>Last week we ended on the following note:</a:t>
            </a:r>
          </a:p>
        </p:txBody>
      </p:sp>
    </p:spTree>
    <p:extLst>
      <p:ext uri="{BB962C8B-B14F-4D97-AF65-F5344CB8AC3E}">
        <p14:creationId xmlns:p14="http://schemas.microsoft.com/office/powerpoint/2010/main" val="3873155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EA5BA-58A0-150A-5AC4-CED7BA36E198}"/>
              </a:ext>
            </a:extLst>
          </p:cNvPr>
          <p:cNvSpPr>
            <a:spLocks noGrp="1"/>
          </p:cNvSpPr>
          <p:nvPr>
            <p:ph type="title"/>
          </p:nvPr>
        </p:nvSpPr>
        <p:spPr/>
        <p:txBody>
          <a:bodyPr/>
          <a:lstStyle/>
          <a:p>
            <a:r>
              <a:rPr lang="en-US" dirty="0"/>
              <a:t>The SRM and causality</a:t>
            </a:r>
          </a:p>
        </p:txBody>
      </p:sp>
      <p:sp>
        <p:nvSpPr>
          <p:cNvPr id="3" name="Content Placeholder 2">
            <a:extLst>
              <a:ext uri="{FF2B5EF4-FFF2-40B4-BE49-F238E27FC236}">
                <a16:creationId xmlns:a16="http://schemas.microsoft.com/office/drawing/2014/main" id="{5B098BF3-BC4C-A159-134B-BD3D2AEECB51}"/>
              </a:ext>
            </a:extLst>
          </p:cNvPr>
          <p:cNvSpPr>
            <a:spLocks noGrp="1"/>
          </p:cNvSpPr>
          <p:nvPr>
            <p:ph idx="1"/>
          </p:nvPr>
        </p:nvSpPr>
        <p:spPr/>
        <p:txBody>
          <a:bodyPr/>
          <a:lstStyle/>
          <a:p>
            <a:r>
              <a:rPr lang="en-US" dirty="0"/>
              <a:t>Now, does the SRM allow us to draw </a:t>
            </a:r>
            <a:r>
              <a:rPr lang="en-US" i="1" dirty="0"/>
              <a:t>ceteris paribus </a:t>
            </a:r>
            <a:r>
              <a:rPr lang="en-US" dirty="0"/>
              <a:t>conclusions about how X affects Y? </a:t>
            </a:r>
          </a:p>
          <a:p>
            <a:r>
              <a:rPr lang="en-US" dirty="0"/>
              <a:t>The answer depends on how the unobserved U term relates to the explanatory variable X. </a:t>
            </a:r>
          </a:p>
          <a:p>
            <a:r>
              <a:rPr lang="en-US" dirty="0"/>
              <a:t>But the short answer for the SRM is </a:t>
            </a:r>
            <a:r>
              <a:rPr lang="en-US" b="1" dirty="0"/>
              <a:t>not likely at all. </a:t>
            </a:r>
            <a:r>
              <a:rPr lang="en-US" dirty="0"/>
              <a:t>Most phenomena are explained by more than one factor, many of which are correlated with the explanatory variable X . (More on this later)</a:t>
            </a:r>
          </a:p>
        </p:txBody>
      </p:sp>
    </p:spTree>
    <p:extLst>
      <p:ext uri="{BB962C8B-B14F-4D97-AF65-F5344CB8AC3E}">
        <p14:creationId xmlns:p14="http://schemas.microsoft.com/office/powerpoint/2010/main" val="429090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1D31-89B5-B03A-CAE7-3A849BF5D1C1}"/>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937388-98C0-5745-36ED-1CDA7D1D3118}"/>
                  </a:ext>
                </a:extLst>
              </p:cNvPr>
              <p:cNvSpPr>
                <a:spLocks noGrp="1"/>
              </p:cNvSpPr>
              <p:nvPr>
                <p:ph idx="1"/>
              </p:nvPr>
            </p:nvSpPr>
            <p:spPr/>
            <p:txBody>
              <a:bodyPr/>
              <a:lstStyle/>
              <a:p>
                <a:r>
                  <a:rPr lang="en-US" dirty="0"/>
                  <a:t>So, apparently, that unobserved U term seems to be of particular interest/concern when obtaining OLS estimates. </a:t>
                </a:r>
              </a:p>
              <a:p>
                <a:r>
                  <a:rPr lang="en-US" dirty="0"/>
                  <a:t>In this section, we study the properties of the distributions of </a:t>
                </a:r>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0</m:t>
                            </m:r>
                          </m:sub>
                        </m:sSub>
                      </m:e>
                    </m:acc>
                    <m:r>
                      <a:rPr lang="en-US" i="1">
                        <a:latin typeface="Cambria Math" panose="02040503050406030204" pitchFamily="18" charset="0"/>
                      </a:rPr>
                      <m:t> </m:t>
                    </m:r>
                  </m:oMath>
                </a14:m>
                <a:r>
                  <a:rPr lang="en-US" dirty="0"/>
                  <a:t>and </a:t>
                </a:r>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acc>
                    <m:r>
                      <a:rPr lang="en-US" i="1">
                        <a:latin typeface="Cambria Math" panose="02040503050406030204" pitchFamily="18" charset="0"/>
                      </a:rPr>
                      <m:t> </m:t>
                    </m:r>
                  </m:oMath>
                </a14:m>
                <a:r>
                  <a:rPr lang="en-US" dirty="0"/>
                  <a:t>over different random samples from the population.</a:t>
                </a:r>
              </a:p>
              <a:p>
                <a:endParaRPr lang="en-US" dirty="0"/>
              </a:p>
            </p:txBody>
          </p:sp>
        </mc:Choice>
        <mc:Fallback xmlns="">
          <p:sp>
            <p:nvSpPr>
              <p:cNvPr id="3" name="Content Placeholder 2">
                <a:extLst>
                  <a:ext uri="{FF2B5EF4-FFF2-40B4-BE49-F238E27FC236}">
                    <a16:creationId xmlns:a16="http://schemas.microsoft.com/office/drawing/2014/main" id="{AE937388-98C0-5745-36ED-1CDA7D1D3118}"/>
                  </a:ext>
                </a:extLst>
              </p:cNvPr>
              <p:cNvSpPr>
                <a:spLocks noGrp="1" noRot="1" noChangeAspect="1" noMove="1" noResize="1" noEditPoints="1" noAdjustHandles="1" noChangeArrowheads="1" noChangeShapeType="1" noTextEdit="1"/>
              </p:cNvSpPr>
              <p:nvPr>
                <p:ph idx="1"/>
              </p:nvPr>
            </p:nvSpPr>
            <p:spPr>
              <a:blipFill>
                <a:blip r:embed="rId2"/>
                <a:stretch>
                  <a:fillRect l="-498" t="-704" r="-498"/>
                </a:stretch>
              </a:blipFill>
            </p:spPr>
            <p:txBody>
              <a:bodyPr/>
              <a:lstStyle/>
              <a:p>
                <a:r>
                  <a:rPr lang="en-US">
                    <a:noFill/>
                  </a:rPr>
                  <a:t> </a:t>
                </a:r>
              </a:p>
            </p:txBody>
          </p:sp>
        </mc:Fallback>
      </mc:AlternateContent>
    </p:spTree>
    <p:extLst>
      <p:ext uri="{BB962C8B-B14F-4D97-AF65-F5344CB8AC3E}">
        <p14:creationId xmlns:p14="http://schemas.microsoft.com/office/powerpoint/2010/main" val="794715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DAFAD-F799-D2B5-8322-885202EFE2F2}"/>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D03A96-33FD-FE5B-FB3C-4083B10A00BE}"/>
                  </a:ext>
                </a:extLst>
              </p:cNvPr>
              <p:cNvSpPr>
                <a:spLocks noGrp="1"/>
              </p:cNvSpPr>
              <p:nvPr>
                <p:ph idx="1"/>
              </p:nvPr>
            </p:nvSpPr>
            <p:spPr/>
            <p:txBody>
              <a:bodyPr/>
              <a:lstStyle/>
              <a:p>
                <a:r>
                  <a:rPr lang="en-US" dirty="0"/>
                  <a:t>Recall that for every random sample from the population, we obtain OLS estimates for the population parameters </a:t>
                </a:r>
                <a14:m>
                  <m:oMath xmlns:m="http://schemas.openxmlformats.org/officeDocument/2006/math">
                    <m:sSub>
                      <m:sSubPr>
                        <m:ctrlPr>
                          <a:rPr lang="el-GR" i="1" dirty="0">
                            <a:latin typeface="Cambria Math" panose="02040503050406030204" pitchFamily="18" charset="0"/>
                          </a:rPr>
                        </m:ctrlPr>
                      </m:sSubPr>
                      <m:e>
                        <m:r>
                          <a:rPr lang="el-GR" i="1" dirty="0">
                            <a:latin typeface="Cambria Math" panose="02040503050406030204" pitchFamily="18" charset="0"/>
                          </a:rPr>
                          <m:t>𝛽</m:t>
                        </m:r>
                      </m:e>
                      <m:sub>
                        <m:r>
                          <a:rPr lang="en-CA" i="1" dirty="0">
                            <a:latin typeface="Cambria Math" panose="02040503050406030204" pitchFamily="18" charset="0"/>
                          </a:rPr>
                          <m:t>0</m:t>
                        </m:r>
                      </m:sub>
                    </m:sSub>
                  </m:oMath>
                </a14:m>
                <a:r>
                  <a:rPr lang="en-US" dirty="0"/>
                  <a:t> and </a:t>
                </a:r>
                <a14:m>
                  <m:oMath xmlns:m="http://schemas.openxmlformats.org/officeDocument/2006/math">
                    <m:sSub>
                      <m:sSubPr>
                        <m:ctrlPr>
                          <a:rPr lang="el-GR" i="1" dirty="0">
                            <a:latin typeface="Cambria Math" panose="02040503050406030204" pitchFamily="18" charset="0"/>
                          </a:rPr>
                        </m:ctrlPr>
                      </m:sSubPr>
                      <m:e>
                        <m:r>
                          <a:rPr lang="el-GR" i="1" dirty="0">
                            <a:latin typeface="Cambria Math" panose="02040503050406030204" pitchFamily="18" charset="0"/>
                          </a:rPr>
                          <m:t>𝛽</m:t>
                        </m:r>
                      </m:e>
                      <m:sub>
                        <m:r>
                          <a:rPr lang="en-CA" i="1" dirty="0">
                            <a:latin typeface="Cambria Math" panose="02040503050406030204" pitchFamily="18" charset="0"/>
                          </a:rPr>
                          <m:t>1</m:t>
                        </m:r>
                      </m:sub>
                    </m:sSub>
                  </m:oMath>
                </a14:m>
                <a:r>
                  <a:rPr lang="el-GR" dirty="0"/>
                  <a:t>. </a:t>
                </a:r>
                <a:r>
                  <a:rPr lang="en-US" dirty="0"/>
                  <a:t>Over repeated samples, we obtain a series of estimates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0</m:t>
                            </m:r>
                          </m:sub>
                        </m:sSub>
                      </m:e>
                    </m:acc>
                    <m:r>
                      <a:rPr lang="en-US" i="1">
                        <a:latin typeface="Cambria Math" panose="02040503050406030204" pitchFamily="18" charset="0"/>
                      </a:rPr>
                      <m:t> </m:t>
                    </m:r>
                  </m:oMath>
                </a14:m>
                <a:r>
                  <a:rPr lang="en-US" dirty="0"/>
                  <a:t>and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acc>
                  </m:oMath>
                </a14:m>
                <a:r>
                  <a:rPr lang="el-GR" dirty="0"/>
                  <a:t>, </a:t>
                </a:r>
                <a:r>
                  <a:rPr lang="en-US" dirty="0"/>
                  <a:t>allowing us to treat them as random variables.</a:t>
                </a:r>
              </a:p>
              <a:p>
                <a:r>
                  <a:rPr lang="en-US" dirty="0"/>
                  <a:t>And, just like other random variables, </a:t>
                </a:r>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0</m:t>
                            </m:r>
                          </m:sub>
                        </m:sSub>
                      </m:e>
                    </m:acc>
                    <m:r>
                      <a:rPr lang="en-US" i="1">
                        <a:latin typeface="Cambria Math" panose="02040503050406030204" pitchFamily="18" charset="0"/>
                      </a:rPr>
                      <m:t> </m:t>
                    </m:r>
                  </m:oMath>
                </a14:m>
                <a:r>
                  <a:rPr lang="en-US" dirty="0"/>
                  <a:t>and </a:t>
                </a:r>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acc>
                    <m:r>
                      <a:rPr lang="en-US" i="1">
                        <a:latin typeface="Cambria Math" panose="02040503050406030204" pitchFamily="18" charset="0"/>
                      </a:rPr>
                      <m:t> </m:t>
                    </m:r>
                  </m:oMath>
                </a14:m>
                <a:r>
                  <a:rPr lang="en-US" dirty="0"/>
                  <a:t>have distribution properties like an expected value and a variance.</a:t>
                </a:r>
              </a:p>
              <a:p>
                <a:r>
                  <a:rPr lang="en-US" dirty="0"/>
                  <a:t>Let’s discuss the distribution properties of </a:t>
                </a:r>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0</m:t>
                            </m:r>
                          </m:sub>
                        </m:sSub>
                      </m:e>
                    </m:acc>
                    <m:r>
                      <a:rPr lang="en-US" i="1">
                        <a:latin typeface="Cambria Math" panose="02040503050406030204" pitchFamily="18" charset="0"/>
                      </a:rPr>
                      <m:t> </m:t>
                    </m:r>
                  </m:oMath>
                </a14:m>
                <a:r>
                  <a:rPr lang="en-US" dirty="0"/>
                  <a:t>and </a:t>
                </a:r>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acc>
                  </m:oMath>
                </a14:m>
                <a:r>
                  <a:rPr lang="en-CA" dirty="0"/>
                  <a:t> </a:t>
                </a:r>
                <a:r>
                  <a:rPr lang="el-GR" dirty="0"/>
                  <a:t>(</a:t>
                </a:r>
                <a:r>
                  <a:rPr lang="en-US" dirty="0"/>
                  <a:t>as estimators of </a:t>
                </a:r>
                <a14:m>
                  <m:oMath xmlns:m="http://schemas.openxmlformats.org/officeDocument/2006/math">
                    <m:sSub>
                      <m:sSubPr>
                        <m:ctrlPr>
                          <a:rPr lang="el-GR" i="1" dirty="0">
                            <a:latin typeface="Cambria Math" panose="02040503050406030204" pitchFamily="18" charset="0"/>
                          </a:rPr>
                        </m:ctrlPr>
                      </m:sSubPr>
                      <m:e>
                        <m:r>
                          <a:rPr lang="el-GR" i="1" dirty="0">
                            <a:latin typeface="Cambria Math" panose="02040503050406030204" pitchFamily="18" charset="0"/>
                          </a:rPr>
                          <m:t>𝛽</m:t>
                        </m:r>
                      </m:e>
                      <m:sub>
                        <m:r>
                          <a:rPr lang="en-CA" i="1" dirty="0">
                            <a:latin typeface="Cambria Math" panose="02040503050406030204" pitchFamily="18" charset="0"/>
                          </a:rPr>
                          <m:t>0</m:t>
                        </m:r>
                      </m:sub>
                    </m:sSub>
                  </m:oMath>
                </a14:m>
                <a:r>
                  <a:rPr lang="en-US" dirty="0"/>
                  <a:t> and </a:t>
                </a:r>
                <a14:m>
                  <m:oMath xmlns:m="http://schemas.openxmlformats.org/officeDocument/2006/math">
                    <m:sSub>
                      <m:sSubPr>
                        <m:ctrlPr>
                          <a:rPr lang="el-GR" i="1" dirty="0">
                            <a:latin typeface="Cambria Math" panose="02040503050406030204" pitchFamily="18" charset="0"/>
                          </a:rPr>
                        </m:ctrlPr>
                      </m:sSubPr>
                      <m:e>
                        <m:r>
                          <a:rPr lang="el-GR" i="1" dirty="0">
                            <a:latin typeface="Cambria Math" panose="02040503050406030204" pitchFamily="18" charset="0"/>
                          </a:rPr>
                          <m:t>𝛽</m:t>
                        </m:r>
                      </m:e>
                      <m:sub>
                        <m:r>
                          <a:rPr lang="en-CA" i="1" dirty="0">
                            <a:latin typeface="Cambria Math" panose="02040503050406030204" pitchFamily="18" charset="0"/>
                          </a:rPr>
                          <m:t>1</m:t>
                        </m:r>
                      </m:sub>
                    </m:sSub>
                  </m:oMath>
                </a14:m>
                <a:r>
                  <a:rPr lang="el-GR" dirty="0"/>
                  <a:t>), </a:t>
                </a:r>
                <a:r>
                  <a:rPr lang="en-US" dirty="0"/>
                  <a:t>under some assumptions.</a:t>
                </a:r>
              </a:p>
            </p:txBody>
          </p:sp>
        </mc:Choice>
        <mc:Fallback xmlns="">
          <p:sp>
            <p:nvSpPr>
              <p:cNvPr id="3" name="Content Placeholder 2">
                <a:extLst>
                  <a:ext uri="{FF2B5EF4-FFF2-40B4-BE49-F238E27FC236}">
                    <a16:creationId xmlns:a16="http://schemas.microsoft.com/office/drawing/2014/main" id="{FED03A96-33FD-FE5B-FB3C-4083B10A00BE}"/>
                  </a:ext>
                </a:extLst>
              </p:cNvPr>
              <p:cNvSpPr>
                <a:spLocks noGrp="1" noRot="1" noChangeAspect="1" noMove="1" noResize="1" noEditPoints="1" noAdjustHandles="1" noChangeArrowheads="1" noChangeShapeType="1" noTextEdit="1"/>
              </p:cNvSpPr>
              <p:nvPr>
                <p:ph idx="1"/>
              </p:nvPr>
            </p:nvSpPr>
            <p:spPr>
              <a:blipFill>
                <a:blip r:embed="rId2"/>
                <a:stretch>
                  <a:fillRect l="-498" t="-704" r="-374"/>
                </a:stretch>
              </a:blipFill>
            </p:spPr>
            <p:txBody>
              <a:bodyPr/>
              <a:lstStyle/>
              <a:p>
                <a:r>
                  <a:rPr lang="en-US">
                    <a:noFill/>
                  </a:rPr>
                  <a:t> </a:t>
                </a:r>
              </a:p>
            </p:txBody>
          </p:sp>
        </mc:Fallback>
      </mc:AlternateContent>
    </p:spTree>
    <p:extLst>
      <p:ext uri="{BB962C8B-B14F-4D97-AF65-F5344CB8AC3E}">
        <p14:creationId xmlns:p14="http://schemas.microsoft.com/office/powerpoint/2010/main" val="4054609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US"/>
          </a:p>
        </p:txBody>
      </p:sp>
      <p:sp>
        <p:nvSpPr>
          <p:cNvPr id="12" name="Rectangle 11">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4" name="Rectangle 13">
            <a:extLst>
              <a:ext uri="{FF2B5EF4-FFF2-40B4-BE49-F238E27FC236}">
                <a16:creationId xmlns:a16="http://schemas.microsoft.com/office/drawing/2014/main" id="{15384613-A493-4A01-873E-5BD3769D1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5172DC2-C095-7F19-10C2-277A5B394306}"/>
              </a:ext>
            </a:extLst>
          </p:cNvPr>
          <p:cNvSpPr>
            <a:spLocks noGrp="1"/>
          </p:cNvSpPr>
          <p:nvPr>
            <p:ph type="title"/>
          </p:nvPr>
        </p:nvSpPr>
        <p:spPr>
          <a:xfrm>
            <a:off x="804333" y="643467"/>
            <a:ext cx="7558609" cy="4849909"/>
          </a:xfrm>
        </p:spPr>
        <p:txBody>
          <a:bodyPr vert="horz" lIns="91440" tIns="45720" rIns="91440" bIns="45720" rtlCol="0" anchor="b">
            <a:normAutofit/>
          </a:bodyPr>
          <a:lstStyle/>
          <a:p>
            <a:r>
              <a:rPr lang="en-US" sz="8100" dirty="0"/>
              <a:t>The Assumptions</a:t>
            </a:r>
          </a:p>
        </p:txBody>
      </p:sp>
      <p:sp>
        <p:nvSpPr>
          <p:cNvPr id="5" name="Text Placeholder 4">
            <a:extLst>
              <a:ext uri="{FF2B5EF4-FFF2-40B4-BE49-F238E27FC236}">
                <a16:creationId xmlns:a16="http://schemas.microsoft.com/office/drawing/2014/main" id="{6094CAC2-16B0-4481-15AF-FA7D6C1B20F0}"/>
              </a:ext>
            </a:extLst>
          </p:cNvPr>
          <p:cNvSpPr>
            <a:spLocks noGrp="1"/>
          </p:cNvSpPr>
          <p:nvPr>
            <p:ph type="body" idx="1"/>
          </p:nvPr>
        </p:nvSpPr>
        <p:spPr>
          <a:xfrm>
            <a:off x="804333" y="5563388"/>
            <a:ext cx="7558609" cy="742279"/>
          </a:xfrm>
        </p:spPr>
        <p:txBody>
          <a:bodyPr vert="horz" lIns="91440" tIns="45720" rIns="91440" bIns="45720" rtlCol="0" anchor="t">
            <a:normAutofit/>
          </a:bodyPr>
          <a:lstStyle/>
          <a:p>
            <a:r>
              <a:rPr lang="en-CA" sz="1800" dirty="0">
                <a:effectLst/>
                <a:latin typeface="CMSS10"/>
              </a:rPr>
              <a:t>From now on, we’ll use “</a:t>
            </a:r>
            <a:r>
              <a:rPr lang="en-CA" dirty="0">
                <a:effectLst/>
                <a:latin typeface="CMSS10"/>
              </a:rPr>
              <a:t>SLR</a:t>
            </a:r>
            <a:r>
              <a:rPr lang="en-CA" sz="1800" dirty="0">
                <a:effectLst/>
                <a:latin typeface="CMSS10"/>
              </a:rPr>
              <a:t>” to refer to </a:t>
            </a:r>
            <a:r>
              <a:rPr lang="en-CA" sz="1800" i="1" dirty="0">
                <a:effectLst/>
                <a:latin typeface="CMSS10"/>
              </a:rPr>
              <a:t>Simple Linear Regression</a:t>
            </a:r>
            <a:r>
              <a:rPr lang="en-CA" sz="1800" dirty="0">
                <a:effectLst/>
                <a:latin typeface="CMSS10"/>
              </a:rPr>
              <a:t>. </a:t>
            </a:r>
            <a:endParaRPr lang="en-CA" sz="1600" dirty="0">
              <a:effectLst/>
            </a:endParaRPr>
          </a:p>
          <a:p>
            <a:endParaRPr lang="en-US" sz="1800" dirty="0">
              <a:solidFill>
                <a:schemeClr val="tx2"/>
              </a:solidFill>
            </a:endParaRPr>
          </a:p>
        </p:txBody>
      </p:sp>
      <p:sp>
        <p:nvSpPr>
          <p:cNvPr id="16" name="Rectangle 15">
            <a:extLst>
              <a:ext uri="{FF2B5EF4-FFF2-40B4-BE49-F238E27FC236}">
                <a16:creationId xmlns:a16="http://schemas.microsoft.com/office/drawing/2014/main" id="{34336F18-80E9-4DFA-9C2E-3F8561472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rgbClr val="17162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Freeform: Shape 17">
            <a:extLst>
              <a:ext uri="{FF2B5EF4-FFF2-40B4-BE49-F238E27FC236}">
                <a16:creationId xmlns:a16="http://schemas.microsoft.com/office/drawing/2014/main" id="{9D293054-EC89-4CF2-AAEF-B38981E92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302764" y="0"/>
            <a:ext cx="2889236" cy="6858000"/>
          </a:xfrm>
          <a:custGeom>
            <a:avLst/>
            <a:gdLst>
              <a:gd name="connsiteX0" fmla="*/ 1514461 w 2889236"/>
              <a:gd name="connsiteY0" fmla="*/ 0 h 6858000"/>
              <a:gd name="connsiteX1" fmla="*/ 1291796 w 2889236"/>
              <a:gd name="connsiteY1" fmla="*/ 0 h 6858000"/>
              <a:gd name="connsiteX2" fmla="*/ 1242998 w 2889236"/>
              <a:gd name="connsiteY2" fmla="*/ 0 h 6858000"/>
              <a:gd name="connsiteX3" fmla="*/ 303177 w 2889236"/>
              <a:gd name="connsiteY3" fmla="*/ 0 h 6858000"/>
              <a:gd name="connsiteX4" fmla="*/ 235415 w 2889236"/>
              <a:gd name="connsiteY4" fmla="*/ 0 h 6858000"/>
              <a:gd name="connsiteX5" fmla="*/ 0 w 2889236"/>
              <a:gd name="connsiteY5" fmla="*/ 0 h 6858000"/>
              <a:gd name="connsiteX6" fmla="*/ 0 w 2889236"/>
              <a:gd name="connsiteY6" fmla="*/ 6858000 h 6858000"/>
              <a:gd name="connsiteX7" fmla="*/ 235415 w 2889236"/>
              <a:gd name="connsiteY7" fmla="*/ 6858000 h 6858000"/>
              <a:gd name="connsiteX8" fmla="*/ 303177 w 2889236"/>
              <a:gd name="connsiteY8" fmla="*/ 6858000 h 6858000"/>
              <a:gd name="connsiteX9" fmla="*/ 1242998 w 2889236"/>
              <a:gd name="connsiteY9" fmla="*/ 6858000 h 6858000"/>
              <a:gd name="connsiteX10" fmla="*/ 1291795 w 2889236"/>
              <a:gd name="connsiteY10" fmla="*/ 6858000 h 6858000"/>
              <a:gd name="connsiteX11" fmla="*/ 1514461 w 2889236"/>
              <a:gd name="connsiteY11" fmla="*/ 6858000 h 6858000"/>
              <a:gd name="connsiteX12" fmla="*/ 1541448 w 2889236"/>
              <a:gd name="connsiteY12" fmla="*/ 6770688 h 6858000"/>
              <a:gd name="connsiteX13" fmla="*/ 1566848 w 2889236"/>
              <a:gd name="connsiteY13" fmla="*/ 6683375 h 6858000"/>
              <a:gd name="connsiteX14" fmla="*/ 1592248 w 2889236"/>
              <a:gd name="connsiteY14" fmla="*/ 6594475 h 6858000"/>
              <a:gd name="connsiteX15" fmla="*/ 1614473 w 2889236"/>
              <a:gd name="connsiteY15" fmla="*/ 6503988 h 6858000"/>
              <a:gd name="connsiteX16" fmla="*/ 1641461 w 2889236"/>
              <a:gd name="connsiteY16" fmla="*/ 6416675 h 6858000"/>
              <a:gd name="connsiteX17" fmla="*/ 1670036 w 2889236"/>
              <a:gd name="connsiteY17" fmla="*/ 6332538 h 6858000"/>
              <a:gd name="connsiteX18" fmla="*/ 1706548 w 2889236"/>
              <a:gd name="connsiteY18" fmla="*/ 6253163 h 6858000"/>
              <a:gd name="connsiteX19" fmla="*/ 1749411 w 2889236"/>
              <a:gd name="connsiteY19" fmla="*/ 6180138 h 6858000"/>
              <a:gd name="connsiteX20" fmla="*/ 1797036 w 2889236"/>
              <a:gd name="connsiteY20" fmla="*/ 6118225 h 6858000"/>
              <a:gd name="connsiteX21" fmla="*/ 1849423 w 2889236"/>
              <a:gd name="connsiteY21" fmla="*/ 6059488 h 6858000"/>
              <a:gd name="connsiteX22" fmla="*/ 1909748 w 2889236"/>
              <a:gd name="connsiteY22" fmla="*/ 6005513 h 6858000"/>
              <a:gd name="connsiteX23" fmla="*/ 1973248 w 2889236"/>
              <a:gd name="connsiteY23" fmla="*/ 5951538 h 6858000"/>
              <a:gd name="connsiteX24" fmla="*/ 2039923 w 2889236"/>
              <a:gd name="connsiteY24" fmla="*/ 5900738 h 6858000"/>
              <a:gd name="connsiteX25" fmla="*/ 2106598 w 2889236"/>
              <a:gd name="connsiteY25" fmla="*/ 5849938 h 6858000"/>
              <a:gd name="connsiteX26" fmla="*/ 2174861 w 2889236"/>
              <a:gd name="connsiteY26" fmla="*/ 5797550 h 6858000"/>
              <a:gd name="connsiteX27" fmla="*/ 2239948 w 2889236"/>
              <a:gd name="connsiteY27" fmla="*/ 5746750 h 6858000"/>
              <a:gd name="connsiteX28" fmla="*/ 2301861 w 2889236"/>
              <a:gd name="connsiteY28" fmla="*/ 5692775 h 6858000"/>
              <a:gd name="connsiteX29" fmla="*/ 2359011 w 2889236"/>
              <a:gd name="connsiteY29" fmla="*/ 5634038 h 6858000"/>
              <a:gd name="connsiteX30" fmla="*/ 2411398 w 2889236"/>
              <a:gd name="connsiteY30" fmla="*/ 5575300 h 6858000"/>
              <a:gd name="connsiteX31" fmla="*/ 2454261 w 2889236"/>
              <a:gd name="connsiteY31" fmla="*/ 5511800 h 6858000"/>
              <a:gd name="connsiteX32" fmla="*/ 2490773 w 2889236"/>
              <a:gd name="connsiteY32" fmla="*/ 5440363 h 6858000"/>
              <a:gd name="connsiteX33" fmla="*/ 2512998 w 2889236"/>
              <a:gd name="connsiteY33" fmla="*/ 5370513 h 6858000"/>
              <a:gd name="connsiteX34" fmla="*/ 2527286 w 2889236"/>
              <a:gd name="connsiteY34" fmla="*/ 5292725 h 6858000"/>
              <a:gd name="connsiteX35" fmla="*/ 2533636 w 2889236"/>
              <a:gd name="connsiteY35" fmla="*/ 5216525 h 6858000"/>
              <a:gd name="connsiteX36" fmla="*/ 2532048 w 2889236"/>
              <a:gd name="connsiteY36" fmla="*/ 5135563 h 6858000"/>
              <a:gd name="connsiteX37" fmla="*/ 2525698 w 2889236"/>
              <a:gd name="connsiteY37" fmla="*/ 5054600 h 6858000"/>
              <a:gd name="connsiteX38" fmla="*/ 2517761 w 2889236"/>
              <a:gd name="connsiteY38" fmla="*/ 4970463 h 6858000"/>
              <a:gd name="connsiteX39" fmla="*/ 2506648 w 2889236"/>
              <a:gd name="connsiteY39" fmla="*/ 4886325 h 6858000"/>
              <a:gd name="connsiteX40" fmla="*/ 2493948 w 2889236"/>
              <a:gd name="connsiteY40" fmla="*/ 4802188 h 6858000"/>
              <a:gd name="connsiteX41" fmla="*/ 2484423 w 2889236"/>
              <a:gd name="connsiteY41" fmla="*/ 4718050 h 6858000"/>
              <a:gd name="connsiteX42" fmla="*/ 2478073 w 2889236"/>
              <a:gd name="connsiteY42" fmla="*/ 4633913 h 6858000"/>
              <a:gd name="connsiteX43" fmla="*/ 2473311 w 2889236"/>
              <a:gd name="connsiteY43" fmla="*/ 4552950 h 6858000"/>
              <a:gd name="connsiteX44" fmla="*/ 2478073 w 2889236"/>
              <a:gd name="connsiteY44" fmla="*/ 4473575 h 6858000"/>
              <a:gd name="connsiteX45" fmla="*/ 2487598 w 2889236"/>
              <a:gd name="connsiteY45" fmla="*/ 4395788 h 6858000"/>
              <a:gd name="connsiteX46" fmla="*/ 2508236 w 2889236"/>
              <a:gd name="connsiteY46" fmla="*/ 4314825 h 6858000"/>
              <a:gd name="connsiteX47" fmla="*/ 2539986 w 2889236"/>
              <a:gd name="connsiteY47" fmla="*/ 4235450 h 6858000"/>
              <a:gd name="connsiteX48" fmla="*/ 2578086 w 2889236"/>
              <a:gd name="connsiteY48" fmla="*/ 4156075 h 6858000"/>
              <a:gd name="connsiteX49" fmla="*/ 2620948 w 2889236"/>
              <a:gd name="connsiteY49" fmla="*/ 4076700 h 6858000"/>
              <a:gd name="connsiteX50" fmla="*/ 2665398 w 2889236"/>
              <a:gd name="connsiteY50" fmla="*/ 3998913 h 6858000"/>
              <a:gd name="connsiteX51" fmla="*/ 2713024 w 2889236"/>
              <a:gd name="connsiteY51" fmla="*/ 3919538 h 6858000"/>
              <a:gd name="connsiteX52" fmla="*/ 2755886 w 2889236"/>
              <a:gd name="connsiteY52" fmla="*/ 3840163 h 6858000"/>
              <a:gd name="connsiteX53" fmla="*/ 2798748 w 2889236"/>
              <a:gd name="connsiteY53" fmla="*/ 3759200 h 6858000"/>
              <a:gd name="connsiteX54" fmla="*/ 2835261 w 2889236"/>
              <a:gd name="connsiteY54" fmla="*/ 3678238 h 6858000"/>
              <a:gd name="connsiteX55" fmla="*/ 2863836 w 2889236"/>
              <a:gd name="connsiteY55" fmla="*/ 3597275 h 6858000"/>
              <a:gd name="connsiteX56" fmla="*/ 2879711 w 2889236"/>
              <a:gd name="connsiteY56" fmla="*/ 3514725 h 6858000"/>
              <a:gd name="connsiteX57" fmla="*/ 2889236 w 2889236"/>
              <a:gd name="connsiteY57" fmla="*/ 3429000 h 6858000"/>
              <a:gd name="connsiteX58" fmla="*/ 2879711 w 2889236"/>
              <a:gd name="connsiteY58" fmla="*/ 3343275 h 6858000"/>
              <a:gd name="connsiteX59" fmla="*/ 2863836 w 2889236"/>
              <a:gd name="connsiteY59" fmla="*/ 3260725 h 6858000"/>
              <a:gd name="connsiteX60" fmla="*/ 2835261 w 2889236"/>
              <a:gd name="connsiteY60" fmla="*/ 3179763 h 6858000"/>
              <a:gd name="connsiteX61" fmla="*/ 2798748 w 2889236"/>
              <a:gd name="connsiteY61" fmla="*/ 3098800 h 6858000"/>
              <a:gd name="connsiteX62" fmla="*/ 2755886 w 2889236"/>
              <a:gd name="connsiteY62" fmla="*/ 3017838 h 6858000"/>
              <a:gd name="connsiteX63" fmla="*/ 2713024 w 2889236"/>
              <a:gd name="connsiteY63" fmla="*/ 2938463 h 6858000"/>
              <a:gd name="connsiteX64" fmla="*/ 2665398 w 2889236"/>
              <a:gd name="connsiteY64" fmla="*/ 2859088 h 6858000"/>
              <a:gd name="connsiteX65" fmla="*/ 2620948 w 2889236"/>
              <a:gd name="connsiteY65" fmla="*/ 2781300 h 6858000"/>
              <a:gd name="connsiteX66" fmla="*/ 2578086 w 2889236"/>
              <a:gd name="connsiteY66" fmla="*/ 2701925 h 6858000"/>
              <a:gd name="connsiteX67" fmla="*/ 2539986 w 2889236"/>
              <a:gd name="connsiteY67" fmla="*/ 2622550 h 6858000"/>
              <a:gd name="connsiteX68" fmla="*/ 2508236 w 2889236"/>
              <a:gd name="connsiteY68" fmla="*/ 2543175 h 6858000"/>
              <a:gd name="connsiteX69" fmla="*/ 2487598 w 2889236"/>
              <a:gd name="connsiteY69" fmla="*/ 2462213 h 6858000"/>
              <a:gd name="connsiteX70" fmla="*/ 2478073 w 2889236"/>
              <a:gd name="connsiteY70" fmla="*/ 2384425 h 6858000"/>
              <a:gd name="connsiteX71" fmla="*/ 2473311 w 2889236"/>
              <a:gd name="connsiteY71" fmla="*/ 2305050 h 6858000"/>
              <a:gd name="connsiteX72" fmla="*/ 2478073 w 2889236"/>
              <a:gd name="connsiteY72" fmla="*/ 2224088 h 6858000"/>
              <a:gd name="connsiteX73" fmla="*/ 2484423 w 2889236"/>
              <a:gd name="connsiteY73" fmla="*/ 2139950 h 6858000"/>
              <a:gd name="connsiteX74" fmla="*/ 2493948 w 2889236"/>
              <a:gd name="connsiteY74" fmla="*/ 2055813 h 6858000"/>
              <a:gd name="connsiteX75" fmla="*/ 2506648 w 2889236"/>
              <a:gd name="connsiteY75" fmla="*/ 1971675 h 6858000"/>
              <a:gd name="connsiteX76" fmla="*/ 2517761 w 2889236"/>
              <a:gd name="connsiteY76" fmla="*/ 1887538 h 6858000"/>
              <a:gd name="connsiteX77" fmla="*/ 2525698 w 2889236"/>
              <a:gd name="connsiteY77" fmla="*/ 1803400 h 6858000"/>
              <a:gd name="connsiteX78" fmla="*/ 2532048 w 2889236"/>
              <a:gd name="connsiteY78" fmla="*/ 1722438 h 6858000"/>
              <a:gd name="connsiteX79" fmla="*/ 2533636 w 2889236"/>
              <a:gd name="connsiteY79" fmla="*/ 1641475 h 6858000"/>
              <a:gd name="connsiteX80" fmla="*/ 2527286 w 2889236"/>
              <a:gd name="connsiteY80" fmla="*/ 1565275 h 6858000"/>
              <a:gd name="connsiteX81" fmla="*/ 2512998 w 2889236"/>
              <a:gd name="connsiteY81" fmla="*/ 1487488 h 6858000"/>
              <a:gd name="connsiteX82" fmla="*/ 2490773 w 2889236"/>
              <a:gd name="connsiteY82" fmla="*/ 1417638 h 6858000"/>
              <a:gd name="connsiteX83" fmla="*/ 2454261 w 2889236"/>
              <a:gd name="connsiteY83" fmla="*/ 1346200 h 6858000"/>
              <a:gd name="connsiteX84" fmla="*/ 2411398 w 2889236"/>
              <a:gd name="connsiteY84" fmla="*/ 1282700 h 6858000"/>
              <a:gd name="connsiteX85" fmla="*/ 2359011 w 2889236"/>
              <a:gd name="connsiteY85" fmla="*/ 1223963 h 6858000"/>
              <a:gd name="connsiteX86" fmla="*/ 2301861 w 2889236"/>
              <a:gd name="connsiteY86" fmla="*/ 1165225 h 6858000"/>
              <a:gd name="connsiteX87" fmla="*/ 2239948 w 2889236"/>
              <a:gd name="connsiteY87" fmla="*/ 1111250 h 6858000"/>
              <a:gd name="connsiteX88" fmla="*/ 2174861 w 2889236"/>
              <a:gd name="connsiteY88" fmla="*/ 1060450 h 6858000"/>
              <a:gd name="connsiteX89" fmla="*/ 2106598 w 2889236"/>
              <a:gd name="connsiteY89" fmla="*/ 1008063 h 6858000"/>
              <a:gd name="connsiteX90" fmla="*/ 2039923 w 2889236"/>
              <a:gd name="connsiteY90" fmla="*/ 957263 h 6858000"/>
              <a:gd name="connsiteX91" fmla="*/ 1973248 w 2889236"/>
              <a:gd name="connsiteY91" fmla="*/ 906463 h 6858000"/>
              <a:gd name="connsiteX92" fmla="*/ 1909748 w 2889236"/>
              <a:gd name="connsiteY92" fmla="*/ 852488 h 6858000"/>
              <a:gd name="connsiteX93" fmla="*/ 1849423 w 2889236"/>
              <a:gd name="connsiteY93" fmla="*/ 798513 h 6858000"/>
              <a:gd name="connsiteX94" fmla="*/ 1797036 w 2889236"/>
              <a:gd name="connsiteY94" fmla="*/ 739775 h 6858000"/>
              <a:gd name="connsiteX95" fmla="*/ 1749411 w 2889236"/>
              <a:gd name="connsiteY95" fmla="*/ 677863 h 6858000"/>
              <a:gd name="connsiteX96" fmla="*/ 1706548 w 2889236"/>
              <a:gd name="connsiteY96" fmla="*/ 604838 h 6858000"/>
              <a:gd name="connsiteX97" fmla="*/ 1670036 w 2889236"/>
              <a:gd name="connsiteY97" fmla="*/ 525463 h 6858000"/>
              <a:gd name="connsiteX98" fmla="*/ 1641461 w 2889236"/>
              <a:gd name="connsiteY98" fmla="*/ 441325 h 6858000"/>
              <a:gd name="connsiteX99" fmla="*/ 1614473 w 2889236"/>
              <a:gd name="connsiteY99" fmla="*/ 354013 h 6858000"/>
              <a:gd name="connsiteX100" fmla="*/ 1592248 w 2889236"/>
              <a:gd name="connsiteY100" fmla="*/ 263525 h 6858000"/>
              <a:gd name="connsiteX101" fmla="*/ 1566848 w 2889236"/>
              <a:gd name="connsiteY101" fmla="*/ 174625 h 6858000"/>
              <a:gd name="connsiteX102" fmla="*/ 1541448 w 2889236"/>
              <a:gd name="connsiteY102" fmla="*/ 873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2889236" h="6858000">
                <a:moveTo>
                  <a:pt x="1514461" y="0"/>
                </a:moveTo>
                <a:lnTo>
                  <a:pt x="1291796" y="0"/>
                </a:lnTo>
                <a:lnTo>
                  <a:pt x="1242998" y="0"/>
                </a:lnTo>
                <a:lnTo>
                  <a:pt x="303177" y="0"/>
                </a:lnTo>
                <a:lnTo>
                  <a:pt x="235415" y="0"/>
                </a:lnTo>
                <a:lnTo>
                  <a:pt x="0" y="0"/>
                </a:lnTo>
                <a:lnTo>
                  <a:pt x="0" y="6858000"/>
                </a:lnTo>
                <a:lnTo>
                  <a:pt x="235415" y="6858000"/>
                </a:lnTo>
                <a:lnTo>
                  <a:pt x="303177" y="6858000"/>
                </a:lnTo>
                <a:lnTo>
                  <a:pt x="1242998" y="6858000"/>
                </a:lnTo>
                <a:lnTo>
                  <a:pt x="1291795" y="6858000"/>
                </a:lnTo>
                <a:lnTo>
                  <a:pt x="1514461" y="6858000"/>
                </a:lnTo>
                <a:lnTo>
                  <a:pt x="1541448" y="6770688"/>
                </a:lnTo>
                <a:lnTo>
                  <a:pt x="1566848" y="6683375"/>
                </a:lnTo>
                <a:lnTo>
                  <a:pt x="1592248" y="6594475"/>
                </a:lnTo>
                <a:lnTo>
                  <a:pt x="1614473" y="6503988"/>
                </a:lnTo>
                <a:lnTo>
                  <a:pt x="1641461" y="6416675"/>
                </a:lnTo>
                <a:lnTo>
                  <a:pt x="1670036" y="6332538"/>
                </a:lnTo>
                <a:lnTo>
                  <a:pt x="1706548" y="6253163"/>
                </a:lnTo>
                <a:lnTo>
                  <a:pt x="1749411" y="6180138"/>
                </a:lnTo>
                <a:lnTo>
                  <a:pt x="1797036" y="6118225"/>
                </a:lnTo>
                <a:lnTo>
                  <a:pt x="1849423" y="6059488"/>
                </a:lnTo>
                <a:lnTo>
                  <a:pt x="1909748" y="6005513"/>
                </a:lnTo>
                <a:lnTo>
                  <a:pt x="1973248" y="5951538"/>
                </a:lnTo>
                <a:lnTo>
                  <a:pt x="2039923" y="5900738"/>
                </a:lnTo>
                <a:lnTo>
                  <a:pt x="2106598" y="5849938"/>
                </a:lnTo>
                <a:lnTo>
                  <a:pt x="2174861" y="5797550"/>
                </a:lnTo>
                <a:lnTo>
                  <a:pt x="2239948" y="5746750"/>
                </a:lnTo>
                <a:lnTo>
                  <a:pt x="2301861" y="5692775"/>
                </a:lnTo>
                <a:lnTo>
                  <a:pt x="2359011" y="5634038"/>
                </a:lnTo>
                <a:lnTo>
                  <a:pt x="2411398" y="5575300"/>
                </a:lnTo>
                <a:lnTo>
                  <a:pt x="2454261" y="5511800"/>
                </a:lnTo>
                <a:lnTo>
                  <a:pt x="2490773" y="5440363"/>
                </a:lnTo>
                <a:lnTo>
                  <a:pt x="2512998" y="5370513"/>
                </a:lnTo>
                <a:lnTo>
                  <a:pt x="2527286" y="5292725"/>
                </a:lnTo>
                <a:lnTo>
                  <a:pt x="2533636" y="5216525"/>
                </a:lnTo>
                <a:lnTo>
                  <a:pt x="2532048" y="5135563"/>
                </a:lnTo>
                <a:lnTo>
                  <a:pt x="2525698" y="5054600"/>
                </a:lnTo>
                <a:lnTo>
                  <a:pt x="2517761" y="4970463"/>
                </a:lnTo>
                <a:lnTo>
                  <a:pt x="2506648" y="4886325"/>
                </a:lnTo>
                <a:lnTo>
                  <a:pt x="2493948" y="4802188"/>
                </a:lnTo>
                <a:lnTo>
                  <a:pt x="2484423" y="4718050"/>
                </a:lnTo>
                <a:lnTo>
                  <a:pt x="2478073" y="4633913"/>
                </a:lnTo>
                <a:lnTo>
                  <a:pt x="2473311" y="4552950"/>
                </a:lnTo>
                <a:lnTo>
                  <a:pt x="2478073" y="4473575"/>
                </a:lnTo>
                <a:lnTo>
                  <a:pt x="2487598" y="4395788"/>
                </a:lnTo>
                <a:lnTo>
                  <a:pt x="2508236" y="4314825"/>
                </a:lnTo>
                <a:lnTo>
                  <a:pt x="2539986" y="4235450"/>
                </a:lnTo>
                <a:lnTo>
                  <a:pt x="2578086" y="4156075"/>
                </a:lnTo>
                <a:lnTo>
                  <a:pt x="2620948" y="4076700"/>
                </a:lnTo>
                <a:lnTo>
                  <a:pt x="2665398" y="3998913"/>
                </a:lnTo>
                <a:lnTo>
                  <a:pt x="2713024" y="3919538"/>
                </a:lnTo>
                <a:lnTo>
                  <a:pt x="2755886" y="3840163"/>
                </a:lnTo>
                <a:lnTo>
                  <a:pt x="2798748" y="3759200"/>
                </a:lnTo>
                <a:lnTo>
                  <a:pt x="2835261" y="3678238"/>
                </a:lnTo>
                <a:lnTo>
                  <a:pt x="2863836" y="3597275"/>
                </a:lnTo>
                <a:lnTo>
                  <a:pt x="2879711" y="3514725"/>
                </a:lnTo>
                <a:lnTo>
                  <a:pt x="2889236" y="3429000"/>
                </a:lnTo>
                <a:lnTo>
                  <a:pt x="2879711" y="3343275"/>
                </a:lnTo>
                <a:lnTo>
                  <a:pt x="2863836" y="3260725"/>
                </a:lnTo>
                <a:lnTo>
                  <a:pt x="2835261" y="3179763"/>
                </a:lnTo>
                <a:lnTo>
                  <a:pt x="2798748" y="3098800"/>
                </a:lnTo>
                <a:lnTo>
                  <a:pt x="2755886" y="3017838"/>
                </a:lnTo>
                <a:lnTo>
                  <a:pt x="2713024" y="2938463"/>
                </a:lnTo>
                <a:lnTo>
                  <a:pt x="2665398" y="2859088"/>
                </a:lnTo>
                <a:lnTo>
                  <a:pt x="2620948" y="2781300"/>
                </a:lnTo>
                <a:lnTo>
                  <a:pt x="2578086" y="2701925"/>
                </a:lnTo>
                <a:lnTo>
                  <a:pt x="2539986" y="2622550"/>
                </a:lnTo>
                <a:lnTo>
                  <a:pt x="2508236" y="2543175"/>
                </a:lnTo>
                <a:lnTo>
                  <a:pt x="2487598" y="2462213"/>
                </a:lnTo>
                <a:lnTo>
                  <a:pt x="2478073" y="2384425"/>
                </a:lnTo>
                <a:lnTo>
                  <a:pt x="2473311" y="2305050"/>
                </a:lnTo>
                <a:lnTo>
                  <a:pt x="2478073" y="2224088"/>
                </a:lnTo>
                <a:lnTo>
                  <a:pt x="2484423" y="2139950"/>
                </a:lnTo>
                <a:lnTo>
                  <a:pt x="2493948" y="2055813"/>
                </a:lnTo>
                <a:lnTo>
                  <a:pt x="2506648" y="1971675"/>
                </a:lnTo>
                <a:lnTo>
                  <a:pt x="2517761" y="1887538"/>
                </a:lnTo>
                <a:lnTo>
                  <a:pt x="2525698" y="1803400"/>
                </a:lnTo>
                <a:lnTo>
                  <a:pt x="2532048" y="1722438"/>
                </a:lnTo>
                <a:lnTo>
                  <a:pt x="2533636" y="1641475"/>
                </a:lnTo>
                <a:lnTo>
                  <a:pt x="2527286" y="1565275"/>
                </a:lnTo>
                <a:lnTo>
                  <a:pt x="2512998" y="1487488"/>
                </a:lnTo>
                <a:lnTo>
                  <a:pt x="2490773" y="1417638"/>
                </a:lnTo>
                <a:lnTo>
                  <a:pt x="2454261" y="1346200"/>
                </a:lnTo>
                <a:lnTo>
                  <a:pt x="2411398" y="1282700"/>
                </a:lnTo>
                <a:lnTo>
                  <a:pt x="2359011" y="1223963"/>
                </a:lnTo>
                <a:lnTo>
                  <a:pt x="2301861" y="1165225"/>
                </a:lnTo>
                <a:lnTo>
                  <a:pt x="2239948" y="1111250"/>
                </a:lnTo>
                <a:lnTo>
                  <a:pt x="2174861" y="1060450"/>
                </a:lnTo>
                <a:lnTo>
                  <a:pt x="2106598" y="1008063"/>
                </a:lnTo>
                <a:lnTo>
                  <a:pt x="2039923" y="957263"/>
                </a:lnTo>
                <a:lnTo>
                  <a:pt x="1973248" y="906463"/>
                </a:lnTo>
                <a:lnTo>
                  <a:pt x="1909748" y="852488"/>
                </a:lnTo>
                <a:lnTo>
                  <a:pt x="1849423" y="798513"/>
                </a:lnTo>
                <a:lnTo>
                  <a:pt x="1797036" y="739775"/>
                </a:lnTo>
                <a:lnTo>
                  <a:pt x="1749411" y="677863"/>
                </a:lnTo>
                <a:lnTo>
                  <a:pt x="1706548" y="604838"/>
                </a:lnTo>
                <a:lnTo>
                  <a:pt x="1670036" y="525463"/>
                </a:lnTo>
                <a:lnTo>
                  <a:pt x="1641461" y="441325"/>
                </a:lnTo>
                <a:lnTo>
                  <a:pt x="1614473" y="354013"/>
                </a:lnTo>
                <a:lnTo>
                  <a:pt x="1592248" y="263525"/>
                </a:lnTo>
                <a:lnTo>
                  <a:pt x="1566848" y="174625"/>
                </a:lnTo>
                <a:lnTo>
                  <a:pt x="1541448" y="87313"/>
                </a:lnTo>
                <a:close/>
              </a:path>
            </a:pathLst>
          </a:custGeom>
          <a:solidFill>
            <a:srgbClr val="171624"/>
          </a:solidFill>
          <a:ln w="0">
            <a:noFill/>
            <a:prstDash val="solid"/>
            <a:round/>
            <a:headEnd/>
            <a:tailEnd/>
          </a:ln>
        </p:spPr>
        <p:txBody>
          <a:bodyPr/>
          <a:lstStyle/>
          <a:p>
            <a:endParaRPr lang="en-US"/>
          </a:p>
        </p:txBody>
      </p:sp>
    </p:spTree>
    <p:extLst>
      <p:ext uri="{BB962C8B-B14F-4D97-AF65-F5344CB8AC3E}">
        <p14:creationId xmlns:p14="http://schemas.microsoft.com/office/powerpoint/2010/main" val="769994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2A3BA3-4DF5-ADD3-7C19-208466775E2A}"/>
              </a:ext>
            </a:extLst>
          </p:cNvPr>
          <p:cNvSpPr>
            <a:spLocks noGrp="1"/>
          </p:cNvSpPr>
          <p:nvPr>
            <p:ph type="title"/>
          </p:nvPr>
        </p:nvSpPr>
        <p:spPr/>
        <p:txBody>
          <a:bodyPr/>
          <a:lstStyle/>
          <a:p>
            <a:r>
              <a:rPr lang="en-US" dirty="0"/>
              <a:t>Assumption SLR.1: Linear in parameters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1DE3D78-B679-1352-A998-6446C02A2F64}"/>
                  </a:ext>
                </a:extLst>
              </p:cNvPr>
              <p:cNvSpPr>
                <a:spLocks noGrp="1"/>
              </p:cNvSpPr>
              <p:nvPr>
                <p:ph idx="1"/>
              </p:nvPr>
            </p:nvSpPr>
            <p:spPr/>
            <p:txBody>
              <a:bodyPr/>
              <a:lstStyle/>
              <a:p>
                <a:pPr marL="0" indent="0">
                  <a:buNone/>
                </a:pPr>
                <a:endParaRPr lang="en-US" dirty="0"/>
              </a:p>
              <a:p>
                <a:pPr marL="0" indent="0">
                  <a:buNone/>
                </a:pPr>
                <a:r>
                  <a:rPr lang="en-US" dirty="0"/>
                  <a:t>In the population model, the dependent variable, </a:t>
                </a:r>
                <a14:m>
                  <m:oMath xmlns:m="http://schemas.openxmlformats.org/officeDocument/2006/math">
                    <m:r>
                      <a:rPr lang="en-US" i="1" dirty="0" smtClean="0">
                        <a:latin typeface="Cambria Math" panose="02040503050406030204" pitchFamily="18" charset="0"/>
                      </a:rPr>
                      <m:t>𝑦</m:t>
                    </m:r>
                  </m:oMath>
                </a14:m>
                <a:r>
                  <a:rPr lang="en-US" dirty="0"/>
                  <a:t>, is related to the independent variable, </a:t>
                </a:r>
                <a14:m>
                  <m:oMath xmlns:m="http://schemas.openxmlformats.org/officeDocument/2006/math">
                    <m:r>
                      <a:rPr lang="en-US" i="1" dirty="0" smtClean="0">
                        <a:latin typeface="Cambria Math" panose="02040503050406030204" pitchFamily="18" charset="0"/>
                      </a:rPr>
                      <m:t>𝑥</m:t>
                    </m:r>
                  </m:oMath>
                </a14:m>
                <a:r>
                  <a:rPr lang="en-US" dirty="0"/>
                  <a:t>, and the error (or disturbance), </a:t>
                </a:r>
                <a14:m>
                  <m:oMath xmlns:m="http://schemas.openxmlformats.org/officeDocument/2006/math">
                    <m:r>
                      <a:rPr lang="en-CA" i="1">
                        <a:latin typeface="Cambria Math" panose="02040503050406030204" pitchFamily="18" charset="0"/>
                        <a:ea typeface="Cambria Math" panose="02040503050406030204" pitchFamily="18" charset="0"/>
                      </a:rPr>
                      <m:t>𝜇</m:t>
                    </m:r>
                  </m:oMath>
                </a14:m>
                <a:r>
                  <a:rPr lang="en-US" dirty="0"/>
                  <a:t>, as:</a:t>
                </a:r>
              </a:p>
              <a:p>
                <a:pPr marL="0" indent="0" algn="ctr">
                  <a:buNone/>
                </a:pPr>
                <a14:m>
                  <m:oMath xmlns:m="http://schemas.openxmlformats.org/officeDocument/2006/math">
                    <m:r>
                      <a:rPr lang="en-CA" b="0" i="1" smtClean="0">
                        <a:latin typeface="Cambria Math" panose="02040503050406030204" pitchFamily="18" charset="0"/>
                      </a:rPr>
                      <m:t>𝑦</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0</m:t>
                        </m:r>
                      </m:sub>
                    </m:sSub>
                    <m:r>
                      <a:rPr lang="en-CA" b="0" i="1" smtClean="0">
                        <a:latin typeface="Cambria Math" panose="02040503050406030204" pitchFamily="18" charset="0"/>
                      </a:rPr>
                      <m:t>+ </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r>
                      <a:rPr lang="en-CA" b="0" i="1" smtClean="0">
                        <a:latin typeface="Cambria Math" panose="02040503050406030204" pitchFamily="18" charset="0"/>
                      </a:rPr>
                      <m:t>𝑥</m:t>
                    </m:r>
                    <m:r>
                      <a:rPr lang="en-CA" b="0" i="1" smtClean="0">
                        <a:latin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𝜇</m:t>
                    </m:r>
                  </m:oMath>
                </a14:m>
                <a:r>
                  <a:rPr lang="en-CA" dirty="0"/>
                  <a:t> </a:t>
                </a:r>
              </a:p>
              <a:p>
                <a:pPr marL="0" indent="0">
                  <a:buNone/>
                </a:pPr>
                <a:r>
                  <a:rPr lang="en-US" dirty="0"/>
                  <a:t>where </a:t>
                </a:r>
                <a14:m>
                  <m:oMath xmlns:m="http://schemas.openxmlformats.org/officeDocument/2006/math">
                    <m:sSub>
                      <m:sSubPr>
                        <m:ctrlPr>
                          <a:rPr lang="el-GR" i="1" dirty="0" smtClean="0">
                            <a:latin typeface="Cambria Math" panose="02040503050406030204" pitchFamily="18" charset="0"/>
                          </a:rPr>
                        </m:ctrlPr>
                      </m:sSubPr>
                      <m:e>
                        <m:r>
                          <a:rPr lang="el-GR" i="1" dirty="0">
                            <a:latin typeface="Cambria Math" panose="02040503050406030204" pitchFamily="18" charset="0"/>
                          </a:rPr>
                          <m:t>𝛽</m:t>
                        </m:r>
                      </m:e>
                      <m:sub>
                        <m:r>
                          <a:rPr lang="en-CA" i="1" dirty="0">
                            <a:latin typeface="Cambria Math" panose="02040503050406030204" pitchFamily="18" charset="0"/>
                          </a:rPr>
                          <m:t>0</m:t>
                        </m:r>
                      </m:sub>
                    </m:sSub>
                  </m:oMath>
                </a14:m>
                <a:r>
                  <a:rPr lang="en-US" dirty="0"/>
                  <a:t> and </a:t>
                </a:r>
                <a14:m>
                  <m:oMath xmlns:m="http://schemas.openxmlformats.org/officeDocument/2006/math">
                    <m:sSub>
                      <m:sSubPr>
                        <m:ctrlPr>
                          <a:rPr lang="el-GR" i="1" dirty="0">
                            <a:latin typeface="Cambria Math" panose="02040503050406030204" pitchFamily="18" charset="0"/>
                          </a:rPr>
                        </m:ctrlPr>
                      </m:sSubPr>
                      <m:e>
                        <m:r>
                          <a:rPr lang="el-GR" i="1" dirty="0">
                            <a:latin typeface="Cambria Math" panose="02040503050406030204" pitchFamily="18" charset="0"/>
                          </a:rPr>
                          <m:t>𝛽</m:t>
                        </m:r>
                      </m:e>
                      <m:sub>
                        <m:r>
                          <a:rPr lang="en-CA" i="1" dirty="0">
                            <a:latin typeface="Cambria Math" panose="02040503050406030204" pitchFamily="18" charset="0"/>
                          </a:rPr>
                          <m:t>1</m:t>
                        </m:r>
                      </m:sub>
                    </m:sSub>
                    <m:r>
                      <a:rPr lang="en-CA" i="1" dirty="0">
                        <a:latin typeface="Cambria Math" panose="02040503050406030204" pitchFamily="18" charset="0"/>
                      </a:rPr>
                      <m:t> </m:t>
                    </m:r>
                  </m:oMath>
                </a14:m>
                <a:r>
                  <a:rPr lang="en-US" dirty="0"/>
                  <a:t>are the population intercept and slope parameters, respectively.</a:t>
                </a:r>
              </a:p>
            </p:txBody>
          </p:sp>
        </mc:Choice>
        <mc:Fallback xmlns="">
          <p:sp>
            <p:nvSpPr>
              <p:cNvPr id="5" name="Content Placeholder 4">
                <a:extLst>
                  <a:ext uri="{FF2B5EF4-FFF2-40B4-BE49-F238E27FC236}">
                    <a16:creationId xmlns:a16="http://schemas.microsoft.com/office/drawing/2014/main" id="{01DE3D78-B679-1352-A998-6446C02A2F64}"/>
                  </a:ext>
                </a:extLst>
              </p:cNvPr>
              <p:cNvSpPr>
                <a:spLocks noGrp="1" noRot="1" noChangeAspect="1" noMove="1" noResize="1" noEditPoints="1" noAdjustHandles="1" noChangeArrowheads="1" noChangeShapeType="1" noTextEdit="1"/>
              </p:cNvSpPr>
              <p:nvPr>
                <p:ph idx="1"/>
              </p:nvPr>
            </p:nvSpPr>
            <p:spPr>
              <a:blipFill>
                <a:blip r:embed="rId2"/>
                <a:stretch>
                  <a:fillRect l="-623"/>
                </a:stretch>
              </a:blipFill>
            </p:spPr>
            <p:txBody>
              <a:bodyPr/>
              <a:lstStyle/>
              <a:p>
                <a:r>
                  <a:rPr lang="en-US">
                    <a:noFill/>
                  </a:rPr>
                  <a:t> </a:t>
                </a:r>
              </a:p>
            </p:txBody>
          </p:sp>
        </mc:Fallback>
      </mc:AlternateContent>
    </p:spTree>
    <p:extLst>
      <p:ext uri="{BB962C8B-B14F-4D97-AF65-F5344CB8AC3E}">
        <p14:creationId xmlns:p14="http://schemas.microsoft.com/office/powerpoint/2010/main" val="2206267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CCEA7-5623-7501-7C8E-131375AAF717}"/>
              </a:ext>
            </a:extLst>
          </p:cNvPr>
          <p:cNvSpPr>
            <a:spLocks noGrp="1"/>
          </p:cNvSpPr>
          <p:nvPr>
            <p:ph type="title"/>
          </p:nvPr>
        </p:nvSpPr>
        <p:spPr/>
        <p:txBody>
          <a:bodyPr/>
          <a:lstStyle/>
          <a:p>
            <a:r>
              <a:rPr lang="en-US" dirty="0"/>
              <a:t>Assumption SLR.2: Random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703EE4-0B3C-7091-64F9-5913369453A4}"/>
                  </a:ext>
                </a:extLst>
              </p:cNvPr>
              <p:cNvSpPr>
                <a:spLocks noGrp="1"/>
              </p:cNvSpPr>
              <p:nvPr>
                <p:ph idx="1"/>
              </p:nvPr>
            </p:nvSpPr>
            <p:spPr/>
            <p:txBody>
              <a:bodyPr/>
              <a:lstStyle/>
              <a:p>
                <a:pPr marL="0" indent="0">
                  <a:buNone/>
                </a:pPr>
                <a:endParaRPr lang="en-US" dirty="0"/>
              </a:p>
              <a:p>
                <a:pPr marL="0" indent="0">
                  <a:buNone/>
                </a:pPr>
                <a:r>
                  <a:rPr lang="en-US" dirty="0"/>
                  <a:t>We have a random sample of size </a:t>
                </a:r>
                <a14:m>
                  <m:oMath xmlns:m="http://schemas.openxmlformats.org/officeDocument/2006/math">
                    <m:r>
                      <a:rPr lang="en-US" i="1" dirty="0" smtClean="0">
                        <a:latin typeface="Cambria Math" panose="02040503050406030204" pitchFamily="18" charset="0"/>
                      </a:rPr>
                      <m:t>𝑛</m:t>
                    </m:r>
                  </m:oMath>
                </a14:m>
                <a:r>
                  <a:rPr lang="en-US" dirty="0"/>
                  <a:t>, </a:t>
                </a:r>
                <a14:m>
                  <m:oMath xmlns:m="http://schemas.openxmlformats.org/officeDocument/2006/math">
                    <m:r>
                      <a:rPr lang="en-US" i="1" dirty="0" smtClean="0">
                        <a:latin typeface="Cambria Math" panose="02040503050406030204" pitchFamily="18" charset="0"/>
                      </a:rPr>
                      <m:t>{</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CA" b="0" i="1" dirty="0" smtClean="0">
                                <a:latin typeface="Cambria Math" panose="02040503050406030204" pitchFamily="18" charset="0"/>
                              </a:rPr>
                              <m:t>𝑥</m:t>
                            </m:r>
                          </m:e>
                          <m:sub>
                            <m:r>
                              <a:rPr lang="en-CA" b="0" i="1" dirty="0" smtClean="0">
                                <a:latin typeface="Cambria Math" panose="02040503050406030204" pitchFamily="18" charset="0"/>
                              </a:rPr>
                              <m:t>𝑖</m:t>
                            </m:r>
                          </m:sub>
                        </m:sSub>
                        <m:r>
                          <a:rPr lang="en-US" i="1" dirty="0" smtClean="0">
                            <a:latin typeface="Cambria Math" panose="02040503050406030204" pitchFamily="18" charset="0"/>
                          </a:rPr>
                          <m:t> ,  </m:t>
                        </m:r>
                        <m:sSub>
                          <m:sSubPr>
                            <m:ctrlPr>
                              <a:rPr lang="en-US" i="1" dirty="0" smtClean="0">
                                <a:latin typeface="Cambria Math" panose="02040503050406030204" pitchFamily="18" charset="0"/>
                              </a:rPr>
                            </m:ctrlPr>
                          </m:sSubPr>
                          <m:e>
                            <m:r>
                              <a:rPr lang="en-CA" b="0" i="1" dirty="0" smtClean="0">
                                <a:latin typeface="Cambria Math" panose="02040503050406030204" pitchFamily="18" charset="0"/>
                              </a:rPr>
                              <m:t>𝑦</m:t>
                            </m:r>
                          </m:e>
                          <m:sub>
                            <m:r>
                              <a:rPr lang="en-CA" b="0" i="1" dirty="0" smtClean="0">
                                <a:latin typeface="Cambria Math" panose="02040503050406030204" pitchFamily="18" charset="0"/>
                              </a:rPr>
                              <m:t>𝑖</m:t>
                            </m:r>
                          </m:sub>
                        </m:sSub>
                      </m:e>
                    </m:d>
                    <m:r>
                      <a:rPr lang="en-CA" b="0" i="1" dirty="0" smtClean="0">
                        <a:latin typeface="Cambria Math" panose="02040503050406030204" pitchFamily="18" charset="0"/>
                      </a:rPr>
                      <m:t>:</m:t>
                    </m:r>
                    <m:r>
                      <a:rPr lang="en-US" i="1" dirty="0" err="1" smtClean="0">
                        <a:latin typeface="Cambria Math" panose="02040503050406030204" pitchFamily="18" charset="0"/>
                      </a:rPr>
                      <m:t>𝑖</m:t>
                    </m:r>
                    <m:r>
                      <a:rPr lang="en-US" i="1" dirty="0" smtClean="0">
                        <a:latin typeface="Cambria Math" panose="02040503050406030204" pitchFamily="18" charset="0"/>
                      </a:rPr>
                      <m:t>=1, …, </m:t>
                    </m:r>
                    <m:r>
                      <a:rPr lang="en-US" i="1" dirty="0" smtClean="0">
                        <a:latin typeface="Cambria Math" panose="02040503050406030204" pitchFamily="18" charset="0"/>
                      </a:rPr>
                      <m:t>𝑛</m:t>
                    </m:r>
                    <m:r>
                      <a:rPr lang="en-US" i="1" dirty="0" smtClean="0">
                        <a:latin typeface="Cambria Math" panose="02040503050406030204" pitchFamily="18" charset="0"/>
                      </a:rPr>
                      <m:t>} </m:t>
                    </m:r>
                  </m:oMath>
                </a14:m>
                <a:r>
                  <a:rPr lang="en-US" dirty="0"/>
                  <a:t>, following the population model:</a:t>
                </a:r>
              </a:p>
              <a:p>
                <a:pPr marL="0" indent="0" algn="ctr">
                  <a:buNone/>
                </a:pPr>
                <a:endParaRPr lang="en-CA" b="0" i="1" dirty="0">
                  <a:latin typeface="Cambria Math" panose="02040503050406030204" pitchFamily="18" charset="0"/>
                </a:endParaRPr>
              </a:p>
              <a:p>
                <a:pPr marL="0" indent="0" algn="ctr">
                  <a:buNone/>
                </a:pPr>
                <a14:m>
                  <m:oMath xmlns:m="http://schemas.openxmlformats.org/officeDocument/2006/math">
                    <m:r>
                      <a:rPr lang="en-CA" b="0" i="1" smtClean="0">
                        <a:latin typeface="Cambria Math" panose="02040503050406030204" pitchFamily="18" charset="0"/>
                      </a:rPr>
                      <m:t>𝑦</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0</m:t>
                        </m:r>
                      </m:sub>
                    </m:sSub>
                    <m:r>
                      <a:rPr lang="en-CA" b="0" i="1" smtClean="0">
                        <a:latin typeface="Cambria Math" panose="02040503050406030204" pitchFamily="18" charset="0"/>
                      </a:rPr>
                      <m:t>+ </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r>
                      <a:rPr lang="en-CA" b="0" i="1" smtClean="0">
                        <a:latin typeface="Cambria Math" panose="02040503050406030204" pitchFamily="18" charset="0"/>
                      </a:rPr>
                      <m:t>𝑥</m:t>
                    </m:r>
                    <m:r>
                      <a:rPr lang="en-CA" b="0" i="1" smtClean="0">
                        <a:latin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𝜇</m:t>
                    </m:r>
                  </m:oMath>
                </a14:m>
                <a:r>
                  <a:rPr lang="en-CA" dirty="0"/>
                  <a:t> </a:t>
                </a:r>
              </a:p>
            </p:txBody>
          </p:sp>
        </mc:Choice>
        <mc:Fallback xmlns="">
          <p:sp>
            <p:nvSpPr>
              <p:cNvPr id="3" name="Content Placeholder 2">
                <a:extLst>
                  <a:ext uri="{FF2B5EF4-FFF2-40B4-BE49-F238E27FC236}">
                    <a16:creationId xmlns:a16="http://schemas.microsoft.com/office/drawing/2014/main" id="{08703EE4-0B3C-7091-64F9-5913369453A4}"/>
                  </a:ext>
                </a:extLst>
              </p:cNvPr>
              <p:cNvSpPr>
                <a:spLocks noGrp="1" noRot="1" noChangeAspect="1" noMove="1" noResize="1" noEditPoints="1" noAdjustHandles="1" noChangeArrowheads="1" noChangeShapeType="1" noTextEdit="1"/>
              </p:cNvSpPr>
              <p:nvPr>
                <p:ph idx="1"/>
              </p:nvPr>
            </p:nvSpPr>
            <p:spPr>
              <a:blipFill>
                <a:blip r:embed="rId2"/>
                <a:stretch>
                  <a:fillRect l="-623"/>
                </a:stretch>
              </a:blipFill>
            </p:spPr>
            <p:txBody>
              <a:bodyPr/>
              <a:lstStyle/>
              <a:p>
                <a:r>
                  <a:rPr lang="en-US">
                    <a:noFill/>
                  </a:rPr>
                  <a:t> </a:t>
                </a:r>
              </a:p>
            </p:txBody>
          </p:sp>
        </mc:Fallback>
      </mc:AlternateContent>
    </p:spTree>
    <p:extLst>
      <p:ext uri="{BB962C8B-B14F-4D97-AF65-F5344CB8AC3E}">
        <p14:creationId xmlns:p14="http://schemas.microsoft.com/office/powerpoint/2010/main" val="3857966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1547B-F6E4-3AAC-5264-C833DD86417D}"/>
              </a:ext>
            </a:extLst>
          </p:cNvPr>
          <p:cNvSpPr>
            <a:spLocks noGrp="1"/>
          </p:cNvSpPr>
          <p:nvPr>
            <p:ph type="title"/>
          </p:nvPr>
        </p:nvSpPr>
        <p:spPr/>
        <p:txBody>
          <a:bodyPr>
            <a:normAutofit fontScale="90000"/>
          </a:bodyPr>
          <a:lstStyle/>
          <a:p>
            <a:r>
              <a:rPr lang="en-US" dirty="0"/>
              <a:t>Assumption SLR.3: Sample variation in the explanatory variable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342903-F5CD-75F7-A1FD-02E0D0CCD90E}"/>
                  </a:ext>
                </a:extLst>
              </p:cNvPr>
              <p:cNvSpPr>
                <a:spLocks noGrp="1"/>
              </p:cNvSpPr>
              <p:nvPr>
                <p:ph idx="1"/>
              </p:nvPr>
            </p:nvSpPr>
            <p:spPr/>
            <p:txBody>
              <a:bodyPr/>
              <a:lstStyle/>
              <a:p>
                <a:endParaRPr lang="en-US" dirty="0"/>
              </a:p>
              <a:p>
                <a:pPr marL="0" indent="0">
                  <a:buNone/>
                </a:pPr>
                <a:r>
                  <a:rPr lang="en-US" dirty="0"/>
                  <a:t>The sample outcomes on </a:t>
                </a:r>
                <a14:m>
                  <m:oMath xmlns:m="http://schemas.openxmlformats.org/officeDocument/2006/math">
                    <m:r>
                      <a:rPr lang="en-US" i="1" dirty="0" smtClean="0">
                        <a:latin typeface="Cambria Math" panose="02040503050406030204" pitchFamily="18" charset="0"/>
                      </a:rPr>
                      <m:t>𝑥</m:t>
                    </m:r>
                  </m:oMath>
                </a14:m>
                <a:r>
                  <a:rPr lang="en-US" dirty="0"/>
                  <a:t>, namely, </a:t>
                </a:r>
                <a14:m>
                  <m:oMath xmlns:m="http://schemas.openxmlformats.org/officeDocument/2006/math">
                    <m:r>
                      <a:rPr lang="en-US" i="1" dirty="0" smtClean="0">
                        <a:latin typeface="Cambria Math" panose="02040503050406030204" pitchFamily="18" charset="0"/>
                      </a:rPr>
                      <m:t>{</m:t>
                    </m:r>
                    <m:sSub>
                      <m:sSubPr>
                        <m:ctrlPr>
                          <a:rPr lang="en-US" i="1" dirty="0">
                            <a:latin typeface="Cambria Math" panose="02040503050406030204" pitchFamily="18" charset="0"/>
                          </a:rPr>
                        </m:ctrlPr>
                      </m:sSubPr>
                      <m:e>
                        <m:r>
                          <a:rPr lang="en-CA" i="1" dirty="0">
                            <a:latin typeface="Cambria Math" panose="02040503050406030204" pitchFamily="18" charset="0"/>
                          </a:rPr>
                          <m:t>𝑥</m:t>
                        </m:r>
                      </m:e>
                      <m:sub>
                        <m:r>
                          <a:rPr lang="en-CA" i="1" dirty="0">
                            <a:latin typeface="Cambria Math" panose="02040503050406030204" pitchFamily="18" charset="0"/>
                          </a:rPr>
                          <m:t>𝑖</m:t>
                        </m:r>
                      </m:sub>
                    </m:sSub>
                    <m:r>
                      <a:rPr lang="en-CA" b="0" i="1" dirty="0" smtClean="0">
                        <a:latin typeface="Cambria Math" panose="02040503050406030204" pitchFamily="18" charset="0"/>
                      </a:rPr>
                      <m:t>:</m:t>
                    </m:r>
                    <m:r>
                      <a:rPr lang="en-US" i="1" dirty="0" err="1" smtClean="0">
                        <a:latin typeface="Cambria Math" panose="02040503050406030204" pitchFamily="18" charset="0"/>
                      </a:rPr>
                      <m:t>𝑖</m:t>
                    </m:r>
                    <m:r>
                      <a:rPr lang="en-US" i="1" dirty="0" smtClean="0">
                        <a:latin typeface="Cambria Math" panose="02040503050406030204" pitchFamily="18" charset="0"/>
                      </a:rPr>
                      <m:t>=1, …, </m:t>
                    </m:r>
                    <m:r>
                      <a:rPr lang="en-US" i="1" dirty="0" smtClean="0">
                        <a:latin typeface="Cambria Math" panose="02040503050406030204" pitchFamily="18" charset="0"/>
                      </a:rPr>
                      <m:t>𝑛</m:t>
                    </m:r>
                    <m:r>
                      <a:rPr lang="en-US" i="1" dirty="0" smtClean="0">
                        <a:latin typeface="Cambria Math" panose="02040503050406030204" pitchFamily="18" charset="0"/>
                      </a:rPr>
                      <m:t>} </m:t>
                    </m:r>
                  </m:oMath>
                </a14:m>
                <a:r>
                  <a:rPr lang="en-US" dirty="0"/>
                  <a:t>, are not all the same value. In other words, the independent variable is not a constant.</a:t>
                </a:r>
              </a:p>
            </p:txBody>
          </p:sp>
        </mc:Choice>
        <mc:Fallback xmlns="">
          <p:sp>
            <p:nvSpPr>
              <p:cNvPr id="3" name="Content Placeholder 2">
                <a:extLst>
                  <a:ext uri="{FF2B5EF4-FFF2-40B4-BE49-F238E27FC236}">
                    <a16:creationId xmlns:a16="http://schemas.microsoft.com/office/drawing/2014/main" id="{E5342903-F5CD-75F7-A1FD-02E0D0CCD90E}"/>
                  </a:ext>
                </a:extLst>
              </p:cNvPr>
              <p:cNvSpPr>
                <a:spLocks noGrp="1" noRot="1" noChangeAspect="1" noMove="1" noResize="1" noEditPoints="1" noAdjustHandles="1" noChangeArrowheads="1" noChangeShapeType="1" noTextEdit="1"/>
              </p:cNvSpPr>
              <p:nvPr>
                <p:ph idx="1"/>
              </p:nvPr>
            </p:nvSpPr>
            <p:spPr>
              <a:blipFill>
                <a:blip r:embed="rId2"/>
                <a:stretch>
                  <a:fillRect l="-623"/>
                </a:stretch>
              </a:blipFill>
            </p:spPr>
            <p:txBody>
              <a:bodyPr/>
              <a:lstStyle/>
              <a:p>
                <a:r>
                  <a:rPr lang="en-US">
                    <a:noFill/>
                  </a:rPr>
                  <a:t> </a:t>
                </a:r>
              </a:p>
            </p:txBody>
          </p:sp>
        </mc:Fallback>
      </mc:AlternateContent>
    </p:spTree>
    <p:extLst>
      <p:ext uri="{BB962C8B-B14F-4D97-AF65-F5344CB8AC3E}">
        <p14:creationId xmlns:p14="http://schemas.microsoft.com/office/powerpoint/2010/main" val="2949700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A3DE-3686-0E0D-B531-2BFE7D1BC37C}"/>
              </a:ext>
            </a:extLst>
          </p:cNvPr>
          <p:cNvSpPr>
            <a:spLocks noGrp="1"/>
          </p:cNvSpPr>
          <p:nvPr>
            <p:ph type="title"/>
          </p:nvPr>
        </p:nvSpPr>
        <p:spPr/>
        <p:txBody>
          <a:bodyPr/>
          <a:lstStyle/>
          <a:p>
            <a:r>
              <a:rPr lang="en-US" dirty="0"/>
              <a:t>Assumption SLR.4: Zero conditional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27C207-D664-0B16-DB97-0A3022C5E0C8}"/>
                  </a:ext>
                </a:extLst>
              </p:cNvPr>
              <p:cNvSpPr>
                <a:spLocks noGrp="1"/>
              </p:cNvSpPr>
              <p:nvPr>
                <p:ph idx="1"/>
              </p:nvPr>
            </p:nvSpPr>
            <p:spPr/>
            <p:txBody>
              <a:bodyPr>
                <a:normAutofit lnSpcReduction="10000"/>
              </a:bodyPr>
              <a:lstStyle/>
              <a:p>
                <a:pPr marL="0" indent="0">
                  <a:buNone/>
                </a:pPr>
                <a:r>
                  <a:rPr lang="en-US" dirty="0"/>
                  <a:t>The error </a:t>
                </a:r>
                <a14:m>
                  <m:oMath xmlns:m="http://schemas.openxmlformats.org/officeDocument/2006/math">
                    <m:r>
                      <a:rPr lang="en-CA" i="1" smtClean="0">
                        <a:latin typeface="Cambria Math" panose="02040503050406030204" pitchFamily="18" charset="0"/>
                        <a:ea typeface="Cambria Math" panose="02040503050406030204" pitchFamily="18" charset="0"/>
                      </a:rPr>
                      <m:t>𝜇</m:t>
                    </m:r>
                  </m:oMath>
                </a14:m>
                <a:r>
                  <a:rPr lang="en-US" dirty="0"/>
                  <a:t> has an expected value of zero given any value of the explanatory variable </a:t>
                </a:r>
                <a14:m>
                  <m:oMath xmlns:m="http://schemas.openxmlformats.org/officeDocument/2006/math">
                    <m:r>
                      <a:rPr lang="en-US" i="1" dirty="0" smtClean="0">
                        <a:latin typeface="Cambria Math" panose="02040503050406030204" pitchFamily="18" charset="0"/>
                      </a:rPr>
                      <m:t>𝑥</m:t>
                    </m:r>
                  </m:oMath>
                </a14:m>
                <a:r>
                  <a:rPr lang="en-US" dirty="0"/>
                  <a:t>. In other words:</a:t>
                </a:r>
              </a:p>
              <a:p>
                <a:pPr marL="0" indent="0">
                  <a:buNone/>
                </a:pPr>
                <a14:m>
                  <m:oMathPara xmlns:m="http://schemas.openxmlformats.org/officeDocument/2006/math">
                    <m:oMathParaPr>
                      <m:jc m:val="center"/>
                    </m:oMathParaPr>
                    <m:oMath xmlns:m="http://schemas.openxmlformats.org/officeDocument/2006/math">
                      <m:r>
                        <a:rPr lang="en-US" i="1" dirty="0" smtClean="0">
                          <a:latin typeface="Cambria Math" panose="02040503050406030204" pitchFamily="18" charset="0"/>
                        </a:rPr>
                        <m:t>𝐸</m:t>
                      </m:r>
                      <m:r>
                        <a:rPr lang="en-US" i="1" dirty="0" smtClean="0">
                          <a:latin typeface="Cambria Math" panose="02040503050406030204" pitchFamily="18" charset="0"/>
                        </a:rPr>
                        <m:t>(</m:t>
                      </m:r>
                      <m:r>
                        <a:rPr lang="en-CA" i="1">
                          <a:latin typeface="Cambria Math" panose="02040503050406030204" pitchFamily="18" charset="0"/>
                          <a:ea typeface="Cambria Math" panose="02040503050406030204" pitchFamily="18" charset="0"/>
                        </a:rPr>
                        <m:t>𝜇</m:t>
                      </m:r>
                      <m:r>
                        <a:rPr lang="en-US" i="1" dirty="0" err="1" smtClean="0">
                          <a:latin typeface="Cambria Math" panose="02040503050406030204" pitchFamily="18" charset="0"/>
                        </a:rPr>
                        <m:t>|</m:t>
                      </m:r>
                      <m:r>
                        <a:rPr lang="en-US" i="1" dirty="0" err="1" smtClean="0">
                          <a:latin typeface="Cambria Math" panose="02040503050406030204" pitchFamily="18" charset="0"/>
                        </a:rPr>
                        <m:t>𝑥</m:t>
                      </m:r>
                      <m:r>
                        <a:rPr lang="en-US" i="1" dirty="0" smtClean="0">
                          <a:latin typeface="Cambria Math" panose="02040503050406030204" pitchFamily="18" charset="0"/>
                        </a:rPr>
                        <m:t>) = 0</m:t>
                      </m:r>
                    </m:oMath>
                  </m:oMathPara>
                </a14:m>
                <a:endParaRPr lang="en-US" dirty="0"/>
              </a:p>
              <a:p>
                <a:pPr marL="0" indent="0">
                  <a:buNone/>
                </a:pPr>
                <a:r>
                  <a:rPr lang="en-US" dirty="0"/>
                  <a:t>This assumption, contrary to the three others, is a strong assumption (and thus one likely to be violated, especially in the SLR) because it means that </a:t>
                </a:r>
                <a14:m>
                  <m:oMath xmlns:m="http://schemas.openxmlformats.org/officeDocument/2006/math">
                    <m:r>
                      <a:rPr lang="en-CA" i="1" smtClean="0">
                        <a:latin typeface="Cambria Math" panose="02040503050406030204" pitchFamily="18" charset="0"/>
                        <a:ea typeface="Cambria Math" panose="02040503050406030204" pitchFamily="18" charset="0"/>
                      </a:rPr>
                      <m:t>𝜇</m:t>
                    </m:r>
                  </m:oMath>
                </a14:m>
                <a:r>
                  <a:rPr lang="en-US" dirty="0"/>
                  <a:t> and </a:t>
                </a:r>
                <a14:m>
                  <m:oMath xmlns:m="http://schemas.openxmlformats.org/officeDocument/2006/math">
                    <m:r>
                      <a:rPr lang="en-US" i="1" dirty="0" smtClean="0">
                        <a:latin typeface="Cambria Math" panose="02040503050406030204" pitchFamily="18" charset="0"/>
                      </a:rPr>
                      <m:t>𝑥</m:t>
                    </m:r>
                  </m:oMath>
                </a14:m>
                <a:r>
                  <a:rPr lang="en-US" dirty="0"/>
                  <a:t> are not correlated.</a:t>
                </a:r>
              </a:p>
              <a:p>
                <a:pPr marL="0" indent="0">
                  <a:buNone/>
                </a:pPr>
                <a:r>
                  <a:rPr lang="en-US" dirty="0"/>
                  <a:t>In the SLR, it is easy to think of variables embedded in </a:t>
                </a:r>
                <a14:m>
                  <m:oMath xmlns:m="http://schemas.openxmlformats.org/officeDocument/2006/math">
                    <m:r>
                      <a:rPr lang="en-CA" i="1" smtClean="0">
                        <a:latin typeface="Cambria Math" panose="02040503050406030204" pitchFamily="18" charset="0"/>
                        <a:ea typeface="Cambria Math" panose="02040503050406030204" pitchFamily="18" charset="0"/>
                      </a:rPr>
                      <m:t>𝜇</m:t>
                    </m:r>
                  </m:oMath>
                </a14:m>
                <a:r>
                  <a:rPr lang="en-US" dirty="0"/>
                  <a:t> that explain </a:t>
                </a:r>
                <a14:m>
                  <m:oMath xmlns:m="http://schemas.openxmlformats.org/officeDocument/2006/math">
                    <m:r>
                      <a:rPr lang="en-US" i="1" dirty="0" smtClean="0">
                        <a:latin typeface="Cambria Math" panose="02040503050406030204" pitchFamily="18" charset="0"/>
                      </a:rPr>
                      <m:t>𝑦</m:t>
                    </m:r>
                  </m:oMath>
                </a14:m>
                <a:r>
                  <a:rPr lang="en-US" dirty="0"/>
                  <a:t> but that are also correlated with </a:t>
                </a:r>
                <a14:m>
                  <m:oMath xmlns:m="http://schemas.openxmlformats.org/officeDocument/2006/math">
                    <m:r>
                      <a:rPr lang="en-US" i="1" dirty="0" smtClean="0">
                        <a:latin typeface="Cambria Math" panose="02040503050406030204" pitchFamily="18" charset="0"/>
                      </a:rPr>
                      <m:t>𝑥</m:t>
                    </m:r>
                  </m:oMath>
                </a14:m>
                <a:r>
                  <a:rPr lang="en-US" dirty="0"/>
                  <a:t>. For example, in</a:t>
                </a:r>
              </a:p>
              <a:p>
                <a:pPr marL="457200" lvl="1" indent="0">
                  <a:buNone/>
                </a:pPr>
                <a14:m>
                  <m:oMathPara xmlns:m="http://schemas.openxmlformats.org/officeDocument/2006/math">
                    <m:oMathParaPr>
                      <m:jc m:val="centerGroup"/>
                    </m:oMathParaPr>
                    <m:oMath xmlns:m="http://schemas.openxmlformats.org/officeDocument/2006/math">
                      <m:r>
                        <a:rPr lang="en-CA" b="0" i="1" dirty="0" smtClean="0">
                          <a:latin typeface="Cambria Math" panose="02040503050406030204" pitchFamily="18" charset="0"/>
                        </a:rPr>
                        <m:t>𝑤𝑎𝑔𝑒</m:t>
                      </m:r>
                      <m:r>
                        <a:rPr lang="en-US" i="1" dirty="0"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0</m:t>
                          </m:r>
                        </m:sub>
                      </m:sSub>
                      <m:r>
                        <a:rPr lang="el-GR" i="1" dirty="0"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1</m:t>
                          </m:r>
                        </m:sub>
                      </m:sSub>
                      <m:r>
                        <a:rPr lang="en-CA" b="0" i="1" smtClean="0">
                          <a:latin typeface="Cambria Math" panose="02040503050406030204" pitchFamily="18" charset="0"/>
                          <a:ea typeface="Cambria Math" panose="02040503050406030204" pitchFamily="18" charset="0"/>
                        </a:rPr>
                        <m:t>𝑒</m:t>
                      </m:r>
                      <m:r>
                        <a:rPr lang="en-CA" b="0" i="1" dirty="0" smtClean="0">
                          <a:latin typeface="Cambria Math" panose="02040503050406030204" pitchFamily="18" charset="0"/>
                        </a:rPr>
                        <m:t>𝑑𝑢𝑐𝑎𝑡𝑖𝑜𝑛</m:t>
                      </m:r>
                      <m:r>
                        <a:rPr lang="en-US" i="1" dirty="0" smtClean="0">
                          <a:latin typeface="Cambria Math" panose="02040503050406030204" pitchFamily="18" charset="0"/>
                        </a:rPr>
                        <m:t> +</m:t>
                      </m:r>
                      <m:r>
                        <a:rPr lang="en-CA" i="1">
                          <a:latin typeface="Cambria Math" panose="02040503050406030204" pitchFamily="18" charset="0"/>
                          <a:ea typeface="Cambria Math" panose="02040503050406030204" pitchFamily="18" charset="0"/>
                        </a:rPr>
                        <m:t>𝜇</m:t>
                      </m:r>
                    </m:oMath>
                  </m:oMathPara>
                </a14:m>
                <a:endParaRPr lang="en-US" dirty="0"/>
              </a:p>
              <a:p>
                <a:pPr marL="0" indent="0">
                  <a:buNone/>
                </a:pPr>
                <a:r>
                  <a:rPr lang="en-US" dirty="0"/>
                  <a:t>the term </a:t>
                </a:r>
                <a14:m>
                  <m:oMath xmlns:m="http://schemas.openxmlformats.org/officeDocument/2006/math">
                    <m:r>
                      <a:rPr lang="en-CA" i="1" smtClean="0">
                        <a:latin typeface="Cambria Math" panose="02040503050406030204" pitchFamily="18" charset="0"/>
                        <a:ea typeface="Cambria Math" panose="02040503050406030204" pitchFamily="18" charset="0"/>
                      </a:rPr>
                      <m:t>𝜇</m:t>
                    </m:r>
                  </m:oMath>
                </a14:m>
                <a:r>
                  <a:rPr lang="en-US" dirty="0"/>
                  <a:t> most likely includes </a:t>
                </a:r>
                <a:r>
                  <a:rPr lang="en-US" i="1" dirty="0"/>
                  <a:t>parent’s income</a:t>
                </a:r>
                <a:r>
                  <a:rPr lang="en-US" dirty="0"/>
                  <a:t>, a relevant determinant of </a:t>
                </a:r>
                <a:r>
                  <a:rPr lang="en-US" i="1" dirty="0"/>
                  <a:t>wage</a:t>
                </a:r>
                <a:r>
                  <a:rPr lang="en-US" dirty="0"/>
                  <a:t> but also likely correlated with </a:t>
                </a:r>
                <a:r>
                  <a:rPr lang="en-US" i="1" dirty="0"/>
                  <a:t>education</a:t>
                </a:r>
                <a:r>
                  <a:rPr lang="en-US" dirty="0"/>
                  <a:t>.</a:t>
                </a:r>
              </a:p>
            </p:txBody>
          </p:sp>
        </mc:Choice>
        <mc:Fallback xmlns="">
          <p:sp>
            <p:nvSpPr>
              <p:cNvPr id="3" name="Content Placeholder 2">
                <a:extLst>
                  <a:ext uri="{FF2B5EF4-FFF2-40B4-BE49-F238E27FC236}">
                    <a16:creationId xmlns:a16="http://schemas.microsoft.com/office/drawing/2014/main" id="{4F27C207-D664-0B16-DB97-0A3022C5E0C8}"/>
                  </a:ext>
                </a:extLst>
              </p:cNvPr>
              <p:cNvSpPr>
                <a:spLocks noGrp="1" noRot="1" noChangeAspect="1" noMove="1" noResize="1" noEditPoints="1" noAdjustHandles="1" noChangeArrowheads="1" noChangeShapeType="1" noTextEdit="1"/>
              </p:cNvSpPr>
              <p:nvPr>
                <p:ph idx="1"/>
              </p:nvPr>
            </p:nvSpPr>
            <p:spPr>
              <a:blipFill>
                <a:blip r:embed="rId2"/>
                <a:stretch>
                  <a:fillRect l="-623" t="-1056" r="-498"/>
                </a:stretch>
              </a:blipFill>
            </p:spPr>
            <p:txBody>
              <a:bodyPr/>
              <a:lstStyle/>
              <a:p>
                <a:r>
                  <a:rPr lang="en-US">
                    <a:noFill/>
                  </a:rPr>
                  <a:t> </a:t>
                </a:r>
              </a:p>
            </p:txBody>
          </p:sp>
        </mc:Fallback>
      </mc:AlternateContent>
    </p:spTree>
    <p:extLst>
      <p:ext uri="{BB962C8B-B14F-4D97-AF65-F5344CB8AC3E}">
        <p14:creationId xmlns:p14="http://schemas.microsoft.com/office/powerpoint/2010/main" val="1526379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132B2-AFB6-A68C-ED03-57F67237C4F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60149B8-218D-AC04-2C31-B91F477B7C56}"/>
              </a:ext>
            </a:extLst>
          </p:cNvPr>
          <p:cNvSpPr>
            <a:spLocks noGrp="1"/>
          </p:cNvSpPr>
          <p:nvPr>
            <p:ph idx="1"/>
          </p:nvPr>
        </p:nvSpPr>
        <p:spPr/>
        <p:txBody>
          <a:bodyPr/>
          <a:lstStyle/>
          <a:p>
            <a:r>
              <a:rPr lang="en-US" dirty="0"/>
              <a:t>Two other elements from OLS estimates need to be addressed before moving on:</a:t>
            </a:r>
          </a:p>
          <a:p>
            <a:pPr lvl="1"/>
            <a:r>
              <a:rPr lang="en-US" dirty="0"/>
              <a:t>Units of measurement</a:t>
            </a:r>
          </a:p>
          <a:p>
            <a:pPr lvl="1"/>
            <a:r>
              <a:rPr lang="en-US" dirty="0"/>
              <a:t>Functional form</a:t>
            </a:r>
          </a:p>
        </p:txBody>
      </p:sp>
    </p:spTree>
    <p:extLst>
      <p:ext uri="{BB962C8B-B14F-4D97-AF65-F5344CB8AC3E}">
        <p14:creationId xmlns:p14="http://schemas.microsoft.com/office/powerpoint/2010/main" val="3085290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US"/>
          </a:p>
        </p:txBody>
      </p:sp>
      <p:sp>
        <p:nvSpPr>
          <p:cNvPr id="12" name="Rectangle 11">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4" name="Rectangle 13">
            <a:extLst>
              <a:ext uri="{FF2B5EF4-FFF2-40B4-BE49-F238E27FC236}">
                <a16:creationId xmlns:a16="http://schemas.microsoft.com/office/drawing/2014/main" id="{15384613-A493-4A01-873E-5BD3769D1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49423AC-5CAC-C307-83DF-5878DA2BCBD2}"/>
              </a:ext>
            </a:extLst>
          </p:cNvPr>
          <p:cNvSpPr>
            <a:spLocks noGrp="1"/>
          </p:cNvSpPr>
          <p:nvPr>
            <p:ph type="title"/>
          </p:nvPr>
        </p:nvSpPr>
        <p:spPr>
          <a:xfrm>
            <a:off x="804333" y="643467"/>
            <a:ext cx="7558609" cy="4849909"/>
          </a:xfrm>
        </p:spPr>
        <p:txBody>
          <a:bodyPr vert="horz" lIns="91440" tIns="45720" rIns="91440" bIns="45720" rtlCol="0" anchor="b">
            <a:normAutofit/>
          </a:bodyPr>
          <a:lstStyle/>
          <a:p>
            <a:r>
              <a:rPr lang="en-US" sz="8800"/>
              <a:t>Theorems</a:t>
            </a:r>
          </a:p>
        </p:txBody>
      </p:sp>
      <p:sp>
        <p:nvSpPr>
          <p:cNvPr id="5" name="Text Placeholder 4">
            <a:extLst>
              <a:ext uri="{FF2B5EF4-FFF2-40B4-BE49-F238E27FC236}">
                <a16:creationId xmlns:a16="http://schemas.microsoft.com/office/drawing/2014/main" id="{45534E32-7B8E-9608-1940-B6856990CA7F}"/>
              </a:ext>
            </a:extLst>
          </p:cNvPr>
          <p:cNvSpPr>
            <a:spLocks noGrp="1"/>
          </p:cNvSpPr>
          <p:nvPr>
            <p:ph type="body" idx="1"/>
          </p:nvPr>
        </p:nvSpPr>
        <p:spPr>
          <a:xfrm>
            <a:off x="804333" y="5563388"/>
            <a:ext cx="7558609" cy="742279"/>
          </a:xfrm>
        </p:spPr>
        <p:txBody>
          <a:bodyPr vert="horz" lIns="91440" tIns="45720" rIns="91440" bIns="45720" rtlCol="0" anchor="t">
            <a:normAutofit/>
          </a:bodyPr>
          <a:lstStyle/>
          <a:p>
            <a:r>
              <a:rPr lang="en-US" sz="1800" dirty="0">
                <a:solidFill>
                  <a:schemeClr val="tx2"/>
                </a:solidFill>
              </a:rPr>
              <a:t>From the Assumptions…</a:t>
            </a:r>
          </a:p>
        </p:txBody>
      </p:sp>
      <p:sp>
        <p:nvSpPr>
          <p:cNvPr id="16" name="Rectangle 15">
            <a:extLst>
              <a:ext uri="{FF2B5EF4-FFF2-40B4-BE49-F238E27FC236}">
                <a16:creationId xmlns:a16="http://schemas.microsoft.com/office/drawing/2014/main" id="{34336F18-80E9-4DFA-9C2E-3F8561472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rgbClr val="17162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Freeform: Shape 17">
            <a:extLst>
              <a:ext uri="{FF2B5EF4-FFF2-40B4-BE49-F238E27FC236}">
                <a16:creationId xmlns:a16="http://schemas.microsoft.com/office/drawing/2014/main" id="{9D293054-EC89-4CF2-AAEF-B38981E92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9302764" y="0"/>
            <a:ext cx="2889236" cy="6858000"/>
          </a:xfrm>
          <a:custGeom>
            <a:avLst/>
            <a:gdLst>
              <a:gd name="connsiteX0" fmla="*/ 1514461 w 2889236"/>
              <a:gd name="connsiteY0" fmla="*/ 0 h 6858000"/>
              <a:gd name="connsiteX1" fmla="*/ 1291796 w 2889236"/>
              <a:gd name="connsiteY1" fmla="*/ 0 h 6858000"/>
              <a:gd name="connsiteX2" fmla="*/ 1242998 w 2889236"/>
              <a:gd name="connsiteY2" fmla="*/ 0 h 6858000"/>
              <a:gd name="connsiteX3" fmla="*/ 303177 w 2889236"/>
              <a:gd name="connsiteY3" fmla="*/ 0 h 6858000"/>
              <a:gd name="connsiteX4" fmla="*/ 235415 w 2889236"/>
              <a:gd name="connsiteY4" fmla="*/ 0 h 6858000"/>
              <a:gd name="connsiteX5" fmla="*/ 0 w 2889236"/>
              <a:gd name="connsiteY5" fmla="*/ 0 h 6858000"/>
              <a:gd name="connsiteX6" fmla="*/ 0 w 2889236"/>
              <a:gd name="connsiteY6" fmla="*/ 6858000 h 6858000"/>
              <a:gd name="connsiteX7" fmla="*/ 235415 w 2889236"/>
              <a:gd name="connsiteY7" fmla="*/ 6858000 h 6858000"/>
              <a:gd name="connsiteX8" fmla="*/ 303177 w 2889236"/>
              <a:gd name="connsiteY8" fmla="*/ 6858000 h 6858000"/>
              <a:gd name="connsiteX9" fmla="*/ 1242998 w 2889236"/>
              <a:gd name="connsiteY9" fmla="*/ 6858000 h 6858000"/>
              <a:gd name="connsiteX10" fmla="*/ 1291795 w 2889236"/>
              <a:gd name="connsiteY10" fmla="*/ 6858000 h 6858000"/>
              <a:gd name="connsiteX11" fmla="*/ 1514461 w 2889236"/>
              <a:gd name="connsiteY11" fmla="*/ 6858000 h 6858000"/>
              <a:gd name="connsiteX12" fmla="*/ 1541448 w 2889236"/>
              <a:gd name="connsiteY12" fmla="*/ 6770688 h 6858000"/>
              <a:gd name="connsiteX13" fmla="*/ 1566848 w 2889236"/>
              <a:gd name="connsiteY13" fmla="*/ 6683375 h 6858000"/>
              <a:gd name="connsiteX14" fmla="*/ 1592248 w 2889236"/>
              <a:gd name="connsiteY14" fmla="*/ 6594475 h 6858000"/>
              <a:gd name="connsiteX15" fmla="*/ 1614473 w 2889236"/>
              <a:gd name="connsiteY15" fmla="*/ 6503988 h 6858000"/>
              <a:gd name="connsiteX16" fmla="*/ 1641461 w 2889236"/>
              <a:gd name="connsiteY16" fmla="*/ 6416675 h 6858000"/>
              <a:gd name="connsiteX17" fmla="*/ 1670036 w 2889236"/>
              <a:gd name="connsiteY17" fmla="*/ 6332538 h 6858000"/>
              <a:gd name="connsiteX18" fmla="*/ 1706548 w 2889236"/>
              <a:gd name="connsiteY18" fmla="*/ 6253163 h 6858000"/>
              <a:gd name="connsiteX19" fmla="*/ 1749411 w 2889236"/>
              <a:gd name="connsiteY19" fmla="*/ 6180138 h 6858000"/>
              <a:gd name="connsiteX20" fmla="*/ 1797036 w 2889236"/>
              <a:gd name="connsiteY20" fmla="*/ 6118225 h 6858000"/>
              <a:gd name="connsiteX21" fmla="*/ 1849423 w 2889236"/>
              <a:gd name="connsiteY21" fmla="*/ 6059488 h 6858000"/>
              <a:gd name="connsiteX22" fmla="*/ 1909748 w 2889236"/>
              <a:gd name="connsiteY22" fmla="*/ 6005513 h 6858000"/>
              <a:gd name="connsiteX23" fmla="*/ 1973248 w 2889236"/>
              <a:gd name="connsiteY23" fmla="*/ 5951538 h 6858000"/>
              <a:gd name="connsiteX24" fmla="*/ 2039923 w 2889236"/>
              <a:gd name="connsiteY24" fmla="*/ 5900738 h 6858000"/>
              <a:gd name="connsiteX25" fmla="*/ 2106598 w 2889236"/>
              <a:gd name="connsiteY25" fmla="*/ 5849938 h 6858000"/>
              <a:gd name="connsiteX26" fmla="*/ 2174861 w 2889236"/>
              <a:gd name="connsiteY26" fmla="*/ 5797550 h 6858000"/>
              <a:gd name="connsiteX27" fmla="*/ 2239948 w 2889236"/>
              <a:gd name="connsiteY27" fmla="*/ 5746750 h 6858000"/>
              <a:gd name="connsiteX28" fmla="*/ 2301861 w 2889236"/>
              <a:gd name="connsiteY28" fmla="*/ 5692775 h 6858000"/>
              <a:gd name="connsiteX29" fmla="*/ 2359011 w 2889236"/>
              <a:gd name="connsiteY29" fmla="*/ 5634038 h 6858000"/>
              <a:gd name="connsiteX30" fmla="*/ 2411398 w 2889236"/>
              <a:gd name="connsiteY30" fmla="*/ 5575300 h 6858000"/>
              <a:gd name="connsiteX31" fmla="*/ 2454261 w 2889236"/>
              <a:gd name="connsiteY31" fmla="*/ 5511800 h 6858000"/>
              <a:gd name="connsiteX32" fmla="*/ 2490773 w 2889236"/>
              <a:gd name="connsiteY32" fmla="*/ 5440363 h 6858000"/>
              <a:gd name="connsiteX33" fmla="*/ 2512998 w 2889236"/>
              <a:gd name="connsiteY33" fmla="*/ 5370513 h 6858000"/>
              <a:gd name="connsiteX34" fmla="*/ 2527286 w 2889236"/>
              <a:gd name="connsiteY34" fmla="*/ 5292725 h 6858000"/>
              <a:gd name="connsiteX35" fmla="*/ 2533636 w 2889236"/>
              <a:gd name="connsiteY35" fmla="*/ 5216525 h 6858000"/>
              <a:gd name="connsiteX36" fmla="*/ 2532048 w 2889236"/>
              <a:gd name="connsiteY36" fmla="*/ 5135563 h 6858000"/>
              <a:gd name="connsiteX37" fmla="*/ 2525698 w 2889236"/>
              <a:gd name="connsiteY37" fmla="*/ 5054600 h 6858000"/>
              <a:gd name="connsiteX38" fmla="*/ 2517761 w 2889236"/>
              <a:gd name="connsiteY38" fmla="*/ 4970463 h 6858000"/>
              <a:gd name="connsiteX39" fmla="*/ 2506648 w 2889236"/>
              <a:gd name="connsiteY39" fmla="*/ 4886325 h 6858000"/>
              <a:gd name="connsiteX40" fmla="*/ 2493948 w 2889236"/>
              <a:gd name="connsiteY40" fmla="*/ 4802188 h 6858000"/>
              <a:gd name="connsiteX41" fmla="*/ 2484423 w 2889236"/>
              <a:gd name="connsiteY41" fmla="*/ 4718050 h 6858000"/>
              <a:gd name="connsiteX42" fmla="*/ 2478073 w 2889236"/>
              <a:gd name="connsiteY42" fmla="*/ 4633913 h 6858000"/>
              <a:gd name="connsiteX43" fmla="*/ 2473311 w 2889236"/>
              <a:gd name="connsiteY43" fmla="*/ 4552950 h 6858000"/>
              <a:gd name="connsiteX44" fmla="*/ 2478073 w 2889236"/>
              <a:gd name="connsiteY44" fmla="*/ 4473575 h 6858000"/>
              <a:gd name="connsiteX45" fmla="*/ 2487598 w 2889236"/>
              <a:gd name="connsiteY45" fmla="*/ 4395788 h 6858000"/>
              <a:gd name="connsiteX46" fmla="*/ 2508236 w 2889236"/>
              <a:gd name="connsiteY46" fmla="*/ 4314825 h 6858000"/>
              <a:gd name="connsiteX47" fmla="*/ 2539986 w 2889236"/>
              <a:gd name="connsiteY47" fmla="*/ 4235450 h 6858000"/>
              <a:gd name="connsiteX48" fmla="*/ 2578086 w 2889236"/>
              <a:gd name="connsiteY48" fmla="*/ 4156075 h 6858000"/>
              <a:gd name="connsiteX49" fmla="*/ 2620948 w 2889236"/>
              <a:gd name="connsiteY49" fmla="*/ 4076700 h 6858000"/>
              <a:gd name="connsiteX50" fmla="*/ 2665398 w 2889236"/>
              <a:gd name="connsiteY50" fmla="*/ 3998913 h 6858000"/>
              <a:gd name="connsiteX51" fmla="*/ 2713024 w 2889236"/>
              <a:gd name="connsiteY51" fmla="*/ 3919538 h 6858000"/>
              <a:gd name="connsiteX52" fmla="*/ 2755886 w 2889236"/>
              <a:gd name="connsiteY52" fmla="*/ 3840163 h 6858000"/>
              <a:gd name="connsiteX53" fmla="*/ 2798748 w 2889236"/>
              <a:gd name="connsiteY53" fmla="*/ 3759200 h 6858000"/>
              <a:gd name="connsiteX54" fmla="*/ 2835261 w 2889236"/>
              <a:gd name="connsiteY54" fmla="*/ 3678238 h 6858000"/>
              <a:gd name="connsiteX55" fmla="*/ 2863836 w 2889236"/>
              <a:gd name="connsiteY55" fmla="*/ 3597275 h 6858000"/>
              <a:gd name="connsiteX56" fmla="*/ 2879711 w 2889236"/>
              <a:gd name="connsiteY56" fmla="*/ 3514725 h 6858000"/>
              <a:gd name="connsiteX57" fmla="*/ 2889236 w 2889236"/>
              <a:gd name="connsiteY57" fmla="*/ 3429000 h 6858000"/>
              <a:gd name="connsiteX58" fmla="*/ 2879711 w 2889236"/>
              <a:gd name="connsiteY58" fmla="*/ 3343275 h 6858000"/>
              <a:gd name="connsiteX59" fmla="*/ 2863836 w 2889236"/>
              <a:gd name="connsiteY59" fmla="*/ 3260725 h 6858000"/>
              <a:gd name="connsiteX60" fmla="*/ 2835261 w 2889236"/>
              <a:gd name="connsiteY60" fmla="*/ 3179763 h 6858000"/>
              <a:gd name="connsiteX61" fmla="*/ 2798748 w 2889236"/>
              <a:gd name="connsiteY61" fmla="*/ 3098800 h 6858000"/>
              <a:gd name="connsiteX62" fmla="*/ 2755886 w 2889236"/>
              <a:gd name="connsiteY62" fmla="*/ 3017838 h 6858000"/>
              <a:gd name="connsiteX63" fmla="*/ 2713024 w 2889236"/>
              <a:gd name="connsiteY63" fmla="*/ 2938463 h 6858000"/>
              <a:gd name="connsiteX64" fmla="*/ 2665398 w 2889236"/>
              <a:gd name="connsiteY64" fmla="*/ 2859088 h 6858000"/>
              <a:gd name="connsiteX65" fmla="*/ 2620948 w 2889236"/>
              <a:gd name="connsiteY65" fmla="*/ 2781300 h 6858000"/>
              <a:gd name="connsiteX66" fmla="*/ 2578086 w 2889236"/>
              <a:gd name="connsiteY66" fmla="*/ 2701925 h 6858000"/>
              <a:gd name="connsiteX67" fmla="*/ 2539986 w 2889236"/>
              <a:gd name="connsiteY67" fmla="*/ 2622550 h 6858000"/>
              <a:gd name="connsiteX68" fmla="*/ 2508236 w 2889236"/>
              <a:gd name="connsiteY68" fmla="*/ 2543175 h 6858000"/>
              <a:gd name="connsiteX69" fmla="*/ 2487598 w 2889236"/>
              <a:gd name="connsiteY69" fmla="*/ 2462213 h 6858000"/>
              <a:gd name="connsiteX70" fmla="*/ 2478073 w 2889236"/>
              <a:gd name="connsiteY70" fmla="*/ 2384425 h 6858000"/>
              <a:gd name="connsiteX71" fmla="*/ 2473311 w 2889236"/>
              <a:gd name="connsiteY71" fmla="*/ 2305050 h 6858000"/>
              <a:gd name="connsiteX72" fmla="*/ 2478073 w 2889236"/>
              <a:gd name="connsiteY72" fmla="*/ 2224088 h 6858000"/>
              <a:gd name="connsiteX73" fmla="*/ 2484423 w 2889236"/>
              <a:gd name="connsiteY73" fmla="*/ 2139950 h 6858000"/>
              <a:gd name="connsiteX74" fmla="*/ 2493948 w 2889236"/>
              <a:gd name="connsiteY74" fmla="*/ 2055813 h 6858000"/>
              <a:gd name="connsiteX75" fmla="*/ 2506648 w 2889236"/>
              <a:gd name="connsiteY75" fmla="*/ 1971675 h 6858000"/>
              <a:gd name="connsiteX76" fmla="*/ 2517761 w 2889236"/>
              <a:gd name="connsiteY76" fmla="*/ 1887538 h 6858000"/>
              <a:gd name="connsiteX77" fmla="*/ 2525698 w 2889236"/>
              <a:gd name="connsiteY77" fmla="*/ 1803400 h 6858000"/>
              <a:gd name="connsiteX78" fmla="*/ 2532048 w 2889236"/>
              <a:gd name="connsiteY78" fmla="*/ 1722438 h 6858000"/>
              <a:gd name="connsiteX79" fmla="*/ 2533636 w 2889236"/>
              <a:gd name="connsiteY79" fmla="*/ 1641475 h 6858000"/>
              <a:gd name="connsiteX80" fmla="*/ 2527286 w 2889236"/>
              <a:gd name="connsiteY80" fmla="*/ 1565275 h 6858000"/>
              <a:gd name="connsiteX81" fmla="*/ 2512998 w 2889236"/>
              <a:gd name="connsiteY81" fmla="*/ 1487488 h 6858000"/>
              <a:gd name="connsiteX82" fmla="*/ 2490773 w 2889236"/>
              <a:gd name="connsiteY82" fmla="*/ 1417638 h 6858000"/>
              <a:gd name="connsiteX83" fmla="*/ 2454261 w 2889236"/>
              <a:gd name="connsiteY83" fmla="*/ 1346200 h 6858000"/>
              <a:gd name="connsiteX84" fmla="*/ 2411398 w 2889236"/>
              <a:gd name="connsiteY84" fmla="*/ 1282700 h 6858000"/>
              <a:gd name="connsiteX85" fmla="*/ 2359011 w 2889236"/>
              <a:gd name="connsiteY85" fmla="*/ 1223963 h 6858000"/>
              <a:gd name="connsiteX86" fmla="*/ 2301861 w 2889236"/>
              <a:gd name="connsiteY86" fmla="*/ 1165225 h 6858000"/>
              <a:gd name="connsiteX87" fmla="*/ 2239948 w 2889236"/>
              <a:gd name="connsiteY87" fmla="*/ 1111250 h 6858000"/>
              <a:gd name="connsiteX88" fmla="*/ 2174861 w 2889236"/>
              <a:gd name="connsiteY88" fmla="*/ 1060450 h 6858000"/>
              <a:gd name="connsiteX89" fmla="*/ 2106598 w 2889236"/>
              <a:gd name="connsiteY89" fmla="*/ 1008063 h 6858000"/>
              <a:gd name="connsiteX90" fmla="*/ 2039923 w 2889236"/>
              <a:gd name="connsiteY90" fmla="*/ 957263 h 6858000"/>
              <a:gd name="connsiteX91" fmla="*/ 1973248 w 2889236"/>
              <a:gd name="connsiteY91" fmla="*/ 906463 h 6858000"/>
              <a:gd name="connsiteX92" fmla="*/ 1909748 w 2889236"/>
              <a:gd name="connsiteY92" fmla="*/ 852488 h 6858000"/>
              <a:gd name="connsiteX93" fmla="*/ 1849423 w 2889236"/>
              <a:gd name="connsiteY93" fmla="*/ 798513 h 6858000"/>
              <a:gd name="connsiteX94" fmla="*/ 1797036 w 2889236"/>
              <a:gd name="connsiteY94" fmla="*/ 739775 h 6858000"/>
              <a:gd name="connsiteX95" fmla="*/ 1749411 w 2889236"/>
              <a:gd name="connsiteY95" fmla="*/ 677863 h 6858000"/>
              <a:gd name="connsiteX96" fmla="*/ 1706548 w 2889236"/>
              <a:gd name="connsiteY96" fmla="*/ 604838 h 6858000"/>
              <a:gd name="connsiteX97" fmla="*/ 1670036 w 2889236"/>
              <a:gd name="connsiteY97" fmla="*/ 525463 h 6858000"/>
              <a:gd name="connsiteX98" fmla="*/ 1641461 w 2889236"/>
              <a:gd name="connsiteY98" fmla="*/ 441325 h 6858000"/>
              <a:gd name="connsiteX99" fmla="*/ 1614473 w 2889236"/>
              <a:gd name="connsiteY99" fmla="*/ 354013 h 6858000"/>
              <a:gd name="connsiteX100" fmla="*/ 1592248 w 2889236"/>
              <a:gd name="connsiteY100" fmla="*/ 263525 h 6858000"/>
              <a:gd name="connsiteX101" fmla="*/ 1566848 w 2889236"/>
              <a:gd name="connsiteY101" fmla="*/ 174625 h 6858000"/>
              <a:gd name="connsiteX102" fmla="*/ 1541448 w 2889236"/>
              <a:gd name="connsiteY102" fmla="*/ 873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2889236" h="6858000">
                <a:moveTo>
                  <a:pt x="1514461" y="0"/>
                </a:moveTo>
                <a:lnTo>
                  <a:pt x="1291796" y="0"/>
                </a:lnTo>
                <a:lnTo>
                  <a:pt x="1242998" y="0"/>
                </a:lnTo>
                <a:lnTo>
                  <a:pt x="303177" y="0"/>
                </a:lnTo>
                <a:lnTo>
                  <a:pt x="235415" y="0"/>
                </a:lnTo>
                <a:lnTo>
                  <a:pt x="0" y="0"/>
                </a:lnTo>
                <a:lnTo>
                  <a:pt x="0" y="6858000"/>
                </a:lnTo>
                <a:lnTo>
                  <a:pt x="235415" y="6858000"/>
                </a:lnTo>
                <a:lnTo>
                  <a:pt x="303177" y="6858000"/>
                </a:lnTo>
                <a:lnTo>
                  <a:pt x="1242998" y="6858000"/>
                </a:lnTo>
                <a:lnTo>
                  <a:pt x="1291795" y="6858000"/>
                </a:lnTo>
                <a:lnTo>
                  <a:pt x="1514461" y="6858000"/>
                </a:lnTo>
                <a:lnTo>
                  <a:pt x="1541448" y="6770688"/>
                </a:lnTo>
                <a:lnTo>
                  <a:pt x="1566848" y="6683375"/>
                </a:lnTo>
                <a:lnTo>
                  <a:pt x="1592248" y="6594475"/>
                </a:lnTo>
                <a:lnTo>
                  <a:pt x="1614473" y="6503988"/>
                </a:lnTo>
                <a:lnTo>
                  <a:pt x="1641461" y="6416675"/>
                </a:lnTo>
                <a:lnTo>
                  <a:pt x="1670036" y="6332538"/>
                </a:lnTo>
                <a:lnTo>
                  <a:pt x="1706548" y="6253163"/>
                </a:lnTo>
                <a:lnTo>
                  <a:pt x="1749411" y="6180138"/>
                </a:lnTo>
                <a:lnTo>
                  <a:pt x="1797036" y="6118225"/>
                </a:lnTo>
                <a:lnTo>
                  <a:pt x="1849423" y="6059488"/>
                </a:lnTo>
                <a:lnTo>
                  <a:pt x="1909748" y="6005513"/>
                </a:lnTo>
                <a:lnTo>
                  <a:pt x="1973248" y="5951538"/>
                </a:lnTo>
                <a:lnTo>
                  <a:pt x="2039923" y="5900738"/>
                </a:lnTo>
                <a:lnTo>
                  <a:pt x="2106598" y="5849938"/>
                </a:lnTo>
                <a:lnTo>
                  <a:pt x="2174861" y="5797550"/>
                </a:lnTo>
                <a:lnTo>
                  <a:pt x="2239948" y="5746750"/>
                </a:lnTo>
                <a:lnTo>
                  <a:pt x="2301861" y="5692775"/>
                </a:lnTo>
                <a:lnTo>
                  <a:pt x="2359011" y="5634038"/>
                </a:lnTo>
                <a:lnTo>
                  <a:pt x="2411398" y="5575300"/>
                </a:lnTo>
                <a:lnTo>
                  <a:pt x="2454261" y="5511800"/>
                </a:lnTo>
                <a:lnTo>
                  <a:pt x="2490773" y="5440363"/>
                </a:lnTo>
                <a:lnTo>
                  <a:pt x="2512998" y="5370513"/>
                </a:lnTo>
                <a:lnTo>
                  <a:pt x="2527286" y="5292725"/>
                </a:lnTo>
                <a:lnTo>
                  <a:pt x="2533636" y="5216525"/>
                </a:lnTo>
                <a:lnTo>
                  <a:pt x="2532048" y="5135563"/>
                </a:lnTo>
                <a:lnTo>
                  <a:pt x="2525698" y="5054600"/>
                </a:lnTo>
                <a:lnTo>
                  <a:pt x="2517761" y="4970463"/>
                </a:lnTo>
                <a:lnTo>
                  <a:pt x="2506648" y="4886325"/>
                </a:lnTo>
                <a:lnTo>
                  <a:pt x="2493948" y="4802188"/>
                </a:lnTo>
                <a:lnTo>
                  <a:pt x="2484423" y="4718050"/>
                </a:lnTo>
                <a:lnTo>
                  <a:pt x="2478073" y="4633913"/>
                </a:lnTo>
                <a:lnTo>
                  <a:pt x="2473311" y="4552950"/>
                </a:lnTo>
                <a:lnTo>
                  <a:pt x="2478073" y="4473575"/>
                </a:lnTo>
                <a:lnTo>
                  <a:pt x="2487598" y="4395788"/>
                </a:lnTo>
                <a:lnTo>
                  <a:pt x="2508236" y="4314825"/>
                </a:lnTo>
                <a:lnTo>
                  <a:pt x="2539986" y="4235450"/>
                </a:lnTo>
                <a:lnTo>
                  <a:pt x="2578086" y="4156075"/>
                </a:lnTo>
                <a:lnTo>
                  <a:pt x="2620948" y="4076700"/>
                </a:lnTo>
                <a:lnTo>
                  <a:pt x="2665398" y="3998913"/>
                </a:lnTo>
                <a:lnTo>
                  <a:pt x="2713024" y="3919538"/>
                </a:lnTo>
                <a:lnTo>
                  <a:pt x="2755886" y="3840163"/>
                </a:lnTo>
                <a:lnTo>
                  <a:pt x="2798748" y="3759200"/>
                </a:lnTo>
                <a:lnTo>
                  <a:pt x="2835261" y="3678238"/>
                </a:lnTo>
                <a:lnTo>
                  <a:pt x="2863836" y="3597275"/>
                </a:lnTo>
                <a:lnTo>
                  <a:pt x="2879711" y="3514725"/>
                </a:lnTo>
                <a:lnTo>
                  <a:pt x="2889236" y="3429000"/>
                </a:lnTo>
                <a:lnTo>
                  <a:pt x="2879711" y="3343275"/>
                </a:lnTo>
                <a:lnTo>
                  <a:pt x="2863836" y="3260725"/>
                </a:lnTo>
                <a:lnTo>
                  <a:pt x="2835261" y="3179763"/>
                </a:lnTo>
                <a:lnTo>
                  <a:pt x="2798748" y="3098800"/>
                </a:lnTo>
                <a:lnTo>
                  <a:pt x="2755886" y="3017838"/>
                </a:lnTo>
                <a:lnTo>
                  <a:pt x="2713024" y="2938463"/>
                </a:lnTo>
                <a:lnTo>
                  <a:pt x="2665398" y="2859088"/>
                </a:lnTo>
                <a:lnTo>
                  <a:pt x="2620948" y="2781300"/>
                </a:lnTo>
                <a:lnTo>
                  <a:pt x="2578086" y="2701925"/>
                </a:lnTo>
                <a:lnTo>
                  <a:pt x="2539986" y="2622550"/>
                </a:lnTo>
                <a:lnTo>
                  <a:pt x="2508236" y="2543175"/>
                </a:lnTo>
                <a:lnTo>
                  <a:pt x="2487598" y="2462213"/>
                </a:lnTo>
                <a:lnTo>
                  <a:pt x="2478073" y="2384425"/>
                </a:lnTo>
                <a:lnTo>
                  <a:pt x="2473311" y="2305050"/>
                </a:lnTo>
                <a:lnTo>
                  <a:pt x="2478073" y="2224088"/>
                </a:lnTo>
                <a:lnTo>
                  <a:pt x="2484423" y="2139950"/>
                </a:lnTo>
                <a:lnTo>
                  <a:pt x="2493948" y="2055813"/>
                </a:lnTo>
                <a:lnTo>
                  <a:pt x="2506648" y="1971675"/>
                </a:lnTo>
                <a:lnTo>
                  <a:pt x="2517761" y="1887538"/>
                </a:lnTo>
                <a:lnTo>
                  <a:pt x="2525698" y="1803400"/>
                </a:lnTo>
                <a:lnTo>
                  <a:pt x="2532048" y="1722438"/>
                </a:lnTo>
                <a:lnTo>
                  <a:pt x="2533636" y="1641475"/>
                </a:lnTo>
                <a:lnTo>
                  <a:pt x="2527286" y="1565275"/>
                </a:lnTo>
                <a:lnTo>
                  <a:pt x="2512998" y="1487488"/>
                </a:lnTo>
                <a:lnTo>
                  <a:pt x="2490773" y="1417638"/>
                </a:lnTo>
                <a:lnTo>
                  <a:pt x="2454261" y="1346200"/>
                </a:lnTo>
                <a:lnTo>
                  <a:pt x="2411398" y="1282700"/>
                </a:lnTo>
                <a:lnTo>
                  <a:pt x="2359011" y="1223963"/>
                </a:lnTo>
                <a:lnTo>
                  <a:pt x="2301861" y="1165225"/>
                </a:lnTo>
                <a:lnTo>
                  <a:pt x="2239948" y="1111250"/>
                </a:lnTo>
                <a:lnTo>
                  <a:pt x="2174861" y="1060450"/>
                </a:lnTo>
                <a:lnTo>
                  <a:pt x="2106598" y="1008063"/>
                </a:lnTo>
                <a:lnTo>
                  <a:pt x="2039923" y="957263"/>
                </a:lnTo>
                <a:lnTo>
                  <a:pt x="1973248" y="906463"/>
                </a:lnTo>
                <a:lnTo>
                  <a:pt x="1909748" y="852488"/>
                </a:lnTo>
                <a:lnTo>
                  <a:pt x="1849423" y="798513"/>
                </a:lnTo>
                <a:lnTo>
                  <a:pt x="1797036" y="739775"/>
                </a:lnTo>
                <a:lnTo>
                  <a:pt x="1749411" y="677863"/>
                </a:lnTo>
                <a:lnTo>
                  <a:pt x="1706548" y="604838"/>
                </a:lnTo>
                <a:lnTo>
                  <a:pt x="1670036" y="525463"/>
                </a:lnTo>
                <a:lnTo>
                  <a:pt x="1641461" y="441325"/>
                </a:lnTo>
                <a:lnTo>
                  <a:pt x="1614473" y="354013"/>
                </a:lnTo>
                <a:lnTo>
                  <a:pt x="1592248" y="263525"/>
                </a:lnTo>
                <a:lnTo>
                  <a:pt x="1566848" y="174625"/>
                </a:lnTo>
                <a:lnTo>
                  <a:pt x="1541448" y="87313"/>
                </a:lnTo>
                <a:close/>
              </a:path>
            </a:pathLst>
          </a:custGeom>
          <a:solidFill>
            <a:srgbClr val="171624"/>
          </a:solidFill>
          <a:ln w="0">
            <a:noFill/>
            <a:prstDash val="solid"/>
            <a:round/>
            <a:headEnd/>
            <a:tailEnd/>
          </a:ln>
        </p:spPr>
        <p:txBody>
          <a:bodyPr/>
          <a:lstStyle/>
          <a:p>
            <a:endParaRPr lang="en-US"/>
          </a:p>
        </p:txBody>
      </p:sp>
    </p:spTree>
    <p:extLst>
      <p:ext uri="{BB962C8B-B14F-4D97-AF65-F5344CB8AC3E}">
        <p14:creationId xmlns:p14="http://schemas.microsoft.com/office/powerpoint/2010/main" val="716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DED3F7-B629-9171-69CA-4CE0432D1387}"/>
              </a:ext>
            </a:extLst>
          </p:cNvPr>
          <p:cNvSpPr>
            <a:spLocks noGrp="1"/>
          </p:cNvSpPr>
          <p:nvPr>
            <p:ph type="title"/>
          </p:nvPr>
        </p:nvSpPr>
        <p:spPr/>
        <p:txBody>
          <a:bodyPr/>
          <a:lstStyle/>
          <a:p>
            <a:r>
              <a:rPr lang="en-US" dirty="0"/>
              <a:t>Theorem SLR.1: Unbiasedness of OLS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FA8C23AB-4166-5AB5-038C-A62BF4C36620}"/>
                  </a:ext>
                </a:extLst>
              </p:cNvPr>
              <p:cNvSpPr>
                <a:spLocks noGrp="1"/>
              </p:cNvSpPr>
              <p:nvPr>
                <p:ph idx="1"/>
              </p:nvPr>
            </p:nvSpPr>
            <p:spPr/>
            <p:txBody>
              <a:bodyPr>
                <a:normAutofit lnSpcReduction="10000"/>
              </a:bodyPr>
              <a:lstStyle/>
              <a:p>
                <a:pPr marL="0" indent="0">
                  <a:buNone/>
                </a:pPr>
                <a:r>
                  <a:rPr lang="en-US" dirty="0"/>
                  <a:t>Under assumptions SLR.1 through SLR.4,</a:t>
                </a:r>
              </a:p>
              <a:p>
                <a:pPr marL="0" indent="0" algn="ctr">
                  <a:buNone/>
                </a:pPr>
                <a14:m>
                  <m:oMath xmlns:m="http://schemas.openxmlformats.org/officeDocument/2006/math">
                    <m:r>
                      <a:rPr lang="en-US" i="1" dirty="0" smtClean="0">
                        <a:latin typeface="Cambria Math" panose="02040503050406030204" pitchFamily="18" charset="0"/>
                      </a:rPr>
                      <m:t>𝐸</m:t>
                    </m:r>
                    <m:d>
                      <m:dPr>
                        <m:ctrlPr>
                          <a:rPr lang="en-US" i="1" dirty="0" smtClean="0">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0</m:t>
                                </m:r>
                              </m:sub>
                            </m:sSub>
                          </m:e>
                        </m:acc>
                      </m:e>
                    </m:d>
                    <m:r>
                      <a:rPr lang="el-GR" i="1" dirty="0" smtClean="0">
                        <a:latin typeface="Cambria Math" panose="02040503050406030204" pitchFamily="18" charset="0"/>
                      </a:rPr>
                      <m:t>=</m:t>
                    </m:r>
                    <m:sSub>
                      <m:sSubPr>
                        <m:ctrlPr>
                          <a:rPr lang="el-GR" i="1" dirty="0">
                            <a:latin typeface="Cambria Math" panose="02040503050406030204" pitchFamily="18" charset="0"/>
                          </a:rPr>
                        </m:ctrlPr>
                      </m:sSubPr>
                      <m:e>
                        <m:r>
                          <a:rPr lang="el-GR" i="1" dirty="0">
                            <a:latin typeface="Cambria Math" panose="02040503050406030204" pitchFamily="18" charset="0"/>
                          </a:rPr>
                          <m:t>𝛽</m:t>
                        </m:r>
                      </m:e>
                      <m:sub>
                        <m:r>
                          <a:rPr lang="en-CA" i="1" dirty="0">
                            <a:latin typeface="Cambria Math" panose="02040503050406030204" pitchFamily="18" charset="0"/>
                          </a:rPr>
                          <m:t>0</m:t>
                        </m:r>
                      </m:sub>
                    </m:sSub>
                  </m:oMath>
                </a14:m>
                <a:r>
                  <a:rPr lang="en-US" dirty="0"/>
                  <a:t> and </a:t>
                </a:r>
                <a14:m>
                  <m:oMath xmlns:m="http://schemas.openxmlformats.org/officeDocument/2006/math">
                    <m:r>
                      <a:rPr lang="en-US" i="1" dirty="0" smtClean="0">
                        <a:latin typeface="Cambria Math" panose="02040503050406030204" pitchFamily="18" charset="0"/>
                      </a:rPr>
                      <m:t>𝐸</m:t>
                    </m:r>
                    <m:r>
                      <a:rPr lang="en-US" i="1" dirty="0"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1</m:t>
                            </m:r>
                          </m:sub>
                        </m:sSub>
                      </m:e>
                    </m:acc>
                    <m:r>
                      <a:rPr lang="en-US" i="1">
                        <a:latin typeface="Cambria Math" panose="02040503050406030204" pitchFamily="18" charset="0"/>
                      </a:rPr>
                      <m:t> </m:t>
                    </m:r>
                    <m:r>
                      <a:rPr lang="el-GR" i="1" dirty="0" smtClean="0">
                        <a:latin typeface="Cambria Math" panose="02040503050406030204" pitchFamily="18" charset="0"/>
                      </a:rPr>
                      <m:t>)=</m:t>
                    </m:r>
                    <m:sSub>
                      <m:sSubPr>
                        <m:ctrlPr>
                          <a:rPr lang="el-GR" i="1" dirty="0">
                            <a:latin typeface="Cambria Math" panose="02040503050406030204" pitchFamily="18" charset="0"/>
                          </a:rPr>
                        </m:ctrlPr>
                      </m:sSubPr>
                      <m:e>
                        <m:r>
                          <a:rPr lang="el-GR" i="1" dirty="0">
                            <a:latin typeface="Cambria Math" panose="02040503050406030204" pitchFamily="18" charset="0"/>
                          </a:rPr>
                          <m:t>𝛽</m:t>
                        </m:r>
                      </m:e>
                      <m:sub>
                        <m:r>
                          <a:rPr lang="en-CA" b="0" i="1" dirty="0" smtClean="0">
                            <a:latin typeface="Cambria Math" panose="02040503050406030204" pitchFamily="18" charset="0"/>
                          </a:rPr>
                          <m:t>1</m:t>
                        </m:r>
                      </m:sub>
                    </m:sSub>
                  </m:oMath>
                </a14:m>
                <a:endParaRPr lang="en-US" dirty="0"/>
              </a:p>
              <a:p>
                <a:pPr marL="0" indent="0">
                  <a:buNone/>
                </a:pPr>
                <a:r>
                  <a:rPr lang="en-US" dirty="0"/>
                  <a:t>for any values of </a:t>
                </a:r>
                <a14:m>
                  <m:oMath xmlns:m="http://schemas.openxmlformats.org/officeDocument/2006/math">
                    <m:sSub>
                      <m:sSubPr>
                        <m:ctrlPr>
                          <a:rPr lang="el-GR" i="1" dirty="0" smtClean="0">
                            <a:latin typeface="Cambria Math" panose="02040503050406030204" pitchFamily="18" charset="0"/>
                          </a:rPr>
                        </m:ctrlPr>
                      </m:sSubPr>
                      <m:e>
                        <m:r>
                          <a:rPr lang="el-GR" i="1" dirty="0">
                            <a:latin typeface="Cambria Math" panose="02040503050406030204" pitchFamily="18" charset="0"/>
                          </a:rPr>
                          <m:t>𝛽</m:t>
                        </m:r>
                      </m:e>
                      <m:sub>
                        <m:r>
                          <a:rPr lang="en-CA" i="1" dirty="0">
                            <a:latin typeface="Cambria Math" panose="02040503050406030204" pitchFamily="18" charset="0"/>
                          </a:rPr>
                          <m:t>0</m:t>
                        </m:r>
                      </m:sub>
                    </m:sSub>
                  </m:oMath>
                </a14:m>
                <a:r>
                  <a:rPr lang="en-US" dirty="0"/>
                  <a:t> and </a:t>
                </a:r>
                <a14:m>
                  <m:oMath xmlns:m="http://schemas.openxmlformats.org/officeDocument/2006/math">
                    <m:sSub>
                      <m:sSubPr>
                        <m:ctrlPr>
                          <a:rPr lang="el-GR" i="1" dirty="0">
                            <a:latin typeface="Cambria Math" panose="02040503050406030204" pitchFamily="18" charset="0"/>
                          </a:rPr>
                        </m:ctrlPr>
                      </m:sSubPr>
                      <m:e>
                        <m:r>
                          <a:rPr lang="el-GR" i="1" dirty="0">
                            <a:latin typeface="Cambria Math" panose="02040503050406030204" pitchFamily="18" charset="0"/>
                          </a:rPr>
                          <m:t>𝛽</m:t>
                        </m:r>
                      </m:e>
                      <m:sub>
                        <m:r>
                          <a:rPr lang="en-CA" i="1" dirty="0">
                            <a:latin typeface="Cambria Math" panose="02040503050406030204" pitchFamily="18" charset="0"/>
                          </a:rPr>
                          <m:t>1</m:t>
                        </m:r>
                      </m:sub>
                    </m:sSub>
                  </m:oMath>
                </a14:m>
                <a:r>
                  <a:rPr lang="el-GR" dirty="0"/>
                  <a:t>. </a:t>
                </a:r>
                <a:r>
                  <a:rPr lang="en-US" dirty="0"/>
                  <a:t>In other words,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0</m:t>
                            </m:r>
                          </m:sub>
                        </m:sSub>
                      </m:e>
                    </m:acc>
                    <m:r>
                      <a:rPr lang="en-CA" i="1">
                        <a:latin typeface="Cambria Math" panose="02040503050406030204" pitchFamily="18" charset="0"/>
                        <a:ea typeface="Cambria Math" panose="02040503050406030204" pitchFamily="18" charset="0"/>
                      </a:rPr>
                      <m:t> </m:t>
                    </m:r>
                  </m:oMath>
                </a14:m>
                <a:r>
                  <a:rPr lang="en-US" dirty="0"/>
                  <a:t>is unbiased for any values of </a:t>
                </a:r>
                <a14:m>
                  <m:oMath xmlns:m="http://schemas.openxmlformats.org/officeDocument/2006/math">
                    <m:sSub>
                      <m:sSubPr>
                        <m:ctrlPr>
                          <a:rPr lang="el-GR" i="1" dirty="0">
                            <a:latin typeface="Cambria Math" panose="02040503050406030204" pitchFamily="18" charset="0"/>
                          </a:rPr>
                        </m:ctrlPr>
                      </m:sSubPr>
                      <m:e>
                        <m:r>
                          <a:rPr lang="el-GR" i="1" dirty="0">
                            <a:latin typeface="Cambria Math" panose="02040503050406030204" pitchFamily="18" charset="0"/>
                          </a:rPr>
                          <m:t>𝛽</m:t>
                        </m:r>
                      </m:e>
                      <m:sub>
                        <m:r>
                          <a:rPr lang="en-CA" i="1" dirty="0">
                            <a:latin typeface="Cambria Math" panose="02040503050406030204" pitchFamily="18" charset="0"/>
                          </a:rPr>
                          <m:t>0</m:t>
                        </m:r>
                      </m:sub>
                    </m:sSub>
                  </m:oMath>
                </a14:m>
                <a:r>
                  <a:rPr lang="el-GR" dirty="0"/>
                  <a:t> </a:t>
                </a:r>
                <a:r>
                  <a:rPr lang="en-US" dirty="0"/>
                  <a:t>and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1</m:t>
                            </m:r>
                          </m:sub>
                        </m:sSub>
                      </m:e>
                    </m:acc>
                    <m:r>
                      <a:rPr lang="en-US" i="1">
                        <a:latin typeface="Cambria Math" panose="02040503050406030204" pitchFamily="18" charset="0"/>
                      </a:rPr>
                      <m:t> </m:t>
                    </m:r>
                  </m:oMath>
                </a14:m>
                <a:r>
                  <a:rPr lang="en-US" dirty="0"/>
                  <a:t>is unbiased for </a:t>
                </a:r>
                <a14:m>
                  <m:oMath xmlns:m="http://schemas.openxmlformats.org/officeDocument/2006/math">
                    <m:sSub>
                      <m:sSubPr>
                        <m:ctrlPr>
                          <a:rPr lang="el-GR" i="1" dirty="0">
                            <a:latin typeface="Cambria Math" panose="02040503050406030204" pitchFamily="18" charset="0"/>
                          </a:rPr>
                        </m:ctrlPr>
                      </m:sSubPr>
                      <m:e>
                        <m:r>
                          <a:rPr lang="el-GR" i="1" dirty="0">
                            <a:latin typeface="Cambria Math" panose="02040503050406030204" pitchFamily="18" charset="0"/>
                          </a:rPr>
                          <m:t>𝛽</m:t>
                        </m:r>
                      </m:e>
                      <m:sub>
                        <m:r>
                          <a:rPr lang="en-CA" i="1" dirty="0">
                            <a:latin typeface="Cambria Math" panose="02040503050406030204" pitchFamily="18" charset="0"/>
                          </a:rPr>
                          <m:t>1</m:t>
                        </m:r>
                      </m:sub>
                    </m:sSub>
                  </m:oMath>
                </a14:m>
                <a:r>
                  <a:rPr lang="el-GR" dirty="0"/>
                  <a:t>.</a:t>
                </a:r>
              </a:p>
              <a:p>
                <a:pPr marL="0" indent="0">
                  <a:buNone/>
                </a:pPr>
                <a:r>
                  <a:rPr lang="en-US" dirty="0"/>
                  <a:t>This result is important because it tells us that OLS, under assumptions SLR.1 through SLR.4, produces (over repeated samples) estimates that are equal, on average, to the true unknown parameters </a:t>
                </a:r>
                <a14:m>
                  <m:oMath xmlns:m="http://schemas.openxmlformats.org/officeDocument/2006/math">
                    <m:sSub>
                      <m:sSubPr>
                        <m:ctrlPr>
                          <a:rPr lang="el-GR" i="1" dirty="0" smtClean="0">
                            <a:latin typeface="Cambria Math" panose="02040503050406030204" pitchFamily="18" charset="0"/>
                          </a:rPr>
                        </m:ctrlPr>
                      </m:sSubPr>
                      <m:e>
                        <m:r>
                          <a:rPr lang="el-GR" i="1" dirty="0">
                            <a:latin typeface="Cambria Math" panose="02040503050406030204" pitchFamily="18" charset="0"/>
                          </a:rPr>
                          <m:t>𝛽</m:t>
                        </m:r>
                      </m:e>
                      <m:sub>
                        <m:r>
                          <a:rPr lang="en-CA" i="1" dirty="0">
                            <a:latin typeface="Cambria Math" panose="02040503050406030204" pitchFamily="18" charset="0"/>
                          </a:rPr>
                          <m:t>0</m:t>
                        </m:r>
                      </m:sub>
                    </m:sSub>
                  </m:oMath>
                </a14:m>
                <a:r>
                  <a:rPr lang="en-US" dirty="0"/>
                  <a:t> and </a:t>
                </a:r>
                <a14:m>
                  <m:oMath xmlns:m="http://schemas.openxmlformats.org/officeDocument/2006/math">
                    <m:sSub>
                      <m:sSubPr>
                        <m:ctrlPr>
                          <a:rPr lang="el-GR" i="1" dirty="0">
                            <a:latin typeface="Cambria Math" panose="02040503050406030204" pitchFamily="18" charset="0"/>
                          </a:rPr>
                        </m:ctrlPr>
                      </m:sSubPr>
                      <m:e>
                        <m:r>
                          <a:rPr lang="el-GR" i="1" dirty="0">
                            <a:latin typeface="Cambria Math" panose="02040503050406030204" pitchFamily="18" charset="0"/>
                          </a:rPr>
                          <m:t>𝛽</m:t>
                        </m:r>
                      </m:e>
                      <m:sub>
                        <m:r>
                          <a:rPr lang="en-CA" i="1" dirty="0">
                            <a:latin typeface="Cambria Math" panose="02040503050406030204" pitchFamily="18" charset="0"/>
                          </a:rPr>
                          <m:t>1</m:t>
                        </m:r>
                      </m:sub>
                    </m:sSub>
                  </m:oMath>
                </a14:m>
                <a:r>
                  <a:rPr lang="el-GR" dirty="0"/>
                  <a:t>.</a:t>
                </a:r>
              </a:p>
              <a:p>
                <a:pPr marL="0" indent="0">
                  <a:buNone/>
                </a:pPr>
                <a:r>
                  <a:rPr lang="en-US" dirty="0"/>
                  <a:t>It is important to note, however, that the property of unbiasedness is a feature of the sampling distributions of </a:t>
                </a:r>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0</m:t>
                            </m:r>
                          </m:sub>
                        </m:sSub>
                      </m:e>
                    </m:acc>
                    <m:r>
                      <a:rPr lang="en-US" i="1">
                        <a:latin typeface="Cambria Math" panose="02040503050406030204" pitchFamily="18" charset="0"/>
                      </a:rPr>
                      <m:t> </m:t>
                    </m:r>
                  </m:oMath>
                </a14:m>
                <a:r>
                  <a:rPr lang="en-US" dirty="0"/>
                  <a:t>and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acc>
                    <m:r>
                      <a:rPr lang="en-US" i="1">
                        <a:latin typeface="Cambria Math" panose="02040503050406030204" pitchFamily="18" charset="0"/>
                      </a:rPr>
                      <m:t> </m:t>
                    </m:r>
                  </m:oMath>
                </a14:m>
                <a:r>
                  <a:rPr lang="en-US" dirty="0"/>
                  <a:t> and tells us nothing about the estimate that we obtain for a given sample.</a:t>
                </a:r>
              </a:p>
            </p:txBody>
          </p:sp>
        </mc:Choice>
        <mc:Fallback xmlns="">
          <p:sp>
            <p:nvSpPr>
              <p:cNvPr id="5" name="Content Placeholder 4">
                <a:extLst>
                  <a:ext uri="{FF2B5EF4-FFF2-40B4-BE49-F238E27FC236}">
                    <a16:creationId xmlns:a16="http://schemas.microsoft.com/office/drawing/2014/main" id="{FA8C23AB-4166-5AB5-038C-A62BF4C36620}"/>
                  </a:ext>
                </a:extLst>
              </p:cNvPr>
              <p:cNvSpPr>
                <a:spLocks noGrp="1" noRot="1" noChangeAspect="1" noMove="1" noResize="1" noEditPoints="1" noAdjustHandles="1" noChangeArrowheads="1" noChangeShapeType="1" noTextEdit="1"/>
              </p:cNvSpPr>
              <p:nvPr>
                <p:ph idx="1"/>
              </p:nvPr>
            </p:nvSpPr>
            <p:spPr>
              <a:blipFill>
                <a:blip r:embed="rId2"/>
                <a:stretch>
                  <a:fillRect l="-623" t="-1056" r="-623" b="-2113"/>
                </a:stretch>
              </a:blipFill>
            </p:spPr>
            <p:txBody>
              <a:bodyPr/>
              <a:lstStyle/>
              <a:p>
                <a:r>
                  <a:rPr lang="en-US">
                    <a:noFill/>
                  </a:rPr>
                  <a:t> </a:t>
                </a:r>
              </a:p>
            </p:txBody>
          </p:sp>
        </mc:Fallback>
      </mc:AlternateContent>
    </p:spTree>
    <p:extLst>
      <p:ext uri="{BB962C8B-B14F-4D97-AF65-F5344CB8AC3E}">
        <p14:creationId xmlns:p14="http://schemas.microsoft.com/office/powerpoint/2010/main" val="432258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ACF95-D8BA-3900-C0C3-FFD93F5E57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065A3A-36D9-241E-CB64-2F9B601759D2}"/>
              </a:ext>
            </a:extLst>
          </p:cNvPr>
          <p:cNvSpPr>
            <a:spLocks noGrp="1"/>
          </p:cNvSpPr>
          <p:nvPr>
            <p:ph idx="1"/>
          </p:nvPr>
        </p:nvSpPr>
        <p:spPr/>
        <p:txBody>
          <a:bodyPr/>
          <a:lstStyle/>
          <a:p>
            <a:endParaRPr lang="en-US" dirty="0"/>
          </a:p>
          <a:p>
            <a:endParaRPr lang="en-US" dirty="0"/>
          </a:p>
          <a:p>
            <a:r>
              <a:rPr lang="en-US" dirty="0"/>
              <a:t>Let’s see this in action (go to code for 6 Simple Regression Model II.R / Vignette 5.1)</a:t>
            </a:r>
          </a:p>
          <a:p>
            <a:endParaRPr lang="en-US" dirty="0"/>
          </a:p>
        </p:txBody>
      </p:sp>
    </p:spTree>
    <p:extLst>
      <p:ext uri="{BB962C8B-B14F-4D97-AF65-F5344CB8AC3E}">
        <p14:creationId xmlns:p14="http://schemas.microsoft.com/office/powerpoint/2010/main" val="3262803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2D5CE-FA5B-4E31-4D3A-8E3D63DC09AC}"/>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3CB4DA-B37D-5D43-1019-0290AB3B2803}"/>
                  </a:ext>
                </a:extLst>
              </p:cNvPr>
              <p:cNvSpPr>
                <a:spLocks noGrp="1"/>
              </p:cNvSpPr>
              <p:nvPr>
                <p:ph idx="1"/>
              </p:nvPr>
            </p:nvSpPr>
            <p:spPr/>
            <p:txBody>
              <a:bodyPr/>
              <a:lstStyle/>
              <a:p>
                <a:r>
                  <a:rPr lang="en-US" dirty="0"/>
                  <a:t>In addition to knowing that the sampling distribution of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acc>
                    <m:r>
                      <a:rPr lang="en-US" i="1">
                        <a:latin typeface="Cambria Math" panose="02040503050406030204" pitchFamily="18" charset="0"/>
                      </a:rPr>
                      <m:t> </m:t>
                    </m:r>
                  </m:oMath>
                </a14:m>
                <a:r>
                  <a:rPr lang="en-US" dirty="0"/>
                  <a:t>is centered around </a:t>
                </a:r>
                <a14:m>
                  <m:oMath xmlns:m="http://schemas.openxmlformats.org/officeDocument/2006/math">
                    <m:sSub>
                      <m:sSubPr>
                        <m:ctrlPr>
                          <a:rPr lang="el-GR" i="1" dirty="0" smtClean="0">
                            <a:latin typeface="Cambria Math" panose="02040503050406030204" pitchFamily="18" charset="0"/>
                          </a:rPr>
                        </m:ctrlPr>
                      </m:sSubPr>
                      <m:e>
                        <m:r>
                          <a:rPr lang="el-GR" i="1" dirty="0">
                            <a:latin typeface="Cambria Math" panose="02040503050406030204" pitchFamily="18" charset="0"/>
                          </a:rPr>
                          <m:t>𝛽</m:t>
                        </m:r>
                      </m:e>
                      <m:sub>
                        <m:r>
                          <a:rPr lang="en-CA" i="1" dirty="0">
                            <a:latin typeface="Cambria Math" panose="02040503050406030204" pitchFamily="18" charset="0"/>
                          </a:rPr>
                          <m:t>1</m:t>
                        </m:r>
                      </m:sub>
                    </m:sSub>
                  </m:oMath>
                </a14:m>
                <a:r>
                  <a:rPr lang="el-GR" dirty="0"/>
                  <a:t>—</a:t>
                </a:r>
                <a:r>
                  <a:rPr lang="en-CA" dirty="0"/>
                  <a:t>in other words, that</a:t>
                </a:r>
                <a:r>
                  <a:rPr lang="en-US" dirty="0"/>
                  <a:t>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acc>
                    <m:r>
                      <a:rPr lang="en-US" i="1">
                        <a:latin typeface="Cambria Math" panose="02040503050406030204" pitchFamily="18" charset="0"/>
                      </a:rPr>
                      <m:t> </m:t>
                    </m:r>
                  </m:oMath>
                </a14:m>
                <a:r>
                  <a:rPr lang="en-US" dirty="0"/>
                  <a:t>is unbiased—it is important to know how far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acc>
                    <m:r>
                      <a:rPr lang="en-US" i="1">
                        <a:latin typeface="Cambria Math" panose="02040503050406030204" pitchFamily="18" charset="0"/>
                      </a:rPr>
                      <m:t> </m:t>
                    </m:r>
                  </m:oMath>
                </a14:m>
                <a:r>
                  <a:rPr lang="en-US" dirty="0"/>
                  <a:t>is from </a:t>
                </a:r>
                <a14:m>
                  <m:oMath xmlns:m="http://schemas.openxmlformats.org/officeDocument/2006/math">
                    <m:sSub>
                      <m:sSubPr>
                        <m:ctrlPr>
                          <a:rPr lang="el-GR" i="1" dirty="0">
                            <a:latin typeface="Cambria Math" panose="02040503050406030204" pitchFamily="18" charset="0"/>
                          </a:rPr>
                        </m:ctrlPr>
                      </m:sSubPr>
                      <m:e>
                        <m:r>
                          <a:rPr lang="el-GR" i="1" dirty="0">
                            <a:latin typeface="Cambria Math" panose="02040503050406030204" pitchFamily="18" charset="0"/>
                          </a:rPr>
                          <m:t>𝛽</m:t>
                        </m:r>
                      </m:e>
                      <m:sub>
                        <m:r>
                          <a:rPr lang="en-CA" i="1" dirty="0">
                            <a:latin typeface="Cambria Math" panose="02040503050406030204" pitchFamily="18" charset="0"/>
                          </a:rPr>
                          <m:t>1</m:t>
                        </m:r>
                      </m:sub>
                    </m:sSub>
                  </m:oMath>
                </a14:m>
                <a:r>
                  <a:rPr lang="el-GR" dirty="0"/>
                  <a:t> </a:t>
                </a:r>
                <a:r>
                  <a:rPr lang="en-US" dirty="0"/>
                  <a:t>on average. This is a question of </a:t>
                </a:r>
                <a:r>
                  <a:rPr lang="en-US" dirty="0">
                    <a:solidFill>
                      <a:schemeClr val="accent1"/>
                    </a:solidFill>
                  </a:rPr>
                  <a:t>precision</a:t>
                </a:r>
                <a:r>
                  <a:rPr lang="en-US" dirty="0"/>
                  <a:t> of the OLS estimator.</a:t>
                </a:r>
              </a:p>
              <a:p>
                <a:r>
                  <a:rPr lang="en-US" dirty="0"/>
                  <a:t>To facilitate the calculation of the variance of the OLS estimator, we state an additional assumption, this time about the variance of the unobservable, u, conditional on x.</a:t>
                </a:r>
              </a:p>
            </p:txBody>
          </p:sp>
        </mc:Choice>
        <mc:Fallback xmlns="">
          <p:sp>
            <p:nvSpPr>
              <p:cNvPr id="3" name="Content Placeholder 2">
                <a:extLst>
                  <a:ext uri="{FF2B5EF4-FFF2-40B4-BE49-F238E27FC236}">
                    <a16:creationId xmlns:a16="http://schemas.microsoft.com/office/drawing/2014/main" id="{4A3CB4DA-B37D-5D43-1019-0290AB3B2803}"/>
                  </a:ext>
                </a:extLst>
              </p:cNvPr>
              <p:cNvSpPr>
                <a:spLocks noGrp="1" noRot="1" noChangeAspect="1" noMove="1" noResize="1" noEditPoints="1" noAdjustHandles="1" noChangeArrowheads="1" noChangeShapeType="1" noTextEdit="1"/>
              </p:cNvSpPr>
              <p:nvPr>
                <p:ph idx="1"/>
              </p:nvPr>
            </p:nvSpPr>
            <p:spPr>
              <a:blipFill>
                <a:blip r:embed="rId2"/>
                <a:stretch>
                  <a:fillRect l="-498" t="-352"/>
                </a:stretch>
              </a:blipFill>
            </p:spPr>
            <p:txBody>
              <a:bodyPr/>
              <a:lstStyle/>
              <a:p>
                <a:r>
                  <a:rPr lang="en-US">
                    <a:noFill/>
                  </a:rPr>
                  <a:t> </a:t>
                </a:r>
              </a:p>
            </p:txBody>
          </p:sp>
        </mc:Fallback>
      </mc:AlternateContent>
    </p:spTree>
    <p:extLst>
      <p:ext uri="{BB962C8B-B14F-4D97-AF65-F5344CB8AC3E}">
        <p14:creationId xmlns:p14="http://schemas.microsoft.com/office/powerpoint/2010/main" val="3141644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FF502-8FEB-C1FC-987A-D7753BA5CBAC}"/>
              </a:ext>
            </a:extLst>
          </p:cNvPr>
          <p:cNvSpPr>
            <a:spLocks noGrp="1"/>
          </p:cNvSpPr>
          <p:nvPr>
            <p:ph type="title"/>
          </p:nvPr>
        </p:nvSpPr>
        <p:spPr/>
        <p:txBody>
          <a:bodyPr/>
          <a:lstStyle/>
          <a:p>
            <a:r>
              <a:rPr lang="en-US" dirty="0"/>
              <a:t>Assumption SLR.5: Homoskedasticity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FEA7F9-3553-68DC-1A90-ABDDB1954005}"/>
                  </a:ext>
                </a:extLst>
              </p:cNvPr>
              <p:cNvSpPr>
                <a:spLocks noGrp="1"/>
              </p:cNvSpPr>
              <p:nvPr>
                <p:ph idx="1"/>
              </p:nvPr>
            </p:nvSpPr>
            <p:spPr/>
            <p:txBody>
              <a:bodyPr/>
              <a:lstStyle/>
              <a:p>
                <a:pPr marL="0" indent="0">
                  <a:buNone/>
                </a:pPr>
                <a:endParaRPr lang="en-US" dirty="0"/>
              </a:p>
              <a:p>
                <a:pPr marL="0" indent="0">
                  <a:buNone/>
                </a:pPr>
                <a:r>
                  <a:rPr lang="en-US" dirty="0"/>
                  <a:t>The error</a:t>
                </a:r>
                <a:r>
                  <a:rPr lang="en-CA" dirty="0">
                    <a:ea typeface="Cambria Math" panose="02040503050406030204" pitchFamily="18" charset="0"/>
                  </a:rPr>
                  <a:t> </a:t>
                </a:r>
                <a14:m>
                  <m:oMath xmlns:m="http://schemas.openxmlformats.org/officeDocument/2006/math">
                    <m:r>
                      <a:rPr lang="en-CA" i="1">
                        <a:latin typeface="Cambria Math" panose="02040503050406030204" pitchFamily="18" charset="0"/>
                        <a:ea typeface="Cambria Math" panose="02040503050406030204" pitchFamily="18" charset="0"/>
                      </a:rPr>
                      <m:t>𝜇</m:t>
                    </m:r>
                    <m:r>
                      <a:rPr lang="en-CA" i="1">
                        <a:latin typeface="Cambria Math" panose="02040503050406030204" pitchFamily="18" charset="0"/>
                        <a:ea typeface="Cambria Math" panose="02040503050406030204" pitchFamily="18" charset="0"/>
                      </a:rPr>
                      <m:t> </m:t>
                    </m:r>
                  </m:oMath>
                </a14:m>
                <a:r>
                  <a:rPr lang="en-US" dirty="0"/>
                  <a:t>has the same variance given any value of the explanatory variable, </a:t>
                </a:r>
                <a14:m>
                  <m:oMath xmlns:m="http://schemas.openxmlformats.org/officeDocument/2006/math">
                    <m:r>
                      <a:rPr lang="en-US" i="1" dirty="0">
                        <a:latin typeface="Cambria Math" panose="02040503050406030204" pitchFamily="18" charset="0"/>
                      </a:rPr>
                      <m:t>𝑥</m:t>
                    </m:r>
                  </m:oMath>
                </a14:m>
                <a:r>
                  <a:rPr lang="en-US" dirty="0"/>
                  <a:t>. In other words:</a:t>
                </a:r>
              </a:p>
              <a:p>
                <a:pPr marL="0" indent="0">
                  <a:buNone/>
                </a:pPr>
                <a:endParaRPr lang="en-CA"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𝑉𝑎𝑟</m:t>
                      </m:r>
                      <m:r>
                        <a:rPr lang="en-US" i="1" dirty="0" smtClean="0">
                          <a:latin typeface="Cambria Math" panose="02040503050406030204" pitchFamily="18" charset="0"/>
                        </a:rPr>
                        <m:t>(</m:t>
                      </m:r>
                      <m:r>
                        <a:rPr lang="en-CA" i="1">
                          <a:latin typeface="Cambria Math" panose="02040503050406030204" pitchFamily="18" charset="0"/>
                          <a:ea typeface="Cambria Math" panose="02040503050406030204" pitchFamily="18" charset="0"/>
                        </a:rPr>
                        <m:t>𝜇</m:t>
                      </m:r>
                      <m:r>
                        <a:rPr lang="en-US" i="1" dirty="0" err="1" smtClean="0">
                          <a:latin typeface="Cambria Math" panose="02040503050406030204" pitchFamily="18" charset="0"/>
                        </a:rPr>
                        <m:t>|</m:t>
                      </m:r>
                      <m:r>
                        <a:rPr lang="en-US" i="1" dirty="0" err="1" smtClean="0">
                          <a:latin typeface="Cambria Math" panose="02040503050406030204" pitchFamily="18" charset="0"/>
                        </a:rPr>
                        <m:t>𝑥</m:t>
                      </m:r>
                      <m:r>
                        <a:rPr lang="en-US" i="1" dirty="0" smtClean="0">
                          <a:latin typeface="Cambria Math" panose="02040503050406030204" pitchFamily="18" charset="0"/>
                        </a:rPr>
                        <m:t>)=</m:t>
                      </m:r>
                      <m:sSup>
                        <m:sSupPr>
                          <m:ctrlPr>
                            <a:rPr lang="en-US" i="1" dirty="0" smtClean="0">
                              <a:latin typeface="Cambria Math" panose="02040503050406030204" pitchFamily="18" charset="0"/>
                            </a:rPr>
                          </m:ctrlPr>
                        </m:sSupPr>
                        <m:e>
                          <m:r>
                            <a:rPr lang="el-GR" i="1" dirty="0">
                              <a:latin typeface="Cambria Math" panose="02040503050406030204" pitchFamily="18" charset="0"/>
                            </a:rPr>
                            <m:t>𝜎</m:t>
                          </m:r>
                        </m:e>
                        <m:sup>
                          <m:r>
                            <a:rPr lang="en-CA" b="0" i="1" dirty="0" smtClean="0">
                              <a:latin typeface="Cambria Math" panose="02040503050406030204" pitchFamily="18" charset="0"/>
                            </a:rPr>
                            <m:t>2</m:t>
                          </m:r>
                        </m:sup>
                      </m:sSup>
                    </m:oMath>
                  </m:oMathPara>
                </a14:m>
                <a:endParaRPr lang="el-GR" dirty="0"/>
              </a:p>
              <a:p>
                <a:pPr marL="0" indent="0">
                  <a:buNone/>
                </a:pPr>
                <a:endParaRPr lang="en-US" dirty="0"/>
              </a:p>
              <a:p>
                <a:pPr marL="0" indent="0">
                  <a:buNone/>
                </a:pPr>
                <a:r>
                  <a:rPr lang="en-US" dirty="0"/>
                  <a:t>This assumption is known as the homoskedasticity or “constant variance” assumption.</a:t>
                </a:r>
              </a:p>
            </p:txBody>
          </p:sp>
        </mc:Choice>
        <mc:Fallback xmlns="">
          <p:sp>
            <p:nvSpPr>
              <p:cNvPr id="3" name="Content Placeholder 2">
                <a:extLst>
                  <a:ext uri="{FF2B5EF4-FFF2-40B4-BE49-F238E27FC236}">
                    <a16:creationId xmlns:a16="http://schemas.microsoft.com/office/drawing/2014/main" id="{30FEA7F9-3553-68DC-1A90-ABDDB1954005}"/>
                  </a:ext>
                </a:extLst>
              </p:cNvPr>
              <p:cNvSpPr>
                <a:spLocks noGrp="1" noRot="1" noChangeAspect="1" noMove="1" noResize="1" noEditPoints="1" noAdjustHandles="1" noChangeArrowheads="1" noChangeShapeType="1" noTextEdit="1"/>
              </p:cNvSpPr>
              <p:nvPr>
                <p:ph idx="1"/>
              </p:nvPr>
            </p:nvSpPr>
            <p:spPr>
              <a:blipFill>
                <a:blip r:embed="rId2"/>
                <a:stretch>
                  <a:fillRect l="-623"/>
                </a:stretch>
              </a:blipFill>
            </p:spPr>
            <p:txBody>
              <a:bodyPr/>
              <a:lstStyle/>
              <a:p>
                <a:r>
                  <a:rPr lang="en-US">
                    <a:noFill/>
                  </a:rPr>
                  <a:t> </a:t>
                </a:r>
              </a:p>
            </p:txBody>
          </p:sp>
        </mc:Fallback>
      </mc:AlternateContent>
    </p:spTree>
    <p:extLst>
      <p:ext uri="{BB962C8B-B14F-4D97-AF65-F5344CB8AC3E}">
        <p14:creationId xmlns:p14="http://schemas.microsoft.com/office/powerpoint/2010/main" val="1753176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D3E4-C8C3-A3DC-7D40-793B55D7DF85}"/>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65A7F1-B031-92A4-E6E5-4146EE81D1D9}"/>
                  </a:ext>
                </a:extLst>
              </p:cNvPr>
              <p:cNvSpPr>
                <a:spLocks noGrp="1"/>
              </p:cNvSpPr>
              <p:nvPr>
                <p:ph idx="1"/>
              </p:nvPr>
            </p:nvSpPr>
            <p:spPr/>
            <p:txBody>
              <a:bodyPr/>
              <a:lstStyle/>
              <a:p>
                <a14:m>
                  <m:oMath xmlns:m="http://schemas.openxmlformats.org/officeDocument/2006/math">
                    <m:sSup>
                      <m:sSupPr>
                        <m:ctrlPr>
                          <a:rPr lang="en-US" i="1" dirty="0" smtClean="0">
                            <a:latin typeface="Cambria Math" panose="02040503050406030204" pitchFamily="18" charset="0"/>
                          </a:rPr>
                        </m:ctrlPr>
                      </m:sSupPr>
                      <m:e>
                        <m:r>
                          <a:rPr lang="el-GR" i="1" dirty="0">
                            <a:latin typeface="Cambria Math" panose="02040503050406030204" pitchFamily="18" charset="0"/>
                          </a:rPr>
                          <m:t>𝜎</m:t>
                        </m:r>
                      </m:e>
                      <m:sup>
                        <m:r>
                          <a:rPr lang="en-CA" b="0" i="1" dirty="0" smtClean="0">
                            <a:latin typeface="Cambria Math" panose="02040503050406030204" pitchFamily="18" charset="0"/>
                          </a:rPr>
                          <m:t>2</m:t>
                        </m:r>
                      </m:sup>
                    </m:sSup>
                  </m:oMath>
                </a14:m>
                <a:r>
                  <a:rPr lang="el-GR" dirty="0"/>
                  <a:t> </a:t>
                </a:r>
                <a:r>
                  <a:rPr lang="en-US" dirty="0"/>
                  <a:t>is referred to as the error variance and its square root,</a:t>
                </a:r>
                <a:r>
                  <a:rPr lang="el-GR" dirty="0"/>
                  <a:t> </a:t>
                </a:r>
                <a14:m>
                  <m:oMath xmlns:m="http://schemas.openxmlformats.org/officeDocument/2006/math">
                    <m:r>
                      <a:rPr lang="el-GR" i="1" dirty="0">
                        <a:latin typeface="Cambria Math" panose="02040503050406030204" pitchFamily="18" charset="0"/>
                      </a:rPr>
                      <m:t>𝜎</m:t>
                    </m:r>
                  </m:oMath>
                </a14:m>
                <a:r>
                  <a:rPr lang="el-GR" dirty="0"/>
                  <a:t>, </a:t>
                </a:r>
                <a:r>
                  <a:rPr lang="en-US" dirty="0"/>
                  <a:t>is the standard deviation of the error, </a:t>
                </a:r>
                <a14:m>
                  <m:oMath xmlns:m="http://schemas.openxmlformats.org/officeDocument/2006/math">
                    <m:r>
                      <a:rPr lang="en-CA" i="1">
                        <a:latin typeface="Cambria Math" panose="02040503050406030204" pitchFamily="18" charset="0"/>
                        <a:ea typeface="Cambria Math" panose="02040503050406030204" pitchFamily="18" charset="0"/>
                      </a:rPr>
                      <m:t>𝜇</m:t>
                    </m:r>
                  </m:oMath>
                </a14:m>
                <a:r>
                  <a:rPr lang="en-US" dirty="0"/>
                  <a:t>. A larger </a:t>
                </a:r>
                <a14:m>
                  <m:oMath xmlns:m="http://schemas.openxmlformats.org/officeDocument/2006/math">
                    <m:r>
                      <a:rPr lang="el-GR" i="1" dirty="0">
                        <a:latin typeface="Cambria Math" panose="02040503050406030204" pitchFamily="18" charset="0"/>
                      </a:rPr>
                      <m:t>𝜎</m:t>
                    </m:r>
                  </m:oMath>
                </a14:m>
                <a:r>
                  <a:rPr lang="el-GR" dirty="0"/>
                  <a:t> </a:t>
                </a:r>
                <a:r>
                  <a:rPr lang="en-US" dirty="0"/>
                  <a:t>therefore means that the distribution of the </a:t>
                </a:r>
                <a:r>
                  <a:rPr lang="en-US" dirty="0" err="1"/>
                  <a:t>unobservables</a:t>
                </a:r>
                <a:r>
                  <a:rPr lang="en-US" dirty="0"/>
                  <a:t> affecting </a:t>
                </a:r>
                <a14:m>
                  <m:oMath xmlns:m="http://schemas.openxmlformats.org/officeDocument/2006/math">
                    <m:r>
                      <a:rPr lang="en-US" i="1" dirty="0" smtClean="0">
                        <a:latin typeface="Cambria Math" panose="02040503050406030204" pitchFamily="18" charset="0"/>
                      </a:rPr>
                      <m:t>𝑦</m:t>
                    </m:r>
                  </m:oMath>
                </a14:m>
                <a:r>
                  <a:rPr lang="en-US" dirty="0"/>
                  <a:t> is more spread out.</a:t>
                </a:r>
              </a:p>
              <a:p>
                <a:endParaRPr lang="en-US" dirty="0"/>
              </a:p>
            </p:txBody>
          </p:sp>
        </mc:Choice>
        <mc:Fallback xmlns="">
          <p:sp>
            <p:nvSpPr>
              <p:cNvPr id="3" name="Content Placeholder 2">
                <a:extLst>
                  <a:ext uri="{FF2B5EF4-FFF2-40B4-BE49-F238E27FC236}">
                    <a16:creationId xmlns:a16="http://schemas.microsoft.com/office/drawing/2014/main" id="{EA65A7F1-B031-92A4-E6E5-4146EE81D1D9}"/>
                  </a:ext>
                </a:extLst>
              </p:cNvPr>
              <p:cNvSpPr>
                <a:spLocks noGrp="1" noRot="1" noChangeAspect="1" noMove="1" noResize="1" noEditPoints="1" noAdjustHandles="1" noChangeArrowheads="1" noChangeShapeType="1" noTextEdit="1"/>
              </p:cNvSpPr>
              <p:nvPr>
                <p:ph idx="1"/>
              </p:nvPr>
            </p:nvSpPr>
            <p:spPr>
              <a:blipFill>
                <a:blip r:embed="rId2"/>
                <a:stretch>
                  <a:fillRect l="-498" t="-704"/>
                </a:stretch>
              </a:blipFill>
            </p:spPr>
            <p:txBody>
              <a:bodyPr/>
              <a:lstStyle/>
              <a:p>
                <a:r>
                  <a:rPr lang="en-US">
                    <a:noFill/>
                  </a:rPr>
                  <a:t> </a:t>
                </a:r>
              </a:p>
            </p:txBody>
          </p:sp>
        </mc:Fallback>
      </mc:AlternateContent>
    </p:spTree>
    <p:extLst>
      <p:ext uri="{BB962C8B-B14F-4D97-AF65-F5344CB8AC3E}">
        <p14:creationId xmlns:p14="http://schemas.microsoft.com/office/powerpoint/2010/main" val="4127712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D4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3B2F993-0A6C-FA62-2315-B96DB021E486}"/>
              </a:ext>
            </a:extLst>
          </p:cNvPr>
          <p:cNvPicPr>
            <a:picLocks noChangeAspect="1"/>
          </p:cNvPicPr>
          <p:nvPr/>
        </p:nvPicPr>
        <p:blipFill>
          <a:blip r:embed="rId2"/>
          <a:stretch>
            <a:fillRect/>
          </a:stretch>
        </p:blipFill>
        <p:spPr>
          <a:xfrm>
            <a:off x="2904900" y="796343"/>
            <a:ext cx="6382200" cy="5265315"/>
          </a:xfrm>
          <a:prstGeom prst="rect">
            <a:avLst/>
          </a:prstGeom>
        </p:spPr>
      </p:pic>
    </p:spTree>
    <p:extLst>
      <p:ext uri="{BB962C8B-B14F-4D97-AF65-F5344CB8AC3E}">
        <p14:creationId xmlns:p14="http://schemas.microsoft.com/office/powerpoint/2010/main" val="816817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0B50D-F5A4-1C7C-1B32-A7EE44997D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4A98A5-825D-149B-DC84-382F022E3B50}"/>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C8DB36-7DBA-88EC-F8B9-A96E01757D91}"/>
                  </a:ext>
                </a:extLst>
              </p:cNvPr>
              <p:cNvSpPr>
                <a:spLocks noGrp="1"/>
              </p:cNvSpPr>
              <p:nvPr>
                <p:ph idx="1"/>
              </p:nvPr>
            </p:nvSpPr>
            <p:spPr/>
            <p:txBody>
              <a:bodyPr/>
              <a:lstStyle/>
              <a:p>
                <a14:m>
                  <m:oMath xmlns:m="http://schemas.openxmlformats.org/officeDocument/2006/math">
                    <m:sSup>
                      <m:sSupPr>
                        <m:ctrlPr>
                          <a:rPr lang="en-US" i="1" dirty="0" smtClean="0">
                            <a:latin typeface="Cambria Math" panose="02040503050406030204" pitchFamily="18" charset="0"/>
                          </a:rPr>
                        </m:ctrlPr>
                      </m:sSupPr>
                      <m:e>
                        <m:r>
                          <a:rPr lang="el-GR" i="1" dirty="0">
                            <a:latin typeface="Cambria Math" panose="02040503050406030204" pitchFamily="18" charset="0"/>
                          </a:rPr>
                          <m:t>𝜎</m:t>
                        </m:r>
                      </m:e>
                      <m:sup>
                        <m:r>
                          <a:rPr lang="en-CA" b="0" i="1" dirty="0" smtClean="0">
                            <a:latin typeface="Cambria Math" panose="02040503050406030204" pitchFamily="18" charset="0"/>
                          </a:rPr>
                          <m:t>2</m:t>
                        </m:r>
                      </m:sup>
                    </m:sSup>
                  </m:oMath>
                </a14:m>
                <a:r>
                  <a:rPr lang="el-GR" dirty="0"/>
                  <a:t> </a:t>
                </a:r>
                <a:r>
                  <a:rPr lang="en-US" dirty="0"/>
                  <a:t>is referred to as the error variance and its square root,</a:t>
                </a:r>
                <a:r>
                  <a:rPr lang="el-GR" dirty="0"/>
                  <a:t> </a:t>
                </a:r>
                <a14:m>
                  <m:oMath xmlns:m="http://schemas.openxmlformats.org/officeDocument/2006/math">
                    <m:r>
                      <a:rPr lang="el-GR" i="1" dirty="0">
                        <a:latin typeface="Cambria Math" panose="02040503050406030204" pitchFamily="18" charset="0"/>
                      </a:rPr>
                      <m:t>𝜎</m:t>
                    </m:r>
                  </m:oMath>
                </a14:m>
                <a:r>
                  <a:rPr lang="el-GR" dirty="0"/>
                  <a:t>, </a:t>
                </a:r>
                <a:r>
                  <a:rPr lang="en-US" dirty="0"/>
                  <a:t>is the standard deviation of the error, </a:t>
                </a:r>
                <a14:m>
                  <m:oMath xmlns:m="http://schemas.openxmlformats.org/officeDocument/2006/math">
                    <m:r>
                      <a:rPr lang="en-CA" i="1">
                        <a:latin typeface="Cambria Math" panose="02040503050406030204" pitchFamily="18" charset="0"/>
                        <a:ea typeface="Cambria Math" panose="02040503050406030204" pitchFamily="18" charset="0"/>
                      </a:rPr>
                      <m:t>𝜇</m:t>
                    </m:r>
                  </m:oMath>
                </a14:m>
                <a:r>
                  <a:rPr lang="en-US" dirty="0"/>
                  <a:t>. A larger </a:t>
                </a:r>
                <a14:m>
                  <m:oMath xmlns:m="http://schemas.openxmlformats.org/officeDocument/2006/math">
                    <m:r>
                      <a:rPr lang="el-GR" i="1" dirty="0">
                        <a:latin typeface="Cambria Math" panose="02040503050406030204" pitchFamily="18" charset="0"/>
                      </a:rPr>
                      <m:t>𝜎</m:t>
                    </m:r>
                  </m:oMath>
                </a14:m>
                <a:r>
                  <a:rPr lang="el-GR" dirty="0"/>
                  <a:t> </a:t>
                </a:r>
                <a:r>
                  <a:rPr lang="en-US" dirty="0"/>
                  <a:t>therefore means that the distribution of the </a:t>
                </a:r>
                <a:r>
                  <a:rPr lang="en-US" dirty="0" err="1"/>
                  <a:t>unobservables</a:t>
                </a:r>
                <a:r>
                  <a:rPr lang="en-US" dirty="0"/>
                  <a:t> affecting </a:t>
                </a:r>
                <a14:m>
                  <m:oMath xmlns:m="http://schemas.openxmlformats.org/officeDocument/2006/math">
                    <m:r>
                      <a:rPr lang="en-US" i="1" dirty="0" smtClean="0">
                        <a:latin typeface="Cambria Math" panose="02040503050406030204" pitchFamily="18" charset="0"/>
                      </a:rPr>
                      <m:t>𝑦</m:t>
                    </m:r>
                  </m:oMath>
                </a14:m>
                <a:r>
                  <a:rPr lang="en-US" dirty="0"/>
                  <a:t> is more spread out.</a:t>
                </a:r>
              </a:p>
              <a:p>
                <a:r>
                  <a:rPr lang="en-US" dirty="0"/>
                  <a:t>Now, when </a:t>
                </a:r>
                <a14:m>
                  <m:oMath xmlns:m="http://schemas.openxmlformats.org/officeDocument/2006/math">
                    <m:r>
                      <a:rPr lang="en-US" i="1" dirty="0" smtClean="0">
                        <a:latin typeface="Cambria Math" panose="02040503050406030204" pitchFamily="18" charset="0"/>
                      </a:rPr>
                      <m:t>𝑉𝑎𝑟</m:t>
                    </m:r>
                    <m:r>
                      <a:rPr lang="en-US" i="1" dirty="0" smtClean="0">
                        <a:latin typeface="Cambria Math" panose="02040503050406030204" pitchFamily="18" charset="0"/>
                      </a:rPr>
                      <m:t>(</m:t>
                    </m:r>
                    <m:r>
                      <a:rPr lang="en-CA" i="1">
                        <a:latin typeface="Cambria Math" panose="02040503050406030204" pitchFamily="18" charset="0"/>
                        <a:ea typeface="Cambria Math" panose="02040503050406030204" pitchFamily="18" charset="0"/>
                      </a:rPr>
                      <m:t>𝜇</m:t>
                    </m:r>
                    <m:r>
                      <a:rPr lang="en-US" i="1" dirty="0" err="1" smtClean="0">
                        <a:latin typeface="Cambria Math" panose="02040503050406030204" pitchFamily="18" charset="0"/>
                      </a:rPr>
                      <m:t>|</m:t>
                    </m:r>
                    <m:r>
                      <a:rPr lang="en-US" i="1" dirty="0" err="1" smtClean="0">
                        <a:latin typeface="Cambria Math" panose="02040503050406030204" pitchFamily="18" charset="0"/>
                      </a:rPr>
                      <m:t>𝑥</m:t>
                    </m:r>
                    <m:r>
                      <a:rPr lang="en-US" i="1" dirty="0" smtClean="0">
                        <a:latin typeface="Cambria Math" panose="02040503050406030204" pitchFamily="18" charset="0"/>
                      </a:rPr>
                      <m:t>) </m:t>
                    </m:r>
                  </m:oMath>
                </a14:m>
                <a:r>
                  <a:rPr lang="en-US" dirty="0"/>
                  <a:t>depends on </a:t>
                </a:r>
                <a14:m>
                  <m:oMath xmlns:m="http://schemas.openxmlformats.org/officeDocument/2006/math">
                    <m:r>
                      <a:rPr lang="en-US" i="1" dirty="0" smtClean="0">
                        <a:latin typeface="Cambria Math" panose="02040503050406030204" pitchFamily="18" charset="0"/>
                      </a:rPr>
                      <m:t>𝑥</m:t>
                    </m:r>
                  </m:oMath>
                </a14:m>
                <a:r>
                  <a:rPr lang="en-US" dirty="0"/>
                  <a:t>, the error term is said to exhibit heteroskedasticity (or nonconstant variance).</a:t>
                </a:r>
              </a:p>
              <a:p>
                <a:endParaRPr lang="en-US" dirty="0"/>
              </a:p>
            </p:txBody>
          </p:sp>
        </mc:Choice>
        <mc:Fallback xmlns="">
          <p:sp>
            <p:nvSpPr>
              <p:cNvPr id="3" name="Content Placeholder 2">
                <a:extLst>
                  <a:ext uri="{FF2B5EF4-FFF2-40B4-BE49-F238E27FC236}">
                    <a16:creationId xmlns:a16="http://schemas.microsoft.com/office/drawing/2014/main" id="{F4C8DB36-7DBA-88EC-F8B9-A96E01757D91}"/>
                  </a:ext>
                </a:extLst>
              </p:cNvPr>
              <p:cNvSpPr>
                <a:spLocks noGrp="1" noRot="1" noChangeAspect="1" noMove="1" noResize="1" noEditPoints="1" noAdjustHandles="1" noChangeArrowheads="1" noChangeShapeType="1" noTextEdit="1"/>
              </p:cNvSpPr>
              <p:nvPr>
                <p:ph idx="1"/>
              </p:nvPr>
            </p:nvSpPr>
            <p:spPr>
              <a:blipFill>
                <a:blip r:embed="rId2"/>
                <a:stretch>
                  <a:fillRect l="-498" t="-704"/>
                </a:stretch>
              </a:blipFill>
            </p:spPr>
            <p:txBody>
              <a:bodyPr/>
              <a:lstStyle/>
              <a:p>
                <a:r>
                  <a:rPr lang="en-US">
                    <a:noFill/>
                  </a:rPr>
                  <a:t> </a:t>
                </a:r>
              </a:p>
            </p:txBody>
          </p:sp>
        </mc:Fallback>
      </mc:AlternateContent>
    </p:spTree>
    <p:extLst>
      <p:ext uri="{BB962C8B-B14F-4D97-AF65-F5344CB8AC3E}">
        <p14:creationId xmlns:p14="http://schemas.microsoft.com/office/powerpoint/2010/main" val="3126265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91A52B2-8B29-61E9-7453-447F9BE9202E}"/>
              </a:ext>
            </a:extLst>
          </p:cNvPr>
          <p:cNvPicPr>
            <a:picLocks noChangeAspect="1"/>
          </p:cNvPicPr>
          <p:nvPr/>
        </p:nvPicPr>
        <p:blipFill>
          <a:blip r:embed="rId2"/>
          <a:stretch>
            <a:fillRect/>
          </a:stretch>
        </p:blipFill>
        <p:spPr>
          <a:xfrm>
            <a:off x="2562230" y="796343"/>
            <a:ext cx="7067539" cy="5265315"/>
          </a:xfrm>
          <a:prstGeom prst="rect">
            <a:avLst/>
          </a:prstGeom>
        </p:spPr>
      </p:pic>
    </p:spTree>
    <p:extLst>
      <p:ext uri="{BB962C8B-B14F-4D97-AF65-F5344CB8AC3E}">
        <p14:creationId xmlns:p14="http://schemas.microsoft.com/office/powerpoint/2010/main" val="3582160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B7881-8100-BCF4-B276-6949BCE2D017}"/>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218D05-2DE4-9493-7835-2123FE7998CF}"/>
                  </a:ext>
                </a:extLst>
              </p:cNvPr>
              <p:cNvSpPr>
                <a:spLocks noGrp="1"/>
              </p:cNvSpPr>
              <p:nvPr>
                <p:ph idx="1"/>
              </p:nvPr>
            </p:nvSpPr>
            <p:spPr/>
            <p:txBody>
              <a:bodyPr/>
              <a:lstStyle/>
              <a:p>
                <a:r>
                  <a:rPr lang="en-US" dirty="0"/>
                  <a:t>This is a problem, because we will be estimating the standard errors of our predicted </a:t>
                </a:r>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1</m:t>
                            </m:r>
                          </m:sub>
                        </m:sSub>
                      </m:e>
                    </m:acc>
                    <m:r>
                      <a:rPr lang="en-US" i="1">
                        <a:latin typeface="Cambria Math" panose="02040503050406030204" pitchFamily="18" charset="0"/>
                      </a:rPr>
                      <m:t> </m:t>
                    </m:r>
                  </m:oMath>
                </a14:m>
                <a:r>
                  <a:rPr lang="en-US" dirty="0"/>
                  <a:t>assuming homoskedasticity (more on this later). </a:t>
                </a:r>
              </a:p>
              <a:p>
                <a:r>
                  <a:rPr lang="en-US" dirty="0"/>
                  <a:t>But if we have heteroskedasticity, we are likely underestimating these errors (and, thus, our OLS estimators are not the </a:t>
                </a:r>
                <a:r>
                  <a:rPr lang="en-US" i="1" dirty="0"/>
                  <a:t>best</a:t>
                </a:r>
                <a:r>
                  <a:rPr lang="en-US" dirty="0"/>
                  <a:t>… more on this later as well). </a:t>
                </a:r>
              </a:p>
              <a:p>
                <a:r>
                  <a:rPr lang="en-US" dirty="0"/>
                  <a:t>However, there are relatively easy fixes (later!) to this problem, so, </a:t>
                </a:r>
                <a:r>
                  <a:rPr lang="en-US" b="1" dirty="0"/>
                  <a:t>for now</a:t>
                </a:r>
                <a:r>
                  <a:rPr lang="en-US" dirty="0"/>
                  <a:t>, do not worry too much about it. </a:t>
                </a:r>
              </a:p>
            </p:txBody>
          </p:sp>
        </mc:Choice>
        <mc:Fallback xmlns="">
          <p:sp>
            <p:nvSpPr>
              <p:cNvPr id="3" name="Content Placeholder 2">
                <a:extLst>
                  <a:ext uri="{FF2B5EF4-FFF2-40B4-BE49-F238E27FC236}">
                    <a16:creationId xmlns:a16="http://schemas.microsoft.com/office/drawing/2014/main" id="{9F218D05-2DE4-9493-7835-2123FE7998CF}"/>
                  </a:ext>
                </a:extLst>
              </p:cNvPr>
              <p:cNvSpPr>
                <a:spLocks noGrp="1" noRot="1" noChangeAspect="1" noMove="1" noResize="1" noEditPoints="1" noAdjustHandles="1" noChangeArrowheads="1" noChangeShapeType="1" noTextEdit="1"/>
              </p:cNvSpPr>
              <p:nvPr>
                <p:ph idx="1"/>
              </p:nvPr>
            </p:nvSpPr>
            <p:spPr>
              <a:blipFill>
                <a:blip r:embed="rId2"/>
                <a:stretch>
                  <a:fillRect l="-498" t="-704" r="-374"/>
                </a:stretch>
              </a:blipFill>
            </p:spPr>
            <p:txBody>
              <a:bodyPr/>
              <a:lstStyle/>
              <a:p>
                <a:r>
                  <a:rPr lang="en-US">
                    <a:noFill/>
                  </a:rPr>
                  <a:t> </a:t>
                </a:r>
              </a:p>
            </p:txBody>
          </p:sp>
        </mc:Fallback>
      </mc:AlternateContent>
    </p:spTree>
    <p:extLst>
      <p:ext uri="{BB962C8B-B14F-4D97-AF65-F5344CB8AC3E}">
        <p14:creationId xmlns:p14="http://schemas.microsoft.com/office/powerpoint/2010/main" val="3013715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1EBC5-5B04-2059-54AC-AFE4216E9F1B}"/>
              </a:ext>
            </a:extLst>
          </p:cNvPr>
          <p:cNvSpPr>
            <a:spLocks noGrp="1"/>
          </p:cNvSpPr>
          <p:nvPr>
            <p:ph type="title"/>
          </p:nvPr>
        </p:nvSpPr>
        <p:spPr/>
        <p:txBody>
          <a:bodyPr/>
          <a:lstStyle/>
          <a:p>
            <a:r>
              <a:rPr lang="en-US" dirty="0"/>
              <a:t>Units of Measurement</a:t>
            </a:r>
          </a:p>
        </p:txBody>
      </p:sp>
      <p:sp>
        <p:nvSpPr>
          <p:cNvPr id="3" name="Content Placeholder 2">
            <a:extLst>
              <a:ext uri="{FF2B5EF4-FFF2-40B4-BE49-F238E27FC236}">
                <a16:creationId xmlns:a16="http://schemas.microsoft.com/office/drawing/2014/main" id="{1547D268-7FB9-417F-A35A-0BD36427B833}"/>
              </a:ext>
            </a:extLst>
          </p:cNvPr>
          <p:cNvSpPr>
            <a:spLocks noGrp="1"/>
          </p:cNvSpPr>
          <p:nvPr>
            <p:ph idx="1"/>
          </p:nvPr>
        </p:nvSpPr>
        <p:spPr/>
        <p:txBody>
          <a:bodyPr/>
          <a:lstStyle/>
          <a:p>
            <a:r>
              <a:rPr lang="en-US" dirty="0"/>
              <a:t>The OLS estimates change in entirely expected ways when the </a:t>
            </a:r>
            <a:r>
              <a:rPr lang="en-US" dirty="0">
                <a:solidFill>
                  <a:schemeClr val="accent1"/>
                </a:solidFill>
              </a:rPr>
              <a:t>units of measurement </a:t>
            </a:r>
            <a:r>
              <a:rPr lang="en-US" dirty="0"/>
              <a:t>of the dependent and independent variables change because changing the </a:t>
            </a:r>
            <a:r>
              <a:rPr lang="en-US" dirty="0">
                <a:solidFill>
                  <a:schemeClr val="accent1"/>
                </a:solidFill>
              </a:rPr>
              <a:t>units of measurement does not change the relationship between the dependent and independent variable</a:t>
            </a:r>
            <a:r>
              <a:rPr lang="en-US" dirty="0"/>
              <a:t>.</a:t>
            </a:r>
          </a:p>
          <a:p>
            <a:r>
              <a:rPr lang="en-US" dirty="0"/>
              <a:t>For example, the relationship between education (in years of schooling) and annual income (calculated in dollars) is unchanged if annual income is measured instead in thousands of dollars.</a:t>
            </a:r>
          </a:p>
          <a:p>
            <a:r>
              <a:rPr lang="en-US" dirty="0"/>
              <a:t>The goodness-of-fit and related measures like the R2 are also unaffected when the units of measurement of the dependent and independent variables are changed.</a:t>
            </a:r>
          </a:p>
        </p:txBody>
      </p:sp>
    </p:spTree>
    <p:extLst>
      <p:ext uri="{BB962C8B-B14F-4D97-AF65-F5344CB8AC3E}">
        <p14:creationId xmlns:p14="http://schemas.microsoft.com/office/powerpoint/2010/main" val="2218654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AACB6-A790-AEF8-A718-8EF4401385D4}"/>
              </a:ext>
            </a:extLst>
          </p:cNvPr>
          <p:cNvSpPr>
            <a:spLocks noGrp="1"/>
          </p:cNvSpPr>
          <p:nvPr>
            <p:ph type="title"/>
          </p:nvPr>
        </p:nvSpPr>
        <p:spPr/>
        <p:txBody>
          <a:bodyPr/>
          <a:lstStyle/>
          <a:p>
            <a:r>
              <a:rPr lang="en-US" dirty="0"/>
              <a:t>Theorem SLR.2: Sampling variances of the OLS estimators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7906CB-3A22-BCA1-F46B-98847C4F9097}"/>
                  </a:ext>
                </a:extLst>
              </p:cNvPr>
              <p:cNvSpPr>
                <a:spLocks noGrp="1"/>
              </p:cNvSpPr>
              <p:nvPr>
                <p:ph idx="1"/>
              </p:nvPr>
            </p:nvSpPr>
            <p:spPr/>
            <p:txBody>
              <a:bodyPr>
                <a:normAutofit fontScale="92500" lnSpcReduction="20000"/>
              </a:bodyPr>
              <a:lstStyle/>
              <a:p>
                <a:pPr marL="0" indent="0">
                  <a:buNone/>
                </a:pPr>
                <a:endParaRPr lang="en-US" dirty="0"/>
              </a:p>
              <a:p>
                <a:pPr marL="0" indent="0">
                  <a:buNone/>
                </a:pPr>
                <a:r>
                  <a:rPr lang="en-US" dirty="0"/>
                  <a:t>Under assumptions SLR.1 through SLR.5,</a:t>
                </a:r>
              </a:p>
              <a:p>
                <a:pPr marL="0" indent="0" algn="ctr">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𝑉𝑎𝑟</m:t>
                      </m:r>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r>
                            <a:rPr lang="en-CA" b="0" i="1" smtClean="0">
                              <a:latin typeface="Cambria Math" panose="02040503050406030204" pitchFamily="18" charset="0"/>
                            </a:rPr>
                            <m:t>)</m:t>
                          </m:r>
                        </m:e>
                      </m:acc>
                      <m:r>
                        <a:rPr lang="en-CA" b="0" i="1" smtClean="0">
                          <a:latin typeface="Cambria Math" panose="02040503050406030204" pitchFamily="18" charset="0"/>
                        </a:rPr>
                        <m:t>=</m:t>
                      </m:r>
                      <m:f>
                        <m:fPr>
                          <m:ctrlPr>
                            <a:rPr lang="en-CA" b="0" i="1" smtClean="0">
                              <a:latin typeface="Cambria Math" panose="02040503050406030204" pitchFamily="18" charset="0"/>
                            </a:rPr>
                          </m:ctrlPr>
                        </m:fPr>
                        <m:num>
                          <m:sSup>
                            <m:sSupPr>
                              <m:ctrlPr>
                                <a:rPr lang="en-US" i="1" dirty="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num>
                        <m:den>
                          <m:nary>
                            <m:naryPr>
                              <m:chr m:val="∑"/>
                              <m:ctrlPr>
                                <a:rPr lang="en-CA" b="0" i="1" smtClean="0">
                                  <a:latin typeface="Cambria Math" panose="02040503050406030204" pitchFamily="18" charset="0"/>
                                </a:rPr>
                              </m:ctrlPr>
                            </m:naryPr>
                            <m:sub>
                              <m:r>
                                <a:rPr lang="en-CA" b="0" i="1" smtClean="0">
                                  <a:latin typeface="Cambria Math" panose="02040503050406030204" pitchFamily="18" charset="0"/>
                                </a:rPr>
                                <m:t>𝑖</m:t>
                              </m:r>
                              <m:r>
                                <a:rPr lang="en-CA" b="0" i="1" smtClean="0">
                                  <a:latin typeface="Cambria Math" panose="02040503050406030204" pitchFamily="18" charset="0"/>
                                </a:rPr>
                                <m:t>=1</m:t>
                              </m:r>
                            </m:sub>
                            <m:sup>
                              <m:r>
                                <a:rPr lang="en-CA" b="0" i="1" smtClean="0">
                                  <a:latin typeface="Cambria Math" panose="02040503050406030204" pitchFamily="18" charset="0"/>
                                </a:rPr>
                                <m:t>𝑛</m:t>
                              </m:r>
                            </m:sup>
                            <m:e>
                              <m:sSup>
                                <m:sSupPr>
                                  <m:ctrlPr>
                                    <a:rPr lang="en-CA" b="0" i="1" smtClean="0">
                                      <a:latin typeface="Cambria Math" panose="02040503050406030204" pitchFamily="18" charset="0"/>
                                    </a:rPr>
                                  </m:ctrlPr>
                                </m:sSupPr>
                                <m:e>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sub>
                                      </m:sSub>
                                      <m:r>
                                        <a:rPr lang="en-CA" i="1">
                                          <a:latin typeface="Cambria Math" panose="02040503050406030204" pitchFamily="18" charset="0"/>
                                        </a:rPr>
                                        <m:t>−</m:t>
                                      </m:r>
                                      <m:acc>
                                        <m:accPr>
                                          <m:chr m:val="̅"/>
                                          <m:ctrlPr>
                                            <a:rPr lang="en-CA" i="1">
                                              <a:latin typeface="Cambria Math" panose="02040503050406030204" pitchFamily="18" charset="0"/>
                                            </a:rPr>
                                          </m:ctrlPr>
                                        </m:accPr>
                                        <m:e>
                                          <m:r>
                                            <a:rPr lang="en-CA" i="1">
                                              <a:latin typeface="Cambria Math" panose="02040503050406030204" pitchFamily="18" charset="0"/>
                                            </a:rPr>
                                            <m:t>𝑥</m:t>
                                          </m:r>
                                        </m:e>
                                      </m:acc>
                                    </m:e>
                                  </m:d>
                                </m:e>
                                <m:sup>
                                  <m:r>
                                    <a:rPr lang="en-CA" b="0" i="1" smtClean="0">
                                      <a:latin typeface="Cambria Math" panose="02040503050406030204" pitchFamily="18" charset="0"/>
                                    </a:rPr>
                                    <m:t>2</m:t>
                                  </m:r>
                                </m:sup>
                              </m:sSup>
                            </m:e>
                          </m:nary>
                        </m:den>
                      </m:f>
                      <m:r>
                        <a:rPr lang="en-CA" b="0" i="1" smtClean="0">
                          <a:latin typeface="Cambria Math" panose="02040503050406030204" pitchFamily="18" charset="0"/>
                        </a:rPr>
                        <m:t>=</m:t>
                      </m:r>
                      <m:f>
                        <m:fPr>
                          <m:ctrlPr>
                            <a:rPr lang="en-CA" b="0" i="1" smtClean="0">
                              <a:latin typeface="Cambria Math" panose="02040503050406030204" pitchFamily="18" charset="0"/>
                            </a:rPr>
                          </m:ctrlPr>
                        </m:fPr>
                        <m:num>
                          <m:sSup>
                            <m:sSupPr>
                              <m:ctrlPr>
                                <a:rPr lang="en-US" i="1" dirty="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num>
                        <m:den>
                          <m:sSub>
                            <m:sSubPr>
                              <m:ctrlPr>
                                <a:rPr lang="en-CA" b="0" i="1" smtClean="0">
                                  <a:latin typeface="Cambria Math" panose="02040503050406030204" pitchFamily="18" charset="0"/>
                                </a:rPr>
                              </m:ctrlPr>
                            </m:sSubPr>
                            <m:e>
                              <m:r>
                                <a:rPr lang="en-CA" i="1">
                                  <a:latin typeface="Cambria Math" panose="02040503050406030204" pitchFamily="18" charset="0"/>
                                </a:rPr>
                                <m:t>𝑇𝑆𝑆</m:t>
                              </m:r>
                            </m:e>
                            <m:sub>
                              <m:r>
                                <a:rPr lang="en-CA" b="0" i="1" smtClean="0">
                                  <a:latin typeface="Cambria Math" panose="02040503050406030204" pitchFamily="18" charset="0"/>
                                </a:rPr>
                                <m:t>𝑥</m:t>
                              </m:r>
                            </m:sub>
                          </m:sSub>
                        </m:den>
                      </m:f>
                    </m:oMath>
                  </m:oMathPara>
                </a14:m>
                <a:endParaRPr lang="en-US" dirty="0"/>
              </a:p>
              <a:p>
                <a:pPr marL="0" indent="0">
                  <a:buNone/>
                </a:pPr>
                <a:endParaRPr lang="en-US" dirty="0"/>
              </a:p>
              <a:p>
                <a:pPr marL="0" indent="0">
                  <a:buNone/>
                </a:pPr>
                <a:r>
                  <a:rPr lang="en-US" dirty="0"/>
                  <a:t>and</a:t>
                </a:r>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𝑉𝑎𝑟</m:t>
                      </m:r>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𝑜</m:t>
                              </m:r>
                            </m:sub>
                          </m:sSub>
                          <m:r>
                            <a:rPr lang="en-CA" b="0" i="1" smtClean="0">
                              <a:latin typeface="Cambria Math" panose="02040503050406030204" pitchFamily="18" charset="0"/>
                            </a:rPr>
                            <m:t>)</m:t>
                          </m:r>
                        </m:e>
                      </m:acc>
                      <m:r>
                        <a:rPr lang="en-CA" b="0" i="1" smtClean="0">
                          <a:latin typeface="Cambria Math" panose="02040503050406030204" pitchFamily="18" charset="0"/>
                        </a:rPr>
                        <m:t>=</m:t>
                      </m:r>
                      <m:f>
                        <m:fPr>
                          <m:ctrlPr>
                            <a:rPr lang="en-CA" b="0" i="1" smtClean="0">
                              <a:latin typeface="Cambria Math" panose="02040503050406030204" pitchFamily="18" charset="0"/>
                            </a:rPr>
                          </m:ctrlPr>
                        </m:fPr>
                        <m:num>
                          <m:sSup>
                            <m:sSupPr>
                              <m:ctrlPr>
                                <a:rPr lang="en-US" i="1" dirty="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sSup>
                            <m:sSupPr>
                              <m:ctrlPr>
                                <a:rPr lang="en-CA" i="1" dirty="0" smtClean="0">
                                  <a:latin typeface="Cambria Math" panose="02040503050406030204" pitchFamily="18" charset="0"/>
                                </a:rPr>
                              </m:ctrlPr>
                            </m:sSupPr>
                            <m:e>
                              <m:r>
                                <a:rPr lang="en-CA" b="0" i="1" dirty="0" smtClean="0">
                                  <a:latin typeface="Cambria Math" panose="02040503050406030204" pitchFamily="18" charset="0"/>
                                </a:rPr>
                                <m:t>𝑛</m:t>
                              </m:r>
                            </m:e>
                            <m:sup>
                              <m:r>
                                <a:rPr lang="en-CA" b="0" i="1" dirty="0" smtClean="0">
                                  <a:latin typeface="Cambria Math" panose="02040503050406030204" pitchFamily="18" charset="0"/>
                                </a:rPr>
                                <m:t>−1</m:t>
                              </m:r>
                            </m:sup>
                          </m:sSup>
                          <m:nary>
                            <m:naryPr>
                              <m:chr m:val="∑"/>
                              <m:ctrlPr>
                                <a:rPr lang="en-CA" i="1">
                                  <a:latin typeface="Cambria Math" panose="02040503050406030204" pitchFamily="18" charset="0"/>
                                </a:rPr>
                              </m:ctrlPr>
                            </m:naryPr>
                            <m:sub>
                              <m:r>
                                <a:rPr lang="en-CA" i="1">
                                  <a:latin typeface="Cambria Math" panose="02040503050406030204" pitchFamily="18" charset="0"/>
                                </a:rPr>
                                <m:t>𝑖</m:t>
                              </m:r>
                              <m:r>
                                <a:rPr lang="en-CA" i="1">
                                  <a:latin typeface="Cambria Math" panose="02040503050406030204" pitchFamily="18" charset="0"/>
                                </a:rPr>
                                <m:t>=1</m:t>
                              </m:r>
                            </m:sub>
                            <m:sup>
                              <m:r>
                                <a:rPr lang="en-CA" i="1">
                                  <a:latin typeface="Cambria Math" panose="02040503050406030204" pitchFamily="18" charset="0"/>
                                </a:rPr>
                                <m:t>𝑛</m:t>
                              </m:r>
                            </m:sup>
                            <m:e>
                              <m:sSup>
                                <m:sSupPr>
                                  <m:ctrlPr>
                                    <a:rPr lang="en-CA" i="1">
                                      <a:latin typeface="Cambria Math" panose="02040503050406030204" pitchFamily="18" charset="0"/>
                                    </a:rPr>
                                  </m:ctrlPr>
                                </m:sSupPr>
                                <m:e>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sub>
                                      </m:sSub>
                                    </m:e>
                                  </m:d>
                                </m:e>
                                <m:sup>
                                  <m:r>
                                    <a:rPr lang="en-CA" i="1">
                                      <a:latin typeface="Cambria Math" panose="02040503050406030204" pitchFamily="18" charset="0"/>
                                    </a:rPr>
                                    <m:t>2</m:t>
                                  </m:r>
                                </m:sup>
                              </m:sSup>
                            </m:e>
                          </m:nary>
                        </m:num>
                        <m:den>
                          <m:nary>
                            <m:naryPr>
                              <m:chr m:val="∑"/>
                              <m:ctrlPr>
                                <a:rPr lang="en-CA" b="0" i="1" smtClean="0">
                                  <a:latin typeface="Cambria Math" panose="02040503050406030204" pitchFamily="18" charset="0"/>
                                </a:rPr>
                              </m:ctrlPr>
                            </m:naryPr>
                            <m:sub>
                              <m:r>
                                <a:rPr lang="en-CA" b="0" i="1" smtClean="0">
                                  <a:latin typeface="Cambria Math" panose="02040503050406030204" pitchFamily="18" charset="0"/>
                                </a:rPr>
                                <m:t>𝑖</m:t>
                              </m:r>
                              <m:r>
                                <a:rPr lang="en-CA" b="0" i="1" smtClean="0">
                                  <a:latin typeface="Cambria Math" panose="02040503050406030204" pitchFamily="18" charset="0"/>
                                </a:rPr>
                                <m:t>=1</m:t>
                              </m:r>
                            </m:sub>
                            <m:sup>
                              <m:r>
                                <a:rPr lang="en-CA" b="0" i="1" smtClean="0">
                                  <a:latin typeface="Cambria Math" panose="02040503050406030204" pitchFamily="18" charset="0"/>
                                </a:rPr>
                                <m:t>𝑛</m:t>
                              </m:r>
                            </m:sup>
                            <m:e>
                              <m:sSup>
                                <m:sSupPr>
                                  <m:ctrlPr>
                                    <a:rPr lang="en-CA" b="0" i="1" smtClean="0">
                                      <a:latin typeface="Cambria Math" panose="02040503050406030204" pitchFamily="18" charset="0"/>
                                    </a:rPr>
                                  </m:ctrlPr>
                                </m:sSupPr>
                                <m:e>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sub>
                                      </m:sSub>
                                      <m:r>
                                        <a:rPr lang="en-CA" i="1">
                                          <a:latin typeface="Cambria Math" panose="02040503050406030204" pitchFamily="18" charset="0"/>
                                        </a:rPr>
                                        <m:t>−</m:t>
                                      </m:r>
                                      <m:acc>
                                        <m:accPr>
                                          <m:chr m:val="̅"/>
                                          <m:ctrlPr>
                                            <a:rPr lang="en-CA" i="1">
                                              <a:latin typeface="Cambria Math" panose="02040503050406030204" pitchFamily="18" charset="0"/>
                                            </a:rPr>
                                          </m:ctrlPr>
                                        </m:accPr>
                                        <m:e>
                                          <m:r>
                                            <a:rPr lang="en-CA" i="1">
                                              <a:latin typeface="Cambria Math" panose="02040503050406030204" pitchFamily="18" charset="0"/>
                                            </a:rPr>
                                            <m:t>𝑥</m:t>
                                          </m:r>
                                        </m:e>
                                      </m:acc>
                                    </m:e>
                                  </m:d>
                                </m:e>
                                <m:sup>
                                  <m:r>
                                    <a:rPr lang="en-CA" b="0" i="1" smtClean="0">
                                      <a:latin typeface="Cambria Math" panose="02040503050406030204" pitchFamily="18" charset="0"/>
                                    </a:rPr>
                                    <m:t>2</m:t>
                                  </m:r>
                                </m:sup>
                              </m:sSup>
                            </m:e>
                          </m:nary>
                        </m:den>
                      </m:f>
                    </m:oMath>
                  </m:oMathPara>
                </a14:m>
                <a:endParaRPr lang="en-US" dirty="0"/>
              </a:p>
              <a:p>
                <a:pPr marL="0" indent="0">
                  <a:buNone/>
                </a:pPr>
                <a:endParaRPr lang="en-US" dirty="0"/>
              </a:p>
              <a:p>
                <a:pPr marL="0" indent="0">
                  <a:buNone/>
                </a:pPr>
                <a:r>
                  <a:rPr lang="en-US" dirty="0"/>
                  <a:t>where these are conditional on the sample values </a:t>
                </a:r>
                <a14:m>
                  <m:oMath xmlns:m="http://schemas.openxmlformats.org/officeDocument/2006/math">
                    <m:r>
                      <a:rPr lang="en-US" i="1" dirty="0" smtClean="0">
                        <a:latin typeface="Cambria Math" panose="02040503050406030204" pitchFamily="18" charset="0"/>
                      </a:rPr>
                      <m:t>{</m:t>
                    </m:r>
                    <m:sSub>
                      <m:sSubPr>
                        <m:ctrlPr>
                          <a:rPr lang="en-US" i="1" dirty="0">
                            <a:latin typeface="Cambria Math" panose="02040503050406030204" pitchFamily="18" charset="0"/>
                          </a:rPr>
                        </m:ctrlPr>
                      </m:sSubPr>
                      <m:e>
                        <m:r>
                          <a:rPr lang="en-CA" i="1" dirty="0">
                            <a:latin typeface="Cambria Math" panose="02040503050406030204" pitchFamily="18" charset="0"/>
                          </a:rPr>
                          <m:t>𝑥</m:t>
                        </m:r>
                      </m:e>
                      <m:sub>
                        <m:r>
                          <a:rPr lang="en-CA" i="1" dirty="0">
                            <a:latin typeface="Cambria Math" panose="02040503050406030204" pitchFamily="18" charset="0"/>
                          </a:rPr>
                          <m:t>𝑖</m:t>
                        </m:r>
                      </m:sub>
                    </m:sSub>
                    <m:r>
                      <a:rPr lang="en-CA" b="0" i="1" dirty="0" smtClean="0">
                        <a:latin typeface="Cambria Math" panose="02040503050406030204" pitchFamily="18" charset="0"/>
                      </a:rPr>
                      <m:t>:</m:t>
                    </m:r>
                    <m:r>
                      <a:rPr lang="en-US" i="1" dirty="0" err="1" smtClean="0">
                        <a:latin typeface="Cambria Math" panose="02040503050406030204" pitchFamily="18" charset="0"/>
                      </a:rPr>
                      <m:t>𝑖</m:t>
                    </m:r>
                    <m:r>
                      <a:rPr lang="en-US" i="1" dirty="0" smtClean="0">
                        <a:latin typeface="Cambria Math" panose="02040503050406030204" pitchFamily="18" charset="0"/>
                      </a:rPr>
                      <m:t>=1, …, </m:t>
                    </m:r>
                    <m:r>
                      <a:rPr lang="en-US" i="1" dirty="0" smtClean="0">
                        <a:latin typeface="Cambria Math" panose="02040503050406030204" pitchFamily="18" charset="0"/>
                      </a:rPr>
                      <m:t>𝑛</m:t>
                    </m:r>
                    <m:r>
                      <a:rPr lang="en-US" i="1" dirty="0" smtClean="0">
                        <a:latin typeface="Cambria Math" panose="02040503050406030204" pitchFamily="18" charset="0"/>
                      </a:rPr>
                      <m:t>} </m:t>
                    </m:r>
                  </m:oMath>
                </a14:m>
                <a:r>
                  <a:rPr lang="en-US" dirty="0"/>
                  <a:t>.</a:t>
                </a:r>
              </a:p>
            </p:txBody>
          </p:sp>
        </mc:Choice>
        <mc:Fallback xmlns="">
          <p:sp>
            <p:nvSpPr>
              <p:cNvPr id="3" name="Content Placeholder 2">
                <a:extLst>
                  <a:ext uri="{FF2B5EF4-FFF2-40B4-BE49-F238E27FC236}">
                    <a16:creationId xmlns:a16="http://schemas.microsoft.com/office/drawing/2014/main" id="{1F7906CB-3A22-BCA1-F46B-98847C4F9097}"/>
                  </a:ext>
                </a:extLst>
              </p:cNvPr>
              <p:cNvSpPr>
                <a:spLocks noGrp="1" noRot="1" noChangeAspect="1" noMove="1" noResize="1" noEditPoints="1" noAdjustHandles="1" noChangeArrowheads="1" noChangeShapeType="1" noTextEdit="1"/>
              </p:cNvSpPr>
              <p:nvPr>
                <p:ph idx="1"/>
              </p:nvPr>
            </p:nvSpPr>
            <p:spPr>
              <a:blipFill>
                <a:blip r:embed="rId2"/>
                <a:stretch>
                  <a:fillRect l="-498" b="-1056"/>
                </a:stretch>
              </a:blipFill>
            </p:spPr>
            <p:txBody>
              <a:bodyPr/>
              <a:lstStyle/>
              <a:p>
                <a:r>
                  <a:rPr lang="en-US">
                    <a:noFill/>
                  </a:rPr>
                  <a:t> </a:t>
                </a:r>
              </a:p>
            </p:txBody>
          </p:sp>
        </mc:Fallback>
      </mc:AlternateContent>
    </p:spTree>
    <p:extLst>
      <p:ext uri="{BB962C8B-B14F-4D97-AF65-F5344CB8AC3E}">
        <p14:creationId xmlns:p14="http://schemas.microsoft.com/office/powerpoint/2010/main" val="179238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13697-1A40-7CA0-D04F-7892BFA7FBE5}"/>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AC079E-9152-2C2A-4456-E00CAACDCCFC}"/>
                  </a:ext>
                </a:extLst>
              </p:cNvPr>
              <p:cNvSpPr>
                <a:spLocks noGrp="1"/>
              </p:cNvSpPr>
              <p:nvPr>
                <p:ph idx="1"/>
              </p:nvPr>
            </p:nvSpPr>
            <p:spPr/>
            <p:txBody>
              <a:bodyPr/>
              <a:lstStyle/>
              <a:p>
                <a:r>
                  <a:rPr lang="en-US" dirty="0"/>
                  <a:t>Our interest lies with </a:t>
                </a:r>
                <a14:m>
                  <m:oMath xmlns:m="http://schemas.openxmlformats.org/officeDocument/2006/math">
                    <m:r>
                      <a:rPr lang="en-CA" b="0" i="1" smtClean="0">
                        <a:latin typeface="Cambria Math" panose="02040503050406030204" pitchFamily="18" charset="0"/>
                      </a:rPr>
                      <m:t>𝑉𝑎𝑟</m:t>
                    </m:r>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r>
                          <a:rPr lang="en-CA" b="0" i="1" smtClean="0">
                            <a:latin typeface="Cambria Math" panose="02040503050406030204" pitchFamily="18" charset="0"/>
                          </a:rPr>
                          <m:t>)</m:t>
                        </m:r>
                      </m:e>
                    </m:acc>
                    <m:r>
                      <a:rPr lang="en-CA" b="0" i="1" smtClean="0">
                        <a:latin typeface="Cambria Math" panose="02040503050406030204" pitchFamily="18" charset="0"/>
                      </a:rPr>
                      <m:t>=</m:t>
                    </m:r>
                    <m:f>
                      <m:fPr>
                        <m:ctrlPr>
                          <a:rPr lang="en-CA" b="0" i="1" smtClean="0">
                            <a:latin typeface="Cambria Math" panose="02040503050406030204" pitchFamily="18" charset="0"/>
                          </a:rPr>
                        </m:ctrlPr>
                      </m:fPr>
                      <m:num>
                        <m:sSup>
                          <m:sSupPr>
                            <m:ctrlPr>
                              <a:rPr lang="en-US" i="1" dirty="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num>
                      <m:den>
                        <m:sSub>
                          <m:sSubPr>
                            <m:ctrlPr>
                              <a:rPr lang="en-CA" b="0" i="1" smtClean="0">
                                <a:latin typeface="Cambria Math" panose="02040503050406030204" pitchFamily="18" charset="0"/>
                              </a:rPr>
                            </m:ctrlPr>
                          </m:sSubPr>
                          <m:e>
                            <m:r>
                              <a:rPr lang="en-CA" i="1">
                                <a:latin typeface="Cambria Math" panose="02040503050406030204" pitchFamily="18" charset="0"/>
                              </a:rPr>
                              <m:t>𝑇𝑆𝑆</m:t>
                            </m:r>
                          </m:e>
                          <m:sub>
                            <m:r>
                              <a:rPr lang="en-CA" b="0" i="1" smtClean="0">
                                <a:latin typeface="Cambria Math" panose="02040503050406030204" pitchFamily="18" charset="0"/>
                              </a:rPr>
                              <m:t>𝑥</m:t>
                            </m:r>
                          </m:sub>
                        </m:sSub>
                      </m:den>
                    </m:f>
                    <m:r>
                      <a:rPr lang="en-CA" b="0" i="1" smtClean="0">
                        <a:latin typeface="Cambria Math" panose="02040503050406030204" pitchFamily="18" charset="0"/>
                      </a:rPr>
                      <m:t> </m:t>
                    </m:r>
                  </m:oMath>
                </a14:m>
                <a:r>
                  <a:rPr lang="en-US" dirty="0"/>
                  <a:t>where we can see that the variance of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1</m:t>
                            </m:r>
                          </m:sub>
                        </m:sSub>
                      </m:e>
                    </m:acc>
                    <m:r>
                      <a:rPr lang="en-US" i="1">
                        <a:latin typeface="Cambria Math" panose="02040503050406030204" pitchFamily="18" charset="0"/>
                      </a:rPr>
                      <m:t> </m:t>
                    </m:r>
                  </m:oMath>
                </a14:m>
                <a:r>
                  <a:rPr lang="el-GR" dirty="0"/>
                  <a:t>, </a:t>
                </a:r>
                <a:r>
                  <a:rPr lang="en-US" dirty="0"/>
                  <a:t>given </a:t>
                </a:r>
                <a14:m>
                  <m:oMath xmlns:m="http://schemas.openxmlformats.org/officeDocument/2006/math">
                    <m:r>
                      <a:rPr lang="en-US" i="1" dirty="0" smtClean="0">
                        <a:latin typeface="Cambria Math" panose="02040503050406030204" pitchFamily="18" charset="0"/>
                      </a:rPr>
                      <m:t>𝑥</m:t>
                    </m:r>
                  </m:oMath>
                </a14:m>
                <a:r>
                  <a:rPr lang="en-US" dirty="0"/>
                  <a:t>, depends on the error variance, </a:t>
                </a:r>
                <a14:m>
                  <m:oMath xmlns:m="http://schemas.openxmlformats.org/officeDocument/2006/math">
                    <m:sSup>
                      <m:sSupPr>
                        <m:ctrlPr>
                          <a:rPr lang="en-US" i="1" dirty="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oMath>
                </a14:m>
                <a:r>
                  <a:rPr lang="el-GR" dirty="0"/>
                  <a:t>, </a:t>
                </a:r>
                <a:r>
                  <a:rPr lang="en-US" dirty="0"/>
                  <a:t>and the total variation in </a:t>
                </a:r>
                <a14:m>
                  <m:oMath xmlns:m="http://schemas.openxmlformats.org/officeDocument/2006/math">
                    <m:r>
                      <a:rPr lang="en-US" i="1" dirty="0" smtClean="0">
                        <a:latin typeface="Cambria Math" panose="02040503050406030204" pitchFamily="18" charset="0"/>
                      </a:rPr>
                      <m:t>𝑥</m:t>
                    </m:r>
                  </m:oMath>
                </a14:m>
                <a:r>
                  <a:rPr lang="en-US" dirty="0"/>
                  <a:t>,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𝑇𝑆𝑆</m:t>
                        </m:r>
                      </m:e>
                      <m:sub>
                        <m:r>
                          <a:rPr lang="en-CA" i="1">
                            <a:latin typeface="Cambria Math" panose="02040503050406030204" pitchFamily="18" charset="0"/>
                          </a:rPr>
                          <m:t>𝑥</m:t>
                        </m:r>
                      </m:sub>
                    </m:sSub>
                  </m:oMath>
                </a14:m>
                <a:r>
                  <a:rPr lang="en-US" dirty="0"/>
                  <a:t>.</a:t>
                </a:r>
              </a:p>
              <a:p>
                <a:r>
                  <a:rPr lang="en-US" dirty="0"/>
                  <a:t>What the formula for </a:t>
                </a:r>
                <a14:m>
                  <m:oMath xmlns:m="http://schemas.openxmlformats.org/officeDocument/2006/math">
                    <m:r>
                      <a:rPr lang="en-CA" b="0" i="1" smtClean="0">
                        <a:latin typeface="Cambria Math" panose="02040503050406030204" pitchFamily="18" charset="0"/>
                      </a:rPr>
                      <m:t>𝑉𝑎𝑟</m:t>
                    </m:r>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r>
                          <a:rPr lang="en-CA" b="0" i="1" smtClean="0">
                            <a:latin typeface="Cambria Math" panose="02040503050406030204" pitchFamily="18" charset="0"/>
                          </a:rPr>
                          <m:t>)</m:t>
                        </m:r>
                      </m:e>
                    </m:acc>
                    <m:r>
                      <a:rPr lang="en-CA" b="0" i="1" smtClean="0">
                        <a:latin typeface="Cambria Math" panose="02040503050406030204" pitchFamily="18" charset="0"/>
                      </a:rPr>
                      <m:t> </m:t>
                    </m:r>
                  </m:oMath>
                </a14:m>
                <a:r>
                  <a:rPr lang="en-US" dirty="0"/>
                  <a:t>tells us is that increased variation in the </a:t>
                </a:r>
                <a:r>
                  <a:rPr lang="en-US" dirty="0" err="1"/>
                  <a:t>unobservables</a:t>
                </a:r>
                <a:r>
                  <a:rPr lang="en-US" dirty="0"/>
                  <a:t> (</a:t>
                </a:r>
                <a14:m>
                  <m:oMath xmlns:m="http://schemas.openxmlformats.org/officeDocument/2006/math">
                    <m:r>
                      <a:rPr lang="en-CA" i="1">
                        <a:latin typeface="Cambria Math" panose="02040503050406030204" pitchFamily="18" charset="0"/>
                        <a:ea typeface="Cambria Math" panose="02040503050406030204" pitchFamily="18" charset="0"/>
                      </a:rPr>
                      <m:t>𝜇</m:t>
                    </m:r>
                  </m:oMath>
                </a14:m>
                <a:r>
                  <a:rPr lang="en-US" dirty="0"/>
                  <a:t>) affecting </a:t>
                </a:r>
                <a14:m>
                  <m:oMath xmlns:m="http://schemas.openxmlformats.org/officeDocument/2006/math">
                    <m:r>
                      <a:rPr lang="en-US" i="1" dirty="0" smtClean="0">
                        <a:latin typeface="Cambria Math" panose="02040503050406030204" pitchFamily="18" charset="0"/>
                      </a:rPr>
                      <m:t>𝑦</m:t>
                    </m:r>
                  </m:oMath>
                </a14:m>
                <a:r>
                  <a:rPr lang="en-US" dirty="0"/>
                  <a:t> makes it more difficult to precisely estimate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rPr>
                          <m:t>1</m:t>
                        </m:r>
                      </m:sub>
                    </m:sSub>
                  </m:oMath>
                </a14:m>
                <a:r>
                  <a:rPr lang="el-GR" dirty="0"/>
                  <a:t>.</a:t>
                </a:r>
              </a:p>
              <a:p>
                <a:r>
                  <a:rPr lang="en-US" dirty="0"/>
                  <a:t>It also tells us that more variability in the independent variable is preferable, as the variability in the </a:t>
                </a:r>
                <a14:m>
                  <m:oMath xmlns:m="http://schemas.openxmlformats.org/officeDocument/2006/math">
                    <m:sSub>
                      <m:sSubPr>
                        <m:ctrlPr>
                          <a:rPr lang="en-CA" i="1" smtClean="0">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sub>
                    </m:sSub>
                  </m:oMath>
                </a14:m>
                <a:r>
                  <a:rPr lang="en-US" dirty="0"/>
                  <a:t> increases, the variance in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1</m:t>
                            </m:r>
                          </m:sub>
                        </m:sSub>
                      </m:e>
                    </m:acc>
                    <m:r>
                      <a:rPr lang="en-CA" i="1">
                        <a:latin typeface="Cambria Math" panose="02040503050406030204" pitchFamily="18" charset="0"/>
                        <a:ea typeface="Cambria Math" panose="02040503050406030204" pitchFamily="18" charset="0"/>
                      </a:rPr>
                      <m:t> </m:t>
                    </m:r>
                  </m:oMath>
                </a14:m>
                <a:r>
                  <a:rPr lang="en-US" dirty="0"/>
                  <a:t>decreases. Note too that as the sample size increases, so does the total variation in the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sub>
                    </m:sSub>
                  </m:oMath>
                </a14:m>
                <a:r>
                  <a:rPr lang="en-US" dirty="0"/>
                  <a:t>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𝑇𝑆𝑆</m:t>
                        </m:r>
                      </m:e>
                      <m:sub>
                        <m:r>
                          <a:rPr lang="en-CA" i="1">
                            <a:latin typeface="Cambria Math" panose="02040503050406030204" pitchFamily="18" charset="0"/>
                          </a:rPr>
                          <m:t>𝑥</m:t>
                        </m:r>
                      </m:sub>
                    </m:sSub>
                  </m:oMath>
                </a14:m>
                <a:r>
                  <a:rPr lang="en-US" dirty="0"/>
                  <a:t>), resulting in a smaller variance for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1</m:t>
                            </m:r>
                          </m:sub>
                        </m:sSub>
                      </m:e>
                    </m:acc>
                  </m:oMath>
                </a14:m>
                <a:r>
                  <a:rPr lang="el-GR" dirty="0"/>
                  <a:t>.</a:t>
                </a:r>
                <a:endParaRPr lang="en-US" dirty="0"/>
              </a:p>
            </p:txBody>
          </p:sp>
        </mc:Choice>
        <mc:Fallback xmlns="">
          <p:sp>
            <p:nvSpPr>
              <p:cNvPr id="3" name="Content Placeholder 2">
                <a:extLst>
                  <a:ext uri="{FF2B5EF4-FFF2-40B4-BE49-F238E27FC236}">
                    <a16:creationId xmlns:a16="http://schemas.microsoft.com/office/drawing/2014/main" id="{CFAC079E-9152-2C2A-4456-E00CAACDCCFC}"/>
                  </a:ext>
                </a:extLst>
              </p:cNvPr>
              <p:cNvSpPr>
                <a:spLocks noGrp="1" noRot="1" noChangeAspect="1" noMove="1" noResize="1" noEditPoints="1" noAdjustHandles="1" noChangeArrowheads="1" noChangeShapeType="1" noTextEdit="1"/>
              </p:cNvSpPr>
              <p:nvPr>
                <p:ph idx="1"/>
              </p:nvPr>
            </p:nvSpPr>
            <p:spPr>
              <a:blipFill>
                <a:blip r:embed="rId2"/>
                <a:stretch>
                  <a:fillRect l="-498" r="-996"/>
                </a:stretch>
              </a:blipFill>
            </p:spPr>
            <p:txBody>
              <a:bodyPr/>
              <a:lstStyle/>
              <a:p>
                <a:r>
                  <a:rPr lang="en-US">
                    <a:noFill/>
                  </a:rPr>
                  <a:t> </a:t>
                </a:r>
              </a:p>
            </p:txBody>
          </p:sp>
        </mc:Fallback>
      </mc:AlternateContent>
    </p:spTree>
    <p:extLst>
      <p:ext uri="{BB962C8B-B14F-4D97-AF65-F5344CB8AC3E}">
        <p14:creationId xmlns:p14="http://schemas.microsoft.com/office/powerpoint/2010/main" val="3412059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08E74-D52E-3408-7963-8F8E0F81C2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19024C-8517-F7E5-88EB-E55E153904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00F0FD-BF4E-2A57-5834-7082A208D511}"/>
              </a:ext>
            </a:extLst>
          </p:cNvPr>
          <p:cNvSpPr>
            <a:spLocks noGrp="1"/>
          </p:cNvSpPr>
          <p:nvPr>
            <p:ph idx="1"/>
          </p:nvPr>
        </p:nvSpPr>
        <p:spPr/>
        <p:txBody>
          <a:bodyPr/>
          <a:lstStyle/>
          <a:p>
            <a:endParaRPr lang="en-US" dirty="0"/>
          </a:p>
          <a:p>
            <a:endParaRPr lang="en-US" dirty="0"/>
          </a:p>
          <a:p>
            <a:r>
              <a:rPr lang="en-US" dirty="0"/>
              <a:t>Let’s see this in action (go to code for 6 Simple Regression Model II.R / </a:t>
            </a:r>
            <a:r>
              <a:rPr lang="en-US"/>
              <a:t>Vignette 5.2)</a:t>
            </a:r>
            <a:endParaRPr lang="en-US" dirty="0"/>
          </a:p>
          <a:p>
            <a:endParaRPr lang="en-US" dirty="0"/>
          </a:p>
        </p:txBody>
      </p:sp>
    </p:spTree>
    <p:extLst>
      <p:ext uri="{BB962C8B-B14F-4D97-AF65-F5344CB8AC3E}">
        <p14:creationId xmlns:p14="http://schemas.microsoft.com/office/powerpoint/2010/main" val="35118319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7C956-2E00-B577-1062-92C7163E9DF7}"/>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A5FE09-2C21-2FDA-7233-46C6DD853E2C}"/>
                  </a:ext>
                </a:extLst>
              </p:cNvPr>
              <p:cNvSpPr>
                <a:spLocks noGrp="1"/>
              </p:cNvSpPr>
              <p:nvPr>
                <p:ph idx="1"/>
              </p:nvPr>
            </p:nvSpPr>
            <p:spPr/>
            <p:txBody>
              <a:bodyPr/>
              <a:lstStyle/>
              <a:p>
                <a:pPr marL="0" indent="0">
                  <a:buNone/>
                </a:pPr>
                <a:r>
                  <a:rPr lang="en-US" dirty="0"/>
                  <a:t>The problem with </a:t>
                </a:r>
                <a14:m>
                  <m:oMath xmlns:m="http://schemas.openxmlformats.org/officeDocument/2006/math">
                    <m:r>
                      <a:rPr lang="en-CA" b="0" i="1" smtClean="0">
                        <a:latin typeface="Cambria Math" panose="02040503050406030204" pitchFamily="18" charset="0"/>
                      </a:rPr>
                      <m:t>𝑉𝑎𝑟</m:t>
                    </m:r>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r>
                          <a:rPr lang="en-CA" b="0" i="1" smtClean="0">
                            <a:latin typeface="Cambria Math" panose="02040503050406030204" pitchFamily="18" charset="0"/>
                          </a:rPr>
                          <m:t>)</m:t>
                        </m:r>
                      </m:e>
                    </m:acc>
                    <m:r>
                      <a:rPr lang="en-CA" b="0" i="1" smtClean="0">
                        <a:latin typeface="Cambria Math" panose="02040503050406030204" pitchFamily="18" charset="0"/>
                      </a:rPr>
                      <m:t>=</m:t>
                    </m:r>
                    <m:f>
                      <m:fPr>
                        <m:ctrlPr>
                          <a:rPr lang="en-CA" b="0" i="1" smtClean="0">
                            <a:latin typeface="Cambria Math" panose="02040503050406030204" pitchFamily="18" charset="0"/>
                          </a:rPr>
                        </m:ctrlPr>
                      </m:fPr>
                      <m:num>
                        <m:sSup>
                          <m:sSupPr>
                            <m:ctrlPr>
                              <a:rPr lang="en-US" i="1" dirty="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num>
                      <m:den>
                        <m:sSub>
                          <m:sSubPr>
                            <m:ctrlPr>
                              <a:rPr lang="en-CA" b="0" i="1" smtClean="0">
                                <a:latin typeface="Cambria Math" panose="02040503050406030204" pitchFamily="18" charset="0"/>
                              </a:rPr>
                            </m:ctrlPr>
                          </m:sSubPr>
                          <m:e>
                            <m:r>
                              <a:rPr lang="en-CA" i="1">
                                <a:latin typeface="Cambria Math" panose="02040503050406030204" pitchFamily="18" charset="0"/>
                              </a:rPr>
                              <m:t>𝑇𝑆𝑆</m:t>
                            </m:r>
                          </m:e>
                          <m:sub>
                            <m:r>
                              <a:rPr lang="en-CA" b="0" i="1" smtClean="0">
                                <a:latin typeface="Cambria Math" panose="02040503050406030204" pitchFamily="18" charset="0"/>
                              </a:rPr>
                              <m:t>𝑥</m:t>
                            </m:r>
                          </m:sub>
                        </m:sSub>
                      </m:den>
                    </m:f>
                    <m:r>
                      <a:rPr lang="en-CA" b="0" i="1" smtClean="0">
                        <a:latin typeface="Cambria Math" panose="02040503050406030204" pitchFamily="18" charset="0"/>
                      </a:rPr>
                      <m:t> </m:t>
                    </m:r>
                  </m:oMath>
                </a14:m>
                <a:r>
                  <a:rPr lang="en-US" dirty="0"/>
                  <a:t>is that we do not know the error variance, </a:t>
                </a:r>
                <a14:m>
                  <m:oMath xmlns:m="http://schemas.openxmlformats.org/officeDocument/2006/math">
                    <m:sSup>
                      <m:sSupPr>
                        <m:ctrlPr>
                          <a:rPr lang="en-US" i="1" dirty="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oMath>
                </a14:m>
                <a:r>
                  <a:rPr lang="el-GR" dirty="0"/>
                  <a:t>. </a:t>
                </a:r>
                <a:r>
                  <a:rPr lang="en-US" dirty="0"/>
                  <a:t>We can estimate it as follows: </a:t>
                </a:r>
              </a:p>
              <a:p>
                <a:pPr marL="0" indent="0" algn="ctr">
                  <a:buNone/>
                </a:pPr>
                <a14:m>
                  <m:oMathPara xmlns:m="http://schemas.openxmlformats.org/officeDocument/2006/math">
                    <m:oMathParaPr>
                      <m:jc m:val="centerGroup"/>
                    </m:oMathParaPr>
                    <m:oMath xmlns:m="http://schemas.openxmlformats.org/officeDocument/2006/math">
                      <m:sSup>
                        <m:sSupPr>
                          <m:ctrlPr>
                            <a:rPr lang="en-US" i="1" dirty="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r>
                        <a:rPr lang="en-CA" b="0" i="1" dirty="0" smtClean="0">
                          <a:latin typeface="Cambria Math" panose="02040503050406030204" pitchFamily="18" charset="0"/>
                        </a:rPr>
                        <m:t>=</m:t>
                      </m:r>
                      <m:f>
                        <m:fPr>
                          <m:ctrlPr>
                            <a:rPr lang="en-CA" b="0" i="1" dirty="0" smtClean="0">
                              <a:latin typeface="Cambria Math" panose="02040503050406030204" pitchFamily="18" charset="0"/>
                            </a:rPr>
                          </m:ctrlPr>
                        </m:fPr>
                        <m:num>
                          <m:nary>
                            <m:naryPr>
                              <m:chr m:val="∑"/>
                              <m:ctrlPr>
                                <a:rPr lang="en-CA" b="0" i="1" dirty="0" smtClean="0">
                                  <a:latin typeface="Cambria Math" panose="02040503050406030204" pitchFamily="18" charset="0"/>
                                </a:rPr>
                              </m:ctrlPr>
                            </m:naryPr>
                            <m:sub>
                              <m:r>
                                <a:rPr lang="en-CA" b="0" i="1" dirty="0" smtClean="0">
                                  <a:latin typeface="Cambria Math" panose="02040503050406030204" pitchFamily="18" charset="0"/>
                                </a:rPr>
                                <m:t>𝑖</m:t>
                              </m:r>
                              <m:r>
                                <a:rPr lang="en-CA" b="0" i="1" dirty="0" smtClean="0">
                                  <a:latin typeface="Cambria Math" panose="02040503050406030204" pitchFamily="18" charset="0"/>
                                </a:rPr>
                                <m:t>=1</m:t>
                              </m:r>
                            </m:sub>
                            <m:sup>
                              <m:r>
                                <a:rPr lang="en-CA" b="0" i="1" dirty="0" smtClean="0">
                                  <a:latin typeface="Cambria Math" panose="02040503050406030204" pitchFamily="18" charset="0"/>
                                </a:rPr>
                                <m:t>𝑛</m:t>
                              </m:r>
                            </m:sup>
                            <m:e>
                              <m:sSup>
                                <m:sSupPr>
                                  <m:ctrlPr>
                                    <a:rPr lang="en-CA" b="0" i="1" dirty="0" smtClean="0">
                                      <a:latin typeface="Cambria Math" panose="02040503050406030204" pitchFamily="18" charset="0"/>
                                    </a:rPr>
                                  </m:ctrlPr>
                                </m:sSupPr>
                                <m:e>
                                  <m:acc>
                                    <m:accPr>
                                      <m:chr m:val="̂"/>
                                      <m:ctrlPr>
                                        <a:rPr lang="en-CA" b="0" i="1" dirty="0" smtClean="0">
                                          <a:latin typeface="Cambria Math" panose="02040503050406030204" pitchFamily="18" charset="0"/>
                                        </a:rPr>
                                      </m:ctrlPr>
                                    </m:accPr>
                                    <m:e>
                                      <m:sSub>
                                        <m:sSubPr>
                                          <m:ctrlPr>
                                            <a:rPr lang="en-CA" b="0" i="1" dirty="0" smtClean="0">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𝜇</m:t>
                                          </m:r>
                                        </m:e>
                                        <m:sub>
                                          <m:r>
                                            <a:rPr lang="en-CA" b="0" i="1" dirty="0" smtClean="0">
                                              <a:latin typeface="Cambria Math" panose="02040503050406030204" pitchFamily="18" charset="0"/>
                                            </a:rPr>
                                            <m:t>𝑖</m:t>
                                          </m:r>
                                        </m:sub>
                                      </m:sSub>
                                    </m:e>
                                  </m:acc>
                                </m:e>
                                <m:sup>
                                  <m:r>
                                    <a:rPr lang="en-CA" b="0" i="1" dirty="0" smtClean="0">
                                      <a:latin typeface="Cambria Math" panose="02040503050406030204" pitchFamily="18" charset="0"/>
                                    </a:rPr>
                                    <m:t>2</m:t>
                                  </m:r>
                                </m:sup>
                              </m:sSup>
                            </m:e>
                          </m:nary>
                        </m:num>
                        <m:den>
                          <m:r>
                            <a:rPr lang="en-CA" b="0" i="1" dirty="0" smtClean="0">
                              <a:latin typeface="Cambria Math" panose="02040503050406030204" pitchFamily="18" charset="0"/>
                            </a:rPr>
                            <m:t>(</m:t>
                          </m:r>
                          <m:r>
                            <a:rPr lang="en-CA" b="0" i="1" dirty="0" smtClean="0">
                              <a:latin typeface="Cambria Math" panose="02040503050406030204" pitchFamily="18" charset="0"/>
                            </a:rPr>
                            <m:t>𝑛</m:t>
                          </m:r>
                          <m:r>
                            <a:rPr lang="en-CA" b="0" i="1" dirty="0" smtClean="0">
                              <a:latin typeface="Cambria Math" panose="02040503050406030204" pitchFamily="18" charset="0"/>
                            </a:rPr>
                            <m:t>−2)</m:t>
                          </m:r>
                        </m:den>
                      </m:f>
                      <m:r>
                        <a:rPr lang="en-CA" b="0" i="1" dirty="0" smtClean="0">
                          <a:latin typeface="Cambria Math" panose="02040503050406030204" pitchFamily="18" charset="0"/>
                        </a:rPr>
                        <m:t>=</m:t>
                      </m:r>
                      <m:f>
                        <m:fPr>
                          <m:ctrlPr>
                            <a:rPr lang="en-CA" b="0" i="1" dirty="0" smtClean="0">
                              <a:latin typeface="Cambria Math" panose="02040503050406030204" pitchFamily="18" charset="0"/>
                            </a:rPr>
                          </m:ctrlPr>
                        </m:fPr>
                        <m:num>
                          <m:r>
                            <a:rPr lang="en-CA" b="0" i="1" dirty="0" smtClean="0">
                              <a:latin typeface="Cambria Math" panose="02040503050406030204" pitchFamily="18" charset="0"/>
                            </a:rPr>
                            <m:t>𝑅𝑆𝑆</m:t>
                          </m:r>
                        </m:num>
                        <m:den>
                          <m:r>
                            <a:rPr lang="en-CA" b="0" i="1" dirty="0" smtClean="0">
                              <a:latin typeface="Cambria Math" panose="02040503050406030204" pitchFamily="18" charset="0"/>
                            </a:rPr>
                            <m:t>(</m:t>
                          </m:r>
                          <m:r>
                            <a:rPr lang="en-CA" b="0" i="1" dirty="0" smtClean="0">
                              <a:latin typeface="Cambria Math" panose="02040503050406030204" pitchFamily="18" charset="0"/>
                            </a:rPr>
                            <m:t>𝑛</m:t>
                          </m:r>
                          <m:r>
                            <a:rPr lang="en-CA" b="0" i="1" dirty="0" smtClean="0">
                              <a:latin typeface="Cambria Math" panose="02040503050406030204" pitchFamily="18" charset="0"/>
                            </a:rPr>
                            <m:t>−2)</m:t>
                          </m:r>
                        </m:den>
                      </m:f>
                    </m:oMath>
                  </m:oMathPara>
                </a14:m>
                <a:endParaRPr lang="en-US" dirty="0"/>
              </a:p>
              <a:p>
                <a:pPr marL="0" indent="0">
                  <a:buNone/>
                </a:pPr>
                <a:r>
                  <a:rPr lang="en-US" dirty="0"/>
                  <a:t>This takes us to our last theorem.</a:t>
                </a:r>
              </a:p>
            </p:txBody>
          </p:sp>
        </mc:Choice>
        <mc:Fallback xmlns="">
          <p:sp>
            <p:nvSpPr>
              <p:cNvPr id="3" name="Content Placeholder 2">
                <a:extLst>
                  <a:ext uri="{FF2B5EF4-FFF2-40B4-BE49-F238E27FC236}">
                    <a16:creationId xmlns:a16="http://schemas.microsoft.com/office/drawing/2014/main" id="{5FA5FE09-2C21-2FDA-7233-46C6DD853E2C}"/>
                  </a:ext>
                </a:extLst>
              </p:cNvPr>
              <p:cNvSpPr>
                <a:spLocks noGrp="1" noRot="1" noChangeAspect="1" noMove="1" noResize="1" noEditPoints="1" noAdjustHandles="1" noChangeArrowheads="1" noChangeShapeType="1" noTextEdit="1"/>
              </p:cNvSpPr>
              <p:nvPr>
                <p:ph idx="1"/>
              </p:nvPr>
            </p:nvSpPr>
            <p:spPr>
              <a:blipFill>
                <a:blip r:embed="rId2"/>
                <a:stretch>
                  <a:fillRect l="-623"/>
                </a:stretch>
              </a:blipFill>
            </p:spPr>
            <p:txBody>
              <a:bodyPr/>
              <a:lstStyle/>
              <a:p>
                <a:r>
                  <a:rPr lang="en-US">
                    <a:noFill/>
                  </a:rPr>
                  <a:t> </a:t>
                </a:r>
              </a:p>
            </p:txBody>
          </p:sp>
        </mc:Fallback>
      </mc:AlternateContent>
    </p:spTree>
    <p:extLst>
      <p:ext uri="{BB962C8B-B14F-4D97-AF65-F5344CB8AC3E}">
        <p14:creationId xmlns:p14="http://schemas.microsoft.com/office/powerpoint/2010/main" val="1871665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4452781-564D-438F-3EF9-B208B12ED6CF}"/>
                  </a:ext>
                </a:extLst>
              </p:cNvPr>
              <p:cNvSpPr>
                <a:spLocks noGrp="1"/>
              </p:cNvSpPr>
              <p:nvPr>
                <p:ph type="title"/>
              </p:nvPr>
            </p:nvSpPr>
            <p:spPr/>
            <p:txBody>
              <a:bodyPr/>
              <a:lstStyle/>
              <a:p>
                <a:r>
                  <a:rPr lang="en-US" dirty="0"/>
                  <a:t>Theorem SLR.3: Unbiased estimation of </a:t>
                </a:r>
                <a14:m>
                  <m:oMath xmlns:m="http://schemas.openxmlformats.org/officeDocument/2006/math">
                    <m:sSup>
                      <m:sSupPr>
                        <m:ctrlPr>
                          <a:rPr lang="en-US" i="1" dirty="0" smtClean="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oMath>
                </a14:m>
                <a:endParaRPr lang="en-US" dirty="0"/>
              </a:p>
            </p:txBody>
          </p:sp>
        </mc:Choice>
        <mc:Fallback xmlns="">
          <p:sp>
            <p:nvSpPr>
              <p:cNvPr id="2" name="Title 1">
                <a:extLst>
                  <a:ext uri="{FF2B5EF4-FFF2-40B4-BE49-F238E27FC236}">
                    <a16:creationId xmlns:a16="http://schemas.microsoft.com/office/drawing/2014/main" id="{04452781-564D-438F-3EF9-B208B12ED6CF}"/>
                  </a:ext>
                </a:extLst>
              </p:cNvPr>
              <p:cNvSpPr>
                <a:spLocks noGrp="1" noRot="1" noChangeAspect="1" noMove="1" noResize="1" noEditPoints="1" noAdjustHandles="1" noChangeArrowheads="1" noChangeShapeType="1" noTextEdit="1"/>
              </p:cNvSpPr>
              <p:nvPr>
                <p:ph type="title"/>
              </p:nvPr>
            </p:nvSpPr>
            <p:spPr>
              <a:blipFill>
                <a:blip r:embed="rId2"/>
                <a:stretch>
                  <a:fillRect l="-2989" t="-16102" b="-228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A3E7FD-DC02-956D-D7E6-54BAEE40465E}"/>
                  </a:ext>
                </a:extLst>
              </p:cNvPr>
              <p:cNvSpPr>
                <a:spLocks noGrp="1"/>
              </p:cNvSpPr>
              <p:nvPr>
                <p:ph idx="1"/>
              </p:nvPr>
            </p:nvSpPr>
            <p:spPr/>
            <p:txBody>
              <a:bodyPr>
                <a:normAutofit fontScale="85000" lnSpcReduction="20000"/>
              </a:bodyPr>
              <a:lstStyle/>
              <a:p>
                <a:pPr marL="0" indent="0">
                  <a:buNone/>
                </a:pPr>
                <a:r>
                  <a:rPr lang="en-US" dirty="0"/>
                  <a:t>Under assumptions SLR.1 through SLR.5,</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m:t>
                      </m:r>
                      <m:d>
                        <m:dPr>
                          <m:ctrlPr>
                            <a:rPr lang="en-US" i="1" dirty="0" smtClean="0">
                              <a:latin typeface="Cambria Math" panose="02040503050406030204" pitchFamily="18" charset="0"/>
                            </a:rPr>
                          </m:ctrlPr>
                        </m:dPr>
                        <m:e>
                          <m:acc>
                            <m:accPr>
                              <m:chr m:val="̂"/>
                              <m:ctrlPr>
                                <a:rPr lang="en-US" i="1">
                                  <a:latin typeface="Cambria Math" panose="02040503050406030204" pitchFamily="18" charset="0"/>
                                </a:rPr>
                              </m:ctrlPr>
                            </m:accPr>
                            <m:e>
                              <m:sSup>
                                <m:sSupPr>
                                  <m:ctrlPr>
                                    <a:rPr lang="en-US" i="1" dirty="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e>
                          </m:acc>
                        </m:e>
                      </m:d>
                      <m:r>
                        <a:rPr lang="el-GR" i="1" dirty="0" smtClean="0">
                          <a:latin typeface="Cambria Math" panose="02040503050406030204" pitchFamily="18" charset="0"/>
                        </a:rPr>
                        <m:t>=</m:t>
                      </m:r>
                      <m:sSup>
                        <m:sSupPr>
                          <m:ctrlPr>
                            <a:rPr lang="en-US" i="1" dirty="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oMath>
                  </m:oMathPara>
                </a14:m>
                <a:endParaRPr lang="en-US" dirty="0"/>
              </a:p>
              <a:p>
                <a:pPr marL="0" indent="0">
                  <a:buNone/>
                </a:pPr>
                <a:r>
                  <a:rPr lang="en-US" dirty="0"/>
                  <a:t>Now that we have an unbiased estimate of </a:t>
                </a:r>
                <a14:m>
                  <m:oMath xmlns:m="http://schemas.openxmlformats.org/officeDocument/2006/math">
                    <m:sSup>
                      <m:sSupPr>
                        <m:ctrlPr>
                          <a:rPr lang="en-US" i="1" dirty="0" smtClean="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oMath>
                </a14:m>
                <a:r>
                  <a:rPr lang="el-GR" dirty="0"/>
                  <a:t> </a:t>
                </a:r>
                <a:r>
                  <a:rPr lang="en-US" dirty="0"/>
                  <a:t>in hand, we can calculate:</a:t>
                </a:r>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𝑉𝑎𝑟</m:t>
                      </m:r>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r>
                            <a:rPr lang="en-CA" b="0" i="1" smtClean="0">
                              <a:latin typeface="Cambria Math" panose="02040503050406030204" pitchFamily="18" charset="0"/>
                            </a:rPr>
                            <m:t>)</m:t>
                          </m:r>
                        </m:e>
                      </m:acc>
                      <m:r>
                        <a:rPr lang="en-CA" b="0" i="1" smtClean="0">
                          <a:latin typeface="Cambria Math" panose="02040503050406030204" pitchFamily="18" charset="0"/>
                        </a:rPr>
                        <m:t>=</m:t>
                      </m:r>
                      <m:f>
                        <m:fPr>
                          <m:ctrlPr>
                            <a:rPr lang="en-CA" b="0" i="1" smtClean="0">
                              <a:latin typeface="Cambria Math" panose="02040503050406030204" pitchFamily="18" charset="0"/>
                            </a:rPr>
                          </m:ctrlPr>
                        </m:fPr>
                        <m:num>
                          <m:sSup>
                            <m:sSupPr>
                              <m:ctrlPr>
                                <a:rPr lang="en-US" i="1" dirty="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num>
                        <m:den>
                          <m:sSub>
                            <m:sSubPr>
                              <m:ctrlPr>
                                <a:rPr lang="en-CA" b="0" i="1" smtClean="0">
                                  <a:latin typeface="Cambria Math" panose="02040503050406030204" pitchFamily="18" charset="0"/>
                                </a:rPr>
                              </m:ctrlPr>
                            </m:sSubPr>
                            <m:e>
                              <m:r>
                                <a:rPr lang="en-CA" i="1">
                                  <a:latin typeface="Cambria Math" panose="02040503050406030204" pitchFamily="18" charset="0"/>
                                </a:rPr>
                                <m:t>𝑇𝑆𝑆</m:t>
                              </m:r>
                            </m:e>
                            <m:sub>
                              <m:r>
                                <a:rPr lang="en-CA" b="0" i="1" smtClean="0">
                                  <a:latin typeface="Cambria Math" panose="02040503050406030204" pitchFamily="18" charset="0"/>
                                </a:rPr>
                                <m:t>𝑥</m:t>
                              </m:r>
                            </m:sub>
                          </m:sSub>
                        </m:den>
                      </m:f>
                    </m:oMath>
                  </m:oMathPara>
                </a14:m>
                <a:endParaRPr lang="en-US" dirty="0"/>
              </a:p>
              <a:p>
                <a:pPr marL="0" indent="0">
                  <a:buNone/>
                </a:pPr>
                <a:r>
                  <a:rPr lang="en-US" dirty="0"/>
                  <a:t>which is also unbiased under assumptions SLR.1 through SLR.5.</a:t>
                </a:r>
              </a:p>
              <a:p>
                <a:pPr marL="0" indent="0">
                  <a:buNone/>
                </a:pPr>
                <a:r>
                  <a:rPr lang="en-US" dirty="0"/>
                  <a:t>Later, we will need estimators of the standard deviation of </a:t>
                </a:r>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1</m:t>
                            </m:r>
                          </m:sub>
                        </m:sSub>
                      </m:e>
                    </m:acc>
                    <m:r>
                      <a:rPr lang="en-CA" i="1">
                        <a:latin typeface="Cambria Math" panose="02040503050406030204" pitchFamily="18" charset="0"/>
                        <a:ea typeface="Cambria Math" panose="02040503050406030204" pitchFamily="18" charset="0"/>
                      </a:rPr>
                      <m:t> </m:t>
                    </m:r>
                  </m:oMath>
                </a14:m>
                <a:r>
                  <a:rPr lang="en-US" dirty="0"/>
                  <a:t>and this will require estimating </a:t>
                </a:r>
                <a14:m>
                  <m:oMath xmlns:m="http://schemas.openxmlformats.org/officeDocument/2006/math">
                    <m:r>
                      <a:rPr lang="el-GR" i="1" dirty="0">
                        <a:latin typeface="Cambria Math" panose="02040503050406030204" pitchFamily="18" charset="0"/>
                      </a:rPr>
                      <m:t>𝜎</m:t>
                    </m:r>
                  </m:oMath>
                </a14:m>
                <a:r>
                  <a:rPr lang="el-GR" dirty="0"/>
                  <a:t>. </a:t>
                </a:r>
                <a:r>
                  <a:rPr lang="en-US" dirty="0"/>
                  <a:t>A natural estimator of </a:t>
                </a:r>
                <a14:m>
                  <m:oMath xmlns:m="http://schemas.openxmlformats.org/officeDocument/2006/math">
                    <m:r>
                      <a:rPr lang="el-GR" i="1" dirty="0">
                        <a:latin typeface="Cambria Math" panose="02040503050406030204" pitchFamily="18" charset="0"/>
                      </a:rPr>
                      <m:t>𝜎</m:t>
                    </m:r>
                  </m:oMath>
                </a14:m>
                <a:r>
                  <a:rPr lang="el-GR" dirty="0"/>
                  <a:t> </a:t>
                </a:r>
                <a:r>
                  <a:rPr lang="en-US" dirty="0"/>
                  <a:t>is:</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l-GR" i="1" dirty="0">
                              <a:latin typeface="Cambria Math" panose="02040503050406030204" pitchFamily="18" charset="0"/>
                            </a:rPr>
                            <m:t>𝜎</m:t>
                          </m:r>
                        </m:e>
                      </m:acc>
                      <m:r>
                        <a:rPr lang="en-CA" b="0" i="1" dirty="0" smtClean="0">
                          <a:latin typeface="Cambria Math" panose="02040503050406030204" pitchFamily="18" charset="0"/>
                        </a:rPr>
                        <m:t>=</m:t>
                      </m:r>
                      <m:rad>
                        <m:radPr>
                          <m:degHide m:val="on"/>
                          <m:ctrlPr>
                            <a:rPr lang="en-CA" b="0" i="1" dirty="0" smtClean="0">
                              <a:latin typeface="Cambria Math" panose="02040503050406030204" pitchFamily="18" charset="0"/>
                            </a:rPr>
                          </m:ctrlPr>
                        </m:radPr>
                        <m:deg/>
                        <m:e>
                          <m:acc>
                            <m:accPr>
                              <m:chr m:val="̂"/>
                              <m:ctrlPr>
                                <a:rPr lang="en-US" i="1">
                                  <a:latin typeface="Cambria Math" panose="02040503050406030204" pitchFamily="18" charset="0"/>
                                </a:rPr>
                              </m:ctrlPr>
                            </m:accPr>
                            <m:e>
                              <m:sSup>
                                <m:sSupPr>
                                  <m:ctrlPr>
                                    <a:rPr lang="en-US" i="1" smtClean="0">
                                      <a:latin typeface="Cambria Math" panose="02040503050406030204" pitchFamily="18" charset="0"/>
                                    </a:rPr>
                                  </m:ctrlPr>
                                </m:sSupPr>
                                <m:e>
                                  <m:r>
                                    <a:rPr lang="el-GR" i="1" dirty="0">
                                      <a:latin typeface="Cambria Math" panose="02040503050406030204" pitchFamily="18" charset="0"/>
                                    </a:rPr>
                                    <m:t>𝜎</m:t>
                                  </m:r>
                                </m:e>
                                <m:sup>
                                  <m:r>
                                    <a:rPr lang="en-CA" b="0" i="1" smtClean="0">
                                      <a:latin typeface="Cambria Math" panose="02040503050406030204" pitchFamily="18" charset="0"/>
                                    </a:rPr>
                                    <m:t>2</m:t>
                                  </m:r>
                                </m:sup>
                              </m:sSup>
                            </m:e>
                          </m:acc>
                        </m:e>
                      </m:rad>
                    </m:oMath>
                  </m:oMathPara>
                </a14:m>
                <a:endParaRPr lang="en-US" dirty="0"/>
              </a:p>
              <a:p>
                <a:pPr marL="0" indent="0">
                  <a:buNone/>
                </a:pPr>
                <a:r>
                  <a:rPr lang="en-US" dirty="0"/>
                  <a:t>and is called the </a:t>
                </a:r>
                <a:r>
                  <a:rPr lang="en-US" dirty="0">
                    <a:solidFill>
                      <a:schemeClr val="accent1"/>
                    </a:solidFill>
                  </a:rPr>
                  <a:t>standard error of the regression (SER)</a:t>
                </a:r>
                <a:r>
                  <a:rPr lang="en-US" dirty="0"/>
                  <a:t>. Although </a:t>
                </a:r>
                <a14:m>
                  <m:oMath xmlns:m="http://schemas.openxmlformats.org/officeDocument/2006/math">
                    <m:acc>
                      <m:accPr>
                        <m:chr m:val="̂"/>
                        <m:ctrlPr>
                          <a:rPr lang="en-US" i="1" smtClean="0">
                            <a:latin typeface="Cambria Math" panose="02040503050406030204" pitchFamily="18" charset="0"/>
                          </a:rPr>
                        </m:ctrlPr>
                      </m:accPr>
                      <m:e>
                        <m:r>
                          <a:rPr lang="el-GR" i="1" dirty="0">
                            <a:latin typeface="Cambria Math" panose="02040503050406030204" pitchFamily="18" charset="0"/>
                          </a:rPr>
                          <m:t>𝜎</m:t>
                        </m:r>
                      </m:e>
                    </m:acc>
                    <m:r>
                      <a:rPr lang="en-CA" i="1" dirty="0">
                        <a:latin typeface="Cambria Math" panose="02040503050406030204" pitchFamily="18" charset="0"/>
                      </a:rPr>
                      <m:t> </m:t>
                    </m:r>
                  </m:oMath>
                </a14:m>
                <a:r>
                  <a:rPr lang="en-US" dirty="0"/>
                  <a:t>is </a:t>
                </a:r>
                <a:r>
                  <a:rPr lang="en-US" i="1" dirty="0"/>
                  <a:t>not</a:t>
                </a:r>
                <a:r>
                  <a:rPr lang="en-US" dirty="0"/>
                  <a:t> an unbiased estimator of </a:t>
                </a:r>
                <a14:m>
                  <m:oMath xmlns:m="http://schemas.openxmlformats.org/officeDocument/2006/math">
                    <m:r>
                      <a:rPr lang="el-GR" i="1" dirty="0">
                        <a:latin typeface="Cambria Math" panose="02040503050406030204" pitchFamily="18" charset="0"/>
                      </a:rPr>
                      <m:t>𝜎</m:t>
                    </m:r>
                  </m:oMath>
                </a14:m>
                <a:r>
                  <a:rPr lang="el-GR" dirty="0"/>
                  <a:t>, </a:t>
                </a:r>
                <a:r>
                  <a:rPr lang="en-US" dirty="0"/>
                  <a:t>it is a consistent estimator of </a:t>
                </a:r>
                <a14:m>
                  <m:oMath xmlns:m="http://schemas.openxmlformats.org/officeDocument/2006/math">
                    <m:r>
                      <a:rPr lang="el-GR" i="1" dirty="0">
                        <a:latin typeface="Cambria Math" panose="02040503050406030204" pitchFamily="18" charset="0"/>
                      </a:rPr>
                      <m:t>𝜎</m:t>
                    </m:r>
                  </m:oMath>
                </a14:m>
                <a:r>
                  <a:rPr lang="el-GR" dirty="0"/>
                  <a:t>, </a:t>
                </a:r>
                <a:r>
                  <a:rPr lang="en-US" dirty="0"/>
                  <a:t>and it will serve our purposes well.</a:t>
                </a:r>
              </a:p>
            </p:txBody>
          </p:sp>
        </mc:Choice>
        <mc:Fallback>
          <p:sp>
            <p:nvSpPr>
              <p:cNvPr id="3" name="Content Placeholder 2">
                <a:extLst>
                  <a:ext uri="{FF2B5EF4-FFF2-40B4-BE49-F238E27FC236}">
                    <a16:creationId xmlns:a16="http://schemas.microsoft.com/office/drawing/2014/main" id="{13A3E7FD-DC02-956D-D7E6-54BAEE40465E}"/>
                  </a:ext>
                </a:extLst>
              </p:cNvPr>
              <p:cNvSpPr>
                <a:spLocks noGrp="1" noRot="1" noChangeAspect="1" noMove="1" noResize="1" noEditPoints="1" noAdjustHandles="1" noChangeArrowheads="1" noChangeShapeType="1" noTextEdit="1"/>
              </p:cNvSpPr>
              <p:nvPr>
                <p:ph idx="1"/>
              </p:nvPr>
            </p:nvSpPr>
            <p:spPr>
              <a:blipFill>
                <a:blip r:embed="rId3"/>
                <a:stretch>
                  <a:fillRect l="-374" t="-1408"/>
                </a:stretch>
              </a:blipFill>
            </p:spPr>
            <p:txBody>
              <a:bodyPr/>
              <a:lstStyle/>
              <a:p>
                <a:r>
                  <a:rPr lang="en-US">
                    <a:noFill/>
                  </a:rPr>
                  <a:t> </a:t>
                </a:r>
              </a:p>
            </p:txBody>
          </p:sp>
        </mc:Fallback>
      </mc:AlternateContent>
    </p:spTree>
    <p:extLst>
      <p:ext uri="{BB962C8B-B14F-4D97-AF65-F5344CB8AC3E}">
        <p14:creationId xmlns:p14="http://schemas.microsoft.com/office/powerpoint/2010/main" val="31955645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45D38B-3F09-F884-CBF4-CD4CF155CA56}"/>
              </a:ext>
            </a:extLst>
          </p:cNvPr>
          <p:cNvSpPr>
            <a:spLocks noGrp="1"/>
          </p:cNvSpPr>
          <p:nvPr>
            <p:ph type="title"/>
          </p:nvPr>
        </p:nvSpPr>
        <p:spPr/>
        <p:txBody>
          <a:bodyPr>
            <a:normAutofit/>
          </a:bodyPr>
          <a:lstStyle/>
          <a:p>
            <a:r>
              <a:rPr lang="en-US" sz="6600" dirty="0"/>
              <a:t>Interpretation of Confidence Intervals</a:t>
            </a:r>
          </a:p>
        </p:txBody>
      </p:sp>
      <p:sp>
        <p:nvSpPr>
          <p:cNvPr id="5" name="Text Placeholder 4">
            <a:extLst>
              <a:ext uri="{FF2B5EF4-FFF2-40B4-BE49-F238E27FC236}">
                <a16:creationId xmlns:a16="http://schemas.microsoft.com/office/drawing/2014/main" id="{799DB136-CD48-4AC8-39CF-ADDD22A53195}"/>
              </a:ext>
            </a:extLst>
          </p:cNvPr>
          <p:cNvSpPr>
            <a:spLocks noGrp="1"/>
          </p:cNvSpPr>
          <p:nvPr>
            <p:ph type="body" idx="1"/>
          </p:nvPr>
        </p:nvSpPr>
        <p:spPr/>
        <p:txBody>
          <a:bodyPr/>
          <a:lstStyle/>
          <a:p>
            <a:r>
              <a:rPr lang="en-US" dirty="0"/>
              <a:t>…and the OLS estimates…</a:t>
            </a:r>
          </a:p>
        </p:txBody>
      </p:sp>
    </p:spTree>
    <p:extLst>
      <p:ext uri="{BB962C8B-B14F-4D97-AF65-F5344CB8AC3E}">
        <p14:creationId xmlns:p14="http://schemas.microsoft.com/office/powerpoint/2010/main" val="3169055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137F58-64E7-681E-BE53-F429E2F2941D}"/>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F3CF5389-71A6-EC5C-2204-E585D948E7CB}"/>
                  </a:ext>
                </a:extLst>
              </p:cNvPr>
              <p:cNvSpPr>
                <a:spLocks noGrp="1"/>
              </p:cNvSpPr>
              <p:nvPr>
                <p:ph idx="1"/>
              </p:nvPr>
            </p:nvSpPr>
            <p:spPr/>
            <p:txBody>
              <a:bodyPr/>
              <a:lstStyle/>
              <a:p>
                <a:r>
                  <a:rPr lang="en-US" dirty="0"/>
                  <a:t>Once we have obtained (correct/plausible) estimations for our standard errors, we can construct confidence intervals. </a:t>
                </a:r>
              </a:p>
              <a:p>
                <a:r>
                  <a:rPr lang="en-US" dirty="0"/>
                  <a:t>This means that, </a:t>
                </a:r>
                <a:r>
                  <a:rPr lang="en-US" dirty="0">
                    <a:solidFill>
                      <a:schemeClr val="accent1"/>
                    </a:solidFill>
                  </a:rPr>
                  <a:t>if</a:t>
                </a:r>
                <a:r>
                  <a:rPr lang="en-US" dirty="0"/>
                  <a:t> the conventional standard errors are used, </a:t>
                </a:r>
                <a:r>
                  <a:rPr lang="en-US" dirty="0">
                    <a:solidFill>
                      <a:schemeClr val="accent1"/>
                    </a:solidFill>
                  </a:rPr>
                  <a:t>if</a:t>
                </a:r>
                <a:r>
                  <a:rPr lang="en-US" dirty="0"/>
                  <a:t> the sample is large enough to justify the use of normal approximations, and </a:t>
                </a:r>
                <a:r>
                  <a:rPr lang="en-US" dirty="0">
                    <a:solidFill>
                      <a:schemeClr val="accent1"/>
                    </a:solidFill>
                  </a:rPr>
                  <a:t>if</a:t>
                </a:r>
                <a:r>
                  <a:rPr lang="en-US" dirty="0"/>
                  <a:t> a 95% interval is desired, one simply computes</a:t>
                </a:r>
              </a:p>
              <a:p>
                <a:pPr marL="457200" lvl="1" indent="0" algn="ctr">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1</m:t>
                              </m:r>
                            </m:sub>
                          </m:sSub>
                        </m:e>
                      </m:acc>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(1.96)</m:t>
                      </m:r>
                      <m:sSub>
                        <m:sSubPr>
                          <m:ctrlPr>
                            <a:rPr lang="en-CA" b="0" i="1" smtClean="0">
                              <a:latin typeface="Cambria Math" panose="02040503050406030204" pitchFamily="18" charset="0"/>
                              <a:ea typeface="Cambria Math" panose="02040503050406030204" pitchFamily="18" charset="0"/>
                            </a:rPr>
                          </m:ctrlPr>
                        </m:sSubPr>
                        <m:e>
                          <m:acc>
                            <m:accPr>
                              <m:chr m:val="̂"/>
                              <m:ctrlPr>
                                <a:rPr lang="en-US" i="1">
                                  <a:latin typeface="Cambria Math" panose="02040503050406030204" pitchFamily="18" charset="0"/>
                                </a:rPr>
                              </m:ctrlPr>
                            </m:accPr>
                            <m:e>
                              <m:r>
                                <a:rPr lang="el-GR" i="1" dirty="0">
                                  <a:latin typeface="Cambria Math" panose="02040503050406030204" pitchFamily="18" charset="0"/>
                                </a:rPr>
                                <m:t>𝜎</m:t>
                              </m:r>
                            </m:e>
                          </m:acc>
                        </m:e>
                        <m:sub>
                          <m:r>
                            <a:rPr lang="en-CA" b="0" i="1" smtClean="0">
                              <a:latin typeface="Cambria Math" panose="02040503050406030204" pitchFamily="18" charset="0"/>
                              <a:ea typeface="Cambria Math" panose="02040503050406030204" pitchFamily="18" charset="0"/>
                            </a:rPr>
                            <m:t>1</m:t>
                          </m:r>
                        </m:sub>
                      </m:sSub>
                    </m:oMath>
                  </m:oMathPara>
                </a14:m>
                <a:endParaRPr lang="en-US" dirty="0"/>
              </a:p>
              <a:p>
                <a:r>
                  <a:rPr lang="en-US" dirty="0"/>
                  <a:t>Given the assumptions SLR.1 through SLR.5, we can be sure that </a:t>
                </a:r>
                <a:r>
                  <a:rPr lang="en-CA" dirty="0"/>
                  <a:t>the true value will fall within 95% of the intervals constructed in this way. </a:t>
                </a:r>
                <a:endParaRPr lang="en-US" dirty="0"/>
              </a:p>
            </p:txBody>
          </p:sp>
        </mc:Choice>
        <mc:Fallback xmlns="">
          <p:sp>
            <p:nvSpPr>
              <p:cNvPr id="5" name="Content Placeholder 4">
                <a:extLst>
                  <a:ext uri="{FF2B5EF4-FFF2-40B4-BE49-F238E27FC236}">
                    <a16:creationId xmlns:a16="http://schemas.microsoft.com/office/drawing/2014/main" id="{F3CF5389-71A6-EC5C-2204-E585D948E7CB}"/>
                  </a:ext>
                </a:extLst>
              </p:cNvPr>
              <p:cNvSpPr>
                <a:spLocks noGrp="1" noRot="1" noChangeAspect="1" noMove="1" noResize="1" noEditPoints="1" noAdjustHandles="1" noChangeArrowheads="1" noChangeShapeType="1" noTextEdit="1"/>
              </p:cNvSpPr>
              <p:nvPr>
                <p:ph idx="1"/>
              </p:nvPr>
            </p:nvSpPr>
            <p:spPr>
              <a:blipFill>
                <a:blip r:embed="rId2"/>
                <a:stretch>
                  <a:fillRect l="-498" t="-704"/>
                </a:stretch>
              </a:blipFill>
            </p:spPr>
            <p:txBody>
              <a:bodyPr/>
              <a:lstStyle/>
              <a:p>
                <a:r>
                  <a:rPr lang="en-US">
                    <a:noFill/>
                  </a:rPr>
                  <a:t> </a:t>
                </a:r>
              </a:p>
            </p:txBody>
          </p:sp>
        </mc:Fallback>
      </mc:AlternateContent>
    </p:spTree>
    <p:extLst>
      <p:ext uri="{BB962C8B-B14F-4D97-AF65-F5344CB8AC3E}">
        <p14:creationId xmlns:p14="http://schemas.microsoft.com/office/powerpoint/2010/main" val="2309260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92F84-2B3C-5455-6EC0-16718B5056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9D9055-51CA-E439-720E-F9C95A654DE5}"/>
              </a:ext>
            </a:extLst>
          </p:cNvPr>
          <p:cNvSpPr>
            <a:spLocks noGrp="1"/>
          </p:cNvSpPr>
          <p:nvPr>
            <p:ph idx="1"/>
          </p:nvPr>
        </p:nvSpPr>
        <p:spPr/>
        <p:txBody>
          <a:bodyPr/>
          <a:lstStyle/>
          <a:p>
            <a:r>
              <a:rPr lang="en-CA" dirty="0"/>
              <a:t>Most social scientists use regression confidence intervals to carry out significance tests of whether particular variables make a difference.</a:t>
            </a:r>
          </a:p>
          <a:p>
            <a:r>
              <a:rPr lang="en-CA" dirty="0"/>
              <a:t>That is, they provisionally assume that the true regression coefficient (or set of coefficients) is zero and then assess how likely it is that the estimated coefficients could have occurred by chance (i.e., reject the null).</a:t>
            </a:r>
          </a:p>
          <a:p>
            <a:r>
              <a:rPr lang="en-CA" dirty="0"/>
              <a:t>It is traditional to reject the null hypothesis (i.e., decide that the coefficient does make a difference) if this probability is less than 5%. Otherwise, the null hypothesis that there is no effect is maintained.</a:t>
            </a:r>
          </a:p>
          <a:p>
            <a:endParaRPr lang="en-US" dirty="0"/>
          </a:p>
        </p:txBody>
      </p:sp>
    </p:spTree>
    <p:extLst>
      <p:ext uri="{BB962C8B-B14F-4D97-AF65-F5344CB8AC3E}">
        <p14:creationId xmlns:p14="http://schemas.microsoft.com/office/powerpoint/2010/main" val="2218727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of a normalized wave&#10;&#10;Description automatically generated with medium confidence">
            <a:extLst>
              <a:ext uri="{FF2B5EF4-FFF2-40B4-BE49-F238E27FC236}">
                <a16:creationId xmlns:a16="http://schemas.microsoft.com/office/drawing/2014/main" id="{C2FE8F9A-94C1-29D9-BE77-24E832D6B1B6}"/>
              </a:ext>
            </a:extLst>
          </p:cNvPr>
          <p:cNvPicPr>
            <a:picLocks noChangeAspect="1"/>
          </p:cNvPicPr>
          <p:nvPr/>
        </p:nvPicPr>
        <p:blipFill rotWithShape="1">
          <a:blip r:embed="rId2"/>
          <a:srcRect l="-1" r="-819" b="37714"/>
          <a:stretch/>
        </p:blipFill>
        <p:spPr>
          <a:xfrm>
            <a:off x="2933774" y="1663431"/>
            <a:ext cx="6529348" cy="4404290"/>
          </a:xfrm>
          <a:prstGeom prst="rect">
            <a:avLst/>
          </a:prstGeom>
        </p:spPr>
      </p:pic>
      <p:sp>
        <p:nvSpPr>
          <p:cNvPr id="9" name="Title 8">
            <a:extLst>
              <a:ext uri="{FF2B5EF4-FFF2-40B4-BE49-F238E27FC236}">
                <a16:creationId xmlns:a16="http://schemas.microsoft.com/office/drawing/2014/main" id="{94CDE6F7-7DED-B017-C288-ADF89BD67312}"/>
              </a:ext>
            </a:extLst>
          </p:cNvPr>
          <p:cNvSpPr>
            <a:spLocks noGrp="1"/>
          </p:cNvSpPr>
          <p:nvPr>
            <p:ph type="title"/>
          </p:nvPr>
        </p:nvSpPr>
        <p:spPr/>
        <p:txBody>
          <a:bodyPr/>
          <a:lstStyle/>
          <a:p>
            <a:r>
              <a:rPr lang="en-US" dirty="0"/>
              <a:t>Statistical Significance</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EA9A2A7-3145-ED6B-4B4A-7548A368B9C5}"/>
                  </a:ext>
                </a:extLst>
              </p:cNvPr>
              <p:cNvSpPr txBox="1"/>
              <p:nvPr/>
            </p:nvSpPr>
            <p:spPr>
              <a:xfrm>
                <a:off x="6993958" y="3096349"/>
                <a:ext cx="406130" cy="3839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1</m:t>
                              </m:r>
                            </m:sub>
                          </m:sSub>
                        </m:e>
                      </m:acc>
                    </m:oMath>
                  </m:oMathPara>
                </a14:m>
                <a:endParaRPr lang="en-US" dirty="0"/>
              </a:p>
            </p:txBody>
          </p:sp>
        </mc:Choice>
        <mc:Fallback xmlns="">
          <p:sp>
            <p:nvSpPr>
              <p:cNvPr id="11" name="TextBox 10">
                <a:extLst>
                  <a:ext uri="{FF2B5EF4-FFF2-40B4-BE49-F238E27FC236}">
                    <a16:creationId xmlns:a16="http://schemas.microsoft.com/office/drawing/2014/main" id="{EEA9A2A7-3145-ED6B-4B4A-7548A368B9C5}"/>
                  </a:ext>
                </a:extLst>
              </p:cNvPr>
              <p:cNvSpPr txBox="1">
                <a:spLocks noRot="1" noChangeAspect="1" noMove="1" noResize="1" noEditPoints="1" noAdjustHandles="1" noChangeArrowheads="1" noChangeShapeType="1" noTextEdit="1"/>
              </p:cNvSpPr>
              <p:nvPr/>
            </p:nvSpPr>
            <p:spPr>
              <a:xfrm>
                <a:off x="6993958" y="3096349"/>
                <a:ext cx="406130" cy="383951"/>
              </a:xfrm>
              <a:prstGeom prst="rect">
                <a:avLst/>
              </a:prstGeom>
              <a:blipFill>
                <a:blip r:embed="rId3"/>
                <a:stretch>
                  <a:fillRect l="-3030" b="-156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8D96CA1-5549-FCD7-0CCD-47F76EF40E4A}"/>
                  </a:ext>
                </a:extLst>
              </p:cNvPr>
              <p:cNvSpPr txBox="1"/>
              <p:nvPr/>
            </p:nvSpPr>
            <p:spPr>
              <a:xfrm>
                <a:off x="4489125" y="5683770"/>
                <a:ext cx="708105" cy="3839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1</m:t>
                              </m:r>
                            </m:sub>
                          </m:sSub>
                        </m:e>
                      </m:acc>
                      <m:r>
                        <a:rPr lang="en-CA"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08D96CA1-5549-FCD7-0CCD-47F76EF40E4A}"/>
                  </a:ext>
                </a:extLst>
              </p:cNvPr>
              <p:cNvSpPr txBox="1">
                <a:spLocks noRot="1" noChangeAspect="1" noMove="1" noResize="1" noEditPoints="1" noAdjustHandles="1" noChangeArrowheads="1" noChangeShapeType="1" noTextEdit="1"/>
              </p:cNvSpPr>
              <p:nvPr/>
            </p:nvSpPr>
            <p:spPr>
              <a:xfrm>
                <a:off x="4489125" y="5683770"/>
                <a:ext cx="708105" cy="383951"/>
              </a:xfrm>
              <a:prstGeom prst="rect">
                <a:avLst/>
              </a:prstGeom>
              <a:blipFill>
                <a:blip r:embed="rId4"/>
                <a:stretch>
                  <a:fillRect t="-3226" b="-16129"/>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CB14EDC7-74EA-AD52-5D13-A5EE4FCA894B}"/>
              </a:ext>
            </a:extLst>
          </p:cNvPr>
          <p:cNvSpPr txBox="1"/>
          <p:nvPr/>
        </p:nvSpPr>
        <p:spPr>
          <a:xfrm>
            <a:off x="4600202" y="6211669"/>
            <a:ext cx="3196492" cy="646331"/>
          </a:xfrm>
          <a:prstGeom prst="rect">
            <a:avLst/>
          </a:prstGeom>
          <a:noFill/>
        </p:spPr>
        <p:txBody>
          <a:bodyPr wrap="square" rtlCol="0">
            <a:spAutoFit/>
          </a:bodyPr>
          <a:lstStyle/>
          <a:p>
            <a:pPr marL="342900" indent="-342900">
              <a:buAutoNum type="alphaLcParenBoth"/>
            </a:pPr>
            <a:r>
              <a:rPr lang="en-US" dirty="0">
                <a:latin typeface="Garamond" panose="02020404030301010803" pitchFamily="18" charset="0"/>
              </a:rPr>
              <a:t>Statistically significant</a:t>
            </a:r>
          </a:p>
          <a:p>
            <a:pPr marL="342900" indent="-342900">
              <a:buAutoNum type="alphaLcParenBoth"/>
            </a:pPr>
            <a:r>
              <a:rPr lang="en-US" dirty="0">
                <a:latin typeface="Garamond" panose="02020404030301010803" pitchFamily="18" charset="0"/>
              </a:rPr>
              <a:t>Not statistically significant</a:t>
            </a:r>
          </a:p>
        </p:txBody>
      </p:sp>
      <p:sp>
        <p:nvSpPr>
          <p:cNvPr id="14" name="Rectangle 13">
            <a:extLst>
              <a:ext uri="{FF2B5EF4-FFF2-40B4-BE49-F238E27FC236}">
                <a16:creationId xmlns:a16="http://schemas.microsoft.com/office/drawing/2014/main" id="{580B1E15-5CE2-EA61-493E-C126CDEBF2C4}"/>
              </a:ext>
            </a:extLst>
          </p:cNvPr>
          <p:cNvSpPr/>
          <p:nvPr/>
        </p:nvSpPr>
        <p:spPr>
          <a:xfrm>
            <a:off x="6122009" y="3190044"/>
            <a:ext cx="218830" cy="1965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00469518-1737-D6EF-3C37-40E5FAEDFEB8}"/>
              </a:ext>
            </a:extLst>
          </p:cNvPr>
          <p:cNvSpPr/>
          <p:nvPr/>
        </p:nvSpPr>
        <p:spPr>
          <a:xfrm>
            <a:off x="6071254" y="5835086"/>
            <a:ext cx="218830" cy="1965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942808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431A4D-68F8-8E88-43D8-586DD4004F90}"/>
              </a:ext>
            </a:extLst>
          </p:cNvPr>
          <p:cNvSpPr>
            <a:spLocks noGrp="1"/>
          </p:cNvSpPr>
          <p:nvPr>
            <p:ph type="title"/>
          </p:nvPr>
        </p:nvSpPr>
        <p:spPr/>
        <p:txBody>
          <a:bodyPr/>
          <a:lstStyle/>
          <a:p>
            <a:r>
              <a:rPr lang="en-US" dirty="0"/>
              <a:t>Substantive significance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2760866-5677-E106-5142-9C026E7BA691}"/>
                  </a:ext>
                </a:extLst>
              </p:cNvPr>
              <p:cNvSpPr>
                <a:spLocks noGrp="1"/>
              </p:cNvSpPr>
              <p:nvPr>
                <p:ph idx="1"/>
              </p:nvPr>
            </p:nvSpPr>
            <p:spPr/>
            <p:txBody>
              <a:bodyPr/>
              <a:lstStyle/>
              <a:p>
                <a:r>
                  <a:rPr lang="en-CA" dirty="0"/>
                  <a:t>Now, three possible decisions about (causal) effects are available: they may be strong, weak, or simply undecidable.</a:t>
                </a:r>
              </a:p>
              <a:p>
                <a:r>
                  <a:rPr lang="en-CA" dirty="0"/>
                  <a:t>Traditional significance testing as practiced in the social sciences has the peculiar feature that it groups all effects into just two classes—present and absent.</a:t>
                </a:r>
              </a:p>
              <a:p>
                <a:endParaRPr lang="en-CA" dirty="0"/>
              </a:p>
              <a:p>
                <a:r>
                  <a:rPr lang="en-CA" dirty="0"/>
                  <a:t>Let’s assume that we have established that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CA" dirty="0"/>
                  <a:t>* is a </a:t>
                </a:r>
                <a:r>
                  <a:rPr lang="en-CA" i="1" dirty="0"/>
                  <a:t>substantive </a:t>
                </a:r>
                <a:r>
                  <a:rPr lang="en-CA" dirty="0"/>
                  <a:t>effect of the relation that we are estimating. </a:t>
                </a:r>
              </a:p>
              <a:p>
                <a:endParaRPr lang="en-US" dirty="0"/>
              </a:p>
            </p:txBody>
          </p:sp>
        </mc:Choice>
        <mc:Fallback xmlns="">
          <p:sp>
            <p:nvSpPr>
              <p:cNvPr id="4" name="Content Placeholder 3">
                <a:extLst>
                  <a:ext uri="{FF2B5EF4-FFF2-40B4-BE49-F238E27FC236}">
                    <a16:creationId xmlns:a16="http://schemas.microsoft.com/office/drawing/2014/main" id="{A2760866-5677-E106-5142-9C026E7BA691}"/>
                  </a:ext>
                </a:extLst>
              </p:cNvPr>
              <p:cNvSpPr>
                <a:spLocks noGrp="1" noRot="1" noChangeAspect="1" noMove="1" noResize="1" noEditPoints="1" noAdjustHandles="1" noChangeArrowheads="1" noChangeShapeType="1" noTextEdit="1"/>
              </p:cNvSpPr>
              <p:nvPr>
                <p:ph idx="1"/>
              </p:nvPr>
            </p:nvSpPr>
            <p:spPr>
              <a:blipFill>
                <a:blip r:embed="rId2"/>
                <a:stretch>
                  <a:fillRect l="-498" t="-704" r="-623"/>
                </a:stretch>
              </a:blipFill>
            </p:spPr>
            <p:txBody>
              <a:bodyPr/>
              <a:lstStyle/>
              <a:p>
                <a:r>
                  <a:rPr lang="en-US">
                    <a:noFill/>
                  </a:rPr>
                  <a:t> </a:t>
                </a:r>
              </a:p>
            </p:txBody>
          </p:sp>
        </mc:Fallback>
      </mc:AlternateContent>
    </p:spTree>
    <p:extLst>
      <p:ext uri="{BB962C8B-B14F-4D97-AF65-F5344CB8AC3E}">
        <p14:creationId xmlns:p14="http://schemas.microsoft.com/office/powerpoint/2010/main" val="855973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39438-B45B-4728-0109-FC9928EF59C7}"/>
              </a:ext>
            </a:extLst>
          </p:cNvPr>
          <p:cNvSpPr>
            <a:spLocks noGrp="1"/>
          </p:cNvSpPr>
          <p:nvPr>
            <p:ph type="title"/>
          </p:nvPr>
        </p:nvSpPr>
        <p:spPr/>
        <p:txBody>
          <a:bodyPr/>
          <a:lstStyle/>
          <a:p>
            <a:r>
              <a:rPr lang="en-US" dirty="0"/>
              <a:t>Functional Form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D69A0A-4EC0-79E0-BCE0-68DE5C07C6B9}"/>
                  </a:ext>
                </a:extLst>
              </p:cNvPr>
              <p:cNvSpPr>
                <a:spLocks noGrp="1"/>
              </p:cNvSpPr>
              <p:nvPr>
                <p:ph idx="1"/>
              </p:nvPr>
            </p:nvSpPr>
            <p:spPr/>
            <p:txBody>
              <a:bodyPr/>
              <a:lstStyle/>
              <a:p>
                <a:r>
                  <a:rPr lang="en-US" dirty="0"/>
                  <a:t>The </a:t>
                </a:r>
                <a:r>
                  <a:rPr lang="en-US" dirty="0">
                    <a:solidFill>
                      <a:schemeClr val="accent1"/>
                    </a:solidFill>
                  </a:rPr>
                  <a:t>functional form </a:t>
                </a:r>
                <a:r>
                  <a:rPr lang="en-US" dirty="0"/>
                  <a:t>of the regression equation speaks to the way the independent and dependent variables are related.</a:t>
                </a:r>
              </a:p>
              <a:p>
                <a:r>
                  <a:rPr lang="en-US" dirty="0"/>
                  <a:t>The OLS is an estimator that is linear in its parameters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0</m:t>
                            </m:r>
                          </m:sub>
                        </m:sSub>
                      </m:e>
                    </m:acc>
                    <m:r>
                      <a:rPr lang="en-US" i="1">
                        <a:latin typeface="Cambria Math" panose="02040503050406030204" pitchFamily="18" charset="0"/>
                      </a:rPr>
                      <m:t> </m:t>
                    </m:r>
                  </m:oMath>
                </a14:m>
                <a:r>
                  <a:rPr lang="en-US" dirty="0"/>
                  <a:t>and </a:t>
                </a:r>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acc>
                  </m:oMath>
                </a14:m>
                <a:r>
                  <a:rPr lang="el-GR" dirty="0"/>
                  <a:t>) </a:t>
                </a:r>
                <a:r>
                  <a:rPr lang="en-US" dirty="0"/>
                  <a:t>but that does not mean that it cannot afford to account for nonlinear relationships between</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 </m:t>
                    </m:r>
                  </m:oMath>
                </a14:m>
                <a:r>
                  <a:rPr lang="en-US" dirty="0"/>
                  <a:t>and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m:t>
                    </m:r>
                  </m:oMath>
                </a14:m>
                <a:endParaRPr lang="en-US" dirty="0"/>
              </a:p>
              <a:p>
                <a:r>
                  <a:rPr lang="en-US" dirty="0"/>
                  <a:t>Indeed, it is quite easy to account for nonlinear relationships by applying some transformation to the values of the dependent and/or independent variables.</a:t>
                </a:r>
              </a:p>
            </p:txBody>
          </p:sp>
        </mc:Choice>
        <mc:Fallback xmlns="">
          <p:sp>
            <p:nvSpPr>
              <p:cNvPr id="3" name="Content Placeholder 2">
                <a:extLst>
                  <a:ext uri="{FF2B5EF4-FFF2-40B4-BE49-F238E27FC236}">
                    <a16:creationId xmlns:a16="http://schemas.microsoft.com/office/drawing/2014/main" id="{A0D69A0A-4EC0-79E0-BCE0-68DE5C07C6B9}"/>
                  </a:ext>
                </a:extLst>
              </p:cNvPr>
              <p:cNvSpPr>
                <a:spLocks noGrp="1" noRot="1" noChangeAspect="1" noMove="1" noResize="1" noEditPoints="1" noAdjustHandles="1" noChangeArrowheads="1" noChangeShapeType="1" noTextEdit="1"/>
              </p:cNvSpPr>
              <p:nvPr>
                <p:ph idx="1"/>
              </p:nvPr>
            </p:nvSpPr>
            <p:spPr>
              <a:blipFill>
                <a:blip r:embed="rId2"/>
                <a:stretch>
                  <a:fillRect l="-498" t="-704"/>
                </a:stretch>
              </a:blipFill>
            </p:spPr>
            <p:txBody>
              <a:bodyPr/>
              <a:lstStyle/>
              <a:p>
                <a:r>
                  <a:rPr lang="en-US">
                    <a:noFill/>
                  </a:rPr>
                  <a:t> </a:t>
                </a:r>
              </a:p>
            </p:txBody>
          </p:sp>
        </mc:Fallback>
      </mc:AlternateContent>
    </p:spTree>
    <p:extLst>
      <p:ext uri="{BB962C8B-B14F-4D97-AF65-F5344CB8AC3E}">
        <p14:creationId xmlns:p14="http://schemas.microsoft.com/office/powerpoint/2010/main" val="7442482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8C63959-3A5D-451A-EA2D-2977B4B03AAE}"/>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aph of a normalized wave&#10;&#10;Description automatically generated with medium confidence">
            <a:extLst>
              <a:ext uri="{FF2B5EF4-FFF2-40B4-BE49-F238E27FC236}">
                <a16:creationId xmlns:a16="http://schemas.microsoft.com/office/drawing/2014/main" id="{E38063D9-96A4-4D46-5E32-AB397DCE3CBB}"/>
              </a:ext>
            </a:extLst>
          </p:cNvPr>
          <p:cNvPicPr>
            <a:picLocks noChangeAspect="1"/>
          </p:cNvPicPr>
          <p:nvPr/>
        </p:nvPicPr>
        <p:blipFill>
          <a:blip r:embed="rId2"/>
          <a:stretch>
            <a:fillRect/>
          </a:stretch>
        </p:blipFill>
        <p:spPr>
          <a:xfrm>
            <a:off x="1265074" y="796342"/>
            <a:ext cx="4830926" cy="5265315"/>
          </a:xfrm>
          <a:prstGeom prst="rect">
            <a:avLst/>
          </a:prstGeom>
        </p:spPr>
      </p:pic>
      <p:sp>
        <p:nvSpPr>
          <p:cNvPr id="3" name="TextBox 2">
            <a:extLst>
              <a:ext uri="{FF2B5EF4-FFF2-40B4-BE49-F238E27FC236}">
                <a16:creationId xmlns:a16="http://schemas.microsoft.com/office/drawing/2014/main" id="{4C357586-6487-6834-4C43-8CB16C890B6B}"/>
              </a:ext>
            </a:extLst>
          </p:cNvPr>
          <p:cNvSpPr txBox="1"/>
          <p:nvPr/>
        </p:nvSpPr>
        <p:spPr>
          <a:xfrm>
            <a:off x="7158756" y="2782668"/>
            <a:ext cx="3196492" cy="1754326"/>
          </a:xfrm>
          <a:prstGeom prst="rect">
            <a:avLst/>
          </a:prstGeom>
          <a:noFill/>
        </p:spPr>
        <p:txBody>
          <a:bodyPr wrap="square" rtlCol="0">
            <a:spAutoFit/>
          </a:bodyPr>
          <a:lstStyle/>
          <a:p>
            <a:pPr marL="342900" indent="-342900">
              <a:buAutoNum type="alphaLcParenBoth"/>
            </a:pPr>
            <a:r>
              <a:rPr lang="en-US" dirty="0">
                <a:latin typeface="Garamond" panose="02020404030301010803" pitchFamily="18" charset="0"/>
              </a:rPr>
              <a:t>Both statistically and substantively significant</a:t>
            </a:r>
          </a:p>
          <a:p>
            <a:pPr marL="342900" indent="-342900">
              <a:buAutoNum type="alphaLcParenBoth"/>
            </a:pPr>
            <a:r>
              <a:rPr lang="en-US" dirty="0">
                <a:latin typeface="Garamond" panose="02020404030301010803" pitchFamily="18" charset="0"/>
              </a:rPr>
              <a:t>Neither statistically nor substantively significant</a:t>
            </a:r>
          </a:p>
          <a:p>
            <a:pPr marL="342900" indent="-342900">
              <a:buAutoNum type="alphaLcParenBoth"/>
            </a:pPr>
            <a:r>
              <a:rPr lang="en-US" dirty="0">
                <a:latin typeface="Garamond" panose="02020404030301010803" pitchFamily="18" charset="0"/>
              </a:rPr>
              <a:t>Statistically significant but not substantively significant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C3F881A-A387-6840-3CDE-C5480D85A335}"/>
                  </a:ext>
                </a:extLst>
              </p:cNvPr>
              <p:cNvSpPr txBox="1"/>
              <p:nvPr/>
            </p:nvSpPr>
            <p:spPr>
              <a:xfrm>
                <a:off x="3461706" y="3801181"/>
                <a:ext cx="437662" cy="369332"/>
              </a:xfrm>
              <a:prstGeom prst="rect">
                <a:avLst/>
              </a:prstGeom>
              <a:noFill/>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CA" dirty="0"/>
                  <a:t>*</a:t>
                </a:r>
                <a:endParaRPr lang="en-US" dirty="0"/>
              </a:p>
            </p:txBody>
          </p:sp>
        </mc:Choice>
        <mc:Fallback xmlns="">
          <p:sp>
            <p:nvSpPr>
              <p:cNvPr id="5" name="TextBox 4">
                <a:extLst>
                  <a:ext uri="{FF2B5EF4-FFF2-40B4-BE49-F238E27FC236}">
                    <a16:creationId xmlns:a16="http://schemas.microsoft.com/office/drawing/2014/main" id="{0C3F881A-A387-6840-3CDE-C5480D85A335}"/>
                  </a:ext>
                </a:extLst>
              </p:cNvPr>
              <p:cNvSpPr txBox="1">
                <a:spLocks noRot="1" noChangeAspect="1" noMove="1" noResize="1" noEditPoints="1" noAdjustHandles="1" noChangeArrowheads="1" noChangeShapeType="1" noTextEdit="1"/>
              </p:cNvSpPr>
              <p:nvPr/>
            </p:nvSpPr>
            <p:spPr>
              <a:xfrm>
                <a:off x="3461706" y="3801181"/>
                <a:ext cx="437662" cy="369332"/>
              </a:xfrm>
              <a:prstGeom prst="rect">
                <a:avLst/>
              </a:prstGeom>
              <a:blipFill>
                <a:blip r:embed="rId3"/>
                <a:stretch>
                  <a:fillRect l="-2778" t="-6667" r="-8333"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5C15514-9C25-D600-C8B3-B8A608E0A8C7}"/>
                  </a:ext>
                </a:extLst>
              </p:cNvPr>
              <p:cNvSpPr txBox="1"/>
              <p:nvPr/>
            </p:nvSpPr>
            <p:spPr>
              <a:xfrm>
                <a:off x="3461706" y="1910037"/>
                <a:ext cx="437662" cy="369332"/>
              </a:xfrm>
              <a:prstGeom prst="rect">
                <a:avLst/>
              </a:prstGeom>
              <a:noFill/>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CA" dirty="0"/>
                  <a:t>*</a:t>
                </a:r>
                <a:endParaRPr lang="en-US" dirty="0"/>
              </a:p>
            </p:txBody>
          </p:sp>
        </mc:Choice>
        <mc:Fallback xmlns="">
          <p:sp>
            <p:nvSpPr>
              <p:cNvPr id="6" name="TextBox 5">
                <a:extLst>
                  <a:ext uri="{FF2B5EF4-FFF2-40B4-BE49-F238E27FC236}">
                    <a16:creationId xmlns:a16="http://schemas.microsoft.com/office/drawing/2014/main" id="{85C15514-9C25-D600-C8B3-B8A608E0A8C7}"/>
                  </a:ext>
                </a:extLst>
              </p:cNvPr>
              <p:cNvSpPr txBox="1">
                <a:spLocks noRot="1" noChangeAspect="1" noMove="1" noResize="1" noEditPoints="1" noAdjustHandles="1" noChangeArrowheads="1" noChangeShapeType="1" noTextEdit="1"/>
              </p:cNvSpPr>
              <p:nvPr/>
            </p:nvSpPr>
            <p:spPr>
              <a:xfrm>
                <a:off x="3461706" y="1910037"/>
                <a:ext cx="437662" cy="369332"/>
              </a:xfrm>
              <a:prstGeom prst="rect">
                <a:avLst/>
              </a:prstGeom>
              <a:blipFill>
                <a:blip r:embed="rId3"/>
                <a:stretch>
                  <a:fillRect l="-2778" t="-6667" r="-8333" b="-23333"/>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D6F13D97-5E0A-AAE4-86F5-534D73BF8730}"/>
              </a:ext>
            </a:extLst>
          </p:cNvPr>
          <p:cNvSpPr/>
          <p:nvPr/>
        </p:nvSpPr>
        <p:spPr>
          <a:xfrm>
            <a:off x="3680537" y="5806831"/>
            <a:ext cx="125555" cy="9378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7560890-5BE1-2AD8-4670-75E09A04F4CF}"/>
                  </a:ext>
                </a:extLst>
              </p:cNvPr>
              <p:cNvSpPr txBox="1"/>
              <p:nvPr/>
            </p:nvSpPr>
            <p:spPr>
              <a:xfrm>
                <a:off x="3524483" y="5692325"/>
                <a:ext cx="437662" cy="369332"/>
              </a:xfrm>
              <a:prstGeom prst="rect">
                <a:avLst/>
              </a:prstGeom>
              <a:noFill/>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CA" dirty="0"/>
                  <a:t>*</a:t>
                </a:r>
                <a:endParaRPr lang="en-US" dirty="0"/>
              </a:p>
            </p:txBody>
          </p:sp>
        </mc:Choice>
        <mc:Fallback xmlns="">
          <p:sp>
            <p:nvSpPr>
              <p:cNvPr id="10" name="TextBox 9">
                <a:extLst>
                  <a:ext uri="{FF2B5EF4-FFF2-40B4-BE49-F238E27FC236}">
                    <a16:creationId xmlns:a16="http://schemas.microsoft.com/office/drawing/2014/main" id="{B7560890-5BE1-2AD8-4670-75E09A04F4CF}"/>
                  </a:ext>
                </a:extLst>
              </p:cNvPr>
              <p:cNvSpPr txBox="1">
                <a:spLocks noRot="1" noChangeAspect="1" noMove="1" noResize="1" noEditPoints="1" noAdjustHandles="1" noChangeArrowheads="1" noChangeShapeType="1" noTextEdit="1"/>
              </p:cNvSpPr>
              <p:nvPr/>
            </p:nvSpPr>
            <p:spPr>
              <a:xfrm>
                <a:off x="3524483" y="5692325"/>
                <a:ext cx="437662" cy="369332"/>
              </a:xfrm>
              <a:prstGeom prst="rect">
                <a:avLst/>
              </a:prstGeom>
              <a:blipFill>
                <a:blip r:embed="rId4"/>
                <a:stretch>
                  <a:fillRect l="-2857" t="-10000" r="-8571" b="-20000"/>
                </a:stretch>
              </a:blipFill>
            </p:spPr>
            <p:txBody>
              <a:bodyPr/>
              <a:lstStyle/>
              <a:p>
                <a:r>
                  <a:rPr lang="en-US">
                    <a:noFill/>
                  </a:rPr>
                  <a:t> </a:t>
                </a:r>
              </a:p>
            </p:txBody>
          </p:sp>
        </mc:Fallback>
      </mc:AlternateContent>
    </p:spTree>
    <p:extLst>
      <p:ext uri="{BB962C8B-B14F-4D97-AF65-F5344CB8AC3E}">
        <p14:creationId xmlns:p14="http://schemas.microsoft.com/office/powerpoint/2010/main" val="3187273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None">
            <a:extLst>
              <a:ext uri="{FF2B5EF4-FFF2-40B4-BE49-F238E27FC236}">
                <a16:creationId xmlns:a16="http://schemas.microsoft.com/office/drawing/2014/main" id="{5CA969FA-C6EB-1A89-A110-BEB324F0787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70683" y="796342"/>
            <a:ext cx="4475517" cy="526531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E12DD71-E57B-21BD-9A92-1E4F5C9BC1C8}"/>
              </a:ext>
            </a:extLst>
          </p:cNvPr>
          <p:cNvSpPr/>
          <p:nvPr/>
        </p:nvSpPr>
        <p:spPr>
          <a:xfrm>
            <a:off x="3411164" y="2221322"/>
            <a:ext cx="194553" cy="18482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71CFE71D-519C-0027-0451-305ED1CBCE47}"/>
              </a:ext>
            </a:extLst>
          </p:cNvPr>
          <p:cNvSpPr/>
          <p:nvPr/>
        </p:nvSpPr>
        <p:spPr>
          <a:xfrm>
            <a:off x="3411163" y="4049076"/>
            <a:ext cx="194553" cy="18482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553227B7-05B9-7206-7955-0EE54EFE92AA}"/>
              </a:ext>
            </a:extLst>
          </p:cNvPr>
          <p:cNvSpPr/>
          <p:nvPr/>
        </p:nvSpPr>
        <p:spPr>
          <a:xfrm>
            <a:off x="3406171" y="5784417"/>
            <a:ext cx="194553" cy="18482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E15301-C01D-FF39-1BF9-68D04497844F}"/>
                  </a:ext>
                </a:extLst>
              </p:cNvPr>
              <p:cNvSpPr txBox="1"/>
              <p:nvPr/>
            </p:nvSpPr>
            <p:spPr>
              <a:xfrm>
                <a:off x="3284616" y="2175275"/>
                <a:ext cx="437662" cy="369332"/>
              </a:xfrm>
              <a:prstGeom prst="rect">
                <a:avLst/>
              </a:prstGeom>
              <a:noFill/>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CA" dirty="0"/>
                  <a:t>*</a:t>
                </a:r>
                <a:endParaRPr lang="en-US" dirty="0"/>
              </a:p>
            </p:txBody>
          </p:sp>
        </mc:Choice>
        <mc:Fallback xmlns="">
          <p:sp>
            <p:nvSpPr>
              <p:cNvPr id="8" name="TextBox 7">
                <a:extLst>
                  <a:ext uri="{FF2B5EF4-FFF2-40B4-BE49-F238E27FC236}">
                    <a16:creationId xmlns:a16="http://schemas.microsoft.com/office/drawing/2014/main" id="{7AE15301-C01D-FF39-1BF9-68D04497844F}"/>
                  </a:ext>
                </a:extLst>
              </p:cNvPr>
              <p:cNvSpPr txBox="1">
                <a:spLocks noRot="1" noChangeAspect="1" noMove="1" noResize="1" noEditPoints="1" noAdjustHandles="1" noChangeArrowheads="1" noChangeShapeType="1" noTextEdit="1"/>
              </p:cNvSpPr>
              <p:nvPr/>
            </p:nvSpPr>
            <p:spPr>
              <a:xfrm>
                <a:off x="3284616" y="2175275"/>
                <a:ext cx="437662" cy="369332"/>
              </a:xfrm>
              <a:prstGeom prst="rect">
                <a:avLst/>
              </a:prstGeom>
              <a:blipFill>
                <a:blip r:embed="rId3"/>
                <a:stretch>
                  <a:fillRect l="-2778" t="-10000" r="-8333"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1A7AABF-54C6-AF9B-E13E-AB41C2BF2AED}"/>
                  </a:ext>
                </a:extLst>
              </p:cNvPr>
              <p:cNvSpPr txBox="1"/>
              <p:nvPr/>
            </p:nvSpPr>
            <p:spPr>
              <a:xfrm>
                <a:off x="3284616" y="4049076"/>
                <a:ext cx="437662" cy="369332"/>
              </a:xfrm>
              <a:prstGeom prst="rect">
                <a:avLst/>
              </a:prstGeom>
              <a:noFill/>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CA" dirty="0"/>
                  <a:t>*</a:t>
                </a:r>
                <a:endParaRPr lang="en-US" dirty="0"/>
              </a:p>
            </p:txBody>
          </p:sp>
        </mc:Choice>
        <mc:Fallback xmlns="">
          <p:sp>
            <p:nvSpPr>
              <p:cNvPr id="4" name="TextBox 3">
                <a:extLst>
                  <a:ext uri="{FF2B5EF4-FFF2-40B4-BE49-F238E27FC236}">
                    <a16:creationId xmlns:a16="http://schemas.microsoft.com/office/drawing/2014/main" id="{61A7AABF-54C6-AF9B-E13E-AB41C2BF2AED}"/>
                  </a:ext>
                </a:extLst>
              </p:cNvPr>
              <p:cNvSpPr txBox="1">
                <a:spLocks noRot="1" noChangeAspect="1" noMove="1" noResize="1" noEditPoints="1" noAdjustHandles="1" noChangeArrowheads="1" noChangeShapeType="1" noTextEdit="1"/>
              </p:cNvSpPr>
              <p:nvPr/>
            </p:nvSpPr>
            <p:spPr>
              <a:xfrm>
                <a:off x="3284616" y="4049076"/>
                <a:ext cx="437662" cy="369332"/>
              </a:xfrm>
              <a:prstGeom prst="rect">
                <a:avLst/>
              </a:prstGeom>
              <a:blipFill>
                <a:blip r:embed="rId4"/>
                <a:stretch>
                  <a:fillRect l="-2778" t="-6667" r="-8333"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4452D11-8528-C507-F0EA-10672F052C3F}"/>
                  </a:ext>
                </a:extLst>
              </p:cNvPr>
              <p:cNvSpPr txBox="1"/>
              <p:nvPr/>
            </p:nvSpPr>
            <p:spPr>
              <a:xfrm>
                <a:off x="3284616" y="5733255"/>
                <a:ext cx="437662" cy="369332"/>
              </a:xfrm>
              <a:prstGeom prst="rect">
                <a:avLst/>
              </a:prstGeom>
              <a:noFill/>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CA" dirty="0"/>
                  <a:t>*</a:t>
                </a:r>
                <a:endParaRPr lang="en-US" dirty="0"/>
              </a:p>
            </p:txBody>
          </p:sp>
        </mc:Choice>
        <mc:Fallback xmlns="">
          <p:sp>
            <p:nvSpPr>
              <p:cNvPr id="9" name="TextBox 8">
                <a:extLst>
                  <a:ext uri="{FF2B5EF4-FFF2-40B4-BE49-F238E27FC236}">
                    <a16:creationId xmlns:a16="http://schemas.microsoft.com/office/drawing/2014/main" id="{64452D11-8528-C507-F0EA-10672F052C3F}"/>
                  </a:ext>
                </a:extLst>
              </p:cNvPr>
              <p:cNvSpPr txBox="1">
                <a:spLocks noRot="1" noChangeAspect="1" noMove="1" noResize="1" noEditPoints="1" noAdjustHandles="1" noChangeArrowheads="1" noChangeShapeType="1" noTextEdit="1"/>
              </p:cNvSpPr>
              <p:nvPr/>
            </p:nvSpPr>
            <p:spPr>
              <a:xfrm>
                <a:off x="3284616" y="5733255"/>
                <a:ext cx="437662" cy="369332"/>
              </a:xfrm>
              <a:prstGeom prst="rect">
                <a:avLst/>
              </a:prstGeom>
              <a:blipFill>
                <a:blip r:embed="rId5"/>
                <a:stretch>
                  <a:fillRect l="-2778" t="-6667" r="-8333" b="-23333"/>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BF00F4DF-FBA8-A700-57CF-E99D3B29A86D}"/>
              </a:ext>
            </a:extLst>
          </p:cNvPr>
          <p:cNvSpPr txBox="1"/>
          <p:nvPr/>
        </p:nvSpPr>
        <p:spPr>
          <a:xfrm>
            <a:off x="7158756" y="2782668"/>
            <a:ext cx="3196492" cy="1754326"/>
          </a:xfrm>
          <a:prstGeom prst="rect">
            <a:avLst/>
          </a:prstGeom>
          <a:noFill/>
        </p:spPr>
        <p:txBody>
          <a:bodyPr wrap="square" rtlCol="0">
            <a:spAutoFit/>
          </a:bodyPr>
          <a:lstStyle/>
          <a:p>
            <a:pPr marL="342900" indent="-342900">
              <a:buFont typeface="Wingdings" pitchFamily="2" charset="2"/>
              <a:buAutoNum type="alphaLcParenBoth" startAt="4"/>
            </a:pPr>
            <a:r>
              <a:rPr lang="en-US" dirty="0">
                <a:latin typeface="Garamond" panose="02020404030301010803" pitchFamily="18" charset="0"/>
              </a:rPr>
              <a:t>No statistical significance; likely substantive significance</a:t>
            </a:r>
          </a:p>
          <a:p>
            <a:pPr marL="342900" indent="-342900">
              <a:buAutoNum type="alphaLcParenBoth" startAt="4"/>
            </a:pPr>
            <a:r>
              <a:rPr lang="en-US" dirty="0">
                <a:latin typeface="Garamond" panose="02020404030301010803" pitchFamily="18" charset="0"/>
              </a:rPr>
              <a:t>Statistical significance; substantive uncertainty</a:t>
            </a:r>
          </a:p>
          <a:p>
            <a:pPr marL="342900" indent="-342900">
              <a:buAutoNum type="alphaLcParenBoth" startAt="4"/>
            </a:pPr>
            <a:r>
              <a:rPr lang="en-US" dirty="0">
                <a:latin typeface="Garamond" panose="02020404030301010803" pitchFamily="18" charset="0"/>
              </a:rPr>
              <a:t>No statistical significance; substantive uncertainty</a:t>
            </a:r>
          </a:p>
        </p:txBody>
      </p:sp>
    </p:spTree>
    <p:extLst>
      <p:ext uri="{BB962C8B-B14F-4D97-AF65-F5344CB8AC3E}">
        <p14:creationId xmlns:p14="http://schemas.microsoft.com/office/powerpoint/2010/main" val="10453979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79CA-4128-3B67-3997-453C4D1427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6BBCFF-D3A5-D986-C8F3-51690BF0C4C4}"/>
              </a:ext>
            </a:extLst>
          </p:cNvPr>
          <p:cNvSpPr>
            <a:spLocks noGrp="1"/>
          </p:cNvSpPr>
          <p:nvPr>
            <p:ph idx="1"/>
          </p:nvPr>
        </p:nvSpPr>
        <p:spPr/>
        <p:txBody>
          <a:bodyPr/>
          <a:lstStyle/>
          <a:p>
            <a:r>
              <a:rPr lang="en-US" dirty="0"/>
              <a:t>So, how do we establish substantive significance?</a:t>
            </a:r>
          </a:p>
          <a:p>
            <a:pPr lvl="1"/>
            <a:r>
              <a:rPr lang="en-US" dirty="0"/>
              <a:t>Theory!</a:t>
            </a:r>
          </a:p>
          <a:p>
            <a:pPr lvl="1"/>
            <a:r>
              <a:rPr lang="en-US" dirty="0"/>
              <a:t>Look at the distribution of </a:t>
            </a:r>
            <a:r>
              <a:rPr lang="en-US"/>
              <a:t>your variables!</a:t>
            </a:r>
            <a:endParaRPr lang="en-US" dirty="0"/>
          </a:p>
          <a:p>
            <a:pPr lvl="1"/>
            <a:r>
              <a:rPr lang="en-US" dirty="0"/>
              <a:t>Comparable results!</a:t>
            </a:r>
          </a:p>
          <a:p>
            <a:pPr lvl="1"/>
            <a:r>
              <a:rPr lang="en-US" dirty="0"/>
              <a:t>What else?</a:t>
            </a:r>
          </a:p>
        </p:txBody>
      </p:sp>
    </p:spTree>
    <p:extLst>
      <p:ext uri="{BB962C8B-B14F-4D97-AF65-F5344CB8AC3E}">
        <p14:creationId xmlns:p14="http://schemas.microsoft.com/office/powerpoint/2010/main" val="2729500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61E67-66BA-4324-624C-3E447D0931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BF13C3-E0C2-2CE8-1D5B-AB3E00C35939}"/>
              </a:ext>
            </a:extLst>
          </p:cNvPr>
          <p:cNvSpPr>
            <a:spLocks noGrp="1"/>
          </p:cNvSpPr>
          <p:nvPr>
            <p:ph idx="1"/>
          </p:nvPr>
        </p:nvSpPr>
        <p:spPr/>
        <p:txBody>
          <a:bodyPr/>
          <a:lstStyle/>
          <a:p>
            <a:r>
              <a:rPr lang="en-US" dirty="0"/>
              <a:t>It is common to apply the natural logarithm to either the dependent variable or to both the dependent and independent variables (see below) or take the square of the independent variable (see next slide) to allow for some nonlinearities in a regression model (more on that later).</a:t>
            </a:r>
          </a:p>
        </p:txBody>
      </p:sp>
      <p:pic>
        <p:nvPicPr>
          <p:cNvPr id="4" name="Picture 3">
            <a:extLst>
              <a:ext uri="{FF2B5EF4-FFF2-40B4-BE49-F238E27FC236}">
                <a16:creationId xmlns:a16="http://schemas.microsoft.com/office/drawing/2014/main" id="{E90FBD58-7C40-F395-01C4-E5ABB2747BB7}"/>
              </a:ext>
            </a:extLst>
          </p:cNvPr>
          <p:cNvPicPr>
            <a:picLocks noChangeAspect="1"/>
          </p:cNvPicPr>
          <p:nvPr/>
        </p:nvPicPr>
        <p:blipFill>
          <a:blip r:embed="rId2"/>
          <a:stretch>
            <a:fillRect/>
          </a:stretch>
        </p:blipFill>
        <p:spPr>
          <a:xfrm>
            <a:off x="2590782" y="3838318"/>
            <a:ext cx="7010436" cy="2041274"/>
          </a:xfrm>
          <a:prstGeom prst="rect">
            <a:avLst/>
          </a:prstGeom>
        </p:spPr>
      </p:pic>
    </p:spTree>
    <p:extLst>
      <p:ext uri="{BB962C8B-B14F-4D97-AF65-F5344CB8AC3E}">
        <p14:creationId xmlns:p14="http://schemas.microsoft.com/office/powerpoint/2010/main" val="2880645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7B426C-A216-9E4B-8805-C163DEBED104}"/>
              </a:ext>
            </a:extLst>
          </p:cNvPr>
          <p:cNvPicPr>
            <a:picLocks noChangeAspect="1"/>
          </p:cNvPicPr>
          <p:nvPr/>
        </p:nvPicPr>
        <p:blipFill>
          <a:blip r:embed="rId2"/>
          <a:stretch>
            <a:fillRect/>
          </a:stretch>
        </p:blipFill>
        <p:spPr>
          <a:xfrm>
            <a:off x="1733550" y="953101"/>
            <a:ext cx="8724900" cy="673100"/>
          </a:xfrm>
          <a:prstGeom prst="rect">
            <a:avLst/>
          </a:prstGeom>
        </p:spPr>
      </p:pic>
      <p:pic>
        <p:nvPicPr>
          <p:cNvPr id="5" name="Picture 4">
            <a:extLst>
              <a:ext uri="{FF2B5EF4-FFF2-40B4-BE49-F238E27FC236}">
                <a16:creationId xmlns:a16="http://schemas.microsoft.com/office/drawing/2014/main" id="{8B84CDF7-22B5-7849-B0DC-EE7A82256D3E}"/>
              </a:ext>
            </a:extLst>
          </p:cNvPr>
          <p:cNvPicPr>
            <a:picLocks noChangeAspect="1"/>
          </p:cNvPicPr>
          <p:nvPr/>
        </p:nvPicPr>
        <p:blipFill>
          <a:blip r:embed="rId3"/>
          <a:stretch>
            <a:fillRect/>
          </a:stretch>
        </p:blipFill>
        <p:spPr>
          <a:xfrm>
            <a:off x="1733550" y="2015070"/>
            <a:ext cx="8724900" cy="4445000"/>
          </a:xfrm>
          <a:prstGeom prst="rect">
            <a:avLst/>
          </a:prstGeom>
        </p:spPr>
      </p:pic>
    </p:spTree>
    <p:extLst>
      <p:ext uri="{BB962C8B-B14F-4D97-AF65-F5344CB8AC3E}">
        <p14:creationId xmlns:p14="http://schemas.microsoft.com/office/powerpoint/2010/main" val="2963814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042DFE-FDC6-0649-ADD9-A918B0DAE90B}"/>
              </a:ext>
            </a:extLst>
          </p:cNvPr>
          <p:cNvPicPr>
            <a:picLocks noChangeAspect="1"/>
          </p:cNvPicPr>
          <p:nvPr/>
        </p:nvPicPr>
        <p:blipFill>
          <a:blip r:embed="rId3"/>
          <a:stretch>
            <a:fillRect/>
          </a:stretch>
        </p:blipFill>
        <p:spPr>
          <a:xfrm>
            <a:off x="3139888" y="472888"/>
            <a:ext cx="5912224" cy="5912224"/>
          </a:xfrm>
          <a:prstGeom prst="rect">
            <a:avLst/>
          </a:prstGeom>
        </p:spPr>
      </p:pic>
    </p:spTree>
    <p:extLst>
      <p:ext uri="{BB962C8B-B14F-4D97-AF65-F5344CB8AC3E}">
        <p14:creationId xmlns:p14="http://schemas.microsoft.com/office/powerpoint/2010/main" val="333475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54F7C6-FB12-A940-B4B3-1C00FA626CBE}"/>
              </a:ext>
            </a:extLst>
          </p:cNvPr>
          <p:cNvPicPr>
            <a:picLocks noChangeAspect="1"/>
          </p:cNvPicPr>
          <p:nvPr/>
        </p:nvPicPr>
        <p:blipFill>
          <a:blip r:embed="rId2"/>
          <a:stretch>
            <a:fillRect/>
          </a:stretch>
        </p:blipFill>
        <p:spPr>
          <a:xfrm>
            <a:off x="1733550" y="1203202"/>
            <a:ext cx="8724900" cy="4787900"/>
          </a:xfrm>
          <a:prstGeom prst="rect">
            <a:avLst/>
          </a:prstGeom>
        </p:spPr>
      </p:pic>
    </p:spTree>
    <p:extLst>
      <p:ext uri="{BB962C8B-B14F-4D97-AF65-F5344CB8AC3E}">
        <p14:creationId xmlns:p14="http://schemas.microsoft.com/office/powerpoint/2010/main" val="3507953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16C815-5BD4-1F4B-9BE6-E6A6618504A9}"/>
              </a:ext>
            </a:extLst>
          </p:cNvPr>
          <p:cNvPicPr>
            <a:picLocks noChangeAspect="1"/>
          </p:cNvPicPr>
          <p:nvPr/>
        </p:nvPicPr>
        <p:blipFill>
          <a:blip r:embed="rId2"/>
          <a:stretch>
            <a:fillRect/>
          </a:stretch>
        </p:blipFill>
        <p:spPr>
          <a:xfrm>
            <a:off x="2958353" y="291353"/>
            <a:ext cx="6275294" cy="6275294"/>
          </a:xfrm>
          <a:prstGeom prst="rect">
            <a:avLst/>
          </a:prstGeom>
        </p:spPr>
      </p:pic>
    </p:spTree>
    <p:extLst>
      <p:ext uri="{BB962C8B-B14F-4D97-AF65-F5344CB8AC3E}">
        <p14:creationId xmlns:p14="http://schemas.microsoft.com/office/powerpoint/2010/main" val="3714401707"/>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{1E09B278-8B84-3C4B-8372-4BF13A8FF790}tf10001071</Template>
  <TotalTime>1819</TotalTime>
  <Words>2017</Words>
  <Application>Microsoft Macintosh PowerPoint</Application>
  <PresentationFormat>Widescreen</PresentationFormat>
  <Paragraphs>137</Paragraphs>
  <Slides>42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Cambria Math</vt:lpstr>
      <vt:lpstr>CMSS10</vt:lpstr>
      <vt:lpstr>Garamond</vt:lpstr>
      <vt:lpstr>Gill Sans MT</vt:lpstr>
      <vt:lpstr>Impact</vt:lpstr>
      <vt:lpstr>Wingdings</vt:lpstr>
      <vt:lpstr>Badge</vt:lpstr>
      <vt:lpstr>The Simple Regression Model II</vt:lpstr>
      <vt:lpstr>PowerPoint Presentation</vt:lpstr>
      <vt:lpstr>Units of Measurement</vt:lpstr>
      <vt:lpstr>Functional Form</vt:lpstr>
      <vt:lpstr>PowerPoint Presentation</vt:lpstr>
      <vt:lpstr>PowerPoint Presentation</vt:lpstr>
      <vt:lpstr>PowerPoint Presentation</vt:lpstr>
      <vt:lpstr>PowerPoint Presentation</vt:lpstr>
      <vt:lpstr>PowerPoint Presentation</vt:lpstr>
      <vt:lpstr>Expected Values and Variance of the OLS Estimators</vt:lpstr>
      <vt:lpstr>PowerPoint Presentation</vt:lpstr>
      <vt:lpstr>The SRM and causality</vt:lpstr>
      <vt:lpstr>PowerPoint Presentation</vt:lpstr>
      <vt:lpstr>PowerPoint Presentation</vt:lpstr>
      <vt:lpstr>The Assumptions</vt:lpstr>
      <vt:lpstr>Assumption SLR.1: Linear in parameters</vt:lpstr>
      <vt:lpstr>Assumption SLR.2: Random sampling</vt:lpstr>
      <vt:lpstr>Assumption SLR.3: Sample variation in the explanatory variable</vt:lpstr>
      <vt:lpstr>Assumption SLR.4: Zero conditional mean</vt:lpstr>
      <vt:lpstr>Theorems</vt:lpstr>
      <vt:lpstr>Theorem SLR.1: Unbiasedness of OLS</vt:lpstr>
      <vt:lpstr>PowerPoint Presentation</vt:lpstr>
      <vt:lpstr>PowerPoint Presentation</vt:lpstr>
      <vt:lpstr>Assumption SLR.5: Homoskedasticity</vt:lpstr>
      <vt:lpstr>PowerPoint Presentation</vt:lpstr>
      <vt:lpstr>PowerPoint Presentation</vt:lpstr>
      <vt:lpstr>PowerPoint Presentation</vt:lpstr>
      <vt:lpstr>PowerPoint Presentation</vt:lpstr>
      <vt:lpstr>PowerPoint Presentation</vt:lpstr>
      <vt:lpstr>Theorem SLR.2: Sampling variances of the OLS estimators</vt:lpstr>
      <vt:lpstr>PowerPoint Presentation</vt:lpstr>
      <vt:lpstr>PowerPoint Presentation</vt:lpstr>
      <vt:lpstr>PowerPoint Presentation</vt:lpstr>
      <vt:lpstr>Theorem SLR.3: Unbiased estimation of σ^2</vt:lpstr>
      <vt:lpstr>Interpretation of Confidence Intervals</vt:lpstr>
      <vt:lpstr>PowerPoint Presentation</vt:lpstr>
      <vt:lpstr>PowerPoint Presentation</vt:lpstr>
      <vt:lpstr>Statistical Significance</vt:lpstr>
      <vt:lpstr>Substantive significance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Simple Regression Model II</dc:title>
  <dc:creator>Sebastian Vallejo Vera</dc:creator>
  <cp:lastModifiedBy>Sebastian Vallejo Vera</cp:lastModifiedBy>
  <cp:revision>1</cp:revision>
  <dcterms:created xsi:type="dcterms:W3CDTF">2024-02-05T20:39:09Z</dcterms:created>
  <dcterms:modified xsi:type="dcterms:W3CDTF">2025-02-11T14:09:40Z</dcterms:modified>
</cp:coreProperties>
</file>