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2"/>
    <p:restoredTop sz="96327"/>
  </p:normalViewPr>
  <p:slideViewPr>
    <p:cSldViewPr snapToGrid="0">
      <p:cViewPr varScale="1">
        <p:scale>
          <a:sx n="128" d="100"/>
          <a:sy n="128"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17B99290-B46C-284F-A408-B70FFC052508}"/>
    <pc:docChg chg="addSld">
      <pc:chgData name="Sebastian Vallejo Vera" userId="661f42ee-5565-49c4-8b1d-325f2d699b91" providerId="ADAL" clId="{17B99290-B46C-284F-A408-B70FFC052508}" dt="2025-03-04T15:04:03.708" v="0" actId="680"/>
      <pc:docMkLst>
        <pc:docMk/>
      </pc:docMkLst>
      <pc:sldChg chg="new">
        <pc:chgData name="Sebastian Vallejo Vera" userId="661f42ee-5565-49c4-8b1d-325f2d699b91" providerId="ADAL" clId="{17B99290-B46C-284F-A408-B70FFC052508}" dt="2025-03-04T15:04:03.708" v="0" actId="680"/>
        <pc:sldMkLst>
          <pc:docMk/>
          <pc:sldMk cId="183865854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26900-7493-9448-A3BF-F5ABBAAD5ADF}" type="datetimeFigureOut">
              <a:rPr lang="en-US" smtClean="0"/>
              <a:t>3/4/25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1B44-35BC-F540-A045-33B9504297FA}" type="slidenum">
              <a:rPr lang="en-US" smtClean="0"/>
              <a:t>‹#›</a:t>
            </a:fld>
            <a:endParaRPr lang="en-US"/>
          </a:p>
        </p:txBody>
      </p:sp>
    </p:spTree>
    <p:extLst>
      <p:ext uri="{BB962C8B-B14F-4D97-AF65-F5344CB8AC3E}">
        <p14:creationId xmlns:p14="http://schemas.microsoft.com/office/powerpoint/2010/main" val="273211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E1B44-35BC-F540-A045-33B9504297FA}" type="slidenum">
              <a:rPr lang="en-US" smtClean="0"/>
              <a:t>1</a:t>
            </a:fld>
            <a:endParaRPr lang="en-US"/>
          </a:p>
        </p:txBody>
      </p:sp>
    </p:spTree>
    <p:extLst>
      <p:ext uri="{BB962C8B-B14F-4D97-AF65-F5344CB8AC3E}">
        <p14:creationId xmlns:p14="http://schemas.microsoft.com/office/powerpoint/2010/main" val="242610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81FC1AB-544C-104E-8A1C-5A8C9E1A53F0}" type="datetimeFigureOut">
              <a:rPr lang="en-US" smtClean="0"/>
              <a:t>3/4/25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54461D7-2C92-B944-AF36-9A6FE66ADCC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269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C1AB-544C-104E-8A1C-5A8C9E1A53F0}" type="datetimeFigureOut">
              <a:rPr lang="en-US" smtClean="0"/>
              <a:t>3/4/25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213476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C1AB-544C-104E-8A1C-5A8C9E1A53F0}" type="datetimeFigureOut">
              <a:rPr lang="en-US" smtClean="0"/>
              <a:t>3/4/25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13478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FC1AB-544C-104E-8A1C-5A8C9E1A53F0}" type="datetimeFigureOut">
              <a:rPr lang="en-US" smtClean="0"/>
              <a:t>3/4/25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1778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81FC1AB-544C-104E-8A1C-5A8C9E1A53F0}" type="datetimeFigureOut">
              <a:rPr lang="en-US" smtClean="0"/>
              <a:t>3/4/25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54461D7-2C92-B944-AF36-9A6FE66ADCC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139063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FC1AB-544C-104E-8A1C-5A8C9E1A53F0}" type="datetimeFigureOut">
              <a:rPr lang="en-US" smtClean="0"/>
              <a:t>3/4/25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30507009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FC1AB-544C-104E-8A1C-5A8C9E1A53F0}" type="datetimeFigureOut">
              <a:rPr lang="en-US" smtClean="0"/>
              <a:t>3/4/25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28078922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FC1AB-544C-104E-8A1C-5A8C9E1A53F0}" type="datetimeFigureOut">
              <a:rPr lang="en-US" smtClean="0"/>
              <a:t>3/4/25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195435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FC1AB-544C-104E-8A1C-5A8C9E1A53F0}" type="datetimeFigureOut">
              <a:rPr lang="en-US" smtClean="0"/>
              <a:t>3/4/25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10893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81FC1AB-544C-104E-8A1C-5A8C9E1A53F0}" type="datetimeFigureOut">
              <a:rPr lang="en-US" smtClean="0"/>
              <a:t>3/4/25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54461D7-2C92-B944-AF36-9A6FE66ADCC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178256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81FC1AB-544C-104E-8A1C-5A8C9E1A53F0}" type="datetimeFigureOut">
              <a:rPr lang="en-US" smtClean="0"/>
              <a:t>3/4/25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54461D7-2C92-B944-AF36-9A6FE66ADCC6}" type="slidenum">
              <a:rPr lang="en-US" smtClean="0"/>
              <a:t>‹#›</a:t>
            </a:fld>
            <a:endParaRPr lang="en-US"/>
          </a:p>
        </p:txBody>
      </p:sp>
    </p:spTree>
    <p:extLst>
      <p:ext uri="{BB962C8B-B14F-4D97-AF65-F5344CB8AC3E}">
        <p14:creationId xmlns:p14="http://schemas.microsoft.com/office/powerpoint/2010/main" val="130196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81FC1AB-544C-104E-8A1C-5A8C9E1A53F0}" type="datetimeFigureOut">
              <a:rPr lang="en-US" smtClean="0"/>
              <a:t>3/4/25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54461D7-2C92-B944-AF36-9A6FE66ADCC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3958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4A61-9517-4352-67A5-BC4FA651EC12}"/>
              </a:ext>
            </a:extLst>
          </p:cNvPr>
          <p:cNvSpPr>
            <a:spLocks noGrp="1"/>
          </p:cNvSpPr>
          <p:nvPr>
            <p:ph type="ctrTitle"/>
          </p:nvPr>
        </p:nvSpPr>
        <p:spPr/>
        <p:txBody>
          <a:bodyPr/>
          <a:lstStyle/>
          <a:p>
            <a:r>
              <a:rPr lang="en-US" dirty="0"/>
              <a:t>The multiple regression model I</a:t>
            </a:r>
          </a:p>
        </p:txBody>
      </p:sp>
      <p:sp>
        <p:nvSpPr>
          <p:cNvPr id="3" name="Subtitle 2">
            <a:extLst>
              <a:ext uri="{FF2B5EF4-FFF2-40B4-BE49-F238E27FC236}">
                <a16:creationId xmlns:a16="http://schemas.microsoft.com/office/drawing/2014/main" id="{790D30BD-937B-962E-D2ED-CD5D6DE19050}"/>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338077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2CC5C99-F802-4769-A1D1-6DE58064F270}"/>
              </a:ext>
            </a:extLst>
          </p:cNvPr>
          <p:cNvPicPr>
            <a:picLocks noChangeAspect="1"/>
          </p:cNvPicPr>
          <p:nvPr/>
        </p:nvPicPr>
        <p:blipFill>
          <a:blip r:embed="rId2"/>
          <a:stretch>
            <a:fillRect/>
          </a:stretch>
        </p:blipFill>
        <p:spPr>
          <a:xfrm>
            <a:off x="1815255" y="796343"/>
            <a:ext cx="8561490" cy="5265315"/>
          </a:xfrm>
          <a:prstGeom prst="rect">
            <a:avLst/>
          </a:prstGeom>
        </p:spPr>
      </p:pic>
    </p:spTree>
    <p:extLst>
      <p:ext uri="{BB962C8B-B14F-4D97-AF65-F5344CB8AC3E}">
        <p14:creationId xmlns:p14="http://schemas.microsoft.com/office/powerpoint/2010/main" val="11482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65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1B5-2C72-8D64-989C-637AD123D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C7A3F6-CB23-0A13-1452-93E07559DF27}"/>
              </a:ext>
            </a:extLst>
          </p:cNvPr>
          <p:cNvSpPr>
            <a:spLocks noGrp="1"/>
          </p:cNvSpPr>
          <p:nvPr>
            <p:ph idx="1"/>
          </p:nvPr>
        </p:nvSpPr>
        <p:spPr/>
        <p:txBody>
          <a:bodyPr/>
          <a:lstStyle/>
          <a:p>
            <a:endParaRPr lang="en-US" dirty="0"/>
          </a:p>
          <a:p>
            <a:r>
              <a:rPr lang="en-US" dirty="0"/>
              <a:t>We call this, to…</a:t>
            </a:r>
          </a:p>
        </p:txBody>
      </p:sp>
    </p:spTree>
    <p:extLst>
      <p:ext uri="{BB962C8B-B14F-4D97-AF65-F5344CB8AC3E}">
        <p14:creationId xmlns:p14="http://schemas.microsoft.com/office/powerpoint/2010/main" val="84620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033" name="Rectangle 1032">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5" name="Rectangle 1034">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CB714E5-6911-654F-BFB0-5E681201CC16}"/>
              </a:ext>
            </a:extLst>
          </p:cNvPr>
          <p:cNvSpPr>
            <a:spLocks noGrp="1"/>
          </p:cNvSpPr>
          <p:nvPr>
            <p:ph type="title"/>
          </p:nvPr>
        </p:nvSpPr>
        <p:spPr>
          <a:xfrm>
            <a:off x="644849" y="954923"/>
            <a:ext cx="5875694" cy="4504620"/>
          </a:xfrm>
        </p:spPr>
        <p:txBody>
          <a:bodyPr vert="horz" lIns="91440" tIns="45720" rIns="91440" bIns="45720" rtlCol="0" anchor="ctr">
            <a:normAutofit/>
          </a:bodyPr>
          <a:lstStyle/>
          <a:p>
            <a:pPr algn="ctr"/>
            <a:r>
              <a:rPr lang="en-US" sz="7400" dirty="0"/>
              <a:t>Control</a:t>
            </a:r>
          </a:p>
        </p:txBody>
      </p:sp>
      <p:sp>
        <p:nvSpPr>
          <p:cNvPr id="5" name="Text Placeholder 4">
            <a:extLst>
              <a:ext uri="{FF2B5EF4-FFF2-40B4-BE49-F238E27FC236}">
                <a16:creationId xmlns:a16="http://schemas.microsoft.com/office/drawing/2014/main" id="{DC7D2A61-B3CB-5040-B39D-94E11737AD56}"/>
              </a:ext>
            </a:extLst>
          </p:cNvPr>
          <p:cNvSpPr>
            <a:spLocks noGrp="1"/>
          </p:cNvSpPr>
          <p:nvPr>
            <p:ph type="body" idx="1"/>
          </p:nvPr>
        </p:nvSpPr>
        <p:spPr>
          <a:xfrm>
            <a:off x="643157" y="5572664"/>
            <a:ext cx="5877385" cy="841803"/>
          </a:xfrm>
        </p:spPr>
        <p:txBody>
          <a:bodyPr vert="horz" lIns="91440" tIns="45720" rIns="91440" bIns="45720" rtlCol="0" anchor="t">
            <a:normAutofit/>
          </a:bodyPr>
          <a:lstStyle/>
          <a:p>
            <a:pPr algn="ctr"/>
            <a:r>
              <a:rPr lang="en-US" dirty="0">
                <a:solidFill>
                  <a:schemeClr val="bg2"/>
                </a:solidFill>
              </a:rPr>
              <a:t>(a variable)</a:t>
            </a:r>
          </a:p>
        </p:txBody>
      </p:sp>
      <p:sp>
        <p:nvSpPr>
          <p:cNvPr id="1037" name="Freeform: Shape 1036">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a historia y mejores canciones de Control Machete">
            <a:extLst>
              <a:ext uri="{FF2B5EF4-FFF2-40B4-BE49-F238E27FC236}">
                <a16:creationId xmlns:a16="http://schemas.microsoft.com/office/drawing/2014/main" id="{F430655B-5609-0249-9A49-687D198FA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46" r="27231"/>
          <a:stretch/>
        </p:blipFill>
        <p:spPr bwMode="auto">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8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A8A792-6C24-8F99-D739-B21E1CC8271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953435F-C1BB-726E-BB0A-8DE2864AF23C}"/>
                  </a:ext>
                </a:extLst>
              </p:cNvPr>
              <p:cNvSpPr>
                <a:spLocks noGrp="1"/>
              </p:cNvSpPr>
              <p:nvPr>
                <p:ph idx="1"/>
              </p:nvPr>
            </p:nvSpPr>
            <p:spPr/>
            <p:txBody>
              <a:bodyPr/>
              <a:lstStyle/>
              <a:p>
                <a:r>
                  <a:rPr lang="en-US" dirty="0"/>
                  <a:t>Multiple regression analysis is more amenable to </a:t>
                </a:r>
                <a:r>
                  <a:rPr lang="en-US" i="1" dirty="0"/>
                  <a:t>ceteris paribus</a:t>
                </a:r>
                <a:r>
                  <a:rPr lang="en-US" dirty="0"/>
                  <a:t> analysis because it allows us to explicitly </a:t>
                </a:r>
                <a:r>
                  <a:rPr lang="en-US" dirty="0">
                    <a:solidFill>
                      <a:schemeClr val="accent1"/>
                    </a:solidFill>
                  </a:rPr>
                  <a:t>control</a:t>
                </a:r>
                <a:r>
                  <a:rPr lang="en-US" dirty="0"/>
                  <a:t> for many other factors that simultaneously affect the dependent variable (i.e., by removing factors in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and estimating their impact on </a:t>
                </a:r>
                <a14:m>
                  <m:oMath xmlns:m="http://schemas.openxmlformats.org/officeDocument/2006/math">
                    <m:r>
                      <a:rPr lang="en-US" i="1" dirty="0" smtClean="0">
                        <a:latin typeface="Cambria Math" panose="02040503050406030204" pitchFamily="18" charset="0"/>
                      </a:rPr>
                      <m:t>𝑦</m:t>
                    </m:r>
                  </m:oMath>
                </a14:m>
                <a:r>
                  <a:rPr lang="en-US" dirty="0"/>
                  <a:t>).</a:t>
                </a:r>
              </a:p>
            </p:txBody>
          </p:sp>
        </mc:Choice>
        <mc:Fallback xmlns="">
          <p:sp>
            <p:nvSpPr>
              <p:cNvPr id="5" name="Content Placeholder 4">
                <a:extLst>
                  <a:ext uri="{FF2B5EF4-FFF2-40B4-BE49-F238E27FC236}">
                    <a16:creationId xmlns:a16="http://schemas.microsoft.com/office/drawing/2014/main" id="{7953435F-C1BB-726E-BB0A-8DE2864AF23C}"/>
                  </a:ext>
                </a:extLst>
              </p:cNvPr>
              <p:cNvSpPr>
                <a:spLocks noGrp="1" noRot="1" noChangeAspect="1" noMove="1" noResize="1" noEditPoints="1" noAdjustHandles="1" noChangeArrowheads="1" noChangeShapeType="1" noTextEdit="1"/>
              </p:cNvSpPr>
              <p:nvPr>
                <p:ph idx="1"/>
              </p:nvPr>
            </p:nvSpPr>
            <p:spPr>
              <a:blipFill>
                <a:blip r:embed="rId2"/>
                <a:stretch>
                  <a:fillRect l="-498" t="-704" r="-374"/>
                </a:stretch>
              </a:blipFill>
            </p:spPr>
            <p:txBody>
              <a:bodyPr/>
              <a:lstStyle/>
              <a:p>
                <a:r>
                  <a:rPr lang="en-US">
                    <a:noFill/>
                  </a:rPr>
                  <a:t> </a:t>
                </a:r>
              </a:p>
            </p:txBody>
          </p:sp>
        </mc:Fallback>
      </mc:AlternateContent>
    </p:spTree>
    <p:extLst>
      <p:ext uri="{BB962C8B-B14F-4D97-AF65-F5344CB8AC3E}">
        <p14:creationId xmlns:p14="http://schemas.microsoft.com/office/powerpoint/2010/main" val="72965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581D-E2C5-3649-E038-A5AD4B0A242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3F942F-2A8D-68DF-FC17-91E4284A5395}"/>
                  </a:ext>
                </a:extLst>
              </p:cNvPr>
              <p:cNvSpPr>
                <a:spLocks noGrp="1"/>
              </p:cNvSpPr>
              <p:nvPr>
                <p:ph idx="1"/>
              </p:nvPr>
            </p:nvSpPr>
            <p:spPr/>
            <p:txBody>
              <a:bodyPr>
                <a:normAutofit fontScale="85000" lnSpcReduction="10000"/>
              </a:bodyPr>
              <a:lstStyle/>
              <a:p>
                <a:pPr marL="0" indent="0">
                  <a:buNone/>
                </a:pPr>
                <a:r>
                  <a:rPr lang="en-US" dirty="0"/>
                  <a:t>The general </a:t>
                </a:r>
                <a:r>
                  <a:rPr lang="en-US" dirty="0">
                    <a:solidFill>
                      <a:schemeClr val="accent1"/>
                    </a:solidFill>
                  </a:rPr>
                  <a:t>multiple linear regression model </a:t>
                </a:r>
                <a:r>
                  <a:rPr lang="en-US" dirty="0"/>
                  <a:t>(also called the </a:t>
                </a:r>
                <a:r>
                  <a:rPr lang="en-US" i="1" dirty="0"/>
                  <a:t>multiple regression model</a:t>
                </a:r>
                <a:r>
                  <a:rPr lang="en-US" dirty="0"/>
                  <a:t>) with </a:t>
                </a:r>
                <a14:m>
                  <m:oMath xmlns:m="http://schemas.openxmlformats.org/officeDocument/2006/math">
                    <m:r>
                      <a:rPr lang="en-US" i="1" dirty="0" smtClean="0">
                        <a:latin typeface="Cambria Math" panose="02040503050406030204" pitchFamily="18" charset="0"/>
                      </a:rPr>
                      <m:t>𝑘</m:t>
                    </m:r>
                  </m:oMath>
                </a14:m>
                <a:r>
                  <a:rPr lang="en-US" dirty="0"/>
                  <a:t> independent variables can be written in the population as:</a:t>
                </a:r>
              </a:p>
              <a:p>
                <a:pPr marL="0" indent="0" algn="ctr">
                  <a:buNone/>
                </a:pPr>
                <a:endParaRPr lang="en-CA" b="0" i="1" dirty="0">
                  <a:latin typeface="Cambria Math" panose="02040503050406030204" pitchFamily="18" charset="0"/>
                </a:endParaRP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lgn="ctr">
                  <a:buNone/>
                </a:pPr>
                <a:endParaRPr lang="en-CA" dirty="0"/>
              </a:p>
              <a:p>
                <a:pPr marL="0" indent="0">
                  <a:buNone/>
                </a:pPr>
                <a:r>
                  <a:rPr lang="en-US" dirty="0"/>
                  <a:t>where:</a:t>
                </a:r>
              </a:p>
              <a:p>
                <a:pPr marL="0" indent="0">
                  <a:buNone/>
                </a:pPr>
                <a:r>
                  <a:rPr lang="en-US" dirty="0"/>
                  <a: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oMath>
                </a14:m>
                <a:r>
                  <a:rPr lang="el-GR" dirty="0"/>
                  <a:t> </a:t>
                </a:r>
                <a:r>
                  <a:rPr lang="en-US" dirty="0"/>
                  <a:t>is the intercept</a:t>
                </a:r>
              </a:p>
              <a:p>
                <a:pPr marL="0" indent="0">
                  <a:buNone/>
                </a:pPr>
                <a:r>
                  <a:rPr lang="en-US" dirty="0"/>
                  <a: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a14:m>
                <a:r>
                  <a:rPr lang="el-GR" dirty="0"/>
                  <a:t> </a:t>
                </a:r>
                <a:r>
                  <a:rPr lang="en-US" dirty="0"/>
                  <a:t>is the slope parameter associated with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endParaRPr lang="en-US" dirty="0"/>
              </a:p>
              <a:p>
                <a:pPr marL="0" indent="0">
                  <a:buNone/>
                </a:pPr>
                <a:r>
                  <a:rPr lang="en-US"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the slope parameter associated with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a14:m>
                <a:r>
                  <a:rPr lang="en-US" dirty="0"/>
                  <a:t>, and so on</a:t>
                </a:r>
              </a:p>
              <a:p>
                <a:pPr marL="0" indent="0">
                  <a:buNone/>
                </a:pPr>
                <a:r>
                  <a:rPr lang="en-US" dirty="0"/>
                  <a:t>• </a:t>
                </a:r>
                <a14:m>
                  <m:oMath xmlns:m="http://schemas.openxmlformats.org/officeDocument/2006/math">
                    <m:r>
                      <a:rPr lang="en-CA" b="0" i="1" smtClean="0">
                        <a:latin typeface="Cambria Math" panose="02040503050406030204" pitchFamily="18" charset="0"/>
                        <a:ea typeface="Cambria Math" panose="02040503050406030204" pitchFamily="18" charset="0"/>
                      </a:rPr>
                      <m:t>𝜇</m:t>
                    </m:r>
                  </m:oMath>
                </a14:m>
                <a:r>
                  <a:rPr lang="en-US" dirty="0"/>
                  <a:t> is the error term or disturbance and contains all the other factors that affect y other than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r>
                  <a:rPr lang="en-US" dirty="0"/>
                  <a:t>,</a:t>
                </a:r>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oMath>
                </a14:m>
                <a:r>
                  <a:rPr lang="en-US" dirty="0"/>
                  <a:t>,</a:t>
                </a:r>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oMath>
                </a14:m>
                <a:r>
                  <a:rPr lang="en-US" dirty="0"/>
                  <a:t>, ...,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43F942F-2A8D-68DF-FC17-91E4284A5395}"/>
                  </a:ext>
                </a:extLst>
              </p:cNvPr>
              <p:cNvSpPr>
                <a:spLocks noGrp="1" noRot="1" noChangeAspect="1" noMove="1" noResize="1" noEditPoints="1" noAdjustHandles="1" noChangeArrowheads="1" noChangeShapeType="1" noTextEdit="1"/>
              </p:cNvSpPr>
              <p:nvPr>
                <p:ph idx="1"/>
              </p:nvPr>
            </p:nvSpPr>
            <p:spPr>
              <a:blipFill>
                <a:blip r:embed="rId2"/>
                <a:stretch>
                  <a:fillRect l="-374" t="-704"/>
                </a:stretch>
              </a:blipFill>
            </p:spPr>
            <p:txBody>
              <a:bodyPr/>
              <a:lstStyle/>
              <a:p>
                <a:r>
                  <a:rPr lang="en-US">
                    <a:noFill/>
                  </a:rPr>
                  <a:t> </a:t>
                </a:r>
              </a:p>
            </p:txBody>
          </p:sp>
        </mc:Fallback>
      </mc:AlternateContent>
    </p:spTree>
    <p:extLst>
      <p:ext uri="{BB962C8B-B14F-4D97-AF65-F5344CB8AC3E}">
        <p14:creationId xmlns:p14="http://schemas.microsoft.com/office/powerpoint/2010/main" val="12395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2068-5336-D503-5695-71B95A3D01F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BAA4C-A6BE-8938-360A-7A2CC70F237A}"/>
                  </a:ext>
                </a:extLst>
              </p:cNvPr>
              <p:cNvSpPr>
                <a:spLocks noGrp="1"/>
              </p:cNvSpPr>
              <p:nvPr>
                <p:ph idx="1"/>
              </p:nvPr>
            </p:nvSpPr>
            <p:spPr/>
            <p:txBody>
              <a:bodyPr/>
              <a:lstStyle/>
              <a:p>
                <a:pPr marL="0" indent="0">
                  <a:buNone/>
                </a:pPr>
                <a:r>
                  <a:rPr lang="en-US" dirty="0"/>
                  <a:t>In the general case with k independent variables, we seek estimates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oMath>
                </a14:m>
                <a:r>
                  <a:rPr lang="en-US" dirty="0"/>
                  <a:t> in the equation:</a:t>
                </a:r>
              </a:p>
              <a:p>
                <a:pPr marL="0" indent="0">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n-CA" i="1">
                              <a:latin typeface="Cambria Math" panose="02040503050406030204" pitchFamily="18" charset="0"/>
                            </a:rPr>
                            <m:t>𝑦</m:t>
                          </m:r>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oMath>
                  </m:oMathPara>
                </a14:m>
                <a:endParaRPr lang="en-US" dirty="0"/>
              </a:p>
              <a:p>
                <a:pPr marL="0" indent="0">
                  <a:buNone/>
                </a:pPr>
                <a:endParaRPr lang="en-US" dirty="0"/>
              </a:p>
              <a:p>
                <a:pPr marL="0" indent="0">
                  <a:buNone/>
                </a:pPr>
                <a:r>
                  <a:rPr lang="en-US" dirty="0"/>
                  <a:t>The OLS estimates,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+1 </m:t>
                    </m:r>
                  </m:oMath>
                </a14:m>
                <a:r>
                  <a:rPr lang="en-US" dirty="0"/>
                  <a:t>of them, are chosen to minimize the sum of squared residuals in a sample of </a:t>
                </a:r>
                <a14:m>
                  <m:oMath xmlns:m="http://schemas.openxmlformats.org/officeDocument/2006/math">
                    <m:r>
                      <a:rPr lang="en-US" i="1" dirty="0" smtClean="0">
                        <a:latin typeface="Cambria Math" panose="02040503050406030204" pitchFamily="18" charset="0"/>
                      </a:rPr>
                      <m:t>𝑛</m:t>
                    </m:r>
                  </m:oMath>
                </a14:m>
                <a:r>
                  <a:rPr lang="en-US" dirty="0"/>
                  <a:t> observations:</a:t>
                </a:r>
              </a:p>
              <a:p>
                <a:pPr marL="0" indent="0" algn="ctr">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p>
                            <m:sSupPr>
                              <m:ctrlPr>
                                <a:rPr lang="en-CA" i="1">
                                  <a:latin typeface="Cambria Math" panose="02040503050406030204" pitchFamily="18" charset="0"/>
                                </a:rPr>
                              </m:ctrlPr>
                            </m:sSupPr>
                            <m:e>
                              <m:r>
                                <a:rPr lang="en-CA" i="1">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CA"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i="1">
                                      <a:latin typeface="Cambria Math" panose="02040503050406030204" pitchFamily="18" charset="0"/>
                                    </a:rPr>
                                    <m:t>1</m:t>
                                  </m:r>
                                </m:sub>
                              </m:sSub>
                              <m:r>
                                <a:rPr lang="en-CA"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i="1">
                                      <a:latin typeface="Cambria Math" panose="02040503050406030204" pitchFamily="18" charset="0"/>
                                    </a:rPr>
                                    <m:t>2</m:t>
                                  </m:r>
                                </m:sub>
                              </m:sSub>
                              <m:r>
                                <a:rPr lang="en-CA"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𝑘</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𝑖𝑘</m:t>
                                  </m:r>
                                </m:sub>
                              </m:sSub>
                              <m:r>
                                <a:rPr lang="en-CA" i="1">
                                  <a:latin typeface="Cambria Math" panose="02040503050406030204" pitchFamily="18" charset="0"/>
                                </a:rPr>
                                <m:t>)</m:t>
                              </m:r>
                            </m:e>
                            <m:sup>
                              <m:r>
                                <a:rPr lang="en-CA" i="1">
                                  <a:latin typeface="Cambria Math" panose="02040503050406030204" pitchFamily="18" charset="0"/>
                                </a:rPr>
                                <m:t>2</m:t>
                              </m:r>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97DBAA4C-A6BE-8938-360A-7A2CC70F237A}"/>
                  </a:ext>
                </a:extLst>
              </p:cNvPr>
              <p:cNvSpPr>
                <a:spLocks noGrp="1" noRot="1" noChangeAspect="1" noMove="1" noResize="1" noEditPoints="1" noAdjustHandles="1" noChangeArrowheads="1" noChangeShapeType="1" noTextEdit="1"/>
              </p:cNvSpPr>
              <p:nvPr>
                <p:ph idx="1"/>
              </p:nvPr>
            </p:nvSpPr>
            <p:spPr>
              <a:blipFill>
                <a:blip r:embed="rId2"/>
                <a:stretch>
                  <a:fillRect l="-623" t="-352" b="-30986"/>
                </a:stretch>
              </a:blipFill>
            </p:spPr>
            <p:txBody>
              <a:bodyPr/>
              <a:lstStyle/>
              <a:p>
                <a:r>
                  <a:rPr lang="en-US">
                    <a:noFill/>
                  </a:rPr>
                  <a:t> </a:t>
                </a:r>
              </a:p>
            </p:txBody>
          </p:sp>
        </mc:Fallback>
      </mc:AlternateContent>
    </p:spTree>
    <p:extLst>
      <p:ext uri="{BB962C8B-B14F-4D97-AF65-F5344CB8AC3E}">
        <p14:creationId xmlns:p14="http://schemas.microsoft.com/office/powerpoint/2010/main" val="224775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4E0066-8E4F-1572-67E5-E2CDCF9AB6AD}"/>
                  </a:ext>
                </a:extLst>
              </p:cNvPr>
              <p:cNvSpPr>
                <a:spLocks noGrp="1"/>
              </p:cNvSpPr>
              <p:nvPr>
                <p:ph idx="1"/>
              </p:nvPr>
            </p:nvSpPr>
            <p:spPr>
              <a:xfrm>
                <a:off x="1251678" y="650240"/>
                <a:ext cx="10178322" cy="5618479"/>
              </a:xfrm>
            </p:spPr>
            <p:txBody>
              <a:bodyPr/>
              <a:lstStyle/>
              <a:p>
                <a:pPr marL="0" indent="0">
                  <a:buNone/>
                </a:pPr>
                <a:r>
                  <a:rPr lang="en-US" dirty="0"/>
                  <a:t>From the </a:t>
                </a:r>
                <a:r>
                  <a:rPr lang="en-US" b="1" dirty="0"/>
                  <a:t>OLS regression line </a:t>
                </a:r>
                <a:r>
                  <a:rPr lang="en-US" dirty="0"/>
                  <a:t>(also called the sample regression function, SRF):</a:t>
                </a:r>
              </a:p>
              <a:p>
                <a:pPr marL="0" indent="0" algn="ctr">
                  <a:buNone/>
                </a:pPr>
                <a:endParaRPr lang="es-E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n-CA" i="1">
                              <a:latin typeface="Cambria Math" panose="02040503050406030204" pitchFamily="18" charset="0"/>
                            </a:rPr>
                            <m:t>𝑦</m:t>
                          </m:r>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sSub>
                        <m:sSubPr>
                          <m:ctrlPr>
                            <a:rPr lang="en-US" i="1" smtClean="0">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the estimates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r>
                      <a:rPr lang="es-ES" i="1">
                        <a:latin typeface="Cambria Math" panose="02040503050406030204" pitchFamily="18" charset="0"/>
                      </a:rPr>
                      <m:t> </m:t>
                    </m:r>
                  </m:oMath>
                </a14:m>
                <a:r>
                  <a:rPr lang="en-US" dirty="0"/>
                  <a:t>have partial effect, or </a:t>
                </a:r>
                <a:r>
                  <a:rPr lang="en-US" i="1" dirty="0"/>
                  <a:t>ceteris paribus</a:t>
                </a:r>
                <a:r>
                  <a:rPr lang="en-US" dirty="0"/>
                  <a:t>, interpretations.</a:t>
                </a:r>
              </a:p>
              <a:p>
                <a:pPr marL="0" indent="0">
                  <a:buNone/>
                </a:pPr>
                <a:endParaRPr lang="en-US" dirty="0"/>
              </a:p>
              <a:p>
                <a:pPr marL="0" indent="0">
                  <a:buNone/>
                </a:pPr>
                <a:r>
                  <a:rPr lang="en-US" dirty="0"/>
                  <a:t>For example, the coefficient on </a:t>
                </a:r>
                <a14:m>
                  <m:oMath xmlns:m="http://schemas.openxmlformats.org/officeDocument/2006/math">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a14:m>
                <a:r>
                  <a:rPr lang="en-US" dirty="0"/>
                  <a:t> measures the change in </a:t>
                </a:r>
                <a14:m>
                  <m:oMath xmlns:m="http://schemas.openxmlformats.org/officeDocument/2006/math">
                    <m:acc>
                      <m:accPr>
                        <m:chr m:val="̂"/>
                        <m:ctrlPr>
                          <a:rPr lang="es-ES" i="1">
                            <a:latin typeface="Cambria Math" panose="02040503050406030204" pitchFamily="18" charset="0"/>
                          </a:rPr>
                        </m:ctrlPr>
                      </m:accPr>
                      <m:e>
                        <m:r>
                          <a:rPr lang="en-CA" i="1">
                            <a:latin typeface="Cambria Math" panose="02040503050406030204" pitchFamily="18" charset="0"/>
                          </a:rPr>
                          <m:t>𝑦</m:t>
                        </m:r>
                      </m:e>
                    </m:acc>
                  </m:oMath>
                </a14:m>
                <a:r>
                  <a:rPr lang="en-US" dirty="0"/>
                  <a:t> due to a one-unit increase in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r>
                  <a:rPr lang="en-US" dirty="0"/>
                  <a:t>, holding all other independent variables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US" i="1" dirty="0" smtClean="0">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oMath>
                </a14:m>
                <a:r>
                  <a:rPr lang="en-US" dirty="0"/>
                  <a:t>) fixed.</a:t>
                </a:r>
              </a:p>
              <a:p>
                <a:pPr marL="0" indent="0">
                  <a:buNone/>
                </a:pPr>
                <a:endParaRPr lang="en-US" dirty="0"/>
              </a:p>
              <a:p>
                <a:pPr marL="0" indent="0">
                  <a:buNone/>
                </a:pPr>
                <a:r>
                  <a:rPr lang="en-US" dirty="0"/>
                  <a:t>That is, </a:t>
                </a:r>
                <a14:m>
                  <m:oMath xmlns:m="http://schemas.openxmlformats.org/officeDocument/2006/math">
                    <m:r>
                      <a:rPr lang="en-US" i="1" dirty="0" smtClean="0">
                        <a:latin typeface="Cambria Math" panose="02040503050406030204" pitchFamily="18" charset="0"/>
                      </a:rPr>
                      <m:t>∆</m:t>
                    </m:r>
                    <m:acc>
                      <m:accPr>
                        <m:chr m:val="̂"/>
                        <m:ctrlPr>
                          <a:rPr lang="es-ES" i="1">
                            <a:latin typeface="Cambria Math" panose="02040503050406030204" pitchFamily="18" charset="0"/>
                          </a:rPr>
                        </m:ctrlPr>
                      </m:accPr>
                      <m:e>
                        <m:r>
                          <a:rPr lang="en-CA" i="1">
                            <a:latin typeface="Cambria Math" panose="02040503050406030204" pitchFamily="18" charset="0"/>
                          </a:rPr>
                          <m:t>𝑦</m:t>
                        </m:r>
                      </m:e>
                    </m:acc>
                    <m:r>
                      <a:rPr lang="en-US" i="1" dirty="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l-GR" i="1" dirty="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r>
                  <a:rPr lang="en-US" dirty="0"/>
                  <a:t>, holding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fixed. Thus, we have controlled for the variables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when estimating the effect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r>
                  <a:rPr lang="en-US" dirty="0"/>
                  <a:t> on </a:t>
                </a:r>
                <a14:m>
                  <m:oMath xmlns:m="http://schemas.openxmlformats.org/officeDocument/2006/math">
                    <m:r>
                      <a:rPr lang="en-US" i="1" dirty="0" smtClean="0">
                        <a:latin typeface="Cambria Math" panose="02040503050406030204" pitchFamily="18" charset="0"/>
                      </a:rPr>
                      <m:t>𝑦</m:t>
                    </m:r>
                  </m:oMath>
                </a14:m>
                <a:r>
                  <a:rPr lang="en-US" dirty="0"/>
                  <a:t>.</a:t>
                </a:r>
              </a:p>
              <a:p>
                <a:pPr marL="0" indent="0">
                  <a:buNone/>
                </a:pPr>
                <a:endParaRPr lang="en-US" dirty="0"/>
              </a:p>
              <a:p>
                <a:pPr marL="0" indent="0">
                  <a:buNone/>
                </a:pPr>
                <a:r>
                  <a:rPr lang="en-US" dirty="0"/>
                  <a:t>The intercept </a:t>
                </a:r>
                <a14:m>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oMath>
                </a14:m>
                <a:r>
                  <a:rPr lang="el-GR" dirty="0"/>
                  <a:t> </a:t>
                </a:r>
                <a:r>
                  <a:rPr lang="en-US" dirty="0"/>
                  <a:t>is the predicted value of </a:t>
                </a:r>
                <a14:m>
                  <m:oMath xmlns:m="http://schemas.openxmlformats.org/officeDocument/2006/math">
                    <m:r>
                      <a:rPr lang="en-US" i="1" dirty="0" smtClean="0">
                        <a:latin typeface="Cambria Math" panose="02040503050406030204" pitchFamily="18" charset="0"/>
                      </a:rPr>
                      <m:t>𝑦</m:t>
                    </m:r>
                  </m:oMath>
                </a14:m>
                <a:r>
                  <a:rPr lang="en-US" dirty="0"/>
                  <a:t> when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oMath>
                </a14:m>
                <a:r>
                  <a:rPr lang="en-US" dirty="0"/>
                  <a:t>= 0,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oMath>
                </a14:m>
                <a:r>
                  <a:rPr lang="en-US" dirty="0"/>
                  <a:t>= 0, ...,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oMath>
                </a14:m>
                <a:r>
                  <a:rPr lang="en-US" dirty="0"/>
                  <a:t>= 0. (Generally nonsensical)</a:t>
                </a:r>
              </a:p>
            </p:txBody>
          </p:sp>
        </mc:Choice>
        <mc:Fallback xmlns="">
          <p:sp>
            <p:nvSpPr>
              <p:cNvPr id="3" name="Content Placeholder 2">
                <a:extLst>
                  <a:ext uri="{FF2B5EF4-FFF2-40B4-BE49-F238E27FC236}">
                    <a16:creationId xmlns:a16="http://schemas.microsoft.com/office/drawing/2014/main" id="{284E0066-8E4F-1572-67E5-E2CDCF9AB6AD}"/>
                  </a:ext>
                </a:extLst>
              </p:cNvPr>
              <p:cNvSpPr>
                <a:spLocks noGrp="1" noRot="1" noChangeAspect="1" noMove="1" noResize="1" noEditPoints="1" noAdjustHandles="1" noChangeArrowheads="1" noChangeShapeType="1" noTextEdit="1"/>
              </p:cNvSpPr>
              <p:nvPr>
                <p:ph idx="1"/>
              </p:nvPr>
            </p:nvSpPr>
            <p:spPr>
              <a:xfrm>
                <a:off x="1251678" y="650240"/>
                <a:ext cx="10178322" cy="5618479"/>
              </a:xfrm>
              <a:blipFill>
                <a:blip r:embed="rId2"/>
                <a:stretch>
                  <a:fillRect l="-623" t="-451" b="-2032"/>
                </a:stretch>
              </a:blipFill>
            </p:spPr>
            <p:txBody>
              <a:bodyPr/>
              <a:lstStyle/>
              <a:p>
                <a:r>
                  <a:rPr lang="en-US">
                    <a:noFill/>
                  </a:rPr>
                  <a:t> </a:t>
                </a:r>
              </a:p>
            </p:txBody>
          </p:sp>
        </mc:Fallback>
      </mc:AlternateContent>
    </p:spTree>
    <p:extLst>
      <p:ext uri="{BB962C8B-B14F-4D97-AF65-F5344CB8AC3E}">
        <p14:creationId xmlns:p14="http://schemas.microsoft.com/office/powerpoint/2010/main" val="119741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50C8B-1043-3D8D-F445-B10BC1D88FD0}"/>
                  </a:ext>
                </a:extLst>
              </p:cNvPr>
              <p:cNvSpPr>
                <a:spLocks noGrp="1"/>
              </p:cNvSpPr>
              <p:nvPr>
                <p:ph idx="1"/>
              </p:nvPr>
            </p:nvSpPr>
            <p:spPr>
              <a:xfrm>
                <a:off x="1363438" y="1336040"/>
                <a:ext cx="10178322" cy="4185919"/>
              </a:xfrm>
            </p:spPr>
            <p:txBody>
              <a:bodyPr/>
              <a:lstStyle/>
              <a:p>
                <a:pPr marL="0" indent="0">
                  <a:buNone/>
                </a:pPr>
                <a:r>
                  <a:rPr lang="en-US" dirty="0"/>
                  <a:t>From the </a:t>
                </a:r>
                <a:r>
                  <a:rPr lang="en-US" b="1" dirty="0"/>
                  <a:t>OLS regression line</a:t>
                </a:r>
                <a:r>
                  <a:rPr lang="en-US" dirty="0"/>
                  <a:t>, we can obtain a fitted or predicted value for each observation </a:t>
                </a:r>
                <a14:m>
                  <m:oMath xmlns:m="http://schemas.openxmlformats.org/officeDocument/2006/math">
                    <m:r>
                      <a:rPr lang="en-US" i="1" dirty="0" smtClean="0">
                        <a:latin typeface="Cambria Math" panose="02040503050406030204" pitchFamily="18" charset="0"/>
                      </a:rPr>
                      <m:t>𝑖</m:t>
                    </m:r>
                  </m:oMath>
                </a14:m>
                <a:r>
                  <a:rPr lang="en-US" dirty="0"/>
                  <a:t>:</a:t>
                </a:r>
              </a:p>
              <a:p>
                <a:pPr marL="0" indent="0">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n-CA" i="1">
                              <a:latin typeface="Cambria Math" panose="02040503050406030204" pitchFamily="18" charset="0"/>
                            </a:rPr>
                            <m:t>𝑦</m:t>
                          </m:r>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r>
                            <a:rPr lang="en-CA" b="0" i="1" smtClean="0">
                              <a:latin typeface="Cambria Math" panose="02040503050406030204" pitchFamily="18" charset="0"/>
                            </a:rPr>
                            <m:t>1</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sSub>
                        <m:sSubPr>
                          <m:ctrlPr>
                            <a:rPr lang="en-US" i="1" smtClean="0">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𝑖</m:t>
                          </m:r>
                          <m:r>
                            <a:rPr lang="en-CA" b="0" i="1" smtClean="0">
                              <a:latin typeface="Cambria Math" panose="02040503050406030204" pitchFamily="18" charset="0"/>
                            </a:rPr>
                            <m:t>2</m:t>
                          </m:r>
                        </m:sub>
                      </m:sSub>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𝑖𝑘</m:t>
                          </m:r>
                        </m:sub>
                      </m:sSub>
                      <m:r>
                        <a:rPr lang="en-CA" b="0" i="1" smtClean="0">
                          <a:latin typeface="Cambria Math" panose="02040503050406030204" pitchFamily="18" charset="0"/>
                        </a:rPr>
                        <m:t> </m:t>
                      </m:r>
                    </m:oMath>
                  </m:oMathPara>
                </a14:m>
                <a:endParaRPr lang="en-US" dirty="0"/>
              </a:p>
              <a:p>
                <a:pPr marL="0" indent="0">
                  <a:buNone/>
                </a:pPr>
                <a:r>
                  <a:rPr lang="en-US" dirty="0"/>
                  <a:t>by plugging the values of the independent variables for observation </a:t>
                </a:r>
                <a14:m>
                  <m:oMath xmlns:m="http://schemas.openxmlformats.org/officeDocument/2006/math">
                    <m:r>
                      <a:rPr lang="en-US" i="1" dirty="0" smtClean="0">
                        <a:latin typeface="Cambria Math" panose="02040503050406030204" pitchFamily="18" charset="0"/>
                      </a:rPr>
                      <m:t>𝑖</m:t>
                    </m:r>
                  </m:oMath>
                </a14:m>
                <a:r>
                  <a:rPr lang="en-US" dirty="0"/>
                  <a:t> into the equation.</a:t>
                </a:r>
              </a:p>
              <a:p>
                <a:pPr marL="0" indent="0">
                  <a:buNone/>
                </a:pPr>
                <a:endParaRPr lang="en-US" dirty="0"/>
              </a:p>
              <a:p>
                <a:pPr marL="0" indent="0">
                  <a:buNone/>
                </a:pPr>
                <a:r>
                  <a:rPr lang="en-US" dirty="0"/>
                  <a:t>The residual for observation </a:t>
                </a:r>
                <a14:m>
                  <m:oMath xmlns:m="http://schemas.openxmlformats.org/officeDocument/2006/math">
                    <m:r>
                      <a:rPr lang="en-US" i="1" dirty="0" smtClean="0">
                        <a:latin typeface="Cambria Math" panose="02040503050406030204" pitchFamily="18" charset="0"/>
                      </a:rPr>
                      <m:t>𝑖</m:t>
                    </m:r>
                  </m:oMath>
                </a14:m>
                <a:r>
                  <a:rPr lang="en-US" dirty="0"/>
                  <a:t> is defined just as in the simple regression case:</a:t>
                </a:r>
              </a:p>
              <a:p>
                <a:pPr marL="0" indent="0">
                  <a:buNone/>
                </a:pP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r>
                      <a:rPr lang="en-CA" i="1">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a:latin typeface="Cambria Math" panose="02040503050406030204" pitchFamily="18" charset="0"/>
                      </a:rPr>
                      <m:t>−</m:t>
                    </m:r>
                  </m:oMath>
                </a14:m>
                <a:r>
                  <a:rPr lang="es-ES"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 </m:t>
                    </m:r>
                  </m:oMath>
                </a14:m>
                <a:endParaRPr lang="en-US" dirty="0"/>
              </a:p>
              <a:p>
                <a:pPr marL="0" indent="0">
                  <a:buNone/>
                </a:pPr>
                <a:endParaRPr lang="en-US" dirty="0"/>
              </a:p>
              <a:p>
                <a:pPr marL="0" indent="0">
                  <a:buNone/>
                </a:pPr>
                <a:r>
                  <a:rPr lang="en-US" dirty="0"/>
                  <a:t>There is a residual for each observation. If</a:t>
                </a:r>
                <a14:m>
                  <m:oMath xmlns:m="http://schemas.openxmlformats.org/officeDocument/2006/math">
                    <m:r>
                      <a:rPr lang="en-CA" b="0" i="0" smtClean="0">
                        <a:latin typeface="Cambria Math" panose="02040503050406030204" pitchFamily="18" charset="0"/>
                      </a:rPr>
                      <m:t> </m:t>
                    </m:r>
                    <m:acc>
                      <m:accPr>
                        <m:chr m:val="̂"/>
                        <m:ctrlPr>
                          <a:rPr lang="es-ES"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r>
                      <a:rPr lang="en-US" i="1" dirty="0" smtClean="0">
                        <a:latin typeface="Cambria Math" panose="02040503050406030204" pitchFamily="18" charset="0"/>
                      </a:rPr>
                      <m:t>&gt;0</m:t>
                    </m:r>
                  </m:oMath>
                </a14:m>
                <a:r>
                  <a:rPr lang="en-US" dirty="0"/>
                  <a:t>, then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 </m:t>
                    </m:r>
                  </m:oMath>
                </a14:m>
                <a:r>
                  <a:rPr lang="en-US" dirty="0"/>
                  <a:t>is below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𝑦</m:t>
                        </m:r>
                      </m:e>
                      <m:sub>
                        <m:r>
                          <a:rPr lang="en-CA" b="0" i="1" dirty="0" smtClean="0">
                            <a:latin typeface="Cambria Math" panose="02040503050406030204" pitchFamily="18" charset="0"/>
                          </a:rPr>
                          <m:t>𝑖</m:t>
                        </m:r>
                      </m:sub>
                    </m:sSub>
                  </m:oMath>
                </a14:m>
                <a:r>
                  <a:rPr lang="en-US" dirty="0"/>
                  <a:t>, which means that, for this observation,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CA" i="1" dirty="0">
                            <a:latin typeface="Cambria Math" panose="02040503050406030204" pitchFamily="18" charset="0"/>
                          </a:rPr>
                          <m:t>𝑖</m:t>
                        </m:r>
                      </m:sub>
                    </m:sSub>
                  </m:oMath>
                </a14:m>
                <a:r>
                  <a:rPr lang="en-US" dirty="0"/>
                  <a:t> is underpredicted. If </a:t>
                </a:r>
                <a14:m>
                  <m:oMath xmlns:m="http://schemas.openxmlformats.org/officeDocument/2006/math">
                    <m:acc>
                      <m:accPr>
                        <m:chr m:val="̂"/>
                        <m:ctrlPr>
                          <a:rPr lang="es-ES"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r>
                      <a:rPr lang="en-CA" b="0" i="1" smtClean="0">
                        <a:latin typeface="Cambria Math" panose="02040503050406030204" pitchFamily="18" charset="0"/>
                        <a:ea typeface="Cambria Math" panose="02040503050406030204" pitchFamily="18" charset="0"/>
                      </a:rPr>
                      <m:t>&lt;</m:t>
                    </m:r>
                    <m:r>
                      <a:rPr lang="en-US" i="1" dirty="0">
                        <a:latin typeface="Cambria Math" panose="02040503050406030204" pitchFamily="18" charset="0"/>
                      </a:rPr>
                      <m:t>0</m:t>
                    </m:r>
                  </m:oMath>
                </a14:m>
                <a:r>
                  <a:rPr lang="en-US" dirty="0"/>
                  <a:t>, then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 </m:t>
                    </m:r>
                  </m:oMath>
                </a14:m>
                <a:r>
                  <a:rPr lang="en-US" dirty="0"/>
                  <a:t>is greater than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CA" i="1" dirty="0">
                            <a:latin typeface="Cambria Math" panose="02040503050406030204" pitchFamily="18" charset="0"/>
                          </a:rPr>
                          <m:t>𝑖</m:t>
                        </m:r>
                      </m:sub>
                    </m:sSub>
                    <m:r>
                      <a:rPr lang="en-CA" i="1" dirty="0">
                        <a:latin typeface="Cambria Math" panose="02040503050406030204" pitchFamily="18" charset="0"/>
                      </a:rPr>
                      <m:t> </m:t>
                    </m:r>
                  </m:oMath>
                </a14:m>
                <a:r>
                  <a:rPr lang="en-US" dirty="0"/>
                  <a:t>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CA" i="1" dirty="0">
                            <a:latin typeface="Cambria Math" panose="02040503050406030204" pitchFamily="18" charset="0"/>
                          </a:rPr>
                          <m:t>𝑖</m:t>
                        </m:r>
                      </m:sub>
                    </m:sSub>
                  </m:oMath>
                </a14:m>
                <a:r>
                  <a:rPr lang="en-US" dirty="0"/>
                  <a:t> is overpredicted. </a:t>
                </a:r>
              </a:p>
            </p:txBody>
          </p:sp>
        </mc:Choice>
        <mc:Fallback xmlns="">
          <p:sp>
            <p:nvSpPr>
              <p:cNvPr id="3" name="Content Placeholder 2">
                <a:extLst>
                  <a:ext uri="{FF2B5EF4-FFF2-40B4-BE49-F238E27FC236}">
                    <a16:creationId xmlns:a16="http://schemas.microsoft.com/office/drawing/2014/main" id="{51D50C8B-1043-3D8D-F445-B10BC1D88FD0}"/>
                  </a:ext>
                </a:extLst>
              </p:cNvPr>
              <p:cNvSpPr>
                <a:spLocks noGrp="1" noRot="1" noChangeAspect="1" noMove="1" noResize="1" noEditPoints="1" noAdjustHandles="1" noChangeArrowheads="1" noChangeShapeType="1" noTextEdit="1"/>
              </p:cNvSpPr>
              <p:nvPr>
                <p:ph idx="1"/>
              </p:nvPr>
            </p:nvSpPr>
            <p:spPr>
              <a:xfrm>
                <a:off x="1363438" y="1336040"/>
                <a:ext cx="10178322" cy="4185919"/>
              </a:xfrm>
              <a:blipFill>
                <a:blip r:embed="rId2"/>
                <a:stretch>
                  <a:fillRect l="-623" t="-606"/>
                </a:stretch>
              </a:blipFill>
            </p:spPr>
            <p:txBody>
              <a:bodyPr/>
              <a:lstStyle/>
              <a:p>
                <a:r>
                  <a:rPr lang="en-US">
                    <a:noFill/>
                  </a:rPr>
                  <a:t> </a:t>
                </a:r>
              </a:p>
            </p:txBody>
          </p:sp>
        </mc:Fallback>
      </mc:AlternateContent>
    </p:spTree>
    <p:extLst>
      <p:ext uri="{BB962C8B-B14F-4D97-AF65-F5344CB8AC3E}">
        <p14:creationId xmlns:p14="http://schemas.microsoft.com/office/powerpoint/2010/main" val="271030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90B3-2B2E-5225-2B43-A532DC2B724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032D4A-91B7-2DDE-3884-0C0AC0808BAE}"/>
                  </a:ext>
                </a:extLst>
              </p:cNvPr>
              <p:cNvSpPr>
                <a:spLocks noGrp="1"/>
              </p:cNvSpPr>
              <p:nvPr>
                <p:ph idx="1"/>
              </p:nvPr>
            </p:nvSpPr>
            <p:spPr/>
            <p:txBody>
              <a:bodyPr>
                <a:normAutofit/>
              </a:bodyPr>
              <a:lstStyle/>
              <a:p>
                <a:pPr marL="0" indent="0">
                  <a:buNone/>
                </a:pPr>
                <a:r>
                  <a:rPr lang="en-US" dirty="0"/>
                  <a:t>The OLS fitted values and residuals have some important properties that are immediate extensions from the single variable case:</a:t>
                </a:r>
              </a:p>
              <a:p>
                <a:pPr marL="457200" indent="-457200">
                  <a:buFont typeface="+mj-lt"/>
                  <a:buAutoNum type="arabicPeriod"/>
                </a:pPr>
                <a:r>
                  <a:rPr lang="en-US" dirty="0"/>
                  <a:t>The sample average of the residuals is zero (</a:t>
                </a: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r>
                  <a:rPr lang="en-US" dirty="0"/>
                  <a:t>) and so </a:t>
                </a:r>
                <a14:m>
                  <m:oMath xmlns:m="http://schemas.openxmlformats.org/officeDocument/2006/math">
                    <m:acc>
                      <m:accPr>
                        <m:chr m:val="̂"/>
                        <m:ctrlPr>
                          <a:rPr lang="en-CA" i="1">
                            <a:latin typeface="Cambria Math" panose="02040503050406030204" pitchFamily="18" charset="0"/>
                          </a:rPr>
                        </m:ctrlPr>
                      </m:acc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oMath>
                </a14:m>
                <a:r>
                  <a:rPr lang="en-CA" dirty="0"/>
                  <a:t> </a:t>
                </a:r>
              </a:p>
              <a:p>
                <a:pPr marL="457200" indent="-457200">
                  <a:buFont typeface="+mj-lt"/>
                  <a:buAutoNum type="arabicPeriod"/>
                </a:pPr>
                <a:r>
                  <a:rPr lang="en-US" dirty="0"/>
                  <a:t>The sample covariance between each independent variable and the OLS residuals is zero (</a:t>
                </a: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𝑖𝑗</m:t>
                            </m:r>
                          </m:sub>
                        </m:sSub>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r>
                  <a:rPr lang="en-CA" dirty="0"/>
                  <a:t> </a:t>
                </a:r>
                <a:r>
                  <a:rPr lang="en-US" dirty="0"/>
                  <a:t>for all</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𝑗</m:t>
                    </m:r>
                  </m:oMath>
                </a14:m>
                <a:r>
                  <a:rPr lang="en-US" dirty="0"/>
                  <a:t>). Consequently, the sample covariance between the OLS fitted values and the OLS residuals is zero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i="1">
                        <a:latin typeface="Cambria Math" panose="02040503050406030204" pitchFamily="18" charset="0"/>
                      </a:rPr>
                      <m:t>=0</m:t>
                    </m:r>
                  </m:oMath>
                </a14:m>
                <a:r>
                  <a:rPr lang="en-US" dirty="0"/>
                  <a:t>)</a:t>
                </a:r>
              </a:p>
              <a:p>
                <a:pPr marL="457200" indent="-457200">
                  <a:buFont typeface="+mj-lt"/>
                  <a:buAutoNum type="arabicPeriod"/>
                </a:pPr>
                <a:r>
                  <a:rPr lang="en-US" dirty="0"/>
                  <a:t>The point (</a:t>
                </a:r>
                <a14:m>
                  <m:oMath xmlns:m="http://schemas.openxmlformats.org/officeDocument/2006/math">
                    <m:acc>
                      <m:accPr>
                        <m:chr m:val="̅"/>
                        <m:ctrlPr>
                          <a:rPr lang="en-CA"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1</m:t>
                            </m:r>
                          </m:sub>
                        </m:sSub>
                      </m:e>
                    </m:acc>
                  </m:oMath>
                </a14:m>
                <a:r>
                  <a:rPr lang="en-CA" b="0" dirty="0"/>
                  <a:t>,</a:t>
                </a:r>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e>
                    </m:acc>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e>
                    </m:acc>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e>
                    </m:acc>
                  </m:oMath>
                </a14:m>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b="0" i="0" smtClean="0">
                        <a:latin typeface="Cambria Math" panose="02040503050406030204" pitchFamily="18" charset="0"/>
                      </a:rPr>
                      <m:t>)</m:t>
                    </m:r>
                  </m:oMath>
                </a14:m>
                <a:r>
                  <a:rPr lang="en-US" dirty="0"/>
                  <a:t> is always on the OLS regression line: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s-ES" i="1">
                        <a:latin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e>
                    </m:acc>
                    <m:r>
                      <a:rPr lang="en-CA"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e>
                    </m:acc>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e>
                    </m:acc>
                    <m:r>
                      <a:rPr lang="en-CA"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𝑘</m:t>
                            </m:r>
                          </m:sub>
                        </m:sSub>
                      </m:e>
                    </m:acc>
                    <m:acc>
                      <m:accPr>
                        <m:chr m:val="̅"/>
                        <m:ctrlPr>
                          <a:rPr lang="en-CA" i="1">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e>
                    </m:acc>
                  </m:oMath>
                </a14:m>
                <a:endParaRPr lang="en-US" dirty="0"/>
              </a:p>
            </p:txBody>
          </p:sp>
        </mc:Choice>
        <mc:Fallback xmlns="">
          <p:sp>
            <p:nvSpPr>
              <p:cNvPr id="3" name="Content Placeholder 2">
                <a:extLst>
                  <a:ext uri="{FF2B5EF4-FFF2-40B4-BE49-F238E27FC236}">
                    <a16:creationId xmlns:a16="http://schemas.microsoft.com/office/drawing/2014/main" id="{B2032D4A-91B7-2DDE-3884-0C0AC0808BAE}"/>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395389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A7E5-1BB7-BAB5-67A5-4C9497607B8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E5B027-2071-A349-61AE-996F65AB41C1}"/>
                  </a:ext>
                </a:extLst>
              </p:cNvPr>
              <p:cNvSpPr>
                <a:spLocks noGrp="1"/>
              </p:cNvSpPr>
              <p:nvPr>
                <p:ph idx="1"/>
              </p:nvPr>
            </p:nvSpPr>
            <p:spPr/>
            <p:txBody>
              <a:bodyPr/>
              <a:lstStyle/>
              <a:p>
                <a:r>
                  <a:rPr lang="en-US" dirty="0"/>
                  <a:t>The primary drawback in using simple regression analysis for empirical work is that it is very difficult to draw </a:t>
                </a:r>
                <a:r>
                  <a:rPr lang="en-US" i="1" dirty="0"/>
                  <a:t>ceteris paribus </a:t>
                </a:r>
                <a:r>
                  <a:rPr lang="en-US" dirty="0"/>
                  <a:t>conclusions about how </a:t>
                </a:r>
                <a14:m>
                  <m:oMath xmlns:m="http://schemas.openxmlformats.org/officeDocument/2006/math">
                    <m:r>
                      <a:rPr lang="en-US" i="1" dirty="0" smtClean="0">
                        <a:latin typeface="Cambria Math" panose="02040503050406030204" pitchFamily="18" charset="0"/>
                      </a:rPr>
                      <m:t>𝑥</m:t>
                    </m:r>
                  </m:oMath>
                </a14:m>
                <a:r>
                  <a:rPr lang="en-US" dirty="0"/>
                  <a:t> affects </a:t>
                </a:r>
                <a14:m>
                  <m:oMath xmlns:m="http://schemas.openxmlformats.org/officeDocument/2006/math">
                    <m:r>
                      <a:rPr lang="en-US" i="1" dirty="0" smtClean="0">
                        <a:latin typeface="Cambria Math" panose="02040503050406030204" pitchFamily="18" charset="0"/>
                      </a:rPr>
                      <m:t>𝑦</m:t>
                    </m:r>
                  </m:oMath>
                </a14:m>
                <a:r>
                  <a:rPr lang="en-US" dirty="0"/>
                  <a:t>: the key assumption SLR.4—that all other factors affecting </a:t>
                </a:r>
                <a14:m>
                  <m:oMath xmlns:m="http://schemas.openxmlformats.org/officeDocument/2006/math">
                    <m:r>
                      <a:rPr lang="en-US" i="1" dirty="0" smtClean="0">
                        <a:latin typeface="Cambria Math" panose="02040503050406030204" pitchFamily="18" charset="0"/>
                      </a:rPr>
                      <m:t>𝑦</m:t>
                    </m:r>
                  </m:oMath>
                </a14:m>
                <a:r>
                  <a:rPr lang="en-US" dirty="0"/>
                  <a:t> are uncorrelated with </a:t>
                </a:r>
                <a14:m>
                  <m:oMath xmlns:m="http://schemas.openxmlformats.org/officeDocument/2006/math">
                    <m:r>
                      <a:rPr lang="en-US" i="1" dirty="0" smtClean="0">
                        <a:latin typeface="Cambria Math" panose="02040503050406030204" pitchFamily="18" charset="0"/>
                      </a:rPr>
                      <m:t>𝑥</m:t>
                    </m:r>
                  </m:oMath>
                </a14:m>
                <a:r>
                  <a:rPr lang="en-US" dirty="0"/>
                  <a:t>,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)=0</m:t>
                    </m:r>
                  </m:oMath>
                </a14:m>
                <a:r>
                  <a:rPr lang="en-US" dirty="0"/>
                  <a:t>—is often unrealistic.</a:t>
                </a:r>
              </a:p>
            </p:txBody>
          </p:sp>
        </mc:Choice>
        <mc:Fallback xmlns="">
          <p:sp>
            <p:nvSpPr>
              <p:cNvPr id="3" name="Content Placeholder 2">
                <a:extLst>
                  <a:ext uri="{FF2B5EF4-FFF2-40B4-BE49-F238E27FC236}">
                    <a16:creationId xmlns:a16="http://schemas.microsoft.com/office/drawing/2014/main" id="{32E5B027-2071-A349-61AE-996F65AB41C1}"/>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64838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9BEB8-412D-F0EB-3625-9B14DBCA4A23}"/>
              </a:ext>
            </a:extLst>
          </p:cNvPr>
          <p:cNvSpPr>
            <a:spLocks noGrp="1"/>
          </p:cNvSpPr>
          <p:nvPr>
            <p:ph type="title"/>
          </p:nvPr>
        </p:nvSpPr>
        <p:spPr/>
        <p:txBody>
          <a:bodyPr/>
          <a:lstStyle/>
          <a:p>
            <a:r>
              <a:rPr lang="en-US" dirty="0"/>
              <a:t>In-Class Exercises</a:t>
            </a:r>
          </a:p>
        </p:txBody>
      </p:sp>
      <p:sp>
        <p:nvSpPr>
          <p:cNvPr id="5" name="Text Placeholder 4">
            <a:extLst>
              <a:ext uri="{FF2B5EF4-FFF2-40B4-BE49-F238E27FC236}">
                <a16:creationId xmlns:a16="http://schemas.microsoft.com/office/drawing/2014/main" id="{011C8E60-2801-F04C-C78F-C7D4A57816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982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152F8-99B8-D4AE-EA6A-FF8305CB6052}"/>
              </a:ext>
            </a:extLst>
          </p:cNvPr>
          <p:cNvSpPr>
            <a:spLocks noGrp="1"/>
          </p:cNvSpPr>
          <p:nvPr>
            <p:ph type="title"/>
          </p:nvPr>
        </p:nvSpPr>
        <p:spPr/>
        <p:txBody>
          <a:bodyPr/>
          <a:lstStyle/>
          <a:p>
            <a:r>
              <a:rPr lang="en-US" dirty="0"/>
              <a:t>Part I</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D9F6BC7-68A8-5137-2DA1-4FD9F8FEF810}"/>
                  </a:ext>
                </a:extLst>
              </p:cNvPr>
              <p:cNvSpPr>
                <a:spLocks noGrp="1"/>
              </p:cNvSpPr>
              <p:nvPr>
                <p:ph idx="1"/>
              </p:nvPr>
            </p:nvSpPr>
            <p:spPr/>
            <p:txBody>
              <a:bodyPr>
                <a:normAutofit/>
              </a:bodyPr>
              <a:lstStyle/>
              <a:p>
                <a:pPr marL="0" indent="0">
                  <a:buNone/>
                </a:pPr>
                <a:r>
                  <a:rPr lang="en-CA" sz="1800" dirty="0">
                    <a:effectLst/>
                  </a:rPr>
                  <a:t>Using the ’fertil2’ dataset from ’</a:t>
                </a:r>
                <a:r>
                  <a:rPr lang="en-CA" sz="1800" dirty="0" err="1">
                    <a:effectLst/>
                  </a:rPr>
                  <a:t>wooldridge</a:t>
                </a:r>
                <a:r>
                  <a:rPr lang="en-CA" sz="1800" dirty="0">
                    <a:effectLst/>
                  </a:rPr>
                  <a:t>’ on women living in the Republic of Botswana in 1988, </a:t>
                </a:r>
                <a:endParaRPr lang="en-CA" dirty="0">
                  <a:effectLst/>
                </a:endParaRPr>
              </a:p>
              <a:p>
                <a:r>
                  <a:rPr lang="en-CA" sz="1800" dirty="0">
                    <a:effectLst/>
                  </a:rPr>
                  <a:t>estimate the regression equation of the number of children on education, age of the mother and electricity; </a:t>
                </a:r>
                <a:endParaRPr lang="en-CA" dirty="0">
                  <a:effectLst/>
                </a:endParaRPr>
              </a:p>
              <a:p>
                <a:r>
                  <a:rPr lang="en-CA" sz="1800" dirty="0">
                    <a:solidFill>
                      <a:srgbClr val="162D59"/>
                    </a:solidFill>
                    <a:effectLst/>
                  </a:rPr>
                  <a:t>interpret </a:t>
                </a:r>
                <a14:m>
                  <m:oMath xmlns:m="http://schemas.openxmlformats.org/officeDocument/2006/math">
                    <m:acc>
                      <m:accPr>
                        <m:chr m:val="̂"/>
                        <m:ctrlPr>
                          <a:rPr lang="es-ES" sz="1800" i="1" smtClean="0">
                            <a:latin typeface="Cambria Math" panose="02040503050406030204" pitchFamily="18" charset="0"/>
                          </a:rPr>
                        </m:ctrlPr>
                      </m:accPr>
                      <m:e>
                        <m:sSub>
                          <m:sSubPr>
                            <m:ctrlPr>
                              <a:rPr lang="es-ES" sz="1800" i="1" smtClean="0">
                                <a:latin typeface="Cambria Math" panose="02040503050406030204" pitchFamily="18" charset="0"/>
                              </a:rPr>
                            </m:ctrlPr>
                          </m:sSubPr>
                          <m:e>
                            <m:r>
                              <a:rPr lang="es-ES" sz="1800" i="1" smtClean="0">
                                <a:latin typeface="Cambria Math" panose="02040503050406030204" pitchFamily="18" charset="0"/>
                                <a:ea typeface="Cambria Math" panose="02040503050406030204" pitchFamily="18" charset="0"/>
                              </a:rPr>
                              <m:t>𝛽</m:t>
                            </m:r>
                          </m:e>
                          <m:sub>
                            <m:r>
                              <a:rPr lang="es-ES" sz="1800" b="0" i="1" smtClean="0">
                                <a:latin typeface="Cambria Math" panose="02040503050406030204" pitchFamily="18" charset="0"/>
                              </a:rPr>
                              <m:t>0</m:t>
                            </m:r>
                          </m:sub>
                        </m:sSub>
                        <m:r>
                          <a:rPr lang="es-ES" sz="1800" b="0" i="1" smtClean="0">
                            <a:latin typeface="Cambria Math" panose="02040503050406030204" pitchFamily="18" charset="0"/>
                          </a:rPr>
                          <m:t> </m:t>
                        </m:r>
                      </m:e>
                    </m:acc>
                  </m:oMath>
                </a14:m>
                <a:r>
                  <a:rPr lang="el-GR" sz="1800" dirty="0"/>
                  <a:t>, </a:t>
                </a:r>
                <a14:m>
                  <m:oMath xmlns:m="http://schemas.openxmlformats.org/officeDocument/2006/math">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𝛽</m:t>
                            </m:r>
                          </m:e>
                          <m:sub>
                            <m:r>
                              <a:rPr lang="en-CA" sz="1800" b="0" i="1" smtClean="0">
                                <a:latin typeface="Cambria Math" panose="02040503050406030204" pitchFamily="18" charset="0"/>
                                <a:ea typeface="Cambria Math" panose="02040503050406030204" pitchFamily="18" charset="0"/>
                              </a:rPr>
                              <m:t>𝑒𝑑𝑢𝑐𝑎𝑡𝑖𝑜𝑛</m:t>
                            </m:r>
                          </m:sub>
                        </m:sSub>
                        <m:r>
                          <a:rPr lang="es-ES" sz="1800" i="1">
                            <a:latin typeface="Cambria Math" panose="02040503050406030204" pitchFamily="18" charset="0"/>
                          </a:rPr>
                          <m:t> </m:t>
                        </m:r>
                      </m:e>
                    </m:acc>
                  </m:oMath>
                </a14:m>
                <a:r>
                  <a:rPr lang="el-GR" sz="1800" dirty="0"/>
                  <a:t>, </a:t>
                </a:r>
                <a14:m>
                  <m:oMath xmlns:m="http://schemas.openxmlformats.org/officeDocument/2006/math">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𝛽</m:t>
                            </m:r>
                          </m:e>
                          <m:sub>
                            <m:r>
                              <a:rPr lang="en-CA" sz="1800" b="0" i="1" smtClean="0">
                                <a:latin typeface="Cambria Math" panose="02040503050406030204" pitchFamily="18" charset="0"/>
                                <a:ea typeface="Cambria Math" panose="02040503050406030204" pitchFamily="18" charset="0"/>
                              </a:rPr>
                              <m:t>𝑎𝑔𝑒</m:t>
                            </m:r>
                          </m:sub>
                        </m:sSub>
                        <m:r>
                          <a:rPr lang="es-ES" sz="1800" i="1">
                            <a:latin typeface="Cambria Math" panose="02040503050406030204" pitchFamily="18" charset="0"/>
                          </a:rPr>
                          <m:t> </m:t>
                        </m:r>
                      </m:e>
                    </m:acc>
                  </m:oMath>
                </a14:m>
                <a:r>
                  <a:rPr lang="el-GR" sz="1800" dirty="0"/>
                  <a:t>,</a:t>
                </a:r>
                <a14:m>
                  <m:oMath xmlns:m="http://schemas.openxmlformats.org/officeDocument/2006/math">
                    <m:acc>
                      <m:accPr>
                        <m:chr m:val="̂"/>
                        <m:ctrlPr>
                          <a:rPr lang="es-ES" sz="1800" i="1" smtClean="0">
                            <a:latin typeface="Cambria Math" panose="02040503050406030204" pitchFamily="18" charset="0"/>
                          </a:rPr>
                        </m:ctrlPr>
                      </m:accPr>
                      <m:e>
                        <m:sSub>
                          <m:sSubPr>
                            <m:ctrlPr>
                              <a:rPr lang="es-ES" sz="1800" i="1" smtClean="0">
                                <a:latin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𝛽</m:t>
                            </m:r>
                          </m:e>
                          <m:sub>
                            <m:r>
                              <a:rPr lang="en-CA" sz="1800" i="1">
                                <a:latin typeface="Cambria Math" panose="02040503050406030204" pitchFamily="18" charset="0"/>
                                <a:ea typeface="Cambria Math" panose="02040503050406030204" pitchFamily="18" charset="0"/>
                              </a:rPr>
                              <m:t>𝑒</m:t>
                            </m:r>
                            <m:r>
                              <a:rPr lang="en-CA" sz="1800" b="0" i="1" smtClean="0">
                                <a:latin typeface="Cambria Math" panose="02040503050406030204" pitchFamily="18" charset="0"/>
                                <a:ea typeface="Cambria Math" panose="02040503050406030204" pitchFamily="18" charset="0"/>
                              </a:rPr>
                              <m:t>𝑙𝑒𝑐𝑡𝑟𝑖𝑐𝑖𝑡𝑦</m:t>
                            </m:r>
                          </m:sub>
                        </m:sSub>
                        <m:r>
                          <a:rPr lang="es-ES" sz="1800" i="1">
                            <a:latin typeface="Cambria Math" panose="02040503050406030204" pitchFamily="18" charset="0"/>
                          </a:rPr>
                          <m:t> </m:t>
                        </m:r>
                      </m:e>
                    </m:acc>
                  </m:oMath>
                </a14:m>
                <a:r>
                  <a:rPr lang="en-CA" sz="1800" dirty="0">
                    <a:solidFill>
                      <a:srgbClr val="162D59"/>
                    </a:solidFill>
                    <a:effectLst/>
                  </a:rPr>
                  <a:t>; </a:t>
                </a:r>
              </a:p>
              <a:p>
                <a:pPr>
                  <a:buFont typeface="Arial" panose="020B0604020202020204" pitchFamily="34" charset="0"/>
                  <a:buChar char="•"/>
                </a:pPr>
                <a:r>
                  <a:rPr lang="en-CA" sz="1800" dirty="0">
                    <a:solidFill>
                      <a:srgbClr val="162D59"/>
                    </a:solidFill>
                  </a:rPr>
                  <a:t>v</a:t>
                </a:r>
                <a:r>
                  <a:rPr lang="en-CA" sz="1800" dirty="0">
                    <a:solidFill>
                      <a:srgbClr val="162D59"/>
                    </a:solidFill>
                    <a:effectLst/>
                  </a:rPr>
                  <a:t>erify that </a:t>
                </a:r>
                <a14:m>
                  <m:oMath xmlns:m="http://schemas.openxmlformats.org/officeDocument/2006/math">
                    <m:nary>
                      <m:naryPr>
                        <m:chr m:val="∑"/>
                        <m:ctrlPr>
                          <a:rPr lang="en-US" sz="1800" i="1" smtClean="0">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e>
                        </m:acc>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n-CA" sz="1800" i="1">
                                    <a:latin typeface="Cambria Math" panose="02040503050406030204" pitchFamily="18" charset="0"/>
                                    <a:ea typeface="Cambria Math" panose="02040503050406030204" pitchFamily="18" charset="0"/>
                                  </a:rPr>
                                  <m:t>𝜇</m:t>
                                </m:r>
                              </m:e>
                              <m:sub>
                                <m:r>
                                  <a:rPr lang="en-CA" sz="1800" i="1">
                                    <a:latin typeface="Cambria Math" panose="02040503050406030204" pitchFamily="18" charset="0"/>
                                  </a:rPr>
                                  <m:t>𝑖</m:t>
                                </m:r>
                              </m:sub>
                            </m:sSub>
                          </m:e>
                        </m:acc>
                      </m:e>
                    </m:nary>
                    <m:r>
                      <a:rPr lang="en-CA" sz="1800" i="1">
                        <a:latin typeface="Cambria Math" panose="02040503050406030204" pitchFamily="18" charset="0"/>
                      </a:rPr>
                      <m:t>=0</m:t>
                    </m:r>
                  </m:oMath>
                </a14:m>
                <a:r>
                  <a:rPr lang="en-CA" sz="1800" dirty="0">
                    <a:solidFill>
                      <a:srgbClr val="162D59"/>
                    </a:solidFill>
                    <a:effectLst/>
                  </a:rPr>
                  <a:t>; </a:t>
                </a:r>
              </a:p>
              <a:p>
                <a:r>
                  <a:rPr lang="en-CA" sz="1800" dirty="0"/>
                  <a:t>v</a:t>
                </a:r>
                <a:r>
                  <a:rPr lang="en-CA" sz="1800" dirty="0">
                    <a:effectLst/>
                  </a:rPr>
                  <a:t>erify that </a:t>
                </a:r>
                <a14:m>
                  <m:oMath xmlns:m="http://schemas.openxmlformats.org/officeDocument/2006/math">
                    <m:nary>
                      <m:naryPr>
                        <m:chr m:val="∑"/>
                        <m:ctrlPr>
                          <a:rPr lang="en-US" sz="1800" i="1" smtClean="0">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CA" sz="1800" b="0" i="1" smtClean="0">
                                <a:latin typeface="Cambria Math" panose="02040503050406030204" pitchFamily="18" charset="0"/>
                              </a:rPr>
                            </m:ctrlPr>
                          </m:sSubPr>
                          <m:e>
                            <m:r>
                              <a:rPr lang="en-CA" sz="1800" i="1">
                                <a:latin typeface="Cambria Math" panose="02040503050406030204" pitchFamily="18" charset="0"/>
                              </a:rPr>
                              <m:t>𝑒𝑑𝑢𝑐𝑎𝑡𝑖𝑜𝑛</m:t>
                            </m:r>
                          </m:e>
                          <m:sub>
                            <m:r>
                              <a:rPr lang="en-CA" sz="1800" b="0" i="1" smtClean="0">
                                <a:latin typeface="Cambria Math" panose="02040503050406030204" pitchFamily="18" charset="0"/>
                              </a:rPr>
                              <m:t>𝑖</m:t>
                            </m:r>
                          </m:sub>
                        </m:sSub>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n-CA" sz="1800" i="1">
                                    <a:latin typeface="Cambria Math" panose="02040503050406030204" pitchFamily="18" charset="0"/>
                                    <a:ea typeface="Cambria Math" panose="02040503050406030204" pitchFamily="18" charset="0"/>
                                  </a:rPr>
                                  <m:t>𝜇</m:t>
                                </m:r>
                              </m:e>
                              <m:sub>
                                <m:r>
                                  <a:rPr lang="en-CA" sz="1800" i="1">
                                    <a:latin typeface="Cambria Math" panose="02040503050406030204" pitchFamily="18" charset="0"/>
                                  </a:rPr>
                                  <m:t>𝑖</m:t>
                                </m:r>
                              </m:sub>
                            </m:sSub>
                          </m:e>
                        </m:acc>
                      </m:e>
                    </m:nary>
                    <m:r>
                      <a:rPr lang="en-CA" sz="1800" i="1">
                        <a:latin typeface="Cambria Math" panose="02040503050406030204" pitchFamily="18" charset="0"/>
                      </a:rPr>
                      <m:t>=0</m:t>
                    </m:r>
                  </m:oMath>
                </a14:m>
                <a:r>
                  <a:rPr lang="en-CA" sz="1800" dirty="0">
                    <a:effectLst/>
                  </a:rPr>
                  <a:t>; </a:t>
                </a:r>
                <a:endParaRPr lang="en-CA" dirty="0">
                  <a:effectLst/>
                </a:endParaRPr>
              </a:p>
              <a:p>
                <a:r>
                  <a:rPr lang="en-CA" sz="1800" dirty="0">
                    <a:effectLst/>
                  </a:rPr>
                  <a:t>re-estimate the regression equation of the number of children on education, age of the mother and electricity but also include the square of age of the mother. How do you now interpret the effect of age on the number of children? </a:t>
                </a:r>
                <a:endParaRPr lang="en-CA" dirty="0">
                  <a:effectLst/>
                </a:endParaRPr>
              </a:p>
              <a:p>
                <a:endParaRPr lang="en-US" dirty="0"/>
              </a:p>
            </p:txBody>
          </p:sp>
        </mc:Choice>
        <mc:Fallback xmlns="">
          <p:sp>
            <p:nvSpPr>
              <p:cNvPr id="5" name="Content Placeholder 4">
                <a:extLst>
                  <a:ext uri="{FF2B5EF4-FFF2-40B4-BE49-F238E27FC236}">
                    <a16:creationId xmlns:a16="http://schemas.microsoft.com/office/drawing/2014/main" id="{7D9F6BC7-68A8-5137-2DA1-4FD9F8FEF810}"/>
                  </a:ext>
                </a:extLst>
              </p:cNvPr>
              <p:cNvSpPr>
                <a:spLocks noGrp="1" noRot="1" noChangeAspect="1" noMove="1" noResize="1" noEditPoints="1" noAdjustHandles="1" noChangeArrowheads="1" noChangeShapeType="1" noTextEdit="1"/>
              </p:cNvSpPr>
              <p:nvPr>
                <p:ph idx="1"/>
              </p:nvPr>
            </p:nvSpPr>
            <p:spPr>
              <a:blipFill>
                <a:blip r:embed="rId2"/>
                <a:stretch>
                  <a:fillRect l="-498" t="-352"/>
                </a:stretch>
              </a:blipFill>
            </p:spPr>
            <p:txBody>
              <a:bodyPr/>
              <a:lstStyle/>
              <a:p>
                <a:r>
                  <a:rPr lang="en-US">
                    <a:noFill/>
                  </a:rPr>
                  <a:t> </a:t>
                </a:r>
              </a:p>
            </p:txBody>
          </p:sp>
        </mc:Fallback>
      </mc:AlternateContent>
    </p:spTree>
    <p:extLst>
      <p:ext uri="{BB962C8B-B14F-4D97-AF65-F5344CB8AC3E}">
        <p14:creationId xmlns:p14="http://schemas.microsoft.com/office/powerpoint/2010/main" val="415121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D634-C04A-BB1C-C48F-C058233D3883}"/>
              </a:ext>
            </a:extLst>
          </p:cNvPr>
          <p:cNvSpPr>
            <a:spLocks noGrp="1"/>
          </p:cNvSpPr>
          <p:nvPr>
            <p:ph type="title"/>
          </p:nvPr>
        </p:nvSpPr>
        <p:spPr/>
        <p:txBody>
          <a:bodyPr/>
          <a:lstStyle/>
          <a:p>
            <a:r>
              <a:rPr lang="en-US" dirty="0"/>
              <a:t>Part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31A647-44DF-9FB9-D840-D0D508C58ABF}"/>
                  </a:ext>
                </a:extLst>
              </p:cNvPr>
              <p:cNvSpPr>
                <a:spLocks noGrp="1"/>
              </p:cNvSpPr>
              <p:nvPr>
                <p:ph idx="1"/>
              </p:nvPr>
            </p:nvSpPr>
            <p:spPr/>
            <p:txBody>
              <a:bodyPr/>
              <a:lstStyle/>
              <a:p>
                <a:pPr marL="0" indent="0">
                  <a:buNone/>
                </a:pPr>
                <a:r>
                  <a:rPr lang="en-US" dirty="0"/>
                  <a:t>Using the ’wage1’ dataset from ’</a:t>
                </a:r>
                <a:r>
                  <a:rPr lang="en-US" dirty="0" err="1"/>
                  <a:t>wooldridge</a:t>
                </a:r>
                <a:r>
                  <a:rPr lang="en-US" dirty="0"/>
                  <a:t>’ on US workers in 1976, </a:t>
                </a:r>
              </a:p>
              <a:p>
                <a:r>
                  <a:rPr lang="en-US" dirty="0"/>
                  <a:t>estimate the regression equation of the hourly wage (</a:t>
                </a:r>
                <a:r>
                  <a:rPr lang="en-US" i="1" dirty="0"/>
                  <a:t>wage</a:t>
                </a:r>
                <a:r>
                  <a:rPr lang="en-US" dirty="0"/>
                  <a:t>) in dollars ($) on education (</a:t>
                </a:r>
                <a:r>
                  <a:rPr lang="en-US" i="1" dirty="0"/>
                  <a:t>educ</a:t>
                </a:r>
                <a:r>
                  <a:rPr lang="en-US" dirty="0"/>
                  <a:t>) and experience (</a:t>
                </a:r>
                <a:r>
                  <a:rPr lang="en-US" i="1" dirty="0" err="1"/>
                  <a:t>exper</a:t>
                </a:r>
                <a:r>
                  <a:rPr lang="en-US" dirty="0"/>
                  <a:t>);</a:t>
                </a:r>
              </a:p>
              <a:p>
                <a:r>
                  <a:rPr lang="en-US" dirty="0"/>
                  <a:t>how do </a:t>
                </a:r>
                <a14:m>
                  <m:oMath xmlns:m="http://schemas.openxmlformats.org/officeDocument/2006/math">
                    <m:acc>
                      <m:accPr>
                        <m:chr m:val="̂"/>
                        <m:ctrlPr>
                          <a:rPr lang="es-ES" sz="2000" i="1" smtClean="0">
                            <a:latin typeface="Cambria Math" panose="02040503050406030204" pitchFamily="18" charset="0"/>
                          </a:rPr>
                        </m:ctrlPr>
                      </m:accPr>
                      <m:e>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𝛽</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 </m:t>
                        </m:r>
                      </m:e>
                    </m:acc>
                  </m:oMath>
                </a14:m>
                <a:r>
                  <a:rPr lang="el-GR" sz="2000" dirty="0"/>
                  <a:t>, </a:t>
                </a:r>
                <a14:m>
                  <m:oMath xmlns:m="http://schemas.openxmlformats.org/officeDocument/2006/math">
                    <m:acc>
                      <m:accPr>
                        <m:chr m:val="̂"/>
                        <m:ctrlPr>
                          <a:rPr lang="es-ES" sz="2000" i="1">
                            <a:latin typeface="Cambria Math" panose="02040503050406030204" pitchFamily="18" charset="0"/>
                          </a:rPr>
                        </m:ctrlPr>
                      </m:accPr>
                      <m:e>
                        <m:sSub>
                          <m:sSubPr>
                            <m:ctrlPr>
                              <a:rPr lang="es-ES" sz="2000" i="1">
                                <a:latin typeface="Cambria Math" panose="02040503050406030204" pitchFamily="18" charset="0"/>
                              </a:rPr>
                            </m:ctrlPr>
                          </m:sSubPr>
                          <m:e>
                            <m:r>
                              <a:rPr lang="es-ES" sz="2000" i="1">
                                <a:latin typeface="Cambria Math" panose="02040503050406030204" pitchFamily="18" charset="0"/>
                                <a:ea typeface="Cambria Math" panose="02040503050406030204" pitchFamily="18" charset="0"/>
                              </a:rPr>
                              <m:t>𝛽</m:t>
                            </m:r>
                          </m:e>
                          <m:sub>
                            <m:r>
                              <a:rPr lang="en-CA" sz="2000" b="0" i="1" smtClean="0">
                                <a:latin typeface="Cambria Math" panose="02040503050406030204" pitchFamily="18" charset="0"/>
                                <a:ea typeface="Cambria Math" panose="02040503050406030204" pitchFamily="18" charset="0"/>
                              </a:rPr>
                              <m:t>𝑒𝑑𝑢𝑐</m:t>
                            </m:r>
                          </m:sub>
                        </m:sSub>
                        <m:r>
                          <a:rPr lang="es-ES" sz="2000" i="1">
                            <a:latin typeface="Cambria Math" panose="02040503050406030204" pitchFamily="18" charset="0"/>
                          </a:rPr>
                          <m:t> </m:t>
                        </m:r>
                      </m:e>
                    </m:acc>
                  </m:oMath>
                </a14:m>
                <a:r>
                  <a:rPr lang="el-GR" sz="2000" dirty="0"/>
                  <a:t>, </a:t>
                </a:r>
                <a14:m>
                  <m:oMath xmlns:m="http://schemas.openxmlformats.org/officeDocument/2006/math">
                    <m:acc>
                      <m:accPr>
                        <m:chr m:val="̂"/>
                        <m:ctrlPr>
                          <a:rPr lang="es-ES" sz="2000" i="1">
                            <a:latin typeface="Cambria Math" panose="02040503050406030204" pitchFamily="18" charset="0"/>
                          </a:rPr>
                        </m:ctrlPr>
                      </m:accPr>
                      <m:e>
                        <m:sSub>
                          <m:sSubPr>
                            <m:ctrlPr>
                              <a:rPr lang="es-ES" sz="2000" i="1">
                                <a:latin typeface="Cambria Math" panose="02040503050406030204" pitchFamily="18" charset="0"/>
                              </a:rPr>
                            </m:ctrlPr>
                          </m:sSubPr>
                          <m:e>
                            <m:r>
                              <a:rPr lang="es-ES" sz="2000" i="1">
                                <a:latin typeface="Cambria Math" panose="02040503050406030204" pitchFamily="18" charset="0"/>
                                <a:ea typeface="Cambria Math" panose="02040503050406030204" pitchFamily="18" charset="0"/>
                              </a:rPr>
                              <m:t>𝛽</m:t>
                            </m:r>
                          </m:e>
                          <m:sub>
                            <m:r>
                              <a:rPr lang="en-CA" sz="2000" b="0" i="1" smtClean="0">
                                <a:latin typeface="Cambria Math" panose="02040503050406030204" pitchFamily="18" charset="0"/>
                                <a:ea typeface="Cambria Math" panose="02040503050406030204" pitchFamily="18" charset="0"/>
                              </a:rPr>
                              <m:t>𝑒𝑥𝑝𝑒𝑟</m:t>
                            </m:r>
                          </m:sub>
                        </m:sSub>
                        <m:r>
                          <a:rPr lang="es-ES" sz="2000" i="1">
                            <a:latin typeface="Cambria Math" panose="02040503050406030204" pitchFamily="18" charset="0"/>
                          </a:rPr>
                          <m:t> </m:t>
                        </m:r>
                      </m:e>
                    </m:acc>
                    <m:r>
                      <a:rPr lang="es-ES" sz="2000" i="1">
                        <a:latin typeface="Cambria Math" panose="02040503050406030204" pitchFamily="18" charset="0"/>
                      </a:rPr>
                      <m:t> </m:t>
                    </m:r>
                  </m:oMath>
                </a14:m>
                <a:r>
                  <a:rPr lang="en-US" dirty="0"/>
                  <a:t>change when the units of wages are in ¢ instead of $;</a:t>
                </a:r>
              </a:p>
              <a:p>
                <a:r>
                  <a:rPr lang="en-US" dirty="0"/>
                  <a:t>compare the estimated coefficient for education to the one obtained by regressing only the hourly wage on education. Interpret.</a:t>
                </a:r>
              </a:p>
            </p:txBody>
          </p:sp>
        </mc:Choice>
        <mc:Fallback xmlns="">
          <p:sp>
            <p:nvSpPr>
              <p:cNvPr id="3" name="Content Placeholder 2">
                <a:extLst>
                  <a:ext uri="{FF2B5EF4-FFF2-40B4-BE49-F238E27FC236}">
                    <a16:creationId xmlns:a16="http://schemas.microsoft.com/office/drawing/2014/main" id="{2931A647-44DF-9FB9-D840-D0D508C58ABF}"/>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202997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D2E8-5A0B-9B38-0039-D789164EB42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285874-D65C-B9BA-C757-EB6D4085EA11}"/>
              </a:ext>
            </a:extLst>
          </p:cNvPr>
          <p:cNvSpPr>
            <a:spLocks noGrp="1"/>
          </p:cNvSpPr>
          <p:nvPr>
            <p:ph idx="1"/>
          </p:nvPr>
        </p:nvSpPr>
        <p:spPr/>
        <p:txBody>
          <a:bodyPr/>
          <a:lstStyle/>
          <a:p>
            <a:endParaRPr lang="en-US" dirty="0"/>
          </a:p>
          <a:p>
            <a:endParaRPr lang="en-US" dirty="0"/>
          </a:p>
          <a:p>
            <a:r>
              <a:rPr lang="en-US" dirty="0"/>
              <a:t>Go to code for 7 Multiple Regression Model I.R / Vignette 6.1</a:t>
            </a:r>
          </a:p>
          <a:p>
            <a:endParaRPr lang="en-US" dirty="0"/>
          </a:p>
        </p:txBody>
      </p:sp>
    </p:spTree>
    <p:extLst>
      <p:ext uri="{BB962C8B-B14F-4D97-AF65-F5344CB8AC3E}">
        <p14:creationId xmlns:p14="http://schemas.microsoft.com/office/powerpoint/2010/main" val="361557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B32C-6493-2D0A-8AB5-6C152CEEBB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F534C9-89DD-8E84-4474-A1576356ADC9}"/>
              </a:ext>
            </a:extLst>
          </p:cNvPr>
          <p:cNvSpPr>
            <a:spLocks noGrp="1"/>
          </p:cNvSpPr>
          <p:nvPr>
            <p:ph idx="1"/>
          </p:nvPr>
        </p:nvSpPr>
        <p:spPr/>
        <p:txBody>
          <a:bodyPr/>
          <a:lstStyle/>
          <a:p>
            <a:r>
              <a:rPr lang="en-US" dirty="0"/>
              <a:t>In this case, we have the following DAG:</a:t>
            </a:r>
          </a:p>
          <a:p>
            <a:pPr marL="0" indent="0">
              <a:buNone/>
            </a:pPr>
            <a:endParaRPr lang="en-US" dirty="0"/>
          </a:p>
        </p:txBody>
      </p:sp>
      <p:grpSp>
        <p:nvGrpSpPr>
          <p:cNvPr id="4" name="Group 3">
            <a:extLst>
              <a:ext uri="{FF2B5EF4-FFF2-40B4-BE49-F238E27FC236}">
                <a16:creationId xmlns:a16="http://schemas.microsoft.com/office/drawing/2014/main" id="{E3E71851-0291-7590-52A9-C50C1B8F8C4B}"/>
              </a:ext>
            </a:extLst>
          </p:cNvPr>
          <p:cNvGrpSpPr/>
          <p:nvPr/>
        </p:nvGrpSpPr>
        <p:grpSpPr>
          <a:xfrm>
            <a:off x="4280210" y="3069935"/>
            <a:ext cx="3631580" cy="2025722"/>
            <a:chOff x="4280210" y="4448227"/>
            <a:chExt cx="3631580" cy="2025722"/>
          </a:xfrm>
        </p:grpSpPr>
        <p:sp>
          <p:nvSpPr>
            <p:cNvPr id="5" name="Oval 4">
              <a:extLst>
                <a:ext uri="{FF2B5EF4-FFF2-40B4-BE49-F238E27FC236}">
                  <a16:creationId xmlns:a16="http://schemas.microsoft.com/office/drawing/2014/main" id="{FC83D59F-C488-74AE-FACE-B0E326195943}"/>
                </a:ext>
              </a:extLst>
            </p:cNvPr>
            <p:cNvSpPr/>
            <p:nvPr/>
          </p:nvSpPr>
          <p:spPr>
            <a:xfrm>
              <a:off x="4280210" y="4448227"/>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latin typeface="Garamond" panose="02020404030301010803" pitchFamily="18" charset="0"/>
                </a:rPr>
                <a:t>W</a:t>
              </a:r>
              <a:endParaRPr lang="es-ES_tradnl" sz="1100" dirty="0">
                <a:solidFill>
                  <a:sysClr val="windowText" lastClr="000000"/>
                </a:solidFill>
                <a:latin typeface="Garamond" panose="02020404030301010803" pitchFamily="18" charset="0"/>
              </a:endParaRPr>
            </a:p>
          </p:txBody>
        </p:sp>
        <p:sp>
          <p:nvSpPr>
            <p:cNvPr id="6" name="Oval 5">
              <a:extLst>
                <a:ext uri="{FF2B5EF4-FFF2-40B4-BE49-F238E27FC236}">
                  <a16:creationId xmlns:a16="http://schemas.microsoft.com/office/drawing/2014/main" id="{4A200294-2FF4-6269-2414-0B63DF9F1E36}"/>
                </a:ext>
              </a:extLst>
            </p:cNvPr>
            <p:cNvSpPr/>
            <p:nvPr/>
          </p:nvSpPr>
          <p:spPr>
            <a:xfrm>
              <a:off x="7387683" y="4448227"/>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latin typeface="Garamond" panose="02020404030301010803" pitchFamily="18" charset="0"/>
                </a:rPr>
                <a:t>I</a:t>
              </a:r>
            </a:p>
          </p:txBody>
        </p:sp>
        <p:sp>
          <p:nvSpPr>
            <p:cNvPr id="7" name="Oval 6">
              <a:extLst>
                <a:ext uri="{FF2B5EF4-FFF2-40B4-BE49-F238E27FC236}">
                  <a16:creationId xmlns:a16="http://schemas.microsoft.com/office/drawing/2014/main" id="{D271BDF8-AB4F-EB4C-F1E9-BD13E9562FC0}"/>
                </a:ext>
              </a:extLst>
            </p:cNvPr>
            <p:cNvSpPr/>
            <p:nvPr/>
          </p:nvSpPr>
          <p:spPr>
            <a:xfrm>
              <a:off x="5781907" y="5939802"/>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err="1">
                  <a:solidFill>
                    <a:sysClr val="windowText" lastClr="000000"/>
                  </a:solidFill>
                  <a:latin typeface="Garamond" panose="02020404030301010803" pitchFamily="18" charset="0"/>
                </a:rPr>
                <a:t>Urb</a:t>
              </a:r>
              <a:endParaRPr lang="es-ES_tradnl" sz="900" dirty="0">
                <a:solidFill>
                  <a:sysClr val="windowText" lastClr="000000"/>
                </a:solidFill>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C14F9A3B-36F6-9589-D733-296F12F27922}"/>
                </a:ext>
              </a:extLst>
            </p:cNvPr>
            <p:cNvCxnSpPr>
              <a:cxnSpLocks/>
            </p:cNvCxnSpPr>
            <p:nvPr/>
          </p:nvCxnSpPr>
          <p:spPr>
            <a:xfrm>
              <a:off x="4947920" y="4715301"/>
              <a:ext cx="2306320"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951389-FB2A-554D-C1DE-4F500A2FE257}"/>
                </a:ext>
              </a:extLst>
            </p:cNvPr>
            <p:cNvCxnSpPr>
              <a:cxnSpLocks/>
            </p:cNvCxnSpPr>
            <p:nvPr/>
          </p:nvCxnSpPr>
          <p:spPr>
            <a:xfrm flipH="1" flipV="1">
              <a:off x="4804317" y="4982374"/>
              <a:ext cx="977590" cy="105100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7F4479-06EB-7A1D-7149-5CC5E800FA64}"/>
                </a:ext>
              </a:extLst>
            </p:cNvPr>
            <p:cNvCxnSpPr>
              <a:cxnSpLocks/>
            </p:cNvCxnSpPr>
            <p:nvPr/>
          </p:nvCxnSpPr>
          <p:spPr>
            <a:xfrm flipV="1">
              <a:off x="6340839" y="4982374"/>
              <a:ext cx="1046844" cy="105100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516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77D9-1D79-7D95-C70E-D7F4007938D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10463A-1AD2-DA54-AFFE-EE0E92799FC0}"/>
                  </a:ext>
                </a:extLst>
              </p:cNvPr>
              <p:cNvSpPr>
                <a:spLocks noGrp="1"/>
              </p:cNvSpPr>
              <p:nvPr>
                <p:ph idx="1"/>
              </p:nvPr>
            </p:nvSpPr>
            <p:spPr/>
            <p:txBody>
              <a:bodyPr>
                <a:normAutofit fontScale="92500" lnSpcReduction="20000"/>
              </a:bodyPr>
              <a:lstStyle/>
              <a:p>
                <a:pPr marL="0" indent="0">
                  <a:buNone/>
                </a:pPr>
                <a:r>
                  <a:rPr lang="en-US" dirty="0"/>
                  <a:t>Or, we have the following population regression functions:</a:t>
                </a:r>
              </a:p>
              <a:p>
                <a:pPr marL="0" indent="0">
                  <a:buNone/>
                </a:pPr>
                <a:endParaRPr lang="en-CA"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CA" b="0" i="1" smtClean="0">
                          <a:latin typeface="Cambria Math" panose="02040503050406030204" pitchFamily="18" charset="0"/>
                        </a:rPr>
                        <m:t>𝑖𝑛𝑐𝑜𝑚𝑒</m:t>
                      </m:r>
                      <m:r>
                        <a:rPr lang="en-CA" b="0" i="1" smtClean="0">
                          <a:latin typeface="Cambria Math" panose="02040503050406030204" pitchFamily="18" charset="0"/>
                        </a:rPr>
                        <m:t>=1+2∗</m:t>
                      </m:r>
                      <m:r>
                        <a:rPr lang="en-CA" b="0" i="1" smtClean="0">
                          <a:latin typeface="Cambria Math" panose="02040503050406030204" pitchFamily="18" charset="0"/>
                        </a:rPr>
                        <m:t>𝑢𝑟𝑏𝑎𝑛</m:t>
                      </m:r>
                      <m:r>
                        <a:rPr lang="en-CA" b="0" i="1" smtClean="0">
                          <a:latin typeface="Cambria Math" panose="02040503050406030204" pitchFamily="18" charset="0"/>
                        </a:rPr>
                        <m:t>−0.3∗</m:t>
                      </m:r>
                      <m:r>
                        <a:rPr lang="en-CA" b="0" i="1" smtClean="0">
                          <a:latin typeface="Cambria Math" panose="02040503050406030204" pitchFamily="18" charset="0"/>
                        </a:rPr>
                        <m:t>𝑤𝑎𝑔𝑒𝑠</m:t>
                      </m:r>
                      <m:r>
                        <a:rPr lang="en-CA" b="0" i="1"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oMath>
                  </m:oMathPara>
                </a14:m>
                <a:endParaRPr lang="en-US" dirty="0"/>
              </a:p>
              <a:p>
                <a:pPr marL="0" indent="0">
                  <a:buNone/>
                </a:pPr>
                <a14:m>
                  <m:oMathPara xmlns:m="http://schemas.openxmlformats.org/officeDocument/2006/math">
                    <m:oMathParaPr>
                      <m:jc m:val="center"/>
                    </m:oMathParaPr>
                    <m:oMath xmlns:m="http://schemas.openxmlformats.org/officeDocument/2006/math">
                      <m:r>
                        <a:rPr lang="en-CA" b="0" i="1" smtClean="0">
                          <a:latin typeface="Cambria Math" panose="02040503050406030204" pitchFamily="18" charset="0"/>
                        </a:rPr>
                        <m:t>𝑤𝑎𝑔𝑒𝑠</m:t>
                      </m:r>
                      <m:r>
                        <a:rPr lang="en-CA" b="0" i="1" smtClean="0">
                          <a:latin typeface="Cambria Math" panose="02040503050406030204" pitchFamily="18" charset="0"/>
                        </a:rPr>
                        <m:t>=3∗</m:t>
                      </m:r>
                      <m:r>
                        <a:rPr lang="en-CA" b="0" i="1" smtClean="0">
                          <a:latin typeface="Cambria Math" panose="02040503050406030204" pitchFamily="18" charset="0"/>
                        </a:rPr>
                        <m:t>𝑢𝑟𝑏𝑎𝑛</m:t>
                      </m:r>
                      <m:r>
                        <a:rPr lang="en-CA" b="0" i="1" smtClean="0">
                          <a:latin typeface="Cambria Math" panose="02040503050406030204" pitchFamily="18" charset="0"/>
                        </a:rPr>
                        <m:t>+</m:t>
                      </m:r>
                      <m:r>
                        <a:rPr lang="en-CA" i="1" smtClean="0">
                          <a:latin typeface="Cambria Math" panose="02040503050406030204" pitchFamily="18" charset="0"/>
                          <a:ea typeface="Cambria Math" panose="02040503050406030204" pitchFamily="18" charset="0"/>
                        </a:rPr>
                        <m:t>𝜐</m:t>
                      </m:r>
                    </m:oMath>
                  </m:oMathPara>
                </a14:m>
                <a:endParaRPr lang="en-US" dirty="0"/>
              </a:p>
              <a:p>
                <a:pPr marL="0" indent="0">
                  <a:buNone/>
                </a:pPr>
                <a:endParaRPr lang="en-US" dirty="0"/>
              </a:p>
              <a:p>
                <a:pPr marL="0" indent="0">
                  <a:buNone/>
                </a:pPr>
                <a:r>
                  <a:rPr lang="en-US" dirty="0"/>
                  <a:t>Yet we are estimating the following OLS regression:</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acc>
                        <m:accPr>
                          <m:chr m:val="̂"/>
                          <m:ctrlPr>
                            <a:rPr lang="en-CA" i="1" dirty="0">
                              <a:latin typeface="Cambria Math" panose="02040503050406030204" pitchFamily="18" charset="0"/>
                            </a:rPr>
                          </m:ctrlPr>
                        </m:accPr>
                        <m:e>
                          <m:sSub>
                            <m:sSubPr>
                              <m:ctrlPr>
                                <a:rPr lang="en-US" i="1">
                                  <a:latin typeface="Cambria Math" panose="02040503050406030204" pitchFamily="18" charset="0"/>
                                </a:rPr>
                              </m:ctrlPr>
                            </m:sSubPr>
                            <m:e>
                              <m:r>
                                <a:rPr lang="en-CA" b="0" i="1" smtClean="0">
                                  <a:latin typeface="Cambria Math" panose="02040503050406030204" pitchFamily="18" charset="0"/>
                                </a:rPr>
                                <m:t>𝑖𝑛𝑐𝑜𝑚𝑒</m:t>
                              </m:r>
                            </m:e>
                            <m:sub>
                              <m:r>
                                <a:rPr lang="en-CA" i="1">
                                  <a:latin typeface="Cambria Math" panose="02040503050406030204" pitchFamily="18" charset="0"/>
                                </a:rPr>
                                <m:t>𝑖</m:t>
                              </m:r>
                            </m:sub>
                          </m:sSub>
                        </m:e>
                      </m:acc>
                      <m:r>
                        <a:rPr lang="en-CA" b="0" i="1" smtClean="0">
                          <a:latin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sSub>
                        <m:sSubPr>
                          <m:ctrlPr>
                            <a:rPr lang="en-US" i="1">
                              <a:latin typeface="Cambria Math" panose="02040503050406030204" pitchFamily="18" charset="0"/>
                            </a:rPr>
                          </m:ctrlPr>
                        </m:sSubPr>
                        <m:e>
                          <m:r>
                            <a:rPr lang="en-CA" b="0" i="1" smtClean="0">
                              <a:latin typeface="Cambria Math" panose="02040503050406030204" pitchFamily="18" charset="0"/>
                            </a:rPr>
                            <m:t>𝑤𝑎𝑔𝑒𝑠</m:t>
                          </m:r>
                        </m:e>
                        <m:sub>
                          <m:r>
                            <a:rPr lang="en-CA" i="1">
                              <a:latin typeface="Cambria Math" panose="02040503050406030204" pitchFamily="18" charset="0"/>
                            </a:rPr>
                            <m:t>𝑖</m:t>
                          </m:r>
                        </m:sub>
                      </m:sSub>
                      <m:r>
                        <a:rPr lang="en-CA" b="0" i="1" smtClean="0">
                          <a:latin typeface="Cambria Math" panose="02040503050406030204" pitchFamily="18" charset="0"/>
                        </a:rPr>
                        <m:t>+</m:t>
                      </m:r>
                      <m:acc>
                        <m:accPr>
                          <m:chr m:val="̂"/>
                          <m:ctrlPr>
                            <a:rPr lang="en-CA" i="1" dirty="0">
                              <a:latin typeface="Cambria Math" panose="02040503050406030204" pitchFamily="18" charset="0"/>
                            </a:rPr>
                          </m:ctrlPr>
                        </m:accPr>
                        <m:e>
                          <m:sSub>
                            <m:sSubPr>
                              <m:ctrlPr>
                                <a:rPr lang="en-CA" i="1" dirty="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dirty="0">
                                  <a:latin typeface="Cambria Math" panose="02040503050406030204" pitchFamily="18" charset="0"/>
                                </a:rPr>
                                <m:t>𝑖</m:t>
                              </m:r>
                            </m:sub>
                          </m:sSub>
                        </m:e>
                      </m:acc>
                    </m:oMath>
                  </m:oMathPara>
                </a14:m>
                <a:endParaRPr lang="en-US" dirty="0"/>
              </a:p>
              <a:p>
                <a:pPr marL="0" indent="0">
                  <a:buNone/>
                </a:pPr>
                <a:endParaRPr lang="en-US" dirty="0"/>
              </a:p>
              <a:p>
                <a:pPr marL="0" indent="0">
                  <a:buNone/>
                </a:pPr>
                <a:r>
                  <a:rPr lang="en-US" dirty="0"/>
                  <a:t>Where did </a:t>
                </a:r>
                <a14:m>
                  <m:oMath xmlns:m="http://schemas.openxmlformats.org/officeDocument/2006/math">
                    <m:r>
                      <a:rPr lang="en-CA" b="0" i="1" smtClean="0">
                        <a:latin typeface="Cambria Math" panose="02040503050406030204" pitchFamily="18" charset="0"/>
                      </a:rPr>
                      <m:t>𝑢𝑟𝑏𝑎𝑛</m:t>
                    </m:r>
                  </m:oMath>
                </a14:m>
                <a:r>
                  <a:rPr lang="en-US" dirty="0"/>
                  <a:t> go?</a:t>
                </a:r>
              </a:p>
            </p:txBody>
          </p:sp>
        </mc:Choice>
        <mc:Fallback xmlns="">
          <p:sp>
            <p:nvSpPr>
              <p:cNvPr id="3" name="Content Placeholder 2">
                <a:extLst>
                  <a:ext uri="{FF2B5EF4-FFF2-40B4-BE49-F238E27FC236}">
                    <a16:creationId xmlns:a16="http://schemas.microsoft.com/office/drawing/2014/main" id="{B110463A-1AD2-DA54-AFFE-EE0E92799FC0}"/>
                  </a:ext>
                </a:extLst>
              </p:cNvPr>
              <p:cNvSpPr>
                <a:spLocks noGrp="1" noRot="1" noChangeAspect="1" noMove="1" noResize="1" noEditPoints="1" noAdjustHandles="1" noChangeArrowheads="1" noChangeShapeType="1" noTextEdit="1"/>
              </p:cNvSpPr>
              <p:nvPr>
                <p:ph idx="1"/>
              </p:nvPr>
            </p:nvSpPr>
            <p:spPr>
              <a:blipFill>
                <a:blip r:embed="rId2"/>
                <a:stretch>
                  <a:fillRect l="-498" t="-1761"/>
                </a:stretch>
              </a:blipFill>
            </p:spPr>
            <p:txBody>
              <a:bodyPr/>
              <a:lstStyle/>
              <a:p>
                <a:r>
                  <a:rPr lang="en-US">
                    <a:noFill/>
                  </a:rPr>
                  <a:t> </a:t>
                </a:r>
              </a:p>
            </p:txBody>
          </p:sp>
        </mc:Fallback>
      </mc:AlternateContent>
    </p:spTree>
    <p:extLst>
      <p:ext uri="{BB962C8B-B14F-4D97-AF65-F5344CB8AC3E}">
        <p14:creationId xmlns:p14="http://schemas.microsoft.com/office/powerpoint/2010/main" val="73165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0770-D6D7-8A66-AC67-6351E4D56A9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7B920F-F4A3-9838-0D52-FF327171477E}"/>
                  </a:ext>
                </a:extLst>
              </p:cNvPr>
              <p:cNvSpPr>
                <a:spLocks noGrp="1"/>
              </p:cNvSpPr>
              <p:nvPr>
                <p:ph idx="1"/>
              </p:nvPr>
            </p:nvSpPr>
            <p:spPr/>
            <p:txBody>
              <a:bodyPr/>
              <a:lstStyle/>
              <a:p>
                <a:r>
                  <a:rPr lang="en-US" dirty="0"/>
                  <a:t>That’s right, to the error term, </a:t>
                </a:r>
                <a14:m>
                  <m:oMath xmlns:m="http://schemas.openxmlformats.org/officeDocument/2006/math">
                    <m:acc>
                      <m:accPr>
                        <m:chr m:val="̂"/>
                        <m:ctrlPr>
                          <a:rPr lang="en-CA" i="1" dirty="0" smtClean="0">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oMath>
                </a14:m>
                <a:r>
                  <a:rPr lang="en-US" dirty="0"/>
                  <a:t>. </a:t>
                </a:r>
              </a:p>
              <a:p>
                <a:r>
                  <a:rPr lang="en-US" dirty="0"/>
                  <a:t>BUT… if </a:t>
                </a:r>
                <a14:m>
                  <m:oMath xmlns:m="http://schemas.openxmlformats.org/officeDocument/2006/math">
                    <m:r>
                      <a:rPr lang="en-CA" b="0" i="1" smtClean="0">
                        <a:latin typeface="Cambria Math" panose="02040503050406030204" pitchFamily="18" charset="0"/>
                      </a:rPr>
                      <m:t>𝑢𝑟𝑏𝑎𝑛</m:t>
                    </m:r>
                  </m:oMath>
                </a14:m>
                <a:r>
                  <a:rPr lang="en-US" dirty="0"/>
                  <a:t> is going to the error term, </a:t>
                </a:r>
                <a14:m>
                  <m:oMath xmlns:m="http://schemas.openxmlformats.org/officeDocument/2006/math">
                    <m:acc>
                      <m:accPr>
                        <m:chr m:val="̂"/>
                        <m:ctrlPr>
                          <a:rPr lang="en-CA" i="1" dirty="0">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oMath>
                </a14:m>
                <a:r>
                  <a:rPr lang="en-US" dirty="0"/>
                  <a:t>, and we also know that </a:t>
                </a:r>
              </a:p>
              <a:p>
                <a:pPr marL="0" indent="0" algn="ctr">
                  <a:buNone/>
                </a:pPr>
                <a:endParaRPr lang="en-CA"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𝑤𝑎𝑔𝑒𝑠</m:t>
                      </m:r>
                      <m:r>
                        <a:rPr lang="en-CA" b="0" i="1" smtClean="0">
                          <a:latin typeface="Cambria Math" panose="02040503050406030204" pitchFamily="18" charset="0"/>
                        </a:rPr>
                        <m:t>=3∗</m:t>
                      </m:r>
                      <m:r>
                        <a:rPr lang="en-CA" b="0" i="1" smtClean="0">
                          <a:latin typeface="Cambria Math" panose="02040503050406030204" pitchFamily="18" charset="0"/>
                        </a:rPr>
                        <m:t>𝑢𝑟𝑏𝑎𝑛</m:t>
                      </m:r>
                      <m:r>
                        <a:rPr lang="en-CA" b="0" i="1" smtClean="0">
                          <a:latin typeface="Cambria Math" panose="02040503050406030204" pitchFamily="18" charset="0"/>
                        </a:rPr>
                        <m:t>+</m:t>
                      </m:r>
                      <m:r>
                        <a:rPr lang="en-CA" i="1" smtClean="0">
                          <a:latin typeface="Cambria Math" panose="02040503050406030204" pitchFamily="18" charset="0"/>
                          <a:ea typeface="Cambria Math" panose="02040503050406030204" pitchFamily="18" charset="0"/>
                        </a:rPr>
                        <m:t>𝜐</m:t>
                      </m:r>
                    </m:oMath>
                  </m:oMathPara>
                </a14:m>
                <a:endParaRPr lang="en-US" dirty="0"/>
              </a:p>
              <a:p>
                <a:endParaRPr lang="en-US" dirty="0"/>
              </a:p>
              <a:p>
                <a:r>
                  <a:rPr lang="en-US" dirty="0"/>
                  <a:t>Then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a:latin typeface="Cambria Math" panose="02040503050406030204" pitchFamily="18" charset="0"/>
                      </a:rPr>
                      <m:t>|</m:t>
                    </m:r>
                    <m:r>
                      <a:rPr lang="en-CA" b="0" i="1" dirty="0" smtClean="0">
                        <a:latin typeface="Cambria Math" panose="02040503050406030204" pitchFamily="18" charset="0"/>
                      </a:rPr>
                      <m:t>𝑤𝑎𝑔𝑒𝑠</m:t>
                    </m:r>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0</m:t>
                    </m:r>
                  </m:oMath>
                </a14:m>
                <a:r>
                  <a:rPr lang="en-US" dirty="0"/>
                  <a:t> !! We are violating the very important SLR.4, thus rendering our OLS estimates </a:t>
                </a:r>
                <a:r>
                  <a:rPr lang="en-US" dirty="0">
                    <a:solidFill>
                      <a:schemeClr val="accent1"/>
                    </a:solidFill>
                  </a:rPr>
                  <a:t>biased</a:t>
                </a:r>
                <a:r>
                  <a:rPr lang="en-US" dirty="0"/>
                  <a:t>… </a:t>
                </a:r>
              </a:p>
            </p:txBody>
          </p:sp>
        </mc:Choice>
        <mc:Fallback xmlns="">
          <p:sp>
            <p:nvSpPr>
              <p:cNvPr id="3" name="Content Placeholder 2">
                <a:extLst>
                  <a:ext uri="{FF2B5EF4-FFF2-40B4-BE49-F238E27FC236}">
                    <a16:creationId xmlns:a16="http://schemas.microsoft.com/office/drawing/2014/main" id="{557B920F-F4A3-9838-0D52-FF327171477E}"/>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186041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AC8C-2F42-2359-C9F3-1084F53CDF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57E2A8-9CAA-7ACB-C15D-E7A62788EB07}"/>
              </a:ext>
            </a:extLst>
          </p:cNvPr>
          <p:cNvSpPr>
            <a:spLocks noGrp="1"/>
          </p:cNvSpPr>
          <p:nvPr>
            <p:ph idx="1"/>
          </p:nvPr>
        </p:nvSpPr>
        <p:spPr/>
        <p:txBody>
          <a:bodyPr>
            <a:normAutofit fontScale="85000" lnSpcReduction="20000"/>
          </a:bodyPr>
          <a:lstStyle/>
          <a:p>
            <a:r>
              <a:rPr lang="en-US" dirty="0"/>
              <a:t>What to do?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can remove everything from wages that is explained by urban, and remove everything income that is explained by urban, and we would have left…</a:t>
            </a:r>
          </a:p>
        </p:txBody>
      </p:sp>
      <p:grpSp>
        <p:nvGrpSpPr>
          <p:cNvPr id="4" name="Group 3">
            <a:extLst>
              <a:ext uri="{FF2B5EF4-FFF2-40B4-BE49-F238E27FC236}">
                <a16:creationId xmlns:a16="http://schemas.microsoft.com/office/drawing/2014/main" id="{1C3A9806-F30F-06E5-1C88-A59661C2E233}"/>
              </a:ext>
            </a:extLst>
          </p:cNvPr>
          <p:cNvGrpSpPr/>
          <p:nvPr/>
        </p:nvGrpSpPr>
        <p:grpSpPr>
          <a:xfrm>
            <a:off x="4280210" y="3069935"/>
            <a:ext cx="3631580" cy="2025722"/>
            <a:chOff x="4280210" y="4448227"/>
            <a:chExt cx="3631580" cy="2025722"/>
          </a:xfrm>
        </p:grpSpPr>
        <p:sp>
          <p:nvSpPr>
            <p:cNvPr id="5" name="Oval 4">
              <a:extLst>
                <a:ext uri="{FF2B5EF4-FFF2-40B4-BE49-F238E27FC236}">
                  <a16:creationId xmlns:a16="http://schemas.microsoft.com/office/drawing/2014/main" id="{158056BA-A30B-852C-5BC0-8AAC13B31B35}"/>
                </a:ext>
              </a:extLst>
            </p:cNvPr>
            <p:cNvSpPr/>
            <p:nvPr/>
          </p:nvSpPr>
          <p:spPr>
            <a:xfrm>
              <a:off x="4280210" y="4448227"/>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latin typeface="Garamond" panose="02020404030301010803" pitchFamily="18" charset="0"/>
                </a:rPr>
                <a:t>W</a:t>
              </a:r>
              <a:endParaRPr lang="es-ES_tradnl" sz="1100" dirty="0">
                <a:solidFill>
                  <a:sysClr val="windowText" lastClr="000000"/>
                </a:solidFill>
                <a:latin typeface="Garamond" panose="02020404030301010803" pitchFamily="18" charset="0"/>
              </a:endParaRPr>
            </a:p>
          </p:txBody>
        </p:sp>
        <p:sp>
          <p:nvSpPr>
            <p:cNvPr id="6" name="Oval 5">
              <a:extLst>
                <a:ext uri="{FF2B5EF4-FFF2-40B4-BE49-F238E27FC236}">
                  <a16:creationId xmlns:a16="http://schemas.microsoft.com/office/drawing/2014/main" id="{533AC6D1-E93B-C55E-E715-AD9EF38ACAD1}"/>
                </a:ext>
              </a:extLst>
            </p:cNvPr>
            <p:cNvSpPr/>
            <p:nvPr/>
          </p:nvSpPr>
          <p:spPr>
            <a:xfrm>
              <a:off x="7387683" y="4448227"/>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latin typeface="Garamond" panose="02020404030301010803" pitchFamily="18" charset="0"/>
                </a:rPr>
                <a:t>I</a:t>
              </a:r>
            </a:p>
          </p:txBody>
        </p:sp>
        <p:sp>
          <p:nvSpPr>
            <p:cNvPr id="7" name="Oval 6">
              <a:extLst>
                <a:ext uri="{FF2B5EF4-FFF2-40B4-BE49-F238E27FC236}">
                  <a16:creationId xmlns:a16="http://schemas.microsoft.com/office/drawing/2014/main" id="{3AE2FC46-FA10-4AE2-8351-E5AD0095F73B}"/>
                </a:ext>
              </a:extLst>
            </p:cNvPr>
            <p:cNvSpPr/>
            <p:nvPr/>
          </p:nvSpPr>
          <p:spPr>
            <a:xfrm>
              <a:off x="5781907" y="5939802"/>
              <a:ext cx="524107" cy="53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err="1">
                  <a:solidFill>
                    <a:sysClr val="windowText" lastClr="000000"/>
                  </a:solidFill>
                  <a:latin typeface="Garamond" panose="02020404030301010803" pitchFamily="18" charset="0"/>
                </a:rPr>
                <a:t>Urb</a:t>
              </a:r>
              <a:endParaRPr lang="es-ES_tradnl" sz="900" dirty="0">
                <a:solidFill>
                  <a:sysClr val="windowText" lastClr="000000"/>
                </a:solidFill>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3802D50-83C2-FDAD-F046-F6B759AF7782}"/>
                </a:ext>
              </a:extLst>
            </p:cNvPr>
            <p:cNvCxnSpPr>
              <a:cxnSpLocks/>
            </p:cNvCxnSpPr>
            <p:nvPr/>
          </p:nvCxnSpPr>
          <p:spPr>
            <a:xfrm>
              <a:off x="4947920" y="4715301"/>
              <a:ext cx="2306320"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861D57-AFCE-F45E-629B-5C7AB95BB3D1}"/>
                </a:ext>
              </a:extLst>
            </p:cNvPr>
            <p:cNvCxnSpPr>
              <a:cxnSpLocks/>
            </p:cNvCxnSpPr>
            <p:nvPr/>
          </p:nvCxnSpPr>
          <p:spPr>
            <a:xfrm flipH="1" flipV="1">
              <a:off x="4804317" y="4982374"/>
              <a:ext cx="977590" cy="105100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23EFEBB-B743-CDEA-3CF6-B1E1656BDDF1}"/>
                </a:ext>
              </a:extLst>
            </p:cNvPr>
            <p:cNvCxnSpPr>
              <a:cxnSpLocks/>
            </p:cNvCxnSpPr>
            <p:nvPr/>
          </p:nvCxnSpPr>
          <p:spPr>
            <a:xfrm flipV="1">
              <a:off x="6340839" y="4982374"/>
              <a:ext cx="1046844" cy="105100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510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E335-63F9-58C2-D528-CA3B63A80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65B6E-8EBD-4ABA-DD5B-3B5324C8A1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3F5FE9-061D-9F8E-6188-2335B5E4F148}"/>
              </a:ext>
            </a:extLst>
          </p:cNvPr>
          <p:cNvSpPr>
            <a:spLocks noGrp="1"/>
          </p:cNvSpPr>
          <p:nvPr>
            <p:ph idx="1"/>
          </p:nvPr>
        </p:nvSpPr>
        <p:spPr/>
        <p:txBody>
          <a:bodyPr/>
          <a:lstStyle/>
          <a:p>
            <a:endParaRPr lang="en-US" dirty="0"/>
          </a:p>
          <a:p>
            <a:endParaRPr lang="en-US" dirty="0"/>
          </a:p>
          <a:p>
            <a:r>
              <a:rPr lang="en-US" dirty="0"/>
              <a:t>Go to code for 7 Multiple Regression Model I.R / Vignette 6.2</a:t>
            </a:r>
          </a:p>
          <a:p>
            <a:endParaRPr lang="en-US" dirty="0"/>
          </a:p>
        </p:txBody>
      </p:sp>
    </p:spTree>
    <p:extLst>
      <p:ext uri="{BB962C8B-B14F-4D97-AF65-F5344CB8AC3E}">
        <p14:creationId xmlns:p14="http://schemas.microsoft.com/office/powerpoint/2010/main" val="231733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240-5A09-B41F-C5D9-75A86D36C4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9C4B8F-6383-6473-5125-56AD72FA8B56}"/>
              </a:ext>
            </a:extLst>
          </p:cNvPr>
          <p:cNvSpPr>
            <a:spLocks noGrp="1"/>
          </p:cNvSpPr>
          <p:nvPr>
            <p:ph idx="1"/>
          </p:nvPr>
        </p:nvSpPr>
        <p:spPr/>
        <p:txBody>
          <a:bodyPr/>
          <a:lstStyle/>
          <a:p>
            <a:endParaRPr lang="en-US" dirty="0"/>
          </a:p>
          <a:p>
            <a:endParaRPr lang="en-US" dirty="0"/>
          </a:p>
          <a:p>
            <a:r>
              <a:rPr lang="en-US" dirty="0"/>
              <a:t>Here is a graphical representation of what just happened:</a:t>
            </a:r>
          </a:p>
        </p:txBody>
      </p:sp>
    </p:spTree>
    <p:extLst>
      <p:ext uri="{BB962C8B-B14F-4D97-AF65-F5344CB8AC3E}">
        <p14:creationId xmlns:p14="http://schemas.microsoft.com/office/powerpoint/2010/main" val="22292668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969</TotalTime>
  <Words>1047</Words>
  <Application>Microsoft Macintosh PowerPoint</Application>
  <PresentationFormat>Widescreen</PresentationFormat>
  <Paragraphs>102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Cambria Math</vt:lpstr>
      <vt:lpstr>Garamond</vt:lpstr>
      <vt:lpstr>Gill Sans MT</vt:lpstr>
      <vt:lpstr>Impact</vt:lpstr>
      <vt:lpstr>Badge</vt:lpstr>
      <vt:lpstr>The multiple regression model I</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vt:lpstr>
      <vt:lpstr>PowerPoint Presentation</vt:lpstr>
      <vt:lpstr>PowerPoint Presentation</vt:lpstr>
      <vt:lpstr>PowerPoint Presentation</vt:lpstr>
      <vt:lpstr>PowerPoint Presentation</vt:lpstr>
      <vt:lpstr>PowerPoint Presentation</vt:lpstr>
      <vt:lpstr>PowerPoint Presentation</vt:lpstr>
      <vt:lpstr>In-Class Exercises</vt:lpstr>
      <vt:lpstr>Part I</vt:lpstr>
      <vt:lpstr>Part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multiple regression model I</dc:title>
  <dc:creator>Sebastian Vallejo Vera</dc:creator>
  <cp:lastModifiedBy>Sebastian Vallejo Vera</cp:lastModifiedBy>
  <cp:revision>1</cp:revision>
  <dcterms:created xsi:type="dcterms:W3CDTF">2024-02-08T00:28:31Z</dcterms:created>
  <dcterms:modified xsi:type="dcterms:W3CDTF">2025-03-04T15:28:26Z</dcterms:modified>
</cp:coreProperties>
</file>