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97" r:id="rId2"/>
    <p:sldId id="256" r:id="rId3"/>
    <p:sldId id="298" r:id="rId4"/>
    <p:sldId id="299" r:id="rId5"/>
    <p:sldId id="300" r:id="rId6"/>
    <p:sldId id="301" r:id="rId7"/>
    <p:sldId id="302" r:id="rId8"/>
    <p:sldId id="303" r:id="rId9"/>
    <p:sldId id="304" r:id="rId10"/>
    <p:sldId id="305" r:id="rId11"/>
    <p:sldId id="307" r:id="rId12"/>
    <p:sldId id="308" r:id="rId13"/>
    <p:sldId id="312" r:id="rId14"/>
    <p:sldId id="309" r:id="rId15"/>
    <p:sldId id="310" r:id="rId16"/>
    <p:sldId id="311" r:id="rId17"/>
    <p:sldId id="313" r:id="rId18"/>
    <p:sldId id="314" r:id="rId19"/>
    <p:sldId id="315" r:id="rId20"/>
    <p:sldId id="317" r:id="rId21"/>
    <p:sldId id="319" r:id="rId22"/>
    <p:sldId id="318" r:id="rId23"/>
    <p:sldId id="320" r:id="rId24"/>
    <p:sldId id="322" r:id="rId25"/>
    <p:sldId id="321" r:id="rId26"/>
    <p:sldId id="316" r:id="rId27"/>
    <p:sldId id="323" r:id="rId28"/>
    <p:sldId id="324" r:id="rId29"/>
    <p:sldId id="325" r:id="rId30"/>
    <p:sldId id="290" r:id="rId31"/>
    <p:sldId id="291" r:id="rId32"/>
    <p:sldId id="295" r:id="rId33"/>
    <p:sldId id="292" r:id="rId34"/>
    <p:sldId id="293" r:id="rId35"/>
    <p:sldId id="294" r:id="rId36"/>
    <p:sldId id="29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41"/>
    <p:restoredTop sz="96170"/>
  </p:normalViewPr>
  <p:slideViewPr>
    <p:cSldViewPr snapToGrid="0">
      <p:cViewPr varScale="1">
        <p:scale>
          <a:sx n="129" d="100"/>
          <a:sy n="129" d="100"/>
        </p:scale>
        <p:origin x="23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9:58:41.853"/>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1 24575,'4'25'0,"4"-3"0,5 6 0,25 30 0,-20-37 0,15 31 0,-26-44 0,1 6 0,-1-6 0,1 3 0,-1-3 0,0-4 0,0 2 0,0-5 0,-3 5 0,2-5 0,-3 2 0,4-3 0,0 0 0,-1 0 0,1-3 0,0-1 0,1-4 0,2-3 0,2 3 0,5-12 0,-1 7 0,0-7 0,4 3 0,-3 1 0,0-1 0,-2 5 0,-7 1 0,3 3 0,-4 1 0,0 3 0,-3-2 0,2 5 0,-5-2 0,2 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21:54:56.4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16,'45'0,"-4"0,-29 0,3 0,4 0,-2 0,2-4,-3 3,-1-2,1 3,0 0,0 0,2-4,-1 4,2-4,-3 4,-1 0,1 0,3 0,-6 0,5 0,0 0,-5 0,8 0,-3 0,-5 0,7 0,-6 0,1 0,3 0,-4 0,3 0,-2 0,1 0,-3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21:55:02.87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23,'41'0,"-5"0,-16 0,-3 0,3 0,0 0,-3-4,8 3,-4-2,1 3,3 0,-9 0,9 0,-8 0,3 0,-4 0,0 0,3 0,-7 0,6 0,-3 0,5 0,-4 0,5 0,-9 0,6 0,0-4,-3 4,3-4,-3 4,0 0,3 0,-3 0,2-3,-3-1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22:03:24.5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28,'55'0,"-4"0,-41 0,10 0,-5 0,5 0,-5 0,4 0,1 0,-3 0,1 0,-5 0,2 0,4 0,-5 0,4 0,-4 0,5 0,-5 0,3 0,-3 0,5 0,-5 0,4 0,-4-4,1 3,2-3,-3 0,4 3,-5-8,0 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22:03:26.8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0,'60'0,"-1"0,-24 0,-6 0,11 0,-5 0,4 0,3 0,-11 0,-4 0,-1 0,-5 0,6 0,-12 0,4 0,1 0,-3 0,6 0,-7 0,5 0,-1 0,1 0,0 0,-1 0,-4 0,3 0,-8 0,8 0,-4 0,6 0,-7 0,6 0,0 0,-4 0,8 0,-13 0,7 0,-3 0,-1 0,4 0,-4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22:03:35.39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1,'48'0,"7"0,-31 0,23 0,-18 0,19 0,-18 0,16 0,-16 0,11 0,-13 0,4 0,-9 0,9 0,-10 0,5 0,-11 0,-2 0,0 0,1 0,5 0,-6 0,4 0,-4 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22:13:48.5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19,'44'0,"-4"0,-20 0,7 0,-10 0,14 0,-19 0,14 0,-11 0,5 0,-4 0,2 0,-3 0,0 0,3 0,-3 0,-1 0,5 0,-4 0,0 0,4 0,-5 0,2 0,1-5,-2 4,3-3,0 4,-5 0,4 0,-3 0,5-4,-2 3,-3-3,2 4,-2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22:13:57.0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41,'47'0,"-10"0,-17 0,-5 0,1 0,3 0,-3 0,0 0,7 0,-11 0,6 0,-3 0,5 0,-4 0,8-4,-2 2,0-2,4-1,-5 4,-5-4,3 1,-8 2,8-2,-4 4,0-4,3 3,-4-4,4 5,0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9:58:43.020"/>
    </inkml:context>
    <inkml:brush xml:id="br0">
      <inkml:brushProperty name="width" value="0.05" units="cm"/>
      <inkml:brushProperty name="height" value="0.05" units="cm"/>
      <inkml:brushProperty name="color" value="#AE198D"/>
      <inkml:brushProperty name="inkEffects" value="galaxy"/>
      <inkml:brushProperty name="anchorX" value="-21004.07031"/>
      <inkml:brushProperty name="anchorY" value="-11897.19141"/>
      <inkml:brushProperty name="scaleFactor" value="0.5"/>
    </inkml:brush>
  </inkml:definitions>
  <inkml:trace contextRef="#ctx0" brushRef="#br0">0 3705 24575,'0'-38'0,"0"-15"0,0-42-737,2 42 0,2-8 737,10-21 0,6-13 0,-1 4-1643,-5 19 1,-2 2 0,4-4 1642,4-6 0,3-6 0,1-1 0,-2 4 0,-1-4 0,-2 4 0,3-3 0,0 12 0,2-2 0,1-1 0,-2 2 0,3-18 0,-2 2 0,3-2 0,-2 17 0,1-2 0,1 1 0,-4 6 0,-2 4 0,-3 5 0,2-2-245,6-12 1,1-1 0,0 5 244,4-8 0,0 4-768,-1 4 1,0-1 767,-4 8 0,0-2 0,-2 10 106,14-14-106,-9 5 0,2 1 0,10 0 3290,-1 2-3290,-6 1 2410,-7 28-2410,-8 3 2289,2 14-2289,-5-4 574,-4 9-574,-1 1 0,-4 4 0,0 3 0,0-2 0,0 5 0,-3-2 0,-1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9:58:53.070"/>
    </inkml:context>
    <inkml:brush xml:id="br0">
      <inkml:brushProperty name="width" value="0.05" units="cm"/>
      <inkml:brushProperty name="height" value="0.05" units="cm"/>
      <inkml:brushProperty name="color" value="#AE198D"/>
      <inkml:brushProperty name="inkEffects" value="galaxy"/>
      <inkml:brushProperty name="anchorX" value="-43025.02344"/>
      <inkml:brushProperty name="anchorY" value="-20284.84375"/>
      <inkml:brushProperty name="scaleFactor" value="0.5"/>
    </inkml:brush>
  </inkml:definitions>
  <inkml:trace contextRef="#ctx0" brushRef="#br0">0 517 24575,'0'-7'0,"0"-4"0,0-8 0,0-8 0,0 2 0,0-5 0,0 8 0,0-9 0,0 4 0,0-16 0,4 19 0,-3-17 0,9 22 0,-4-11 0,2 13 0,0-7 0,-4 14 0,4-9 0,-4 14 0,3-10 0,-3 7 0,0-3 0,2 4 0,-5-1 0,6-3 0,-6 3 0,5-2 0,-2 6 0,3 1 0,-1 3 0,5 0 0,0 0 0,5 0 0,4 0 0,1 4 0,10 1 0,-4 3 0,5 1 0,-7 0 0,-3-1 0,-2 1 0,-8-2 0,3-3 0,-7 3 0,3-3 0,-4 0 0,-3 2 0,-1-6 0,-3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19:58:56.727"/>
    </inkml:context>
    <inkml:brush xml:id="br0">
      <inkml:brushProperty name="width" value="0.05" units="cm"/>
      <inkml:brushProperty name="height" value="0.05" units="cm"/>
      <inkml:brushProperty name="color" value="#AE198D"/>
      <inkml:brushProperty name="inkEffects" value="galaxy"/>
      <inkml:brushProperty name="anchorX" value="-90293.15625"/>
      <inkml:brushProperty name="anchorY" value="-46305.60938"/>
      <inkml:brushProperty name="scaleFactor" value="0.5"/>
    </inkml:brush>
  </inkml:definitions>
  <inkml:trace contextRef="#ctx0" brushRef="#br0">0 1 24575,'0'14'0,"0"5"0,0 8 0,0 5 0,20 13 0,-3-9 0,28 0 0,5 0 0,25-11-918,-19 5 0,6-2 918,9-13 0,5-3 0,-15 7 0,3 3 0,2-5-989,8-10 1,1-5-1,2 1 989,4 7 0,1 1 0,-1-2 0,-10-5 0,-2-2 0,2 0 0,10 2 0,1-1 0,-3 0 0,19 0 0,-1 0 0,-22-2 0,2-2 0,-1 1 0,-4 0 0,0 1 0,-3-2-479,23-2 0,-6 0 479,-24 0 0,-3 0 0,4-3 0,-5-2-29,14-8 29,13 3 1447,-20-3-1447,-25 6 3052,-3 1-3052,-11 0 1249,-5 4-1249,-4 1 41,-7 4-41,-2-3 0,-1 2 0,0-2 0,0 3 0,0 0 0,-3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20:03:51.667"/>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1 24575,'0'20'0,"0"-2"0,0 14 0,0-2 0,0 9 0,0-6 0,0 10 0,0-16 0,0 9 0,0-13 0,0 2 0,0-13 0,0 3 0,0-7 0,3 0 0,9-5 0,0-3 0,9 0 0,-1 0 0,-3 0 0,8 0 0,-9 0 0,5 0 0,-6 0 0,-3 0 0,3 0 0,-7 0 0,3 3 0,-4 1 0,0 0 0,0-1 0,1 0 0,-1-2 0,0 2 0,0 0 0,0-2 0,-3 5 0,2-5 0,-3 2 0,1-3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20:03:52.995"/>
    </inkml:context>
    <inkml:brush xml:id="br0">
      <inkml:brushProperty name="width" value="0.05" units="cm"/>
      <inkml:brushProperty name="height" value="0.05" units="cm"/>
      <inkml:brushProperty name="color" value="#AE198D"/>
      <inkml:brushProperty name="inkEffects" value="galaxy"/>
      <inkml:brushProperty name="anchorX" value="-26264.71289"/>
      <inkml:brushProperty name="anchorY" value="-16438.28125"/>
      <inkml:brushProperty name="scaleFactor" value="0.5"/>
    </inkml:brush>
  </inkml:definitions>
  <inkml:trace contextRef="#ctx0" brushRef="#br0">1 4033 24575,'0'-24'0,"26"-17"0,18-33-1064,-7 25 1,7-5 1063,10-17 0,7-9 0,0 1-1617,-8 10 0,0 2 0,2-5 1617,-2 1 0,2-4 0,2-2 0,-3 5 0,-7 10 0,-1 2 0,0 0 0,-1 0 0,0-3 0,-1 0 0,1 0 0,-1 0 0,15-17 0,1 0 0,-2-1 0,-15 16 0,0-2 0,0 1 0,-2 1 0,11-15 0,-1 2 0,-2 0 0,-3-2 0,-1-1 0,0 1-281,0-2 1,0 1 0,-3 4 280,4-9 0,-3 1 0,-6 12 0,-1-4 0,-2 5 0,2-7 0,-2 2-379,-6 12 0,-1-1 0,-1 4 379,1-4 0,-2 4 88,0-6 0,-4 4-88,3-8 3410,6-20-3410,-13 32 2773,-2 15-2773,-6 18 1763,-1 7-1763,-1 8 795,-2 1-795,-2 10 39,-3 2-39,0 5 0,0-2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20:09:15.095"/>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 1431 24575,'50'0'0,"-3"0"0,37 0 0,-10 0 0,16 0 0,-40 0 0,1 0-1402,4 0 1,1 0 1401,8 0 0,0 0 0,-3 0 0,0 0 0,4 0 0,-1 0 9,-4 0 0,-1 0-9,-3 0 0,-1 0 0,5 0 0,-3 0 0,18 0 432,18-5-432,-30-7 0,11 0 0,-1-10 0,-7 5 0,-7-4 0,-1-1 1385,-7 2-1385,-5-5 715,-2 4-715,-4-8 253,-2 9-253,3-10 0,-3 10 0,-3-8 0,3 3 0,-3-10 0,-5 6 0,10-17 0,-20 12 0,16-13 0,-11 3 0,5 2 0,-4-2 0,-2 5 0,-6 1 0,1 0 0,-1 6 0,1-4 0,-6 8 0,1-3 0,-6 5 0,5 0 0,-4 5 0,3-4 0,-3 3 0,-1 1 0,0-4 0,0 8 0,1-8 0,-1 8 0,-3-8 0,2 8 0,-7-8 0,8 4 0,-7-5 0,3 0 0,-1 4 0,-2-3 0,2 9 0,-3-5 0,0 5 0,0 4 0,0-3 0,4 7 0,-4-3 0,4 4 0,-4 0 0,0 0 0,0 4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20:09:16.270"/>
    </inkml:context>
    <inkml:brush xml:id="br0">
      <inkml:brushProperty name="width" value="0.05" units="cm"/>
      <inkml:brushProperty name="height" value="0.05" units="cm"/>
      <inkml:brushProperty name="color" value="#AE198D"/>
      <inkml:brushProperty name="inkEffects" value="galaxy"/>
      <inkml:brushProperty name="anchorX" value="-18040.55664"/>
      <inkml:brushProperty name="anchorY" value="-17854.63086"/>
      <inkml:brushProperty name="scaleFactor" value="0.5"/>
    </inkml:brush>
  </inkml:definitions>
  <inkml:trace contextRef="#ctx0" brushRef="#br0">0 184 24575,'0'-7'0,"4"-4"0,4-5 0,8-8 0,2 2 0,-3-1 0,-4 11 0,-3-3 0,-1 7 0,-2-3 0,1-1 0,-2 4 0,1-3 0,1 7 0,2 13 0,4 1 0,10 16 0,8 8 0,0-3 0,6 9 0,-13-13 0,-5-5 0,-2-5 0,-7-2 0,2-7 0,-4 3 0,0-3 0,0-5 0,-3 4 0,2-6 0,-5 2 0,2-3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04T21:54:53.4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51,'53'0,"-9"0,-13 0,-5 0,0 0,-5 0,4 0,-12 0,6 0,-4 0,1 0,5 0,-4 0,6 0,-1 0,4 0,5 0,1 0,6 0,-1 0,1-4,0 3,-1-7,1 7,0-8,-11 5,3-2,-13-1,0 6,0-2,-5 3,7-3,-2-1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8E9B37F-137B-7349-9593-C7ACADB376A8}" type="datetimeFigureOut">
              <a:rPr lang="en-US" smtClean="0"/>
              <a:t>3/4/24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3856CAC0-9865-D64F-ACED-0605126C71EF}"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9124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9B37F-137B-7349-9593-C7ACADB376A8}" type="datetimeFigureOut">
              <a:rPr lang="en-US" smtClean="0"/>
              <a:t>3/4/24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6CAC0-9865-D64F-ACED-0605126C71EF}" type="slidenum">
              <a:rPr lang="en-US" smtClean="0"/>
              <a:t>‹#›</a:t>
            </a:fld>
            <a:endParaRPr lang="en-US"/>
          </a:p>
        </p:txBody>
      </p:sp>
    </p:spTree>
    <p:extLst>
      <p:ext uri="{BB962C8B-B14F-4D97-AF65-F5344CB8AC3E}">
        <p14:creationId xmlns:p14="http://schemas.microsoft.com/office/powerpoint/2010/main" val="622341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9B37F-137B-7349-9593-C7ACADB376A8}" type="datetimeFigureOut">
              <a:rPr lang="en-US" smtClean="0"/>
              <a:t>3/4/24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6CAC0-9865-D64F-ACED-0605126C71EF}" type="slidenum">
              <a:rPr lang="en-US" smtClean="0"/>
              <a:t>‹#›</a:t>
            </a:fld>
            <a:endParaRPr lang="en-US"/>
          </a:p>
        </p:txBody>
      </p:sp>
    </p:spTree>
    <p:extLst>
      <p:ext uri="{BB962C8B-B14F-4D97-AF65-F5344CB8AC3E}">
        <p14:creationId xmlns:p14="http://schemas.microsoft.com/office/powerpoint/2010/main" val="2903238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E9B37F-137B-7349-9593-C7ACADB376A8}" type="datetimeFigureOut">
              <a:rPr lang="en-US" smtClean="0"/>
              <a:t>3/4/24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56CAC0-9865-D64F-ACED-0605126C71EF}" type="slidenum">
              <a:rPr lang="en-US" smtClean="0"/>
              <a:t>‹#›</a:t>
            </a:fld>
            <a:endParaRPr lang="en-US"/>
          </a:p>
        </p:txBody>
      </p:sp>
    </p:spTree>
    <p:extLst>
      <p:ext uri="{BB962C8B-B14F-4D97-AF65-F5344CB8AC3E}">
        <p14:creationId xmlns:p14="http://schemas.microsoft.com/office/powerpoint/2010/main" val="241831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8E9B37F-137B-7349-9593-C7ACADB376A8}" type="datetimeFigureOut">
              <a:rPr lang="en-US" smtClean="0"/>
              <a:t>3/4/24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3856CAC0-9865-D64F-ACED-0605126C71EF}"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8207589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E9B37F-137B-7349-9593-C7ACADB376A8}" type="datetimeFigureOut">
              <a:rPr lang="en-US" smtClean="0"/>
              <a:t>3/4/24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6CAC0-9865-D64F-ACED-0605126C71EF}" type="slidenum">
              <a:rPr lang="en-US" smtClean="0"/>
              <a:t>‹#›</a:t>
            </a:fld>
            <a:endParaRPr lang="en-US"/>
          </a:p>
        </p:txBody>
      </p:sp>
    </p:spTree>
    <p:extLst>
      <p:ext uri="{BB962C8B-B14F-4D97-AF65-F5344CB8AC3E}">
        <p14:creationId xmlns:p14="http://schemas.microsoft.com/office/powerpoint/2010/main" val="44336789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E9B37F-137B-7349-9593-C7ACADB376A8}" type="datetimeFigureOut">
              <a:rPr lang="en-US" smtClean="0"/>
              <a:t>3/4/24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56CAC0-9865-D64F-ACED-0605126C71EF}" type="slidenum">
              <a:rPr lang="en-US" smtClean="0"/>
              <a:t>‹#›</a:t>
            </a:fld>
            <a:endParaRPr lang="en-US"/>
          </a:p>
        </p:txBody>
      </p:sp>
    </p:spTree>
    <p:extLst>
      <p:ext uri="{BB962C8B-B14F-4D97-AF65-F5344CB8AC3E}">
        <p14:creationId xmlns:p14="http://schemas.microsoft.com/office/powerpoint/2010/main" val="228473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E9B37F-137B-7349-9593-C7ACADB376A8}" type="datetimeFigureOut">
              <a:rPr lang="en-US" smtClean="0"/>
              <a:t>3/4/24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56CAC0-9865-D64F-ACED-0605126C71EF}" type="slidenum">
              <a:rPr lang="en-US" smtClean="0"/>
              <a:t>‹#›</a:t>
            </a:fld>
            <a:endParaRPr lang="en-US"/>
          </a:p>
        </p:txBody>
      </p:sp>
    </p:spTree>
    <p:extLst>
      <p:ext uri="{BB962C8B-B14F-4D97-AF65-F5344CB8AC3E}">
        <p14:creationId xmlns:p14="http://schemas.microsoft.com/office/powerpoint/2010/main" val="21767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9B37F-137B-7349-9593-C7ACADB376A8}" type="datetimeFigureOut">
              <a:rPr lang="en-US" smtClean="0"/>
              <a:t>3/4/24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56CAC0-9865-D64F-ACED-0605126C71EF}" type="slidenum">
              <a:rPr lang="en-US" smtClean="0"/>
              <a:t>‹#›</a:t>
            </a:fld>
            <a:endParaRPr lang="en-US"/>
          </a:p>
        </p:txBody>
      </p:sp>
    </p:spTree>
    <p:extLst>
      <p:ext uri="{BB962C8B-B14F-4D97-AF65-F5344CB8AC3E}">
        <p14:creationId xmlns:p14="http://schemas.microsoft.com/office/powerpoint/2010/main" val="1545200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28E9B37F-137B-7349-9593-C7ACADB376A8}" type="datetimeFigureOut">
              <a:rPr lang="en-US" smtClean="0"/>
              <a:t>3/4/24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3856CAC0-9865-D64F-ACED-0605126C71EF}"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8984666"/>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28E9B37F-137B-7349-9593-C7ACADB376A8}" type="datetimeFigureOut">
              <a:rPr lang="en-US" smtClean="0"/>
              <a:t>3/4/24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3856CAC0-9865-D64F-ACED-0605126C71EF}" type="slidenum">
              <a:rPr lang="en-US" smtClean="0"/>
              <a:t>‹#›</a:t>
            </a:fld>
            <a:endParaRPr lang="en-US"/>
          </a:p>
        </p:txBody>
      </p:sp>
    </p:spTree>
    <p:extLst>
      <p:ext uri="{BB962C8B-B14F-4D97-AF65-F5344CB8AC3E}">
        <p14:creationId xmlns:p14="http://schemas.microsoft.com/office/powerpoint/2010/main" val="178588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8E9B37F-137B-7349-9593-C7ACADB376A8}" type="datetimeFigureOut">
              <a:rPr lang="en-US" smtClean="0"/>
              <a:t>3/4/24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3856CAC0-9865-D64F-ACED-0605126C71EF}"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2946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9.xml"/><Relationship Id="rId7" Type="http://schemas.openxmlformats.org/officeDocument/2006/relationships/customXml" Target="../ink/ink11.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customXml" Target="../ink/ink10.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customXml" Target="../ink/ink13.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customXml" Target="../ink/ink16.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350.png"/></Relationships>
</file>

<file path=ppt/slides/_rels/slide36.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5.xml"/><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customXml" Target="../ink/ink6.xml"/><Relationship Id="rId10" Type="http://schemas.openxmlformats.org/officeDocument/2006/relationships/customXml" Target="../ink/ink8.xml"/><Relationship Id="rId4" Type="http://schemas.openxmlformats.org/officeDocument/2006/relationships/image" Target="../media/image10.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83B2-E097-2C26-BBC7-9A012246AE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992CE4-940C-296C-D9CD-3BD458BB9D39}"/>
              </a:ext>
            </a:extLst>
          </p:cNvPr>
          <p:cNvSpPr>
            <a:spLocks noGrp="1"/>
          </p:cNvSpPr>
          <p:nvPr>
            <p:ph idx="1"/>
          </p:nvPr>
        </p:nvSpPr>
        <p:spPr/>
        <p:txBody>
          <a:bodyPr/>
          <a:lstStyle/>
          <a:p>
            <a:r>
              <a:rPr lang="en-US" dirty="0"/>
              <a:t>From the previous lectures, we have an idea of how OLS works (and the many assumptions required for it to work). </a:t>
            </a:r>
          </a:p>
          <a:p>
            <a:r>
              <a:rPr lang="en-US" dirty="0"/>
              <a:t>How can all this help me in my research you might ask.</a:t>
            </a:r>
          </a:p>
          <a:p>
            <a:r>
              <a:rPr lang="en-US" dirty="0"/>
              <a:t>Let’s see… </a:t>
            </a:r>
          </a:p>
        </p:txBody>
      </p:sp>
    </p:spTree>
    <p:extLst>
      <p:ext uri="{BB962C8B-B14F-4D97-AF65-F5344CB8AC3E}">
        <p14:creationId xmlns:p14="http://schemas.microsoft.com/office/powerpoint/2010/main" val="472835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1DD3-1749-4570-50FA-62D6BF4045CF}"/>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6E6307-A3A0-A5AE-3B76-6A6FF177B61E}"/>
                  </a:ext>
                </a:extLst>
              </p:cNvPr>
              <p:cNvSpPr>
                <a:spLocks noGrp="1"/>
              </p:cNvSpPr>
              <p:nvPr>
                <p:ph idx="1"/>
              </p:nvPr>
            </p:nvSpPr>
            <p:spPr/>
            <p:txBody>
              <a:bodyPr/>
              <a:lstStyle/>
              <a:p>
                <a:pPr marL="0" indent="0">
                  <a:buNone/>
                </a:pPr>
                <a:r>
                  <a:rPr lang="en-US" dirty="0"/>
                  <a:t>Theorem 4.2 is important in that it allows us to test hypotheses involving </a:t>
                </a:r>
                <a14:m>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oMath>
                </a14:m>
                <a:r>
                  <a:rPr lang="en-US" dirty="0"/>
                  <a:t>. In most applications, our primary interest lies in testing the null hypothesis</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=0</m:t>
                      </m:r>
                    </m:oMath>
                  </m:oMathPara>
                </a14:m>
                <a:endParaRPr lang="en-US" dirty="0"/>
              </a:p>
              <a:p>
                <a:pPr marL="0" indent="0" algn="ctr">
                  <a:buNone/>
                </a:pPr>
                <a:endParaRPr lang="en-US" dirty="0"/>
              </a:p>
              <a:p>
                <a:pPr marL="0" indent="0">
                  <a:buNone/>
                </a:pPr>
                <a:r>
                  <a:rPr lang="en-US" dirty="0"/>
                  <a:t>where </a:t>
                </a:r>
                <a14:m>
                  <m:oMath xmlns:m="http://schemas.openxmlformats.org/officeDocument/2006/math">
                    <m:r>
                      <a:rPr lang="en-US" i="1" dirty="0" smtClean="0">
                        <a:latin typeface="Cambria Math" panose="02040503050406030204" pitchFamily="18" charset="0"/>
                      </a:rPr>
                      <m:t>𝑗</m:t>
                    </m:r>
                  </m:oMath>
                </a14:m>
                <a:r>
                  <a:rPr lang="en-US" dirty="0"/>
                  <a:t> corresponds to any of the </a:t>
                </a:r>
                <a14:m>
                  <m:oMath xmlns:m="http://schemas.openxmlformats.org/officeDocument/2006/math">
                    <m:r>
                      <a:rPr lang="en-US" i="1" dirty="0" smtClean="0">
                        <a:latin typeface="Cambria Math" panose="02040503050406030204" pitchFamily="18" charset="0"/>
                      </a:rPr>
                      <m:t>𝑘</m:t>
                    </m:r>
                  </m:oMath>
                </a14:m>
                <a:r>
                  <a:rPr lang="en-US" dirty="0"/>
                  <a:t> independent variables.</a:t>
                </a:r>
              </a:p>
              <a:p>
                <a:pPr marL="0" indent="0">
                  <a:buNone/>
                </a:pPr>
                <a:r>
                  <a:rPr lang="en-US" dirty="0"/>
                  <a:t>Since </a:t>
                </a:r>
                <a14:m>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oMath>
                </a14:m>
                <a:r>
                  <a:rPr lang="en-US" dirty="0"/>
                  <a:t> measures the partial effect of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𝑗</m:t>
                        </m:r>
                      </m:sub>
                    </m:sSub>
                  </m:oMath>
                </a14:m>
                <a:r>
                  <a:rPr lang="en-US" dirty="0"/>
                  <a:t> on (the expected value of) </a:t>
                </a:r>
                <a14:m>
                  <m:oMath xmlns:m="http://schemas.openxmlformats.org/officeDocument/2006/math">
                    <m:r>
                      <a:rPr lang="en-US" i="1" dirty="0" smtClean="0">
                        <a:latin typeface="Cambria Math" panose="02040503050406030204" pitchFamily="18" charset="0"/>
                      </a:rPr>
                      <m:t>𝑦</m:t>
                    </m:r>
                  </m:oMath>
                </a14:m>
                <a:r>
                  <a:rPr lang="en-US" dirty="0"/>
                  <a:t>, after controlling for all other independent variables,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means that, once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i="1">
                            <a:latin typeface="Cambria Math" panose="02040503050406030204" pitchFamily="18" charset="0"/>
                          </a:rPr>
                          <m:t>+1</m:t>
                        </m:r>
                      </m:sub>
                    </m:sSub>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CA" i="1">
                        <a:latin typeface="Cambria Math" panose="02040503050406030204" pitchFamily="18" charset="0"/>
                      </a:rPr>
                      <m:t> </m:t>
                    </m:r>
                  </m:oMath>
                </a14:m>
                <a:r>
                  <a:rPr lang="en-US" dirty="0"/>
                  <a:t>have been accounted for,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has no effect on the expected value of </a:t>
                </a:r>
                <a14:m>
                  <m:oMath xmlns:m="http://schemas.openxmlformats.org/officeDocument/2006/math">
                    <m:r>
                      <a:rPr lang="en-US" i="1" dirty="0" smtClean="0">
                        <a:latin typeface="Cambria Math" panose="02040503050406030204" pitchFamily="18" charset="0"/>
                      </a:rPr>
                      <m:t>𝑦</m:t>
                    </m:r>
                  </m:oMath>
                </a14:m>
                <a:r>
                  <a:rPr lang="en-US" dirty="0"/>
                  <a:t>.</a:t>
                </a:r>
              </a:p>
            </p:txBody>
          </p:sp>
        </mc:Choice>
        <mc:Fallback>
          <p:sp>
            <p:nvSpPr>
              <p:cNvPr id="3" name="Content Placeholder 2">
                <a:extLst>
                  <a:ext uri="{FF2B5EF4-FFF2-40B4-BE49-F238E27FC236}">
                    <a16:creationId xmlns:a16="http://schemas.microsoft.com/office/drawing/2014/main" id="{156E6307-A3A0-A5AE-3B76-6A6FF177B61E}"/>
                  </a:ext>
                </a:extLst>
              </p:cNvPr>
              <p:cNvSpPr>
                <a:spLocks noGrp="1" noRot="1" noChangeAspect="1" noMove="1" noResize="1" noEditPoints="1" noAdjustHandles="1" noChangeArrowheads="1" noChangeShapeType="1" noTextEdit="1"/>
              </p:cNvSpPr>
              <p:nvPr>
                <p:ph idx="1"/>
              </p:nvPr>
            </p:nvSpPr>
            <p:spPr>
              <a:blipFill>
                <a:blip r:embed="rId2"/>
                <a:stretch>
                  <a:fillRect l="-623" t="-352" r="-1245" b="-2113"/>
                </a:stretch>
              </a:blipFill>
            </p:spPr>
            <p:txBody>
              <a:bodyPr/>
              <a:lstStyle/>
              <a:p>
                <a:r>
                  <a:rPr lang="en-US">
                    <a:noFill/>
                  </a:rPr>
                  <a:t> </a:t>
                </a:r>
              </a:p>
            </p:txBody>
          </p:sp>
        </mc:Fallback>
      </mc:AlternateContent>
    </p:spTree>
    <p:extLst>
      <p:ext uri="{BB962C8B-B14F-4D97-AF65-F5344CB8AC3E}">
        <p14:creationId xmlns:p14="http://schemas.microsoft.com/office/powerpoint/2010/main" val="161263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50B90E-3C59-9E29-D832-C628E58CE589}"/>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DD89B7A6-5E6E-B7F2-02C8-F3DCE7EC43B2}"/>
                  </a:ext>
                </a:extLst>
              </p:cNvPr>
              <p:cNvSpPr>
                <a:spLocks noGrp="1"/>
              </p:cNvSpPr>
              <p:nvPr>
                <p:ph idx="1"/>
              </p:nvPr>
            </p:nvSpPr>
            <p:spPr/>
            <p:txBody>
              <a:bodyPr>
                <a:normAutofit/>
              </a:bodyPr>
              <a:lstStyle/>
              <a:p>
                <a:r>
                  <a:rPr lang="en-US" dirty="0"/>
                  <a:t>Let’s say that I want to know about the determinants of wages. I am particularly interested in the effect of education on wages. I estimate the following equation:</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CA" i="1" dirty="0">
                          <a:latin typeface="Cambria Math" panose="02040503050406030204" pitchFamily="18" charset="0"/>
                        </a:rPr>
                        <m:t>𝑤𝑎𝑔𝑒</m:t>
                      </m:r>
                      <m:r>
                        <a:rPr lang="en-US" i="1" dirty="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l-GR" i="1" dirty="0">
                          <a:latin typeface="Cambria Math" panose="02040503050406030204" pitchFamily="18" charset="0"/>
                        </a:rPr>
                        <m:t>+</m:t>
                      </m:r>
                      <m:sSub>
                        <m:sSubPr>
                          <m:ctrlPr>
                            <a:rPr lang="es-ES" i="1">
                              <a:latin typeface="Cambria Math" panose="02040503050406030204" pitchFamily="18" charset="0"/>
                            </a:rPr>
                          </m:ctrlPr>
                        </m:sSubPr>
                        <m:e>
                          <m:sSub>
                            <m:sSubPr>
                              <m:ctrlPr>
                                <a:rPr lang="en-CA" i="1" dirty="0">
                                  <a:latin typeface="Cambria Math" panose="02040503050406030204" pitchFamily="18" charset="0"/>
                                </a:rPr>
                              </m:ctrlPr>
                            </m:sSubPr>
                            <m:e>
                              <m:r>
                                <a:rPr lang="en-CA" i="1" dirty="0">
                                  <a:latin typeface="Cambria Math" panose="02040503050406030204" pitchFamily="18" charset="0"/>
                                  <a:ea typeface="Cambria Math" panose="02040503050406030204" pitchFamily="18" charset="0"/>
                                </a:rPr>
                                <m:t>𝛽</m:t>
                              </m:r>
                            </m:e>
                            <m:sub>
                              <m:r>
                                <a:rPr lang="en-CA" b="0" i="1" dirty="0" smtClean="0">
                                  <a:latin typeface="Cambria Math" panose="02040503050406030204" pitchFamily="18" charset="0"/>
                                </a:rPr>
                                <m:t>1</m:t>
                              </m:r>
                            </m:sub>
                          </m:sSub>
                          <m:r>
                            <a:rPr lang="en-CA" i="1" dirty="0">
                              <a:latin typeface="Cambria Math" panose="02040503050406030204" pitchFamily="18" charset="0"/>
                            </a:rPr>
                            <m:t>𝑒𝑑𝑢𝑐𝑎𝑡𝑖𝑜𝑛</m:t>
                          </m:r>
                          <m:r>
                            <a:rPr lang="en-US" i="1" dirty="0">
                              <a:latin typeface="Cambria Math" panose="02040503050406030204" pitchFamily="18" charset="0"/>
                            </a:rPr>
                            <m:t>+</m:t>
                          </m:r>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r>
                        <a:rPr lang="en-CA" i="1" dirty="0">
                          <a:latin typeface="Cambria Math" panose="02040503050406030204" pitchFamily="18" charset="0"/>
                        </a:rPr>
                        <m:t>𝑒𝑥𝑝𝑒𝑟𝑖𝑒𝑛𝑐𝑒</m:t>
                      </m:r>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ea typeface="Cambria Math" panose="02040503050406030204" pitchFamily="18" charset="0"/>
                            </a:rPr>
                            <m:t>𝛽</m:t>
                          </m:r>
                        </m:e>
                        <m:sub>
                          <m:r>
                            <a:rPr lang="en-CA" b="0" i="1" dirty="0" smtClean="0">
                              <a:latin typeface="Cambria Math" panose="02040503050406030204" pitchFamily="18" charset="0"/>
                              <a:ea typeface="Cambria Math" panose="02040503050406030204" pitchFamily="18" charset="0"/>
                            </a:rPr>
                            <m:t>3</m:t>
                          </m:r>
                        </m:sub>
                      </m:sSub>
                      <m:r>
                        <a:rPr lang="en-CA" b="0" i="1" dirty="0" smtClean="0">
                          <a:latin typeface="Cambria Math" panose="02040503050406030204" pitchFamily="18" charset="0"/>
                        </a:rPr>
                        <m:t>𝑡𝑒𝑛𝑢𝑟𝑒</m:t>
                      </m:r>
                      <m:r>
                        <a:rPr lang="en-US" i="1" dirty="0">
                          <a:latin typeface="Cambria Math" panose="02040503050406030204" pitchFamily="18" charset="0"/>
                        </a:rPr>
                        <m:t>+</m:t>
                      </m:r>
                      <m:r>
                        <a:rPr lang="en-US" i="1" dirty="0">
                          <a:latin typeface="Cambria Math" panose="02040503050406030204" pitchFamily="18" charset="0"/>
                        </a:rPr>
                        <m:t>𝑢</m:t>
                      </m:r>
                    </m:oMath>
                  </m:oMathPara>
                </a14:m>
                <a:endParaRPr lang="en-US" dirty="0"/>
              </a:p>
              <a:p>
                <a:pPr marL="0" indent="0" algn="ctr">
                  <a:buNone/>
                </a:pPr>
                <a:endParaRPr lang="en-US" dirty="0"/>
              </a:p>
              <a:p>
                <a:r>
                  <a:rPr lang="en-US" dirty="0"/>
                  <a:t>The null hypothesis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ea typeface="Cambria Math" panose="02040503050406030204" pitchFamily="18" charset="0"/>
                      </a:rPr>
                      <m:t>=0</m:t>
                    </m:r>
                  </m:oMath>
                </a14:m>
                <a:r>
                  <a:rPr lang="en-US" dirty="0"/>
                  <a:t> means that, once education and tenure have been accounted for, the number of years in the workforce (</a:t>
                </a:r>
                <a14:m>
                  <m:oMath xmlns:m="http://schemas.openxmlformats.org/officeDocument/2006/math">
                    <m:r>
                      <a:rPr lang="en-CA" i="1" dirty="0">
                        <a:latin typeface="Cambria Math" panose="02040503050406030204" pitchFamily="18" charset="0"/>
                      </a:rPr>
                      <m:t>𝑒𝑥𝑝𝑒𝑟𝑖𝑒𝑛𝑐𝑒</m:t>
                    </m:r>
                  </m:oMath>
                </a14:m>
                <a:r>
                  <a:rPr lang="en-US" dirty="0"/>
                  <a:t>) has no effect on hourly wage. </a:t>
                </a:r>
              </a:p>
            </p:txBody>
          </p:sp>
        </mc:Choice>
        <mc:Fallback>
          <p:sp>
            <p:nvSpPr>
              <p:cNvPr id="5" name="Content Placeholder 4">
                <a:extLst>
                  <a:ext uri="{FF2B5EF4-FFF2-40B4-BE49-F238E27FC236}">
                    <a16:creationId xmlns:a16="http://schemas.microsoft.com/office/drawing/2014/main" id="{DD89B7A6-5E6E-B7F2-02C8-F3DCE7EC43B2}"/>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315004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EC66-40F9-57AE-AEDF-2D6131618102}"/>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97ADFB-698F-B260-CCB0-8585F1724738}"/>
                  </a:ext>
                </a:extLst>
              </p:cNvPr>
              <p:cNvSpPr>
                <a:spLocks noGrp="1"/>
              </p:cNvSpPr>
              <p:nvPr>
                <p:ph idx="1"/>
              </p:nvPr>
            </p:nvSpPr>
            <p:spPr/>
            <p:txBody>
              <a:bodyPr>
                <a:normAutofit/>
              </a:bodyPr>
              <a:lstStyle/>
              <a:p>
                <a:pPr marL="0" indent="0">
                  <a:buNone/>
                </a:pPr>
                <a:r>
                  <a:rPr lang="en-US" dirty="0"/>
                  <a:t>The statistic we use to test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oMath>
                </a14:m>
                <a:r>
                  <a:rPr lang="en-US" dirty="0"/>
                  <a:t> (against any alternative) is called “the” t statistic or “the” t ratio of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s-ES" i="1">
                            <a:latin typeface="Cambria Math" panose="02040503050406030204" pitchFamily="18" charset="0"/>
                          </a:rPr>
                          <m:t> </m:t>
                        </m:r>
                      </m:e>
                    </m:acc>
                  </m:oMath>
                </a14:m>
                <a:r>
                  <a:rPr lang="en-US" dirty="0"/>
                  <a:t> and is defined as:</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𝑡</m:t>
                          </m:r>
                        </m:e>
                        <m:sub>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𝑗</m:t>
                              </m:r>
                            </m:sub>
                          </m:sSub>
                        </m:sub>
                      </m:sSub>
                      <m:r>
                        <a:rPr lang="en-CA"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r>
                        <a:rPr lang="en-CA" b="0" i="1" smtClean="0">
                          <a:latin typeface="Cambria Math" panose="02040503050406030204" pitchFamily="18" charset="0"/>
                        </a:rPr>
                        <m:t>/</m:t>
                      </m:r>
                      <m:r>
                        <a:rPr lang="en-CA" b="0" i="1" smtClean="0">
                          <a:latin typeface="Cambria Math" panose="02040503050406030204" pitchFamily="18" charset="0"/>
                        </a:rPr>
                        <m:t>𝑠𝑒</m:t>
                      </m:r>
                      <m:r>
                        <a:rPr lang="en-CA"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r>
                        <a:rPr lang="en-CA" b="0" i="1" smtClean="0">
                          <a:latin typeface="Cambria Math" panose="02040503050406030204" pitchFamily="18" charset="0"/>
                        </a:rPr>
                        <m:t>)</m:t>
                      </m:r>
                    </m:oMath>
                  </m:oMathPara>
                </a14:m>
                <a:endParaRPr lang="en-US" dirty="0"/>
              </a:p>
              <a:p>
                <a:pPr marL="0" indent="0">
                  <a:buNone/>
                </a:pPr>
                <a:r>
                  <a:rPr lang="en-US" dirty="0"/>
                  <a:t>Note: “the” appears in quotation marks because a more general form of the t statistic is needed for testing other hypotheses about </a:t>
                </a:r>
                <a:r>
                  <a:rPr lang="el-GR" dirty="0"/>
                  <a:t>β</a:t>
                </a:r>
                <a:r>
                  <a:rPr lang="en-US" dirty="0"/>
                  <a:t>j (next time). </a:t>
                </a:r>
              </a:p>
              <a:p>
                <a:pPr marL="0" indent="0">
                  <a:buNone/>
                </a:pPr>
                <a:r>
                  <a:rPr lang="en-US" dirty="0"/>
                  <a:t>Note that:</a:t>
                </a:r>
              </a:p>
              <a:p>
                <a:pPr lvl="1"/>
                <a:r>
                  <a:rPr lang="en-US" dirty="0"/>
                  <a:t>since </a:t>
                </a:r>
                <a14:m>
                  <m:oMath xmlns:m="http://schemas.openxmlformats.org/officeDocument/2006/math">
                    <m:r>
                      <a:rPr lang="en-CA" b="0" i="1" smtClean="0">
                        <a:latin typeface="Cambria Math" panose="02040503050406030204" pitchFamily="18" charset="0"/>
                      </a:rPr>
                      <m:t>𝑠𝑒</m:t>
                    </m:r>
                    <m:r>
                      <a:rPr lang="en-CA"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r>
                      <a:rPr lang="en-CA" b="0" i="1" smtClean="0">
                        <a:latin typeface="Cambria Math" panose="02040503050406030204" pitchFamily="18" charset="0"/>
                      </a:rPr>
                      <m:t>)</m:t>
                    </m:r>
                  </m:oMath>
                </a14:m>
                <a:r>
                  <a:rPr lang="en-US" dirty="0"/>
                  <a:t> is always positive,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r>
                  <a:rPr lang="en-US" dirty="0"/>
                  <a:t> has the same sign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endParaRPr lang="en-US" dirty="0"/>
              </a:p>
              <a:p>
                <a:pPr lvl="1"/>
                <a:r>
                  <a:rPr lang="en-US" dirty="0"/>
                  <a:t>for a given value of </a:t>
                </a:r>
                <a14:m>
                  <m:oMath xmlns:m="http://schemas.openxmlformats.org/officeDocument/2006/math">
                    <m:r>
                      <a:rPr lang="en-CA" b="0" i="1" smtClean="0">
                        <a:latin typeface="Cambria Math" panose="02040503050406030204" pitchFamily="18" charset="0"/>
                      </a:rPr>
                      <m:t>𝑠𝑒</m:t>
                    </m:r>
                    <m:r>
                      <a:rPr lang="en-CA"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r>
                      <a:rPr lang="en-CA" b="0" i="1" smtClean="0">
                        <a:latin typeface="Cambria Math" panose="02040503050406030204" pitchFamily="18" charset="0"/>
                      </a:rPr>
                      <m:t>)</m:t>
                    </m:r>
                  </m:oMath>
                </a14:m>
                <a:r>
                  <a:rPr lang="en-US" dirty="0"/>
                  <a:t>, a larger value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leads to a larger value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endParaRPr lang="en-US" dirty="0"/>
              </a:p>
            </p:txBody>
          </p:sp>
        </mc:Choice>
        <mc:Fallback>
          <p:sp>
            <p:nvSpPr>
              <p:cNvPr id="3" name="Content Placeholder 2">
                <a:extLst>
                  <a:ext uri="{FF2B5EF4-FFF2-40B4-BE49-F238E27FC236}">
                    <a16:creationId xmlns:a16="http://schemas.microsoft.com/office/drawing/2014/main" id="{AB97ADFB-698F-B260-CCB0-8585F1724738}"/>
                  </a:ext>
                </a:extLst>
              </p:cNvPr>
              <p:cNvSpPr>
                <a:spLocks noGrp="1" noRot="1" noChangeAspect="1" noMove="1" noResize="1" noEditPoints="1" noAdjustHandles="1" noChangeArrowheads="1" noChangeShapeType="1" noTextEdit="1"/>
              </p:cNvSpPr>
              <p:nvPr>
                <p:ph idx="1"/>
              </p:nvPr>
            </p:nvSpPr>
            <p:spPr>
              <a:blipFill>
                <a:blip r:embed="rId2"/>
                <a:stretch>
                  <a:fillRect l="-623" t="-704" r="-1245"/>
                </a:stretch>
              </a:blipFill>
            </p:spPr>
            <p:txBody>
              <a:bodyPr/>
              <a:lstStyle/>
              <a:p>
                <a:r>
                  <a:rPr lang="en-US">
                    <a:noFill/>
                  </a:rPr>
                  <a:t> </a:t>
                </a:r>
              </a:p>
            </p:txBody>
          </p:sp>
        </mc:Fallback>
      </mc:AlternateContent>
    </p:spTree>
    <p:extLst>
      <p:ext uri="{BB962C8B-B14F-4D97-AF65-F5344CB8AC3E}">
        <p14:creationId xmlns:p14="http://schemas.microsoft.com/office/powerpoint/2010/main" val="332679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B48ECD9-8ABE-BAB3-ADC0-259A1AC624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6726" y="796343"/>
            <a:ext cx="5378547" cy="526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00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C26E-0677-10C3-E18A-BBDF8D925F32}"/>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583310-3D5D-9B9A-B728-FE1E821B15B6}"/>
                  </a:ext>
                </a:extLst>
              </p:cNvPr>
              <p:cNvSpPr>
                <a:spLocks noGrp="1"/>
              </p:cNvSpPr>
              <p:nvPr>
                <p:ph idx="1"/>
              </p:nvPr>
            </p:nvSpPr>
            <p:spPr/>
            <p:txBody>
              <a:bodyPr>
                <a:normAutofit fontScale="92500" lnSpcReduction="10000"/>
              </a:bodyPr>
              <a:lstStyle/>
              <a:p>
                <a:pPr marL="0" indent="0">
                  <a:buNone/>
                </a:pPr>
                <a:r>
                  <a:rPr lang="en-US" dirty="0"/>
                  <a:t>Since we are testing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ea typeface="Cambria Math" panose="02040503050406030204" pitchFamily="18" charset="0"/>
                      </a:rPr>
                      <m:t>=0</m:t>
                    </m:r>
                  </m:oMath>
                </a14:m>
                <a:r>
                  <a:rPr lang="en-US" dirty="0"/>
                  <a:t>, it is only natural to look at our unbiased estimator of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oMath>
                </a14:m>
                <a:r>
                  <a:rPr lang="en-US" dirty="0"/>
                  <a:t>,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a:t>
                </a:r>
              </a:p>
              <a:p>
                <a:pPr marL="0" indent="0">
                  <a:buNone/>
                </a:pPr>
                <a:r>
                  <a:rPr lang="en-US" dirty="0"/>
                  <a:t>The point estimate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however, will never be exactly zero, whether or not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is true. The question is: </a:t>
                </a:r>
                <a:r>
                  <a:rPr lang="en-US" b="1" dirty="0"/>
                  <a:t>How far is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𝜷</m:t>
                            </m:r>
                          </m:e>
                        </m:acc>
                      </m:e>
                      <m:sub>
                        <m:r>
                          <a:rPr lang="en-CA" b="1" i="1">
                            <a:latin typeface="Cambria Math" panose="02040503050406030204" pitchFamily="18" charset="0"/>
                          </a:rPr>
                          <m:t>𝒋</m:t>
                        </m:r>
                      </m:sub>
                    </m:sSub>
                  </m:oMath>
                </a14:m>
                <a:r>
                  <a:rPr lang="en-US" b="1" dirty="0"/>
                  <a:t> from zero?</a:t>
                </a:r>
              </a:p>
              <a:p>
                <a:pPr marL="0" indent="0">
                  <a:buNone/>
                </a:pPr>
                <a:r>
                  <a:rPr lang="en-US" dirty="0"/>
                  <a:t>A sample value of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very far from zero provides evidence against</a:t>
                </a:r>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=0</m:t>
                    </m:r>
                  </m:oMath>
                </a14:m>
                <a:r>
                  <a:rPr lang="en-US" dirty="0"/>
                  <a:t>. </a:t>
                </a:r>
              </a:p>
              <a:p>
                <a:pPr marL="0" indent="0">
                  <a:buNone/>
                </a:pPr>
                <a:r>
                  <a:rPr lang="en-US" dirty="0"/>
                  <a:t>We must recognize, however, that there is a sampling error in our estimate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 so the size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must be weighed against its sampling error.</a:t>
                </a:r>
              </a:p>
              <a:p>
                <a:pPr marL="0" indent="0">
                  <a:buNone/>
                </a:pPr>
                <a:r>
                  <a:rPr lang="en-US" dirty="0"/>
                  <a:t>Since the standard error of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is an estimate of the standard deviation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r>
                  <a:rPr lang="en-US" dirty="0"/>
                  <a:t>measures how many estimated standard deviations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is away from zero.</a:t>
                </a:r>
              </a:p>
            </p:txBody>
          </p:sp>
        </mc:Choice>
        <mc:Fallback>
          <p:sp>
            <p:nvSpPr>
              <p:cNvPr id="3" name="Content Placeholder 2">
                <a:extLst>
                  <a:ext uri="{FF2B5EF4-FFF2-40B4-BE49-F238E27FC236}">
                    <a16:creationId xmlns:a16="http://schemas.microsoft.com/office/drawing/2014/main" id="{36583310-3D5D-9B9A-B728-FE1E821B15B6}"/>
                  </a:ext>
                </a:extLst>
              </p:cNvPr>
              <p:cNvSpPr>
                <a:spLocks noGrp="1" noRot="1" noChangeAspect="1" noMove="1" noResize="1" noEditPoints="1" noAdjustHandles="1" noChangeArrowheads="1" noChangeShapeType="1" noTextEdit="1"/>
              </p:cNvSpPr>
              <p:nvPr>
                <p:ph idx="1"/>
              </p:nvPr>
            </p:nvSpPr>
            <p:spPr>
              <a:blipFill>
                <a:blip r:embed="rId2"/>
                <a:stretch>
                  <a:fillRect l="-498" t="-352" b="-352"/>
                </a:stretch>
              </a:blipFill>
            </p:spPr>
            <p:txBody>
              <a:bodyPr/>
              <a:lstStyle/>
              <a:p>
                <a:r>
                  <a:rPr lang="en-US">
                    <a:noFill/>
                  </a:rPr>
                  <a:t> </a:t>
                </a:r>
              </a:p>
            </p:txBody>
          </p:sp>
        </mc:Fallback>
      </mc:AlternateContent>
    </p:spTree>
    <p:extLst>
      <p:ext uri="{BB962C8B-B14F-4D97-AF65-F5344CB8AC3E}">
        <p14:creationId xmlns:p14="http://schemas.microsoft.com/office/powerpoint/2010/main" val="271148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3226-BDFE-0BD6-6DEE-9E87CD376A3C}"/>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579D0E-541E-2022-AE6B-DE362E133E9C}"/>
                  </a:ext>
                </a:extLst>
              </p:cNvPr>
              <p:cNvSpPr>
                <a:spLocks noGrp="1"/>
              </p:cNvSpPr>
              <p:nvPr>
                <p:ph idx="1"/>
              </p:nvPr>
            </p:nvSpPr>
            <p:spPr/>
            <p:txBody>
              <a:bodyPr/>
              <a:lstStyle/>
              <a:p>
                <a:pPr marL="0" indent="0">
                  <a:buNone/>
                </a:pPr>
                <a:r>
                  <a:rPr lang="en-US" dirty="0"/>
                  <a:t>Values of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r>
                  <a:rPr lang="en-US" dirty="0"/>
                  <a:t> sufficiently far from zero will result in a rejection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but the precise rejection rule depends on the alternative hypothesis and the chosen significance level of the test.</a:t>
                </a:r>
              </a:p>
              <a:p>
                <a:pPr marL="0" indent="0">
                  <a:buNone/>
                </a:pPr>
                <a:r>
                  <a:rPr lang="en-US" dirty="0"/>
                  <a:t>Note also that determining a rule for rejecting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=0 </m:t>
                    </m:r>
                  </m:oMath>
                </a14:m>
                <a:r>
                  <a:rPr lang="en-US" dirty="0"/>
                  <a:t>at a given significance level—that is, the probability of rejecting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when it is true—requires knowing the sampling distribution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r>
                  <a:rPr lang="en-US" dirty="0"/>
                  <a:t> when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is true.</a:t>
                </a:r>
              </a:p>
              <a:p>
                <a:pPr marL="0" indent="0">
                  <a:buNone/>
                </a:pPr>
                <a:r>
                  <a:rPr lang="en-US" dirty="0"/>
                  <a:t>From Theorem 4.2, we know this to be </a:t>
                </a:r>
                <a14:m>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𝑡</m:t>
                        </m:r>
                      </m:e>
                      <m:sub>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𝑘</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1)</m:t>
                        </m:r>
                      </m:sub>
                    </m:sSub>
                  </m:oMath>
                </a14:m>
                <a:r>
                  <a:rPr lang="en-US" dirty="0"/>
                  <a:t>. This is the key theoretical result needed for testing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r>
                      <a:rPr lang="en-CA"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ea typeface="Cambria Math" panose="02040503050406030204" pitchFamily="18" charset="0"/>
                      </a:rPr>
                      <m:t>=0</m:t>
                    </m:r>
                  </m:oMath>
                </a14:m>
                <a:r>
                  <a:rPr lang="en-US" dirty="0"/>
                  <a:t>.</a:t>
                </a:r>
              </a:p>
            </p:txBody>
          </p:sp>
        </mc:Choice>
        <mc:Fallback>
          <p:sp>
            <p:nvSpPr>
              <p:cNvPr id="3" name="Content Placeholder 2">
                <a:extLst>
                  <a:ext uri="{FF2B5EF4-FFF2-40B4-BE49-F238E27FC236}">
                    <a16:creationId xmlns:a16="http://schemas.microsoft.com/office/drawing/2014/main" id="{B6579D0E-541E-2022-AE6B-DE362E133E9C}"/>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54090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30D55-6FCD-F90C-36C4-FE8D7877ACA0}"/>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7213017-DD8C-AF5C-5050-5E6462ADF9B3}"/>
                  </a:ext>
                </a:extLst>
              </p:cNvPr>
              <p:cNvSpPr>
                <a:spLocks noGrp="1"/>
              </p:cNvSpPr>
              <p:nvPr>
                <p:ph idx="1"/>
              </p:nvPr>
            </p:nvSpPr>
            <p:spPr/>
            <p:txBody>
              <a:bodyPr>
                <a:normAutofit fontScale="92500" lnSpcReduction="10000"/>
              </a:bodyPr>
              <a:lstStyle/>
              <a:p>
                <a:pPr marL="0" indent="0">
                  <a:buNone/>
                </a:pPr>
                <a:r>
                  <a:rPr lang="en-US" dirty="0"/>
                  <a:t>To determine a rule for rejecting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we first need to decide on the relevant alternative hypothesis. </a:t>
                </a:r>
                <a:r>
                  <a:rPr lang="en-US" b="1" dirty="0"/>
                  <a:t>First</a:t>
                </a:r>
                <a:r>
                  <a:rPr lang="en-US" dirty="0"/>
                  <a:t>, consider a one-sided alternative of the form</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𝐻</m:t>
                          </m:r>
                        </m:e>
                        <m:sub>
                          <m:r>
                            <a:rPr lang="en-CA" b="0" i="1" smtClean="0">
                              <a:latin typeface="Cambria Math" panose="02040503050406030204" pitchFamily="18" charset="0"/>
                            </a:rPr>
                            <m:t>1</m:t>
                          </m:r>
                        </m:sub>
                      </m:sSub>
                      <m:r>
                        <a:rPr lang="en-CA"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&gt;</m:t>
                      </m:r>
                      <m:r>
                        <a:rPr lang="en-CA" i="1">
                          <a:latin typeface="Cambria Math" panose="02040503050406030204" pitchFamily="18" charset="0"/>
                          <a:ea typeface="Cambria Math" panose="02040503050406030204" pitchFamily="18" charset="0"/>
                        </a:rPr>
                        <m:t>0 </m:t>
                      </m:r>
                    </m:oMath>
                  </m:oMathPara>
                </a14:m>
                <a:endParaRPr lang="en-US" dirty="0"/>
              </a:p>
              <a:p>
                <a:pPr marL="0" indent="0">
                  <a:buNone/>
                </a:pPr>
                <a:r>
                  <a:rPr lang="en-US" b="1" dirty="0"/>
                  <a:t>Second</a:t>
                </a:r>
                <a:r>
                  <a:rPr lang="en-US" dirty="0"/>
                  <a:t>, we must decide on a </a:t>
                </a:r>
                <a:r>
                  <a:rPr lang="en-US" b="1" dirty="0">
                    <a:solidFill>
                      <a:schemeClr val="accent1"/>
                    </a:solidFill>
                  </a:rPr>
                  <a:t>significance level</a:t>
                </a:r>
                <a:r>
                  <a:rPr lang="en-US" b="1" dirty="0"/>
                  <a:t> </a:t>
                </a:r>
                <a:r>
                  <a:rPr lang="en-US" dirty="0"/>
                  <a:t>or the probability of rejecting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when it is in fact true.</a:t>
                </a:r>
              </a:p>
              <a:p>
                <a:pPr marL="0" indent="0">
                  <a:buNone/>
                </a:pPr>
                <a:r>
                  <a:rPr lang="en-US" dirty="0"/>
                  <a:t>A conventional choice is the 5% significance level. Thus, we are willing to mistakenly reject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when it is true 5% of the time.</a:t>
                </a:r>
              </a:p>
              <a:p>
                <a:pPr marL="0" indent="0">
                  <a:buNone/>
                </a:pPr>
                <a:r>
                  <a:rPr lang="en-US" dirty="0"/>
                  <a:t>Under the alternative </a:t>
                </a:r>
                <a14:m>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&gt;</m:t>
                    </m:r>
                    <m:r>
                      <a:rPr lang="en-CA" i="1">
                        <a:latin typeface="Cambria Math" panose="02040503050406030204" pitchFamily="18" charset="0"/>
                        <a:ea typeface="Cambria Math" panose="02040503050406030204" pitchFamily="18" charset="0"/>
                      </a:rPr>
                      <m:t>0 </m:t>
                    </m:r>
                  </m:oMath>
                </a14:m>
                <a:r>
                  <a:rPr lang="en-US" dirty="0"/>
                  <a:t>, the expected value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r>
                  <a:rPr lang="en-US" dirty="0"/>
                  <a:t>is positive. Thus, we are looking for a “sufficiently large” positive value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r>
                  <a:rPr lang="en-US" dirty="0"/>
                  <a:t> to reject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=0 </m:t>
                    </m:r>
                  </m:oMath>
                </a14:m>
                <a:r>
                  <a:rPr lang="en-US" dirty="0"/>
                  <a:t>in favor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ea typeface="Cambria Math" panose="02040503050406030204" pitchFamily="18" charset="0"/>
                      </a:rPr>
                      <m:t>&gt;</m:t>
                    </m:r>
                    <m:r>
                      <a:rPr lang="en-CA" i="1">
                        <a:latin typeface="Cambria Math" panose="02040503050406030204" pitchFamily="18" charset="0"/>
                        <a:ea typeface="Cambria Math" panose="02040503050406030204" pitchFamily="18" charset="0"/>
                      </a:rPr>
                      <m:t>0</m:t>
                    </m:r>
                  </m:oMath>
                </a14:m>
                <a:r>
                  <a:rPr lang="en-US" dirty="0"/>
                  <a:t>. Negative values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r>
                  <a:rPr lang="en-US" dirty="0"/>
                  <a:t> provide no evidence in favor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1</m:t>
                        </m:r>
                      </m:sub>
                    </m:sSub>
                  </m:oMath>
                </a14:m>
                <a:r>
                  <a:rPr lang="en-US" dirty="0"/>
                  <a:t>.</a:t>
                </a:r>
              </a:p>
            </p:txBody>
          </p:sp>
        </mc:Choice>
        <mc:Fallback>
          <p:sp>
            <p:nvSpPr>
              <p:cNvPr id="3" name="Content Placeholder 2">
                <a:extLst>
                  <a:ext uri="{FF2B5EF4-FFF2-40B4-BE49-F238E27FC236}">
                    <a16:creationId xmlns:a16="http://schemas.microsoft.com/office/drawing/2014/main" id="{F7213017-DD8C-AF5C-5050-5E6462ADF9B3}"/>
                  </a:ext>
                </a:extLst>
              </p:cNvPr>
              <p:cNvSpPr>
                <a:spLocks noGrp="1" noRot="1" noChangeAspect="1" noMove="1" noResize="1" noEditPoints="1" noAdjustHandles="1" noChangeArrowheads="1" noChangeShapeType="1" noTextEdit="1"/>
              </p:cNvSpPr>
              <p:nvPr>
                <p:ph idx="1"/>
              </p:nvPr>
            </p:nvSpPr>
            <p:spPr>
              <a:blipFill>
                <a:blip r:embed="rId2"/>
                <a:stretch>
                  <a:fillRect l="-498" t="-1056"/>
                </a:stretch>
              </a:blipFill>
            </p:spPr>
            <p:txBody>
              <a:bodyPr/>
              <a:lstStyle/>
              <a:p>
                <a:r>
                  <a:rPr lang="en-US">
                    <a:noFill/>
                  </a:rPr>
                  <a:t> </a:t>
                </a:r>
              </a:p>
            </p:txBody>
          </p:sp>
        </mc:Fallback>
      </mc:AlternateContent>
    </p:spTree>
    <p:extLst>
      <p:ext uri="{BB962C8B-B14F-4D97-AF65-F5344CB8AC3E}">
        <p14:creationId xmlns:p14="http://schemas.microsoft.com/office/powerpoint/2010/main" val="1737935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52287-C3C5-F3FF-333D-80905DD5AFE1}"/>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C269373-C304-4146-C41A-838AF024CD66}"/>
                  </a:ext>
                </a:extLst>
              </p:cNvPr>
              <p:cNvSpPr>
                <a:spLocks noGrp="1"/>
              </p:cNvSpPr>
              <p:nvPr>
                <p:ph idx="1"/>
              </p:nvPr>
            </p:nvSpPr>
            <p:spPr/>
            <p:txBody>
              <a:bodyPr/>
              <a:lstStyle/>
              <a:p>
                <a:pPr marL="0" indent="0">
                  <a:buNone/>
                </a:pPr>
                <a:r>
                  <a:rPr lang="en-US" dirty="0"/>
                  <a:t>The definition of “sufficiently large,” with a 5% significance level, is the 95th percentile in a </a:t>
                </a:r>
                <a14:m>
                  <m:oMath xmlns:m="http://schemas.openxmlformats.org/officeDocument/2006/math">
                    <m:r>
                      <a:rPr lang="en-US" i="1" dirty="0" smtClean="0">
                        <a:latin typeface="Cambria Math" panose="02040503050406030204" pitchFamily="18" charset="0"/>
                      </a:rPr>
                      <m:t>𝑡</m:t>
                    </m:r>
                  </m:oMath>
                </a14:m>
                <a:r>
                  <a:rPr lang="en-US" dirty="0"/>
                  <a:t> distribution with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−1 </m:t>
                    </m:r>
                  </m:oMath>
                </a14:m>
                <a:r>
                  <a:rPr lang="en-US" dirty="0"/>
                  <a:t>degrees of freedom; denote this by </a:t>
                </a:r>
                <a14:m>
                  <m:oMath xmlns:m="http://schemas.openxmlformats.org/officeDocument/2006/math">
                    <m:r>
                      <a:rPr lang="en-US" i="1" dirty="0" smtClean="0">
                        <a:latin typeface="Cambria Math" panose="02040503050406030204" pitchFamily="18" charset="0"/>
                      </a:rPr>
                      <m:t>𝑐</m:t>
                    </m:r>
                  </m:oMath>
                </a14:m>
                <a:r>
                  <a:rPr lang="en-US" dirty="0"/>
                  <a:t> (critical value). In other words, the rejection rule is that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is rejected in favor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1</m:t>
                        </m:r>
                      </m:sub>
                    </m:sSub>
                  </m:oMath>
                </a14:m>
                <a:r>
                  <a:rPr lang="en-US" dirty="0"/>
                  <a:t> at the 5% significance level if</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r>
                        <a:rPr lang="en-CA" b="0" i="1" smtClean="0">
                          <a:latin typeface="Cambria Math" panose="02040503050406030204" pitchFamily="18" charset="0"/>
                        </a:rPr>
                        <m:t>&gt;</m:t>
                      </m:r>
                      <m:r>
                        <a:rPr lang="en-CA" b="0" i="1" smtClean="0">
                          <a:latin typeface="Cambria Math" panose="02040503050406030204" pitchFamily="18" charset="0"/>
                        </a:rPr>
                        <m:t>𝑐</m:t>
                      </m:r>
                      <m:r>
                        <a:rPr lang="en-CA" i="1">
                          <a:latin typeface="Cambria Math" panose="02040503050406030204" pitchFamily="18" charset="0"/>
                        </a:rPr>
                        <m:t> </m:t>
                      </m:r>
                    </m:oMath>
                  </m:oMathPara>
                </a14:m>
                <a:endParaRPr lang="en-US" dirty="0"/>
              </a:p>
              <a:p>
                <a:pPr marL="0" indent="0">
                  <a:buNone/>
                </a:pPr>
                <a:r>
                  <a:rPr lang="en-US" dirty="0"/>
                  <a:t>This rejection rule is an example of a one-tailed test.</a:t>
                </a:r>
              </a:p>
              <a:p>
                <a:pPr marL="0" indent="0">
                  <a:buNone/>
                </a:pPr>
                <a:r>
                  <a:rPr lang="en-US" dirty="0"/>
                  <a:t>To obtain </a:t>
                </a:r>
                <a14:m>
                  <m:oMath xmlns:m="http://schemas.openxmlformats.org/officeDocument/2006/math">
                    <m:r>
                      <a:rPr lang="en-US" i="1" dirty="0" smtClean="0">
                        <a:latin typeface="Cambria Math" panose="02040503050406030204" pitchFamily="18" charset="0"/>
                      </a:rPr>
                      <m:t>𝑐</m:t>
                    </m:r>
                  </m:oMath>
                </a14:m>
                <a:r>
                  <a:rPr lang="en-US" dirty="0"/>
                  <a:t>, we only need the significance level and the degrees of freedom to look up its value in a t-table.</a:t>
                </a:r>
              </a:p>
            </p:txBody>
          </p:sp>
        </mc:Choice>
        <mc:Fallback>
          <p:sp>
            <p:nvSpPr>
              <p:cNvPr id="3" name="Content Placeholder 2">
                <a:extLst>
                  <a:ext uri="{FF2B5EF4-FFF2-40B4-BE49-F238E27FC236}">
                    <a16:creationId xmlns:a16="http://schemas.microsoft.com/office/drawing/2014/main" id="{7C269373-C304-4146-C41A-838AF024CD66}"/>
                  </a:ext>
                </a:extLst>
              </p:cNvPr>
              <p:cNvSpPr>
                <a:spLocks noGrp="1" noRot="1" noChangeAspect="1" noMove="1" noResize="1" noEditPoints="1" noAdjustHandles="1" noChangeArrowheads="1" noChangeShapeType="1" noTextEdit="1"/>
              </p:cNvSpPr>
              <p:nvPr>
                <p:ph idx="1"/>
              </p:nvPr>
            </p:nvSpPr>
            <p:spPr>
              <a:blipFill>
                <a:blip r:embed="rId2"/>
                <a:stretch>
                  <a:fillRect l="-623" t="-704" r="-623"/>
                </a:stretch>
              </a:blipFill>
            </p:spPr>
            <p:txBody>
              <a:bodyPr/>
              <a:lstStyle/>
              <a:p>
                <a:r>
                  <a:rPr lang="en-US">
                    <a:noFill/>
                  </a:rPr>
                  <a:t> </a:t>
                </a:r>
              </a:p>
            </p:txBody>
          </p:sp>
        </mc:Fallback>
      </mc:AlternateContent>
    </p:spTree>
    <p:extLst>
      <p:ext uri="{BB962C8B-B14F-4D97-AF65-F5344CB8AC3E}">
        <p14:creationId xmlns:p14="http://schemas.microsoft.com/office/powerpoint/2010/main" val="64492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B48ECD9-8ABE-BAB3-ADC0-259A1AC624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6726" y="796343"/>
            <a:ext cx="5378547" cy="52653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99BDE5A-A33A-39B1-1789-CB500266A013}"/>
                  </a:ext>
                </a:extLst>
              </p14:cNvPr>
              <p14:cNvContentPartPr/>
              <p14:nvPr/>
            </p14:nvContentPartPr>
            <p14:xfrm>
              <a:off x="3678605" y="1268797"/>
              <a:ext cx="317520" cy="18720"/>
            </p14:xfrm>
          </p:contentPart>
        </mc:Choice>
        <mc:Fallback>
          <p:pic>
            <p:nvPicPr>
              <p:cNvPr id="2" name="Ink 1">
                <a:extLst>
                  <a:ext uri="{FF2B5EF4-FFF2-40B4-BE49-F238E27FC236}">
                    <a16:creationId xmlns:a16="http://schemas.microsoft.com/office/drawing/2014/main" id="{099BDE5A-A33A-39B1-1789-CB500266A013}"/>
                  </a:ext>
                </a:extLst>
              </p:cNvPr>
              <p:cNvPicPr/>
              <p:nvPr/>
            </p:nvPicPr>
            <p:blipFill>
              <a:blip r:embed="rId4"/>
              <a:stretch>
                <a:fillRect/>
              </a:stretch>
            </p:blipFill>
            <p:spPr>
              <a:xfrm>
                <a:off x="3624965" y="1160797"/>
                <a:ext cx="4251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494667EF-02CE-E4D2-4AE6-7237EB2872C8}"/>
                  </a:ext>
                </a:extLst>
              </p14:cNvPr>
              <p14:cNvContentPartPr/>
              <p14:nvPr/>
            </p14:nvContentPartPr>
            <p14:xfrm>
              <a:off x="6368165" y="1269877"/>
              <a:ext cx="224640" cy="5760"/>
            </p14:xfrm>
          </p:contentPart>
        </mc:Choice>
        <mc:Fallback>
          <p:pic>
            <p:nvPicPr>
              <p:cNvPr id="3" name="Ink 2">
                <a:extLst>
                  <a:ext uri="{FF2B5EF4-FFF2-40B4-BE49-F238E27FC236}">
                    <a16:creationId xmlns:a16="http://schemas.microsoft.com/office/drawing/2014/main" id="{494667EF-02CE-E4D2-4AE6-7237EB2872C8}"/>
                  </a:ext>
                </a:extLst>
              </p:cNvPr>
              <p:cNvPicPr/>
              <p:nvPr/>
            </p:nvPicPr>
            <p:blipFill>
              <a:blip r:embed="rId6"/>
              <a:stretch>
                <a:fillRect/>
              </a:stretch>
            </p:blipFill>
            <p:spPr>
              <a:xfrm>
                <a:off x="6314525" y="1161877"/>
                <a:ext cx="3322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E135F542-BB5F-3A71-6B5D-08D38EABD0F6}"/>
                  </a:ext>
                </a:extLst>
              </p14:cNvPr>
              <p14:cNvContentPartPr/>
              <p14:nvPr/>
            </p14:nvContentPartPr>
            <p14:xfrm>
              <a:off x="6363485" y="4715077"/>
              <a:ext cx="241200" cy="8280"/>
            </p14:xfrm>
          </p:contentPart>
        </mc:Choice>
        <mc:Fallback>
          <p:pic>
            <p:nvPicPr>
              <p:cNvPr id="4" name="Ink 3">
                <a:extLst>
                  <a:ext uri="{FF2B5EF4-FFF2-40B4-BE49-F238E27FC236}">
                    <a16:creationId xmlns:a16="http://schemas.microsoft.com/office/drawing/2014/main" id="{E135F542-BB5F-3A71-6B5D-08D38EABD0F6}"/>
                  </a:ext>
                </a:extLst>
              </p:cNvPr>
              <p:cNvPicPr/>
              <p:nvPr/>
            </p:nvPicPr>
            <p:blipFill>
              <a:blip r:embed="rId8"/>
              <a:stretch>
                <a:fillRect/>
              </a:stretch>
            </p:blipFill>
            <p:spPr>
              <a:xfrm>
                <a:off x="6309485" y="4607077"/>
                <a:ext cx="348840" cy="223920"/>
              </a:xfrm>
              <a:prstGeom prst="rect">
                <a:avLst/>
              </a:prstGeom>
            </p:spPr>
          </p:pic>
        </mc:Fallback>
      </mc:AlternateContent>
    </p:spTree>
    <p:extLst>
      <p:ext uri="{BB962C8B-B14F-4D97-AF65-F5344CB8AC3E}">
        <p14:creationId xmlns:p14="http://schemas.microsoft.com/office/powerpoint/2010/main" val="333088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C6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42EB2ECE-1A73-DE54-4773-02605E0DD37B}"/>
              </a:ext>
            </a:extLst>
          </p:cNvPr>
          <p:cNvPicPr>
            <a:picLocks noChangeAspect="1"/>
          </p:cNvPicPr>
          <p:nvPr/>
        </p:nvPicPr>
        <p:blipFill>
          <a:blip r:embed="rId2"/>
          <a:stretch>
            <a:fillRect/>
          </a:stretch>
        </p:blipFill>
        <p:spPr>
          <a:xfrm>
            <a:off x="2971183" y="796343"/>
            <a:ext cx="6249633" cy="5265315"/>
          </a:xfrm>
          <a:prstGeom prst="rect">
            <a:avLst/>
          </a:prstGeom>
        </p:spPr>
      </p:pic>
    </p:spTree>
    <p:extLst>
      <p:ext uri="{BB962C8B-B14F-4D97-AF65-F5344CB8AC3E}">
        <p14:creationId xmlns:p14="http://schemas.microsoft.com/office/powerpoint/2010/main" val="475795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C8B6-F511-0147-0627-65AD35F59515}"/>
              </a:ext>
            </a:extLst>
          </p:cNvPr>
          <p:cNvSpPr>
            <a:spLocks noGrp="1"/>
          </p:cNvSpPr>
          <p:nvPr>
            <p:ph type="ctrTitle"/>
          </p:nvPr>
        </p:nvSpPr>
        <p:spPr/>
        <p:txBody>
          <a:bodyPr/>
          <a:lstStyle/>
          <a:p>
            <a:r>
              <a:rPr lang="en-US" sz="9600" dirty="0"/>
              <a:t>Interpretation</a:t>
            </a:r>
            <a:endParaRPr lang="en-US" dirty="0"/>
          </a:p>
        </p:txBody>
      </p:sp>
      <p:sp>
        <p:nvSpPr>
          <p:cNvPr id="3" name="Subtitle 2">
            <a:extLst>
              <a:ext uri="{FF2B5EF4-FFF2-40B4-BE49-F238E27FC236}">
                <a16:creationId xmlns:a16="http://schemas.microsoft.com/office/drawing/2014/main" id="{315BBCAB-6C09-5AF9-7592-377625449404}"/>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44158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126A2-79FC-838B-4AB6-49E7987D446A}"/>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E3DAF8-E438-6992-2407-6198F2839AFF}"/>
                  </a:ext>
                </a:extLst>
              </p:cNvPr>
              <p:cNvSpPr>
                <a:spLocks noGrp="1"/>
              </p:cNvSpPr>
              <p:nvPr>
                <p:ph idx="1"/>
              </p:nvPr>
            </p:nvSpPr>
            <p:spPr/>
            <p:txBody>
              <a:bodyPr/>
              <a:lstStyle/>
              <a:p>
                <a:pPr marL="0" indent="0">
                  <a:buNone/>
                </a:pPr>
                <a:r>
                  <a:rPr lang="en-US" dirty="0"/>
                  <a:t>The other one-sided alternative stipulates that the parameter is less than zero,</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𝐻</m:t>
                          </m:r>
                        </m:e>
                        <m:sub>
                          <m:r>
                            <a:rPr lang="en-CA" b="0" i="1" smtClean="0">
                              <a:latin typeface="Cambria Math" panose="02040503050406030204" pitchFamily="18" charset="0"/>
                            </a:rPr>
                            <m:t>1</m:t>
                          </m:r>
                        </m:sub>
                      </m:sSub>
                      <m:r>
                        <a:rPr lang="en-CA"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&lt;</m:t>
                      </m:r>
                      <m:r>
                        <a:rPr lang="en-CA" i="1">
                          <a:latin typeface="Cambria Math" panose="02040503050406030204" pitchFamily="18" charset="0"/>
                          <a:ea typeface="Cambria Math" panose="02040503050406030204" pitchFamily="18" charset="0"/>
                        </a:rPr>
                        <m:t>0 </m:t>
                      </m:r>
                    </m:oMath>
                  </m:oMathPara>
                </a14:m>
                <a:endParaRPr lang="en-US" dirty="0"/>
              </a:p>
              <a:p>
                <a:pPr marL="0" indent="0">
                  <a:buNone/>
                </a:pPr>
                <a:r>
                  <a:rPr lang="en-US" dirty="0"/>
                  <a:t>The rejection rule for alternative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𝐻</m:t>
                        </m:r>
                      </m:e>
                      <m:sub>
                        <m:r>
                          <a:rPr lang="en-CA" b="0" i="1" smtClean="0">
                            <a:latin typeface="Cambria Math" panose="02040503050406030204" pitchFamily="18" charset="0"/>
                          </a:rPr>
                          <m:t>1</m:t>
                        </m:r>
                      </m:sub>
                    </m:sSub>
                    <m:r>
                      <a:rPr lang="en-CA"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&lt;</m:t>
                    </m:r>
                    <m:r>
                      <a:rPr lang="en-CA" i="1">
                        <a:latin typeface="Cambria Math" panose="02040503050406030204" pitchFamily="18" charset="0"/>
                        <a:ea typeface="Cambria Math" panose="02040503050406030204" pitchFamily="18" charset="0"/>
                      </a:rPr>
                      <m:t>0 </m:t>
                    </m:r>
                  </m:oMath>
                </a14:m>
                <a:r>
                  <a:rPr lang="en-US" dirty="0"/>
                  <a:t>is just the mirror image of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ea typeface="Cambria Math" panose="02040503050406030204" pitchFamily="18" charset="0"/>
                      </a:rPr>
                      <m:t>&gt;</m:t>
                    </m:r>
                    <m:r>
                      <a:rPr lang="en-CA" i="1">
                        <a:latin typeface="Cambria Math" panose="02040503050406030204" pitchFamily="18" charset="0"/>
                        <a:ea typeface="Cambria Math" panose="02040503050406030204" pitchFamily="18" charset="0"/>
                      </a:rPr>
                      <m:t>0 </m:t>
                    </m:r>
                  </m:oMath>
                </a14:m>
                <a:r>
                  <a:rPr lang="en-US" dirty="0"/>
                  <a:t>and is now:</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r>
                        <a:rPr lang="en-CA" b="0" i="1" smtClean="0">
                          <a:latin typeface="Cambria Math" panose="02040503050406030204" pitchFamily="18" charset="0"/>
                        </a:rPr>
                        <m:t>&lt;</m:t>
                      </m:r>
                      <m:r>
                        <a:rPr lang="en-CA" b="0" i="1" smtClean="0">
                          <a:latin typeface="Cambria Math" panose="02040503050406030204" pitchFamily="18" charset="0"/>
                        </a:rPr>
                        <m:t>𝑐</m:t>
                      </m:r>
                    </m:oMath>
                  </m:oMathPara>
                </a14:m>
                <a:endParaRPr lang="en-US" dirty="0"/>
              </a:p>
              <a:p>
                <a:pPr marL="0" indent="0">
                  <a:buNone/>
                </a:pPr>
                <a:r>
                  <a:rPr lang="en-US" dirty="0"/>
                  <a:t>Note that the critical value comes this time from the left tail of the t distribution.</a:t>
                </a:r>
              </a:p>
            </p:txBody>
          </p:sp>
        </mc:Choice>
        <mc:Fallback>
          <p:sp>
            <p:nvSpPr>
              <p:cNvPr id="3" name="Content Placeholder 2">
                <a:extLst>
                  <a:ext uri="{FF2B5EF4-FFF2-40B4-BE49-F238E27FC236}">
                    <a16:creationId xmlns:a16="http://schemas.microsoft.com/office/drawing/2014/main" id="{ABE3DAF8-E438-6992-2407-6198F2839AFF}"/>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97193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103929F-8F0D-3F1C-AB53-B07E6707FC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6726" y="796343"/>
            <a:ext cx="5378547" cy="52653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22F6AC16-BBC4-EEDE-5E32-F1B4244AE0A0}"/>
                  </a:ext>
                </a:extLst>
              </p14:cNvPr>
              <p14:cNvContentPartPr/>
              <p14:nvPr/>
            </p14:nvContentPartPr>
            <p14:xfrm>
              <a:off x="6374366" y="1255423"/>
              <a:ext cx="206280" cy="10440"/>
            </p14:xfrm>
          </p:contentPart>
        </mc:Choice>
        <mc:Fallback>
          <p:pic>
            <p:nvPicPr>
              <p:cNvPr id="4" name="Ink 3">
                <a:extLst>
                  <a:ext uri="{FF2B5EF4-FFF2-40B4-BE49-F238E27FC236}">
                    <a16:creationId xmlns:a16="http://schemas.microsoft.com/office/drawing/2014/main" id="{22F6AC16-BBC4-EEDE-5E32-F1B4244AE0A0}"/>
                  </a:ext>
                </a:extLst>
              </p:cNvPr>
              <p:cNvPicPr/>
              <p:nvPr/>
            </p:nvPicPr>
            <p:blipFill>
              <a:blip r:embed="rId4"/>
              <a:stretch>
                <a:fillRect/>
              </a:stretch>
            </p:blipFill>
            <p:spPr>
              <a:xfrm>
                <a:off x="6320366" y="1147423"/>
                <a:ext cx="3139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F8AEA10-9782-FDE1-5C62-D0075A9C1CCC}"/>
                  </a:ext>
                </a:extLst>
              </p14:cNvPr>
              <p14:cNvContentPartPr/>
              <p14:nvPr/>
            </p14:nvContentPartPr>
            <p14:xfrm>
              <a:off x="3704966" y="1278823"/>
              <a:ext cx="349200" cy="360"/>
            </p14:xfrm>
          </p:contentPart>
        </mc:Choice>
        <mc:Fallback>
          <p:pic>
            <p:nvPicPr>
              <p:cNvPr id="5" name="Ink 4">
                <a:extLst>
                  <a:ext uri="{FF2B5EF4-FFF2-40B4-BE49-F238E27FC236}">
                    <a16:creationId xmlns:a16="http://schemas.microsoft.com/office/drawing/2014/main" id="{9F8AEA10-9782-FDE1-5C62-D0075A9C1CCC}"/>
                  </a:ext>
                </a:extLst>
              </p:cNvPr>
              <p:cNvPicPr/>
              <p:nvPr/>
            </p:nvPicPr>
            <p:blipFill>
              <a:blip r:embed="rId6"/>
              <a:stretch>
                <a:fillRect/>
              </a:stretch>
            </p:blipFill>
            <p:spPr>
              <a:xfrm>
                <a:off x="3651326" y="1170823"/>
                <a:ext cx="4568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C89DF013-4F61-80CF-0BFB-7B3E1EE2DC35}"/>
                  </a:ext>
                </a:extLst>
              </p14:cNvPr>
              <p14:cNvContentPartPr/>
              <p14:nvPr/>
            </p14:nvContentPartPr>
            <p14:xfrm>
              <a:off x="6375446" y="3587863"/>
              <a:ext cx="254520" cy="360"/>
            </p14:xfrm>
          </p:contentPart>
        </mc:Choice>
        <mc:Fallback>
          <p:pic>
            <p:nvPicPr>
              <p:cNvPr id="6" name="Ink 5">
                <a:extLst>
                  <a:ext uri="{FF2B5EF4-FFF2-40B4-BE49-F238E27FC236}">
                    <a16:creationId xmlns:a16="http://schemas.microsoft.com/office/drawing/2014/main" id="{C89DF013-4F61-80CF-0BFB-7B3E1EE2DC35}"/>
                  </a:ext>
                </a:extLst>
              </p:cNvPr>
              <p:cNvPicPr/>
              <p:nvPr/>
            </p:nvPicPr>
            <p:blipFill>
              <a:blip r:embed="rId8"/>
              <a:stretch>
                <a:fillRect/>
              </a:stretch>
            </p:blipFill>
            <p:spPr>
              <a:xfrm>
                <a:off x="6321806" y="3480223"/>
                <a:ext cx="362160" cy="216000"/>
              </a:xfrm>
              <a:prstGeom prst="rect">
                <a:avLst/>
              </a:prstGeom>
            </p:spPr>
          </p:pic>
        </mc:Fallback>
      </mc:AlternateContent>
    </p:spTree>
    <p:extLst>
      <p:ext uri="{BB962C8B-B14F-4D97-AF65-F5344CB8AC3E}">
        <p14:creationId xmlns:p14="http://schemas.microsoft.com/office/powerpoint/2010/main" val="2721638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6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89B50E6-65B2-37D6-0168-9E62660470D7}"/>
              </a:ext>
            </a:extLst>
          </p:cNvPr>
          <p:cNvPicPr>
            <a:picLocks noChangeAspect="1"/>
          </p:cNvPicPr>
          <p:nvPr/>
        </p:nvPicPr>
        <p:blipFill>
          <a:blip r:embed="rId2"/>
          <a:stretch>
            <a:fillRect/>
          </a:stretch>
        </p:blipFill>
        <p:spPr>
          <a:xfrm>
            <a:off x="2971183" y="796343"/>
            <a:ext cx="6249633" cy="5265315"/>
          </a:xfrm>
          <a:prstGeom prst="rect">
            <a:avLst/>
          </a:prstGeom>
        </p:spPr>
      </p:pic>
    </p:spTree>
    <p:extLst>
      <p:ext uri="{BB962C8B-B14F-4D97-AF65-F5344CB8AC3E}">
        <p14:creationId xmlns:p14="http://schemas.microsoft.com/office/powerpoint/2010/main" val="4070450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28D3-BFE3-13C3-5E2B-0BA73FC72313}"/>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5B8520-65B3-AF32-A8FC-D8EC54DB4034}"/>
                  </a:ext>
                </a:extLst>
              </p:cNvPr>
              <p:cNvSpPr>
                <a:spLocks noGrp="1"/>
              </p:cNvSpPr>
              <p:nvPr>
                <p:ph idx="1"/>
              </p:nvPr>
            </p:nvSpPr>
            <p:spPr/>
            <p:txBody>
              <a:bodyPr>
                <a:normAutofit/>
              </a:bodyPr>
              <a:lstStyle/>
              <a:p>
                <a:pPr marL="0" indent="0">
                  <a:buNone/>
                </a:pPr>
                <a:r>
                  <a:rPr lang="en-US" dirty="0"/>
                  <a:t>It is common to test the null hypothesis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=0 </m:t>
                    </m:r>
                  </m:oMath>
                </a14:m>
                <a:r>
                  <a:rPr lang="en-US" dirty="0"/>
                  <a:t>against a two-sided alternative; that is,</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𝐻</m:t>
                          </m:r>
                        </m:e>
                        <m:sub>
                          <m:r>
                            <a:rPr lang="en-CA" b="0" i="1" smtClean="0">
                              <a:latin typeface="Cambria Math" panose="02040503050406030204" pitchFamily="18" charset="0"/>
                            </a:rPr>
                            <m:t>1</m:t>
                          </m:r>
                        </m:sub>
                      </m:sSub>
                      <m:r>
                        <a:rPr lang="en-CA"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0 </m:t>
                      </m:r>
                    </m:oMath>
                  </m:oMathPara>
                </a14:m>
                <a:endParaRPr lang="en-US" dirty="0"/>
              </a:p>
              <a:p>
                <a:pPr marL="0" indent="0">
                  <a:buNone/>
                </a:pPr>
                <a:endParaRPr lang="en-US" dirty="0"/>
              </a:p>
              <a:p>
                <a:pPr marL="0" indent="0">
                  <a:buNone/>
                </a:pPr>
                <a:r>
                  <a:rPr lang="en-US" dirty="0"/>
                  <a:t>When the alternative is two-sided, we are interested in the absolute value of the t statistic. The rejection rule for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r>
                      <a:rPr lang="en-CA"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ea typeface="Cambria Math" panose="02040503050406030204" pitchFamily="18" charset="0"/>
                      </a:rPr>
                      <m:t>=0 </m:t>
                    </m:r>
                  </m:oMath>
                </a14:m>
                <a:r>
                  <a:rPr lang="en-US" dirty="0"/>
                  <a:t>against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𝐻</m:t>
                        </m:r>
                      </m:e>
                      <m:sub>
                        <m:r>
                          <a:rPr lang="en-CA" b="0" i="1" smtClean="0">
                            <a:latin typeface="Cambria Math" panose="02040503050406030204" pitchFamily="18" charset="0"/>
                          </a:rPr>
                          <m:t>1</m:t>
                        </m:r>
                      </m:sub>
                    </m:sSub>
                    <m:r>
                      <a:rPr lang="en-CA"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0 </m:t>
                    </m:r>
                  </m:oMath>
                </a14:m>
                <a:r>
                  <a:rPr lang="en-US" dirty="0"/>
                  <a:t>is:  </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e>
                      </m:d>
                      <m:r>
                        <a:rPr lang="en-CA" b="0" i="1" smtClean="0">
                          <a:latin typeface="Cambria Math" panose="02040503050406030204" pitchFamily="18" charset="0"/>
                        </a:rPr>
                        <m:t>&gt;</m:t>
                      </m:r>
                      <m:r>
                        <a:rPr lang="en-CA" b="0" i="1" smtClean="0">
                          <a:latin typeface="Cambria Math" panose="02040503050406030204" pitchFamily="18" charset="0"/>
                        </a:rPr>
                        <m:t>𝑐</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885B8520-65B3-AF32-A8FC-D8EC54DB4034}"/>
                  </a:ext>
                </a:extLst>
              </p:cNvPr>
              <p:cNvSpPr>
                <a:spLocks noGrp="1" noRot="1" noChangeAspect="1" noMove="1" noResize="1" noEditPoints="1" noAdjustHandles="1" noChangeArrowheads="1" noChangeShapeType="1" noTextEdit="1"/>
              </p:cNvSpPr>
              <p:nvPr>
                <p:ph idx="1"/>
              </p:nvPr>
            </p:nvSpPr>
            <p:spPr>
              <a:blipFill>
                <a:blip r:embed="rId2"/>
                <a:stretch>
                  <a:fillRect l="-623" t="-352"/>
                </a:stretch>
              </a:blipFill>
            </p:spPr>
            <p:txBody>
              <a:bodyPr/>
              <a:lstStyle/>
              <a:p>
                <a:r>
                  <a:rPr lang="en-US">
                    <a:noFill/>
                  </a:rPr>
                  <a:t> </a:t>
                </a:r>
              </a:p>
            </p:txBody>
          </p:sp>
        </mc:Fallback>
      </mc:AlternateContent>
    </p:spTree>
    <p:extLst>
      <p:ext uri="{BB962C8B-B14F-4D97-AF65-F5344CB8AC3E}">
        <p14:creationId xmlns:p14="http://schemas.microsoft.com/office/powerpoint/2010/main" val="65094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B48ECD9-8ABE-BAB3-ADC0-259A1AC624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6726" y="796343"/>
            <a:ext cx="5378547" cy="52653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BC1AD6B-67EF-A994-BC29-467D4E2A709D}"/>
                  </a:ext>
                </a:extLst>
              </p14:cNvPr>
              <p14:cNvContentPartPr/>
              <p14:nvPr/>
            </p14:nvContentPartPr>
            <p14:xfrm>
              <a:off x="6785846" y="1402663"/>
              <a:ext cx="235080" cy="6840"/>
            </p14:xfrm>
          </p:contentPart>
        </mc:Choice>
        <mc:Fallback>
          <p:pic>
            <p:nvPicPr>
              <p:cNvPr id="2" name="Ink 1">
                <a:extLst>
                  <a:ext uri="{FF2B5EF4-FFF2-40B4-BE49-F238E27FC236}">
                    <a16:creationId xmlns:a16="http://schemas.microsoft.com/office/drawing/2014/main" id="{BBC1AD6B-67EF-A994-BC29-467D4E2A709D}"/>
                  </a:ext>
                </a:extLst>
              </p:cNvPr>
              <p:cNvPicPr/>
              <p:nvPr/>
            </p:nvPicPr>
            <p:blipFill>
              <a:blip r:embed="rId4"/>
              <a:stretch>
                <a:fillRect/>
              </a:stretch>
            </p:blipFill>
            <p:spPr>
              <a:xfrm>
                <a:off x="6731846" y="1294663"/>
                <a:ext cx="34272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8FCEE85-3273-DD83-1D1E-ADE971BC2FD3}"/>
                  </a:ext>
                </a:extLst>
              </p14:cNvPr>
              <p14:cNvContentPartPr/>
              <p14:nvPr/>
            </p14:nvContentPartPr>
            <p14:xfrm>
              <a:off x="6796646" y="4373743"/>
              <a:ext cx="204840" cy="15120"/>
            </p14:xfrm>
          </p:contentPart>
        </mc:Choice>
        <mc:Fallback>
          <p:pic>
            <p:nvPicPr>
              <p:cNvPr id="3" name="Ink 2">
                <a:extLst>
                  <a:ext uri="{FF2B5EF4-FFF2-40B4-BE49-F238E27FC236}">
                    <a16:creationId xmlns:a16="http://schemas.microsoft.com/office/drawing/2014/main" id="{78FCEE85-3273-DD83-1D1E-ADE971BC2FD3}"/>
                  </a:ext>
                </a:extLst>
              </p:cNvPr>
              <p:cNvPicPr/>
              <p:nvPr/>
            </p:nvPicPr>
            <p:blipFill>
              <a:blip r:embed="rId6"/>
              <a:stretch>
                <a:fillRect/>
              </a:stretch>
            </p:blipFill>
            <p:spPr>
              <a:xfrm>
                <a:off x="6742646" y="4265743"/>
                <a:ext cx="312480" cy="230760"/>
              </a:xfrm>
              <a:prstGeom prst="rect">
                <a:avLst/>
              </a:prstGeom>
            </p:spPr>
          </p:pic>
        </mc:Fallback>
      </mc:AlternateContent>
    </p:spTree>
    <p:extLst>
      <p:ext uri="{BB962C8B-B14F-4D97-AF65-F5344CB8AC3E}">
        <p14:creationId xmlns:p14="http://schemas.microsoft.com/office/powerpoint/2010/main" val="3315441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B6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29E359D-81AE-F9DA-31C0-50E8CE528D5D}"/>
              </a:ext>
            </a:extLst>
          </p:cNvPr>
          <p:cNvPicPr>
            <a:picLocks noChangeAspect="1"/>
          </p:cNvPicPr>
          <p:nvPr/>
        </p:nvPicPr>
        <p:blipFill>
          <a:blip r:embed="rId2"/>
          <a:stretch>
            <a:fillRect/>
          </a:stretch>
        </p:blipFill>
        <p:spPr>
          <a:xfrm>
            <a:off x="3087248" y="796343"/>
            <a:ext cx="6017504" cy="5265315"/>
          </a:xfrm>
          <a:prstGeom prst="rect">
            <a:avLst/>
          </a:prstGeom>
        </p:spPr>
      </p:pic>
    </p:spTree>
    <p:extLst>
      <p:ext uri="{BB962C8B-B14F-4D97-AF65-F5344CB8AC3E}">
        <p14:creationId xmlns:p14="http://schemas.microsoft.com/office/powerpoint/2010/main" val="1066200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4EBE-9CF0-AF8F-F5FB-D47CC0A27861}"/>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757052-6799-5F36-62BE-1A1E446C40BF}"/>
                  </a:ext>
                </a:extLst>
              </p:cNvPr>
              <p:cNvSpPr>
                <a:spLocks noGrp="1"/>
              </p:cNvSpPr>
              <p:nvPr>
                <p:ph idx="1"/>
              </p:nvPr>
            </p:nvSpPr>
            <p:spPr/>
            <p:txBody>
              <a:bodyPr/>
              <a:lstStyle/>
              <a:p>
                <a:pPr marL="0" indent="0">
                  <a:buNone/>
                </a:pPr>
                <a:r>
                  <a:rPr lang="en-US" dirty="0"/>
                  <a:t>Two important things to note about the critical value, </a:t>
                </a:r>
                <a14:m>
                  <m:oMath xmlns:m="http://schemas.openxmlformats.org/officeDocument/2006/math">
                    <m:r>
                      <a:rPr lang="en-US" i="1" dirty="0" smtClean="0">
                        <a:latin typeface="Cambria Math" panose="02040503050406030204" pitchFamily="18" charset="0"/>
                      </a:rPr>
                      <m:t>𝑐</m:t>
                    </m:r>
                  </m:oMath>
                </a14:m>
                <a:r>
                  <a:rPr lang="en-US" dirty="0"/>
                  <a:t>:</a:t>
                </a:r>
              </a:p>
              <a:p>
                <a:pPr lvl="1"/>
                <a:r>
                  <a:rPr lang="en-US" dirty="0"/>
                  <a:t>as the significance level falls, the critical value increases, so that we require a larger value of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r>
                  <a:rPr lang="en-US" dirty="0"/>
                  <a:t> to reject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a:t>
                </a:r>
              </a:p>
              <a:p>
                <a:pPr lvl="1"/>
                <a:r>
                  <a:rPr lang="en-US" dirty="0"/>
                  <a:t>as the degrees of freedom, </a:t>
                </a:r>
                <a:r>
                  <a:rPr lang="en-US" dirty="0" err="1"/>
                  <a:t>df</a:t>
                </a:r>
                <a:r>
                  <a:rPr lang="en-US" dirty="0"/>
                  <a:t>, increases, the critical value decreases, so that we require a smaller value of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𝑡</m:t>
                        </m:r>
                      </m:e>
                      <m: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sub>
                    </m:sSub>
                  </m:oMath>
                </a14:m>
                <a:r>
                  <a:rPr lang="en-US" dirty="0"/>
                  <a:t> to reject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a:t>
                </a:r>
              </a:p>
              <a:p>
                <a:pPr marL="0" indent="0">
                  <a:buNone/>
                </a:pPr>
                <a:r>
                  <a:rPr lang="en-US" dirty="0"/>
                  <a:t>Note also that as the degrees of freedom in the </a:t>
                </a:r>
                <a14:m>
                  <m:oMath xmlns:m="http://schemas.openxmlformats.org/officeDocument/2006/math">
                    <m:r>
                      <a:rPr lang="en-US" i="1" dirty="0" smtClean="0">
                        <a:latin typeface="Cambria Math" panose="02040503050406030204" pitchFamily="18" charset="0"/>
                      </a:rPr>
                      <m:t>𝑡</m:t>
                    </m:r>
                  </m:oMath>
                </a14:m>
                <a:r>
                  <a:rPr lang="en-US" dirty="0"/>
                  <a:t> distribution get large (120+), the t distribution approaches the standard normal distribution (z distribution).</a:t>
                </a:r>
              </a:p>
            </p:txBody>
          </p:sp>
        </mc:Choice>
        <mc:Fallback>
          <p:sp>
            <p:nvSpPr>
              <p:cNvPr id="3" name="Content Placeholder 2">
                <a:extLst>
                  <a:ext uri="{FF2B5EF4-FFF2-40B4-BE49-F238E27FC236}">
                    <a16:creationId xmlns:a16="http://schemas.microsoft.com/office/drawing/2014/main" id="{02757052-6799-5F36-62BE-1A1E446C40BF}"/>
                  </a:ext>
                </a:extLst>
              </p:cNvPr>
              <p:cNvSpPr>
                <a:spLocks noGrp="1" noRot="1" noChangeAspect="1" noMove="1" noResize="1" noEditPoints="1" noAdjustHandles="1" noChangeArrowheads="1" noChangeShapeType="1" noTextEdit="1"/>
              </p:cNvSpPr>
              <p:nvPr>
                <p:ph idx="1"/>
              </p:nvPr>
            </p:nvSpPr>
            <p:spPr>
              <a:blipFill>
                <a:blip r:embed="rId2"/>
                <a:stretch>
                  <a:fillRect l="-623" t="-704" r="-125"/>
                </a:stretch>
              </a:blipFill>
            </p:spPr>
            <p:txBody>
              <a:bodyPr/>
              <a:lstStyle/>
              <a:p>
                <a:r>
                  <a:rPr lang="en-US">
                    <a:noFill/>
                  </a:rPr>
                  <a:t> </a:t>
                </a:r>
              </a:p>
            </p:txBody>
          </p:sp>
        </mc:Fallback>
      </mc:AlternateContent>
    </p:spTree>
    <p:extLst>
      <p:ext uri="{BB962C8B-B14F-4D97-AF65-F5344CB8AC3E}">
        <p14:creationId xmlns:p14="http://schemas.microsoft.com/office/powerpoint/2010/main" val="3712051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0AB9-C9CC-5AAA-CC19-2BB9CE691FF1}"/>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2FF9C0-3DDF-F219-736D-0D1CAACCC9EB}"/>
                  </a:ext>
                </a:extLst>
              </p:cNvPr>
              <p:cNvSpPr>
                <a:spLocks noGrp="1"/>
              </p:cNvSpPr>
              <p:nvPr>
                <p:ph idx="1"/>
              </p:nvPr>
            </p:nvSpPr>
            <p:spPr/>
            <p:txBody>
              <a:bodyPr>
                <a:normAutofit fontScale="92500" lnSpcReduction="20000"/>
              </a:bodyPr>
              <a:lstStyle/>
              <a:p>
                <a:pPr marL="0" indent="0">
                  <a:buNone/>
                </a:pPr>
                <a:r>
                  <a:rPr lang="en-US" dirty="0"/>
                  <a:t>Although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=0</m:t>
                    </m:r>
                  </m:oMath>
                </a14:m>
                <a:r>
                  <a:rPr lang="en-US" dirty="0"/>
                  <a:t> is the most common hypothesis, we sometimes want to test whether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oMath>
                </a14:m>
                <a:r>
                  <a:rPr lang="en-US" dirty="0"/>
                  <a:t> is equal to some other given constant. Generally, if the null is stated as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𝑎</m:t>
                          </m:r>
                        </m:e>
                        <m:sub>
                          <m:r>
                            <a:rPr lang="en-CA" b="0" i="1" smtClean="0">
                              <a:latin typeface="Cambria Math" panose="02040503050406030204" pitchFamily="18" charset="0"/>
                              <a:ea typeface="Cambria Math" panose="02040503050406030204" pitchFamily="18" charset="0"/>
                            </a:rPr>
                            <m:t>𝑗</m:t>
                          </m:r>
                        </m:sub>
                      </m:sSub>
                    </m:oMath>
                  </m:oMathPara>
                </a14:m>
                <a:endParaRPr lang="en-US" dirty="0"/>
              </a:p>
              <a:p>
                <a:pPr marL="0" indent="0">
                  <a:buNone/>
                </a:pPr>
                <a:r>
                  <a:rPr lang="en-US" dirty="0"/>
                  <a:t>where </a:t>
                </a:r>
                <a14:m>
                  <m:oMath xmlns:m="http://schemas.openxmlformats.org/officeDocument/2006/math">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𝑎</m:t>
                        </m:r>
                      </m:e>
                      <m:sub>
                        <m:r>
                          <a:rPr lang="en-CA" b="0" i="1" smtClean="0">
                            <a:latin typeface="Cambria Math" panose="02040503050406030204" pitchFamily="18" charset="0"/>
                            <a:ea typeface="Cambria Math" panose="02040503050406030204" pitchFamily="18" charset="0"/>
                          </a:rPr>
                          <m:t>𝑗</m:t>
                        </m:r>
                      </m:sub>
                    </m:sSub>
                  </m:oMath>
                </a14:m>
                <a:r>
                  <a:rPr lang="en-US" dirty="0"/>
                  <a:t> is our hypothesized value of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oMath>
                </a14:m>
                <a:r>
                  <a:rPr lang="en-US" dirty="0"/>
                  <a:t> , then the appropriate t statistic is: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𝑡</m:t>
                          </m:r>
                        </m:e>
                        <m:sub>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𝑗</m:t>
                              </m:r>
                            </m:sub>
                          </m:sSub>
                        </m:sub>
                      </m:sSub>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r>
                            <a:rPr lang="en-CA" b="0" i="1" smtClean="0">
                              <a:latin typeface="Cambria Math" panose="02040503050406030204" pitchFamily="18" charset="0"/>
                            </a:rPr>
                            <m:t>−</m:t>
                          </m:r>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𝑎</m:t>
                              </m:r>
                            </m:e>
                            <m:sub>
                              <m:r>
                                <a:rPr lang="en-CA" i="1">
                                  <a:latin typeface="Cambria Math" panose="02040503050406030204" pitchFamily="18" charset="0"/>
                                  <a:ea typeface="Cambria Math" panose="02040503050406030204" pitchFamily="18" charset="0"/>
                                </a:rPr>
                                <m:t>𝑗</m:t>
                              </m:r>
                            </m:sub>
                          </m:sSub>
                        </m:num>
                        <m:den>
                          <m:r>
                            <a:rPr lang="en-CA" b="0" i="1" smtClean="0">
                              <a:latin typeface="Cambria Math" panose="02040503050406030204" pitchFamily="18" charset="0"/>
                            </a:rPr>
                            <m:t>𝑠𝑒</m:t>
                          </m:r>
                          <m:d>
                            <m:dPr>
                              <m:ctrlPr>
                                <a:rPr lang="en-CA"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e>
                          </m:d>
                        </m:den>
                      </m:f>
                    </m:oMath>
                  </m:oMathPara>
                </a14:m>
                <a:endParaRPr lang="en-US" dirty="0"/>
              </a:p>
              <a:p>
                <a:pPr marL="0" indent="0">
                  <a:buNone/>
                </a:pPr>
                <a:r>
                  <a:rPr lang="en-US" dirty="0"/>
                  <a:t>As before, t measures how many estimated standard deviations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𝑗</m:t>
                        </m:r>
                      </m:sub>
                    </m:sSub>
                  </m:oMath>
                </a14:m>
                <a:r>
                  <a:rPr lang="en-US" dirty="0"/>
                  <a:t> is away from the hypothesized value of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oMath>
                </a14:m>
                <a:r>
                  <a:rPr lang="en-US" dirty="0"/>
                  <a:t>.</a:t>
                </a:r>
              </a:p>
              <a:p>
                <a:pPr marL="0" indent="0">
                  <a:buNone/>
                </a:pPr>
                <a:r>
                  <a:rPr lang="en-US" dirty="0"/>
                  <a:t>Under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𝑎</m:t>
                        </m:r>
                      </m:e>
                      <m:sub>
                        <m:r>
                          <a:rPr lang="en-CA" b="0" i="1" smtClean="0">
                            <a:latin typeface="Cambria Math" panose="02040503050406030204" pitchFamily="18" charset="0"/>
                            <a:ea typeface="Cambria Math" panose="02040503050406030204" pitchFamily="18" charset="0"/>
                          </a:rPr>
                          <m:t>𝑗</m:t>
                        </m:r>
                      </m:sub>
                    </m:sSub>
                  </m:oMath>
                </a14:m>
                <a:r>
                  <a:rPr lang="en-US" dirty="0"/>
                  <a:t>, this t statistic is distributed as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𝑡</m:t>
                        </m:r>
                      </m:e>
                      <m:sub>
                        <m:r>
                          <a:rPr lang="en-CA" i="1">
                            <a:latin typeface="Cambria Math" panose="02040503050406030204" pitchFamily="18" charset="0"/>
                            <a:ea typeface="Cambria Math" panose="02040503050406030204" pitchFamily="18" charset="0"/>
                          </a:rPr>
                          <m:t>𝑛</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𝑘</m:t>
                        </m:r>
                        <m:r>
                          <a:rPr lang="en-CA" i="1">
                            <a:latin typeface="Cambria Math" panose="02040503050406030204" pitchFamily="18" charset="0"/>
                            <a:ea typeface="Cambria Math" panose="02040503050406030204" pitchFamily="18" charset="0"/>
                          </a:rPr>
                          <m:t>+1)</m:t>
                        </m:r>
                      </m:sub>
                    </m:sSub>
                  </m:oMath>
                </a14:m>
                <a:r>
                  <a:rPr lang="en-US" dirty="0"/>
                  <a:t> from Theorem 4.2 and it can be used against one-sided or two-sided alternatives.</a:t>
                </a:r>
              </a:p>
            </p:txBody>
          </p:sp>
        </mc:Choice>
        <mc:Fallback>
          <p:sp>
            <p:nvSpPr>
              <p:cNvPr id="3" name="Content Placeholder 2">
                <a:extLst>
                  <a:ext uri="{FF2B5EF4-FFF2-40B4-BE49-F238E27FC236}">
                    <a16:creationId xmlns:a16="http://schemas.microsoft.com/office/drawing/2014/main" id="{C32FF9C0-3DDF-F219-736D-0D1CAACCC9EB}"/>
                  </a:ext>
                </a:extLst>
              </p:cNvPr>
              <p:cNvSpPr>
                <a:spLocks noGrp="1" noRot="1" noChangeAspect="1" noMove="1" noResize="1" noEditPoints="1" noAdjustHandles="1" noChangeArrowheads="1" noChangeShapeType="1" noTextEdit="1"/>
              </p:cNvSpPr>
              <p:nvPr>
                <p:ph idx="1"/>
              </p:nvPr>
            </p:nvSpPr>
            <p:spPr>
              <a:blipFill>
                <a:blip r:embed="rId2"/>
                <a:stretch>
                  <a:fillRect l="-498" t="-1761" r="-374"/>
                </a:stretch>
              </a:blipFill>
            </p:spPr>
            <p:txBody>
              <a:bodyPr/>
              <a:lstStyle/>
              <a:p>
                <a:r>
                  <a:rPr lang="en-US">
                    <a:noFill/>
                  </a:rPr>
                  <a:t> </a:t>
                </a:r>
              </a:p>
            </p:txBody>
          </p:sp>
        </mc:Fallback>
      </mc:AlternateContent>
    </p:spTree>
    <p:extLst>
      <p:ext uri="{BB962C8B-B14F-4D97-AF65-F5344CB8AC3E}">
        <p14:creationId xmlns:p14="http://schemas.microsoft.com/office/powerpoint/2010/main" val="8904525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383C4-2C1C-2DAB-B83E-051B70D92BC8}"/>
              </a:ext>
            </a:extLst>
          </p:cNvPr>
          <p:cNvSpPr>
            <a:spLocks noGrp="1"/>
          </p:cNvSpPr>
          <p:nvPr>
            <p:ph type="title"/>
          </p:nvPr>
        </p:nvSpPr>
        <p:spPr/>
        <p:txBody>
          <a:bodyPr/>
          <a:lstStyle/>
          <a:p>
            <a:r>
              <a:rPr lang="en-US" dirty="0"/>
              <a:t>Computing p-values for t tests</a:t>
            </a:r>
          </a:p>
        </p:txBody>
      </p:sp>
      <p:sp>
        <p:nvSpPr>
          <p:cNvPr id="3" name="Content Placeholder 2">
            <a:extLst>
              <a:ext uri="{FF2B5EF4-FFF2-40B4-BE49-F238E27FC236}">
                <a16:creationId xmlns:a16="http://schemas.microsoft.com/office/drawing/2014/main" id="{6252CFAA-095B-F0CC-16B2-4BE7E52D10D9}"/>
              </a:ext>
            </a:extLst>
          </p:cNvPr>
          <p:cNvSpPr>
            <a:spLocks noGrp="1"/>
          </p:cNvSpPr>
          <p:nvPr>
            <p:ph idx="1"/>
          </p:nvPr>
        </p:nvSpPr>
        <p:spPr/>
        <p:txBody>
          <a:bodyPr/>
          <a:lstStyle/>
          <a:p>
            <a:r>
              <a:rPr lang="en-US" dirty="0"/>
              <a:t>The classical approach to hypothesis testing consists of identifying an alternative hypothesis and then choosing a significance level to then determine a critical value. Once the critical value has been identified, the value of the t statistic is compared with the critical value, and the null is either rejected or not rejected at the given significance level.</a:t>
            </a:r>
          </a:p>
          <a:p>
            <a:r>
              <a:rPr lang="en-US" dirty="0"/>
              <a:t>Even after deciding on the appropriate alternative, there is a component of arbitrariness to the classical approach, which results from having to choose a significance level ahead of time. Different researchers prefer different significance levels, depending on the particular application. There is no “correct” significance level.</a:t>
            </a:r>
          </a:p>
        </p:txBody>
      </p:sp>
    </p:spTree>
    <p:extLst>
      <p:ext uri="{BB962C8B-B14F-4D97-AF65-F5344CB8AC3E}">
        <p14:creationId xmlns:p14="http://schemas.microsoft.com/office/powerpoint/2010/main" val="271760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53DC5-522A-B066-B1CF-55659E7BB148}"/>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1EEA66-1D39-FF8F-4736-670752E56212}"/>
                  </a:ext>
                </a:extLst>
              </p:cNvPr>
              <p:cNvSpPr>
                <a:spLocks noGrp="1"/>
              </p:cNvSpPr>
              <p:nvPr>
                <p:ph idx="1"/>
              </p:nvPr>
            </p:nvSpPr>
            <p:spPr/>
            <p:txBody>
              <a:bodyPr>
                <a:normAutofit lnSpcReduction="10000"/>
              </a:bodyPr>
              <a:lstStyle/>
              <a:p>
                <a:r>
                  <a:rPr lang="en-US" dirty="0"/>
                  <a:t>Rather than testing at different significance levels, it is more informative to answer the following question: Given the observed value of the t statistic, what is the smallest significance level at which the null hypothesis would be rejected? This level is known as the </a:t>
                </a:r>
                <a:r>
                  <a:rPr lang="en-US" b="1" dirty="0"/>
                  <a:t>p-value</a:t>
                </a:r>
                <a:r>
                  <a:rPr lang="en-US" dirty="0"/>
                  <a:t> for the test.</a:t>
                </a:r>
              </a:p>
              <a:p>
                <a:r>
                  <a:rPr lang="en-US" dirty="0"/>
                  <a:t>Thus the p-value is the probability of observing a t statistic as extreme as we did if the null hypothesis is true. This means that small p-values are evidence against the null; large p-values provide little evidence against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𝐻</m:t>
                        </m:r>
                      </m:e>
                      <m:sub>
                        <m:r>
                          <a:rPr lang="en-CA" b="0" i="1" smtClean="0">
                            <a:latin typeface="Cambria Math" panose="02040503050406030204" pitchFamily="18" charset="0"/>
                          </a:rPr>
                          <m:t>0</m:t>
                        </m:r>
                      </m:sub>
                    </m:sSub>
                  </m:oMath>
                </a14:m>
                <a:r>
                  <a:rPr lang="en-US" dirty="0"/>
                  <a:t>.</a:t>
                </a:r>
              </a:p>
              <a:p>
                <a:r>
                  <a:rPr lang="en-US" dirty="0"/>
                  <a:t>Once the p-value has been computed, a classical test can be carried out at any desired level. If </a:t>
                </a:r>
                <a14:m>
                  <m:oMath xmlns:m="http://schemas.openxmlformats.org/officeDocument/2006/math">
                    <m:r>
                      <a:rPr lang="el-GR" i="1" dirty="0" smtClean="0">
                        <a:latin typeface="Cambria Math" panose="02040503050406030204" pitchFamily="18" charset="0"/>
                      </a:rPr>
                      <m:t>𝛼</m:t>
                    </m:r>
                  </m:oMath>
                </a14:m>
                <a:r>
                  <a:rPr lang="el-GR" dirty="0"/>
                  <a:t> </a:t>
                </a:r>
                <a:r>
                  <a:rPr lang="en-US" dirty="0"/>
                  <a:t>denotes the significance level of the test (in decimal form), then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is rejected if </a:t>
                </a:r>
                <a14:m>
                  <m:oMath xmlns:m="http://schemas.openxmlformats.org/officeDocument/2006/math">
                    <m:r>
                      <a:rPr lang="en-US" i="1" dirty="0" smtClean="0">
                        <a:latin typeface="Cambria Math" panose="02040503050406030204" pitchFamily="18" charset="0"/>
                      </a:rPr>
                      <m:t>𝑝</m:t>
                    </m:r>
                    <m:r>
                      <a:rPr lang="en-CA" b="0" i="1" dirty="0" smtClean="0">
                        <a:latin typeface="Cambria Math" panose="02040503050406030204" pitchFamily="18" charset="0"/>
                      </a:rPr>
                      <m:t> </m:t>
                    </m:r>
                    <m:r>
                      <a:rPr lang="en-US" i="1" dirty="0" smtClean="0">
                        <a:latin typeface="Cambria Math" panose="02040503050406030204" pitchFamily="18" charset="0"/>
                      </a:rPr>
                      <m:t>𝑣𝑎𝑙𝑢𝑒</m:t>
                    </m:r>
                    <m:r>
                      <a:rPr lang="en-US" i="1" dirty="0" smtClean="0">
                        <a:latin typeface="Cambria Math" panose="02040503050406030204" pitchFamily="18" charset="0"/>
                      </a:rPr>
                      <m:t> &lt; </m:t>
                    </m:r>
                    <m:r>
                      <a:rPr lang="el-GR" i="1" dirty="0" smtClean="0">
                        <a:latin typeface="Cambria Math" panose="02040503050406030204" pitchFamily="18" charset="0"/>
                      </a:rPr>
                      <m:t>𝛼</m:t>
                    </m:r>
                  </m:oMath>
                </a14:m>
                <a:r>
                  <a:rPr lang="el-GR" dirty="0"/>
                  <a:t>; </a:t>
                </a:r>
                <a:r>
                  <a:rPr lang="en-US" dirty="0"/>
                  <a:t>otherwise,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𝐻</m:t>
                        </m:r>
                      </m:e>
                      <m:sub>
                        <m:r>
                          <a:rPr lang="en-CA" i="1">
                            <a:latin typeface="Cambria Math" panose="02040503050406030204" pitchFamily="18" charset="0"/>
                          </a:rPr>
                          <m:t>0</m:t>
                        </m:r>
                      </m:sub>
                    </m:sSub>
                  </m:oMath>
                </a14:m>
                <a:r>
                  <a:rPr lang="en-US" dirty="0"/>
                  <a:t> is not rejected at the </a:t>
                </a:r>
                <a14:m>
                  <m:oMath xmlns:m="http://schemas.openxmlformats.org/officeDocument/2006/math">
                    <m:r>
                      <a:rPr lang="en-US" i="1" dirty="0" smtClean="0">
                        <a:latin typeface="Cambria Math" panose="02040503050406030204" pitchFamily="18" charset="0"/>
                      </a:rPr>
                      <m:t>100</m:t>
                    </m:r>
                    <m:r>
                      <a:rPr lang="en-CA" b="0" i="1" dirty="0" smtClean="0">
                        <a:latin typeface="Cambria Math" panose="02040503050406030204" pitchFamily="18" charset="0"/>
                      </a:rPr>
                      <m:t> </m:t>
                    </m:r>
                    <m:r>
                      <a:rPr lang="en-CA" b="0" i="1" dirty="0" smtClean="0">
                        <a:latin typeface="Cambria Math" panose="02040503050406030204" pitchFamily="18" charset="0"/>
                        <a:ea typeface="Cambria Math" panose="02040503050406030204" pitchFamily="18" charset="0"/>
                      </a:rPr>
                      <m:t>× </m:t>
                    </m:r>
                    <m:r>
                      <a:rPr lang="el-GR" i="1" dirty="0" smtClean="0">
                        <a:latin typeface="Cambria Math" panose="02040503050406030204" pitchFamily="18" charset="0"/>
                      </a:rPr>
                      <m:t>𝛼</m:t>
                    </m:r>
                    <m:r>
                      <a:rPr lang="en-CA" b="0" i="1" dirty="0" smtClean="0">
                        <a:latin typeface="Cambria Math" panose="02040503050406030204" pitchFamily="18" charset="0"/>
                      </a:rPr>
                      <m:t> </m:t>
                    </m:r>
                    <m:r>
                      <a:rPr lang="el-GR" i="1" dirty="0" smtClean="0">
                        <a:latin typeface="Cambria Math" panose="02040503050406030204" pitchFamily="18" charset="0"/>
                      </a:rPr>
                      <m:t>% </m:t>
                    </m:r>
                  </m:oMath>
                </a14:m>
                <a:r>
                  <a:rPr lang="en-US" dirty="0"/>
                  <a:t>level.</a:t>
                </a:r>
              </a:p>
            </p:txBody>
          </p:sp>
        </mc:Choice>
        <mc:Fallback>
          <p:sp>
            <p:nvSpPr>
              <p:cNvPr id="3" name="Content Placeholder 2">
                <a:extLst>
                  <a:ext uri="{FF2B5EF4-FFF2-40B4-BE49-F238E27FC236}">
                    <a16:creationId xmlns:a16="http://schemas.microsoft.com/office/drawing/2014/main" id="{B21EEA66-1D39-FF8F-4736-670752E56212}"/>
                  </a:ext>
                </a:extLst>
              </p:cNvPr>
              <p:cNvSpPr>
                <a:spLocks noGrp="1" noRot="1" noChangeAspect="1" noMove="1" noResize="1" noEditPoints="1" noAdjustHandles="1" noChangeArrowheads="1" noChangeShapeType="1" noTextEdit="1"/>
              </p:cNvSpPr>
              <p:nvPr>
                <p:ph idx="1"/>
              </p:nvPr>
            </p:nvSpPr>
            <p:spPr>
              <a:blipFill>
                <a:blip r:embed="rId2"/>
                <a:stretch>
                  <a:fillRect l="-498" t="-1056" r="-249"/>
                </a:stretch>
              </a:blipFill>
            </p:spPr>
            <p:txBody>
              <a:bodyPr/>
              <a:lstStyle/>
              <a:p>
                <a:r>
                  <a:rPr lang="en-US">
                    <a:noFill/>
                  </a:rPr>
                  <a:t> </a:t>
                </a:r>
              </a:p>
            </p:txBody>
          </p:sp>
        </mc:Fallback>
      </mc:AlternateContent>
    </p:spTree>
    <p:extLst>
      <p:ext uri="{BB962C8B-B14F-4D97-AF65-F5344CB8AC3E}">
        <p14:creationId xmlns:p14="http://schemas.microsoft.com/office/powerpoint/2010/main" val="241796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F415-D7F3-9E15-F7DD-BE4F8EC09582}"/>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BD557B-3489-A52A-8C89-ADEDE90996AA}"/>
                  </a:ext>
                </a:extLst>
              </p:cNvPr>
              <p:cNvSpPr>
                <a:spLocks noGrp="1"/>
              </p:cNvSpPr>
              <p:nvPr>
                <p:ph idx="1"/>
              </p:nvPr>
            </p:nvSpPr>
            <p:spPr/>
            <p:txBody>
              <a:bodyPr/>
              <a:lstStyle/>
              <a:p>
                <a:r>
                  <a:rPr lang="en-US" dirty="0"/>
                  <a:t>Let’s expand on some of what we have learned so far about the expected values and variance of OLS estimators. </a:t>
                </a:r>
              </a:p>
              <a:p>
                <a:r>
                  <a:rPr lang="en-US" dirty="0"/>
                  <a:t>If we want to perform statistical inference, we need to know the full sampling distribution of our </a:t>
                </a:r>
                <a14:m>
                  <m:oMath xmlns:m="http://schemas.openxmlformats.org/officeDocument/2006/math">
                    <m:acc>
                      <m:accPr>
                        <m:chr m:val="̂"/>
                        <m:ctrlPr>
                          <a:rPr lang="es-ES" i="1" smtClean="0">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r>
                          <a:rPr lang="es-ES" i="1">
                            <a:latin typeface="Cambria Math" panose="02040503050406030204" pitchFamily="18" charset="0"/>
                          </a:rPr>
                          <m:t> </m:t>
                        </m:r>
                      </m:e>
                    </m:acc>
                  </m:oMath>
                </a14:m>
                <a:r>
                  <a:rPr lang="en-US" dirty="0"/>
                  <a:t> of interest. </a:t>
                </a:r>
              </a:p>
              <a:p>
                <a:r>
                  <a:rPr lang="en-US" dirty="0"/>
                  <a:t>To do this, we require one final assumption…</a:t>
                </a:r>
              </a:p>
            </p:txBody>
          </p:sp>
        </mc:Choice>
        <mc:Fallback>
          <p:sp>
            <p:nvSpPr>
              <p:cNvPr id="3" name="Content Placeholder 2">
                <a:extLst>
                  <a:ext uri="{FF2B5EF4-FFF2-40B4-BE49-F238E27FC236}">
                    <a16:creationId xmlns:a16="http://schemas.microsoft.com/office/drawing/2014/main" id="{41BD557B-3489-A52A-8C89-ADEDE90996AA}"/>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3772906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50B90E-3C59-9E29-D832-C628E58CE589}"/>
              </a:ext>
            </a:extLst>
          </p:cNvPr>
          <p:cNvSpPr>
            <a:spLocks noGrp="1"/>
          </p:cNvSpPr>
          <p:nvPr>
            <p:ph type="title"/>
          </p:nvPr>
        </p:nvSpPr>
        <p:spPr/>
        <p:txBody>
          <a:bodyPr/>
          <a:lstStyle/>
          <a:p>
            <a:r>
              <a:rPr lang="en-US" dirty="0"/>
              <a:t>example</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DD89B7A6-5E6E-B7F2-02C8-F3DCE7EC43B2}"/>
                  </a:ext>
                </a:extLst>
              </p:cNvPr>
              <p:cNvSpPr>
                <a:spLocks noGrp="1"/>
              </p:cNvSpPr>
              <p:nvPr>
                <p:ph idx="1"/>
              </p:nvPr>
            </p:nvSpPr>
            <p:spPr/>
            <p:txBody>
              <a:bodyPr>
                <a:normAutofit fontScale="92500" lnSpcReduction="20000"/>
              </a:bodyPr>
              <a:lstStyle/>
              <a:p>
                <a:r>
                  <a:rPr lang="en-US" dirty="0"/>
                  <a:t>Let’s say that I want to know that I have some theory about the determinants of wages. I am particularly interested in the effect of experience and education on wages. I estimate the following equation:</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CA" i="1" dirty="0">
                          <a:latin typeface="Cambria Math" panose="02040503050406030204" pitchFamily="18" charset="0"/>
                        </a:rPr>
                        <m:t>𝑤𝑎𝑔𝑒</m:t>
                      </m:r>
                      <m:r>
                        <a:rPr lang="en-US" i="1" dirty="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l-GR" i="1" dirty="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r>
                        <a:rPr lang="en-CA" i="1" dirty="0">
                          <a:latin typeface="Cambria Math" panose="02040503050406030204" pitchFamily="18" charset="0"/>
                        </a:rPr>
                        <m:t>𝑒𝑥𝑝𝑒𝑟𝑖𝑒𝑛𝑐𝑒</m:t>
                      </m:r>
                      <m:r>
                        <a:rPr lang="en-CA" i="1" dirty="0">
                          <a:latin typeface="Cambria Math" panose="02040503050406030204" pitchFamily="18" charset="0"/>
                        </a:rPr>
                        <m:t>+</m:t>
                      </m:r>
                      <m:sSub>
                        <m:sSubPr>
                          <m:ctrlPr>
                            <a:rPr lang="en-CA" i="1" dirty="0">
                              <a:latin typeface="Cambria Math" panose="02040503050406030204" pitchFamily="18" charset="0"/>
                            </a:rPr>
                          </m:ctrlPr>
                        </m:sSubPr>
                        <m:e>
                          <m:r>
                            <a:rPr lang="en-CA" i="1" dirty="0">
                              <a:latin typeface="Cambria Math" panose="02040503050406030204" pitchFamily="18" charset="0"/>
                              <a:ea typeface="Cambria Math" panose="02040503050406030204" pitchFamily="18" charset="0"/>
                            </a:rPr>
                            <m:t>𝛽</m:t>
                          </m:r>
                        </m:e>
                        <m:sub>
                          <m:r>
                            <a:rPr lang="en-CA" i="1" dirty="0">
                              <a:latin typeface="Cambria Math" panose="02040503050406030204" pitchFamily="18" charset="0"/>
                            </a:rPr>
                            <m:t>2</m:t>
                          </m:r>
                        </m:sub>
                      </m:sSub>
                      <m:r>
                        <a:rPr lang="en-CA" i="1" dirty="0">
                          <a:latin typeface="Cambria Math" panose="02040503050406030204" pitchFamily="18" charset="0"/>
                        </a:rPr>
                        <m:t>𝑒𝑑𝑢𝑐𝑎𝑡𝑖𝑜𝑛</m:t>
                      </m:r>
                      <m:r>
                        <a:rPr lang="en-US" i="1" dirty="0">
                          <a:latin typeface="Cambria Math" panose="02040503050406030204" pitchFamily="18" charset="0"/>
                        </a:rPr>
                        <m:t>+</m:t>
                      </m:r>
                      <m:r>
                        <a:rPr lang="en-US" i="1" dirty="0">
                          <a:latin typeface="Cambria Math" panose="02040503050406030204" pitchFamily="18" charset="0"/>
                        </a:rPr>
                        <m:t>𝑢</m:t>
                      </m:r>
                    </m:oMath>
                  </m:oMathPara>
                </a14:m>
                <a:endParaRPr lang="en-US" dirty="0"/>
              </a:p>
              <a:p>
                <a:pPr marL="0" indent="0" algn="ctr">
                  <a:buNone/>
                </a:pPr>
                <a:endParaRPr lang="en-US" dirty="0"/>
              </a:p>
              <a:p>
                <a:r>
                  <a:rPr lang="en-US" dirty="0"/>
                  <a:t>Where wage is gross hourly wage rate in euro, education is education level from 1 [low] to 5 [high], and experience is years of experience. The data covers a sample of wage-earners from Belgium in 1994. </a:t>
                </a:r>
              </a:p>
              <a:p>
                <a:endParaRPr lang="en-US" dirty="0"/>
              </a:p>
              <a:p>
                <a:r>
                  <a:rPr lang="en-US" dirty="0"/>
                  <a:t>Before running any model, I want to look at the distribution of my variables. </a:t>
                </a:r>
              </a:p>
            </p:txBody>
          </p:sp>
        </mc:Choice>
        <mc:Fallback>
          <p:sp>
            <p:nvSpPr>
              <p:cNvPr id="5" name="Content Placeholder 4">
                <a:extLst>
                  <a:ext uri="{FF2B5EF4-FFF2-40B4-BE49-F238E27FC236}">
                    <a16:creationId xmlns:a16="http://schemas.microsoft.com/office/drawing/2014/main" id="{DD89B7A6-5E6E-B7F2-02C8-F3DCE7EC43B2}"/>
                  </a:ext>
                </a:extLst>
              </p:cNvPr>
              <p:cNvSpPr>
                <a:spLocks noGrp="1" noRot="1" noChangeAspect="1" noMove="1" noResize="1" noEditPoints="1" noAdjustHandles="1" noChangeArrowheads="1" noChangeShapeType="1" noTextEdit="1"/>
              </p:cNvSpPr>
              <p:nvPr>
                <p:ph idx="1"/>
              </p:nvPr>
            </p:nvSpPr>
            <p:spPr>
              <a:blipFill>
                <a:blip r:embed="rId2"/>
                <a:stretch>
                  <a:fillRect l="-374" t="-1761" r="-872"/>
                </a:stretch>
              </a:blipFill>
            </p:spPr>
            <p:txBody>
              <a:bodyPr/>
              <a:lstStyle/>
              <a:p>
                <a:r>
                  <a:rPr lang="en-US">
                    <a:noFill/>
                  </a:rPr>
                  <a:t> </a:t>
                </a:r>
              </a:p>
            </p:txBody>
          </p:sp>
        </mc:Fallback>
      </mc:AlternateContent>
    </p:spTree>
    <p:extLst>
      <p:ext uri="{BB962C8B-B14F-4D97-AF65-F5344CB8AC3E}">
        <p14:creationId xmlns:p14="http://schemas.microsoft.com/office/powerpoint/2010/main" val="3404795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8F5D23-8E0B-AE6C-6B62-9E48B1CAF701}"/>
              </a:ext>
            </a:extLst>
          </p:cNvPr>
          <p:cNvPicPr>
            <a:picLocks noChangeAspect="1"/>
          </p:cNvPicPr>
          <p:nvPr/>
        </p:nvPicPr>
        <p:blipFill>
          <a:blip r:embed="rId2"/>
          <a:stretch>
            <a:fillRect/>
          </a:stretch>
        </p:blipFill>
        <p:spPr>
          <a:xfrm>
            <a:off x="1105180" y="796343"/>
            <a:ext cx="9981640" cy="5265315"/>
          </a:xfrm>
          <a:prstGeom prst="rect">
            <a:avLst/>
          </a:prstGeom>
        </p:spPr>
      </p:pic>
      <p:pic>
        <p:nvPicPr>
          <p:cNvPr id="2" name="Picture 1">
            <a:extLst>
              <a:ext uri="{FF2B5EF4-FFF2-40B4-BE49-F238E27FC236}">
                <a16:creationId xmlns:a16="http://schemas.microsoft.com/office/drawing/2014/main" id="{80773475-58D7-76E1-F373-1929CB9AF5B7}"/>
              </a:ext>
            </a:extLst>
          </p:cNvPr>
          <p:cNvPicPr>
            <a:picLocks noChangeAspect="1"/>
          </p:cNvPicPr>
          <p:nvPr/>
        </p:nvPicPr>
        <p:blipFill>
          <a:blip r:embed="rId3"/>
          <a:stretch>
            <a:fillRect/>
          </a:stretch>
        </p:blipFill>
        <p:spPr>
          <a:xfrm>
            <a:off x="610797" y="587266"/>
            <a:ext cx="10970405" cy="5790674"/>
          </a:xfrm>
          <a:prstGeom prst="rect">
            <a:avLst/>
          </a:prstGeom>
        </p:spPr>
      </p:pic>
    </p:spTree>
    <p:extLst>
      <p:ext uri="{BB962C8B-B14F-4D97-AF65-F5344CB8AC3E}">
        <p14:creationId xmlns:p14="http://schemas.microsoft.com/office/powerpoint/2010/main" val="15352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50B90E-3C59-9E29-D832-C628E58CE589}"/>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DD89B7A6-5E6E-B7F2-02C8-F3DCE7EC43B2}"/>
                  </a:ext>
                </a:extLst>
              </p:cNvPr>
              <p:cNvSpPr>
                <a:spLocks noGrp="1"/>
              </p:cNvSpPr>
              <p:nvPr>
                <p:ph idx="1"/>
              </p:nvPr>
            </p:nvSpPr>
            <p:spPr/>
            <p:txBody>
              <a:bodyPr>
                <a:normAutofit fontScale="92500" lnSpcReduction="20000"/>
              </a:bodyPr>
              <a:lstStyle/>
              <a:p>
                <a:r>
                  <a:rPr lang="en-US" dirty="0"/>
                  <a:t>Let’s say that I want to know that I have some theory about the determinants of wages. I am particularly interested in the effect of experience and education on wages. I estimate the following equation:</a:t>
                </a:r>
              </a:p>
              <a:p>
                <a:pPr marL="0" indent="0" algn="ctr">
                  <a:buNone/>
                </a:pPr>
                <a:endParaRPr lang="en-CA" b="1" i="0"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CA" b="1" i="0" dirty="0" smtClean="0">
                          <a:latin typeface="Cambria Math" panose="02040503050406030204" pitchFamily="18" charset="0"/>
                        </a:rPr>
                        <m:t>𝐥𝐨𝐠</m:t>
                      </m:r>
                      <m:r>
                        <a:rPr lang="en-CA" b="1" i="1" dirty="0" smtClean="0">
                          <a:latin typeface="Cambria Math" panose="02040503050406030204" pitchFamily="18" charset="0"/>
                        </a:rPr>
                        <m:t>⁡(</m:t>
                      </m:r>
                      <m:r>
                        <a:rPr lang="en-CA" b="1" i="1" dirty="0">
                          <a:latin typeface="Cambria Math" panose="02040503050406030204" pitchFamily="18" charset="0"/>
                        </a:rPr>
                        <m:t>𝒘𝒂𝒈𝒆</m:t>
                      </m:r>
                      <m:r>
                        <a:rPr lang="en-CA" b="1" i="1" dirty="0" smtClean="0">
                          <a:latin typeface="Cambria Math" panose="02040503050406030204" pitchFamily="18" charset="0"/>
                        </a:rPr>
                        <m:t>)</m:t>
                      </m:r>
                      <m:r>
                        <a:rPr lang="en-US" i="1" dirty="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l-GR" i="1" dirty="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r>
                        <a:rPr lang="en-CA" i="1" dirty="0">
                          <a:latin typeface="Cambria Math" panose="02040503050406030204" pitchFamily="18" charset="0"/>
                        </a:rPr>
                        <m:t>𝑒𝑥𝑝𝑒𝑟𝑖𝑒𝑛𝑐𝑒</m:t>
                      </m:r>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ea typeface="Cambria Math" panose="02040503050406030204" pitchFamily="18" charset="0"/>
                            </a:rPr>
                            <m:t>𝛽</m:t>
                          </m:r>
                        </m:e>
                        <m:sub>
                          <m:r>
                            <a:rPr lang="en-CA" b="0" i="1" dirty="0" smtClean="0">
                              <a:latin typeface="Cambria Math" panose="02040503050406030204" pitchFamily="18" charset="0"/>
                            </a:rPr>
                            <m:t>2</m:t>
                          </m:r>
                        </m:sub>
                      </m:sSub>
                      <m:r>
                        <a:rPr lang="en-CA" b="0" i="1" dirty="0" smtClean="0">
                          <a:latin typeface="Cambria Math" panose="02040503050406030204" pitchFamily="18" charset="0"/>
                        </a:rPr>
                        <m:t>𝑒𝑑𝑢𝑐𝑎𝑡𝑖𝑜𝑛</m:t>
                      </m:r>
                      <m:r>
                        <a:rPr lang="en-US" i="1" dirty="0">
                          <a:latin typeface="Cambria Math" panose="02040503050406030204" pitchFamily="18" charset="0"/>
                        </a:rPr>
                        <m:t>+</m:t>
                      </m:r>
                      <m:r>
                        <a:rPr lang="en-US" i="1" dirty="0">
                          <a:latin typeface="Cambria Math" panose="02040503050406030204" pitchFamily="18" charset="0"/>
                        </a:rPr>
                        <m:t>𝑢</m:t>
                      </m:r>
                    </m:oMath>
                  </m:oMathPara>
                </a14:m>
                <a:endParaRPr lang="en-US" dirty="0"/>
              </a:p>
              <a:p>
                <a:endParaRPr lang="en-US" dirty="0"/>
              </a:p>
              <a:p>
                <a:r>
                  <a:rPr lang="en-US" dirty="0"/>
                  <a:t>Where wage is gross hourly wage rate in euro, education is education level from 1 [low] to 5 [high], and experience is years of experience. The data covers a sample of wage-earners from Belgium in 1994. </a:t>
                </a:r>
              </a:p>
              <a:p>
                <a:endParaRPr lang="en-US" dirty="0"/>
              </a:p>
              <a:p>
                <a:r>
                  <a:rPr lang="en-US" dirty="0"/>
                  <a:t>Before running any model, I want to look at the distribution of my variables. </a:t>
                </a:r>
              </a:p>
            </p:txBody>
          </p:sp>
        </mc:Choice>
        <mc:Fallback>
          <p:sp>
            <p:nvSpPr>
              <p:cNvPr id="5" name="Content Placeholder 4">
                <a:extLst>
                  <a:ext uri="{FF2B5EF4-FFF2-40B4-BE49-F238E27FC236}">
                    <a16:creationId xmlns:a16="http://schemas.microsoft.com/office/drawing/2014/main" id="{DD89B7A6-5E6E-B7F2-02C8-F3DCE7EC43B2}"/>
                  </a:ext>
                </a:extLst>
              </p:cNvPr>
              <p:cNvSpPr>
                <a:spLocks noGrp="1" noRot="1" noChangeAspect="1" noMove="1" noResize="1" noEditPoints="1" noAdjustHandles="1" noChangeArrowheads="1" noChangeShapeType="1" noTextEdit="1"/>
              </p:cNvSpPr>
              <p:nvPr>
                <p:ph idx="1"/>
              </p:nvPr>
            </p:nvSpPr>
            <p:spPr>
              <a:blipFill>
                <a:blip r:embed="rId2"/>
                <a:stretch>
                  <a:fillRect l="-374" t="-1761" r="-872"/>
                </a:stretch>
              </a:blipFill>
            </p:spPr>
            <p:txBody>
              <a:bodyPr/>
              <a:lstStyle/>
              <a:p>
                <a:r>
                  <a:rPr lang="en-US">
                    <a:noFill/>
                  </a:rPr>
                  <a:t> </a:t>
                </a:r>
              </a:p>
            </p:txBody>
          </p:sp>
        </mc:Fallback>
      </mc:AlternateContent>
    </p:spTree>
    <p:extLst>
      <p:ext uri="{BB962C8B-B14F-4D97-AF65-F5344CB8AC3E}">
        <p14:creationId xmlns:p14="http://schemas.microsoft.com/office/powerpoint/2010/main" val="1907891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C6EDA7-4977-D243-2475-0163F92BBEC6}"/>
              </a:ext>
            </a:extLst>
          </p:cNvPr>
          <p:cNvPicPr>
            <a:picLocks noChangeAspect="1"/>
          </p:cNvPicPr>
          <p:nvPr/>
        </p:nvPicPr>
        <p:blipFill>
          <a:blip r:embed="rId2"/>
          <a:stretch>
            <a:fillRect/>
          </a:stretch>
        </p:blipFill>
        <p:spPr>
          <a:xfrm>
            <a:off x="1105180" y="796343"/>
            <a:ext cx="9981640" cy="5265315"/>
          </a:xfrm>
          <a:prstGeom prst="rect">
            <a:avLst/>
          </a:prstGeom>
        </p:spPr>
      </p:pic>
    </p:spTree>
    <p:extLst>
      <p:ext uri="{BB962C8B-B14F-4D97-AF65-F5344CB8AC3E}">
        <p14:creationId xmlns:p14="http://schemas.microsoft.com/office/powerpoint/2010/main" val="1678516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E8F86A-3A77-C51C-9B0B-F81F44C1E13F}"/>
              </a:ext>
            </a:extLst>
          </p:cNvPr>
          <p:cNvPicPr>
            <a:picLocks noChangeAspect="1"/>
          </p:cNvPicPr>
          <p:nvPr/>
        </p:nvPicPr>
        <p:blipFill>
          <a:blip r:embed="rId2"/>
          <a:stretch>
            <a:fillRect/>
          </a:stretch>
        </p:blipFill>
        <p:spPr>
          <a:xfrm>
            <a:off x="1105180" y="796343"/>
            <a:ext cx="9981640" cy="5265315"/>
          </a:xfrm>
          <a:prstGeom prst="rect">
            <a:avLst/>
          </a:prstGeom>
        </p:spPr>
      </p:pic>
    </p:spTree>
    <p:extLst>
      <p:ext uri="{BB962C8B-B14F-4D97-AF65-F5344CB8AC3E}">
        <p14:creationId xmlns:p14="http://schemas.microsoft.com/office/powerpoint/2010/main" val="2718468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3523BF-9F53-4BC3-C470-F8B584696B44}"/>
              </a:ext>
            </a:extLst>
          </p:cNvPr>
          <p:cNvPicPr>
            <a:picLocks noChangeAspect="1"/>
          </p:cNvPicPr>
          <p:nvPr/>
        </p:nvPicPr>
        <p:blipFill rotWithShape="1">
          <a:blip r:embed="rId2"/>
          <a:srcRect l="36434" r="35903" b="11770"/>
          <a:stretch/>
        </p:blipFill>
        <p:spPr>
          <a:xfrm>
            <a:off x="1692875" y="1625246"/>
            <a:ext cx="2150075" cy="3607507"/>
          </a:xfrm>
          <a:prstGeom prst="rect">
            <a:avLst/>
          </a:prstGeom>
        </p:spPr>
      </p:pic>
      <p:sp>
        <p:nvSpPr>
          <p:cNvPr id="3" name="TextBox 2">
            <a:extLst>
              <a:ext uri="{FF2B5EF4-FFF2-40B4-BE49-F238E27FC236}">
                <a16:creationId xmlns:a16="http://schemas.microsoft.com/office/drawing/2014/main" id="{91B44692-601E-AA0E-F49E-86D97DE2C159}"/>
              </a:ext>
            </a:extLst>
          </p:cNvPr>
          <p:cNvSpPr txBox="1"/>
          <p:nvPr/>
        </p:nvSpPr>
        <p:spPr>
          <a:xfrm>
            <a:off x="4623952" y="1308503"/>
            <a:ext cx="6982691" cy="646331"/>
          </a:xfrm>
          <a:prstGeom prst="rect">
            <a:avLst/>
          </a:prstGeom>
          <a:noFill/>
        </p:spPr>
        <p:txBody>
          <a:bodyPr wrap="square" rtlCol="0">
            <a:spAutoFit/>
          </a:bodyPr>
          <a:lstStyle/>
          <a:p>
            <a:pPr marL="342900" indent="-342900">
              <a:buAutoNum type="arabicPeriod"/>
            </a:pPr>
            <a:r>
              <a:rPr lang="en-US" dirty="0">
                <a:latin typeface="Garamond" panose="02020404030301010803" pitchFamily="18" charset="0"/>
              </a:rPr>
              <a:t>How would you interpret the Intercept coefficient? Does it make any sense to interpret the Intercept?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D67674-E275-FFDD-2205-B6B05D4F688F}"/>
                  </a:ext>
                </a:extLst>
              </p:cNvPr>
              <p:cNvSpPr txBox="1"/>
              <p:nvPr/>
            </p:nvSpPr>
            <p:spPr>
              <a:xfrm>
                <a:off x="3046269" y="449179"/>
                <a:ext cx="6099462"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r>
                        <a:rPr lang="en-CA" b="1" i="0" dirty="0" smtClean="0">
                          <a:latin typeface="Cambria Math" panose="02040503050406030204" pitchFamily="18" charset="0"/>
                        </a:rPr>
                        <m:t>𝐥𝐨𝐠</m:t>
                      </m:r>
                      <m:r>
                        <a:rPr lang="en-CA" b="1" i="1" dirty="0" smtClean="0">
                          <a:latin typeface="Cambria Math" panose="02040503050406030204" pitchFamily="18" charset="0"/>
                        </a:rPr>
                        <m:t>⁡(</m:t>
                      </m:r>
                      <m:r>
                        <a:rPr lang="en-CA" b="1" i="1" dirty="0">
                          <a:latin typeface="Cambria Math" panose="02040503050406030204" pitchFamily="18" charset="0"/>
                        </a:rPr>
                        <m:t>𝒘𝒂𝒈𝒆</m:t>
                      </m:r>
                      <m:r>
                        <a:rPr lang="en-CA" b="1" i="1" dirty="0" smtClean="0">
                          <a:latin typeface="Cambria Math" panose="02040503050406030204" pitchFamily="18" charset="0"/>
                        </a:rPr>
                        <m:t>)</m:t>
                      </m:r>
                      <m:r>
                        <a:rPr lang="en-US" i="1" dirty="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l-GR" i="1" dirty="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r>
                        <a:rPr lang="en-CA" i="1" dirty="0">
                          <a:latin typeface="Cambria Math" panose="02040503050406030204" pitchFamily="18" charset="0"/>
                        </a:rPr>
                        <m:t>𝑒𝑥𝑝𝑒𝑟𝑖𝑒𝑛𝑐𝑒</m:t>
                      </m:r>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ea typeface="Cambria Math" panose="02040503050406030204" pitchFamily="18" charset="0"/>
                            </a:rPr>
                            <m:t>𝛽</m:t>
                          </m:r>
                        </m:e>
                        <m:sub>
                          <m:r>
                            <a:rPr lang="en-CA" b="0" i="1" dirty="0" smtClean="0">
                              <a:latin typeface="Cambria Math" panose="02040503050406030204" pitchFamily="18" charset="0"/>
                            </a:rPr>
                            <m:t>2</m:t>
                          </m:r>
                        </m:sub>
                      </m:sSub>
                      <m:r>
                        <a:rPr lang="en-CA" b="0" i="1" dirty="0" smtClean="0">
                          <a:latin typeface="Cambria Math" panose="02040503050406030204" pitchFamily="18" charset="0"/>
                        </a:rPr>
                        <m:t>𝑒𝑑𝑢𝑐𝑎𝑡𝑖𝑜𝑛</m:t>
                      </m:r>
                      <m:r>
                        <a:rPr lang="en-US" i="1" dirty="0">
                          <a:latin typeface="Cambria Math" panose="02040503050406030204" pitchFamily="18" charset="0"/>
                        </a:rPr>
                        <m:t>+</m:t>
                      </m:r>
                      <m:r>
                        <a:rPr lang="en-US" i="1" dirty="0">
                          <a:latin typeface="Cambria Math" panose="02040503050406030204" pitchFamily="18" charset="0"/>
                        </a:rPr>
                        <m:t>𝑢</m:t>
                      </m:r>
                    </m:oMath>
                  </m:oMathPara>
                </a14:m>
                <a:endParaRPr lang="en-US" dirty="0"/>
              </a:p>
            </p:txBody>
          </p:sp>
        </mc:Choice>
        <mc:Fallback xmlns="">
          <p:sp>
            <p:nvSpPr>
              <p:cNvPr id="5" name="TextBox 4">
                <a:extLst>
                  <a:ext uri="{FF2B5EF4-FFF2-40B4-BE49-F238E27FC236}">
                    <a16:creationId xmlns:a16="http://schemas.microsoft.com/office/drawing/2014/main" id="{0BD67674-E275-FFDD-2205-B6B05D4F688F}"/>
                  </a:ext>
                </a:extLst>
              </p:cNvPr>
              <p:cNvSpPr txBox="1">
                <a:spLocks noRot="1" noChangeAspect="1" noMove="1" noResize="1" noEditPoints="1" noAdjustHandles="1" noChangeArrowheads="1" noChangeShapeType="1" noTextEdit="1"/>
              </p:cNvSpPr>
              <p:nvPr/>
            </p:nvSpPr>
            <p:spPr>
              <a:xfrm>
                <a:off x="3046269" y="449179"/>
                <a:ext cx="6099462"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4088F09-88A6-ABAE-0CDB-1BBCD591BD7F}"/>
                  </a:ext>
                </a:extLst>
              </p:cNvPr>
              <p:cNvSpPr txBox="1"/>
              <p:nvPr/>
            </p:nvSpPr>
            <p:spPr>
              <a:xfrm>
                <a:off x="4776353" y="1954834"/>
                <a:ext cx="6982691" cy="1200329"/>
              </a:xfrm>
              <a:prstGeom prst="rect">
                <a:avLst/>
              </a:prstGeom>
              <a:noFill/>
            </p:spPr>
            <p:txBody>
              <a:bodyPr wrap="square" rtlCol="0">
                <a:spAutoFit/>
              </a:bodyPr>
              <a:lstStyle/>
              <a:p>
                <a:r>
                  <a:rPr lang="en-US" dirty="0">
                    <a:latin typeface="Garamond" panose="02020404030301010803" pitchFamily="18" charset="0"/>
                  </a:rPr>
                  <a:t>The intercept coefficient would suggest that, all else equal, a worker in Belgium in 1994 with no experience (just entering the work force) and with less than low education (?) will receive, on average, an hourly wage of ln(1.51) euros, or </a:t>
                </a:r>
                <a14:m>
                  <m:oMath xmlns:m="http://schemas.openxmlformats.org/officeDocument/2006/math">
                    <m:sSup>
                      <m:sSupPr>
                        <m:ctrlPr>
                          <a:rPr lang="en-CA" b="0" i="1" smtClean="0">
                            <a:latin typeface="Cambria Math" panose="02040503050406030204" pitchFamily="18" charset="0"/>
                          </a:rPr>
                        </m:ctrlPr>
                      </m:sSupPr>
                      <m:e>
                        <m:r>
                          <a:rPr lang="en-CA" i="1">
                            <a:latin typeface="Cambria Math" panose="02040503050406030204" pitchFamily="18" charset="0"/>
                          </a:rPr>
                          <m:t>𝑒</m:t>
                        </m:r>
                      </m:e>
                      <m:sup>
                        <m:r>
                          <a:rPr lang="en-CA" b="0" i="1" smtClean="0">
                            <a:latin typeface="Cambria Math" panose="02040503050406030204" pitchFamily="18" charset="0"/>
                          </a:rPr>
                          <m:t>1.51</m:t>
                        </m:r>
                      </m:sup>
                    </m:sSup>
                    <m:r>
                      <a:rPr lang="en-CA" b="0" i="1" smtClean="0">
                        <a:latin typeface="Cambria Math" panose="02040503050406030204" pitchFamily="18" charset="0"/>
                      </a:rPr>
                      <m:t>=4.53</m:t>
                    </m:r>
                  </m:oMath>
                </a14:m>
                <a:r>
                  <a:rPr lang="en-US" dirty="0">
                    <a:latin typeface="Garamond" panose="02020404030301010803" pitchFamily="18" charset="0"/>
                  </a:rPr>
                  <a:t> euros. </a:t>
                </a:r>
              </a:p>
            </p:txBody>
          </p:sp>
        </mc:Choice>
        <mc:Fallback xmlns="">
          <p:sp>
            <p:nvSpPr>
              <p:cNvPr id="6" name="TextBox 5">
                <a:extLst>
                  <a:ext uri="{FF2B5EF4-FFF2-40B4-BE49-F238E27FC236}">
                    <a16:creationId xmlns:a16="http://schemas.microsoft.com/office/drawing/2014/main" id="{C4088F09-88A6-ABAE-0CDB-1BBCD591BD7F}"/>
                  </a:ext>
                </a:extLst>
              </p:cNvPr>
              <p:cNvSpPr txBox="1">
                <a:spLocks noRot="1" noChangeAspect="1" noMove="1" noResize="1" noEditPoints="1" noAdjustHandles="1" noChangeArrowheads="1" noChangeShapeType="1" noTextEdit="1"/>
              </p:cNvSpPr>
              <p:nvPr/>
            </p:nvSpPr>
            <p:spPr>
              <a:xfrm>
                <a:off x="4776353" y="1954834"/>
                <a:ext cx="6982691" cy="1200329"/>
              </a:xfrm>
              <a:prstGeom prst="rect">
                <a:avLst/>
              </a:prstGeom>
              <a:blipFill>
                <a:blip r:embed="rId4"/>
                <a:stretch>
                  <a:fillRect l="-727" t="-3158" b="-736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93ED908-28DE-6155-3303-7B95A1248E55}"/>
              </a:ext>
            </a:extLst>
          </p:cNvPr>
          <p:cNvSpPr txBox="1"/>
          <p:nvPr/>
        </p:nvSpPr>
        <p:spPr>
          <a:xfrm>
            <a:off x="4623952" y="3194165"/>
            <a:ext cx="6982691" cy="369332"/>
          </a:xfrm>
          <a:prstGeom prst="rect">
            <a:avLst/>
          </a:prstGeom>
          <a:noFill/>
        </p:spPr>
        <p:txBody>
          <a:bodyPr wrap="square" rtlCol="0">
            <a:spAutoFit/>
          </a:bodyPr>
          <a:lstStyle/>
          <a:p>
            <a:pPr marL="342900" indent="-342900">
              <a:buFont typeface="+mj-lt"/>
              <a:buAutoNum type="arabicPeriod" startAt="2"/>
            </a:pPr>
            <a:r>
              <a:rPr lang="en-US" dirty="0">
                <a:latin typeface="Garamond" panose="02020404030301010803" pitchFamily="18" charset="0"/>
              </a:rPr>
              <a:t>How would you interpret the </a:t>
            </a:r>
            <a:r>
              <a:rPr lang="en-US" i="1" dirty="0" err="1">
                <a:latin typeface="Garamond" panose="02020404030301010803" pitchFamily="18" charset="0"/>
              </a:rPr>
              <a:t>exper</a:t>
            </a:r>
            <a:r>
              <a:rPr lang="en-US" dirty="0">
                <a:latin typeface="Garamond" panose="02020404030301010803" pitchFamily="18" charset="0"/>
              </a:rPr>
              <a:t> coefficient? </a:t>
            </a:r>
          </a:p>
        </p:txBody>
      </p:sp>
      <p:sp>
        <p:nvSpPr>
          <p:cNvPr id="9" name="TextBox 8">
            <a:extLst>
              <a:ext uri="{FF2B5EF4-FFF2-40B4-BE49-F238E27FC236}">
                <a16:creationId xmlns:a16="http://schemas.microsoft.com/office/drawing/2014/main" id="{91E348A3-103C-CC4D-351C-025007909ED3}"/>
              </a:ext>
            </a:extLst>
          </p:cNvPr>
          <p:cNvSpPr txBox="1"/>
          <p:nvPr/>
        </p:nvSpPr>
        <p:spPr>
          <a:xfrm>
            <a:off x="4776353" y="3632747"/>
            <a:ext cx="6982691" cy="923330"/>
          </a:xfrm>
          <a:prstGeom prst="rect">
            <a:avLst/>
          </a:prstGeom>
          <a:noFill/>
        </p:spPr>
        <p:txBody>
          <a:bodyPr wrap="square" rtlCol="0">
            <a:spAutoFit/>
          </a:bodyPr>
          <a:lstStyle/>
          <a:p>
            <a:r>
              <a:rPr lang="en-CA" dirty="0">
                <a:latin typeface="Garamond" panose="02020404030301010803" pitchFamily="18" charset="0"/>
              </a:rPr>
              <a:t>Our model would suggest that, all else equal, an additional year of experience of a worker in Belgium in 1994 will increase their wage, on average, by 1.6% and this relation is statistically significant at the 95% level.  </a:t>
            </a:r>
            <a:endParaRPr lang="en-US" dirty="0">
              <a:latin typeface="Garamond" panose="02020404030301010803" pitchFamily="18" charset="0"/>
            </a:endParaRPr>
          </a:p>
        </p:txBody>
      </p:sp>
      <p:sp>
        <p:nvSpPr>
          <p:cNvPr id="11" name="TextBox 10">
            <a:extLst>
              <a:ext uri="{FF2B5EF4-FFF2-40B4-BE49-F238E27FC236}">
                <a16:creationId xmlns:a16="http://schemas.microsoft.com/office/drawing/2014/main" id="{5DB82F45-11C1-1F2D-DCFE-20E1BBB922E3}"/>
              </a:ext>
            </a:extLst>
          </p:cNvPr>
          <p:cNvSpPr txBox="1"/>
          <p:nvPr/>
        </p:nvSpPr>
        <p:spPr>
          <a:xfrm>
            <a:off x="4623952" y="4556077"/>
            <a:ext cx="6982691" cy="369332"/>
          </a:xfrm>
          <a:prstGeom prst="rect">
            <a:avLst/>
          </a:prstGeom>
          <a:noFill/>
        </p:spPr>
        <p:txBody>
          <a:bodyPr wrap="square" rtlCol="0">
            <a:spAutoFit/>
          </a:bodyPr>
          <a:lstStyle/>
          <a:p>
            <a:pPr marL="342900" indent="-342900">
              <a:buFont typeface="+mj-lt"/>
              <a:buAutoNum type="arabicPeriod" startAt="3"/>
            </a:pPr>
            <a:r>
              <a:rPr lang="en-US" dirty="0">
                <a:latin typeface="Garamond" panose="02020404030301010803" pitchFamily="18" charset="0"/>
              </a:rPr>
              <a:t>How would you interpret the </a:t>
            </a:r>
            <a:r>
              <a:rPr lang="en-US" i="1" dirty="0">
                <a:latin typeface="Garamond" panose="02020404030301010803" pitchFamily="18" charset="0"/>
              </a:rPr>
              <a:t>educ</a:t>
            </a:r>
            <a:r>
              <a:rPr lang="en-US" dirty="0">
                <a:latin typeface="Garamond" panose="02020404030301010803" pitchFamily="18" charset="0"/>
              </a:rPr>
              <a:t> coefficient? </a:t>
            </a:r>
          </a:p>
        </p:txBody>
      </p:sp>
      <p:sp>
        <p:nvSpPr>
          <p:cNvPr id="12" name="TextBox 11">
            <a:extLst>
              <a:ext uri="{FF2B5EF4-FFF2-40B4-BE49-F238E27FC236}">
                <a16:creationId xmlns:a16="http://schemas.microsoft.com/office/drawing/2014/main" id="{9F34EFCD-861D-3042-A8E4-31614A75A81A}"/>
              </a:ext>
            </a:extLst>
          </p:cNvPr>
          <p:cNvSpPr txBox="1"/>
          <p:nvPr/>
        </p:nvSpPr>
        <p:spPr>
          <a:xfrm>
            <a:off x="4776353" y="4935918"/>
            <a:ext cx="6982691" cy="923330"/>
          </a:xfrm>
          <a:prstGeom prst="rect">
            <a:avLst/>
          </a:prstGeom>
          <a:noFill/>
        </p:spPr>
        <p:txBody>
          <a:bodyPr wrap="square" rtlCol="0">
            <a:spAutoFit/>
          </a:bodyPr>
          <a:lstStyle/>
          <a:p>
            <a:r>
              <a:rPr lang="en-CA" dirty="0">
                <a:latin typeface="Garamond" panose="02020404030301010803" pitchFamily="18" charset="0"/>
              </a:rPr>
              <a:t>Our model would suggest that, all else equal, wages in Belgium in 1994 increase, on average, by 16% for every additional an additional level of education (p&lt;0.01). </a:t>
            </a:r>
            <a:endParaRPr lang="en-US" dirty="0">
              <a:latin typeface="Garamond" panose="02020404030301010803" pitchFamily="18" charset="0"/>
            </a:endParaRPr>
          </a:p>
        </p:txBody>
      </p:sp>
    </p:spTree>
    <p:extLst>
      <p:ext uri="{BB962C8B-B14F-4D97-AF65-F5344CB8AC3E}">
        <p14:creationId xmlns:p14="http://schemas.microsoft.com/office/powerpoint/2010/main" val="394722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28321B-0963-4D4B-C8AC-4F445381DEAA}"/>
              </a:ext>
            </a:extLst>
          </p:cNvPr>
          <p:cNvPicPr>
            <a:picLocks noChangeAspect="1"/>
          </p:cNvPicPr>
          <p:nvPr/>
        </p:nvPicPr>
        <p:blipFill rotWithShape="1">
          <a:blip r:embed="rId2"/>
          <a:srcRect l="36434" r="35903" b="11770"/>
          <a:stretch/>
        </p:blipFill>
        <p:spPr>
          <a:xfrm>
            <a:off x="1692875" y="1625246"/>
            <a:ext cx="2150075" cy="3607507"/>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9CD57CA-E001-80F8-8D33-936289BED424}"/>
                  </a:ext>
                </a:extLst>
              </p:cNvPr>
              <p:cNvSpPr txBox="1"/>
              <p:nvPr/>
            </p:nvSpPr>
            <p:spPr>
              <a:xfrm>
                <a:off x="3046269" y="449179"/>
                <a:ext cx="6099462" cy="369332"/>
              </a:xfrm>
              <a:prstGeom prst="rect">
                <a:avLst/>
              </a:prstGeom>
              <a:noFill/>
            </p:spPr>
            <p:txBody>
              <a:bodyPr wrap="square">
                <a:spAutoFit/>
              </a:bodyPr>
              <a:lstStyle/>
              <a:p>
                <a:pPr marL="0" indent="0" algn="ctr">
                  <a:buNone/>
                </a:pPr>
                <a14:m>
                  <m:oMathPara xmlns:m="http://schemas.openxmlformats.org/officeDocument/2006/math">
                    <m:oMathParaPr>
                      <m:jc m:val="centerGroup"/>
                    </m:oMathParaPr>
                    <m:oMath xmlns:m="http://schemas.openxmlformats.org/officeDocument/2006/math">
                      <m:r>
                        <a:rPr lang="en-CA" b="1" i="0" dirty="0" smtClean="0">
                          <a:latin typeface="Cambria Math" panose="02040503050406030204" pitchFamily="18" charset="0"/>
                        </a:rPr>
                        <m:t>𝐥𝐨𝐠</m:t>
                      </m:r>
                      <m:r>
                        <a:rPr lang="en-CA" b="1" i="1" dirty="0" smtClean="0">
                          <a:latin typeface="Cambria Math" panose="02040503050406030204" pitchFamily="18" charset="0"/>
                        </a:rPr>
                        <m:t>⁡(</m:t>
                      </m:r>
                      <m:r>
                        <a:rPr lang="en-CA" b="1" i="1" dirty="0">
                          <a:latin typeface="Cambria Math" panose="02040503050406030204" pitchFamily="18" charset="0"/>
                        </a:rPr>
                        <m:t>𝒘𝒂𝒈𝒆</m:t>
                      </m:r>
                      <m:r>
                        <a:rPr lang="en-CA" b="1" i="1" dirty="0" smtClean="0">
                          <a:latin typeface="Cambria Math" panose="02040503050406030204" pitchFamily="18" charset="0"/>
                        </a:rPr>
                        <m:t>)</m:t>
                      </m:r>
                      <m:r>
                        <a:rPr lang="en-US" i="1" dirty="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l-GR" i="1" dirty="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r>
                        <a:rPr lang="en-CA" i="1" dirty="0">
                          <a:latin typeface="Cambria Math" panose="02040503050406030204" pitchFamily="18" charset="0"/>
                        </a:rPr>
                        <m:t>𝑒𝑥𝑝𝑒𝑟𝑖𝑒𝑛𝑐𝑒</m:t>
                      </m:r>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ea typeface="Cambria Math" panose="02040503050406030204" pitchFamily="18" charset="0"/>
                            </a:rPr>
                            <m:t>𝛽</m:t>
                          </m:r>
                        </m:e>
                        <m:sub>
                          <m:r>
                            <a:rPr lang="en-CA" b="0" i="1" dirty="0" smtClean="0">
                              <a:latin typeface="Cambria Math" panose="02040503050406030204" pitchFamily="18" charset="0"/>
                            </a:rPr>
                            <m:t>2</m:t>
                          </m:r>
                        </m:sub>
                      </m:sSub>
                      <m:r>
                        <a:rPr lang="en-CA" b="0" i="1" dirty="0" smtClean="0">
                          <a:latin typeface="Cambria Math" panose="02040503050406030204" pitchFamily="18" charset="0"/>
                        </a:rPr>
                        <m:t>𝑒𝑑𝑢𝑐𝑎𝑡𝑖𝑜𝑛</m:t>
                      </m:r>
                      <m:r>
                        <a:rPr lang="en-US" i="1" dirty="0">
                          <a:latin typeface="Cambria Math" panose="02040503050406030204" pitchFamily="18" charset="0"/>
                        </a:rPr>
                        <m:t>+</m:t>
                      </m:r>
                      <m:r>
                        <a:rPr lang="en-US" i="1" dirty="0">
                          <a:latin typeface="Cambria Math" panose="02040503050406030204" pitchFamily="18" charset="0"/>
                        </a:rPr>
                        <m:t>𝑢</m:t>
                      </m:r>
                    </m:oMath>
                  </m:oMathPara>
                </a14:m>
                <a:endParaRPr lang="en-US" dirty="0"/>
              </a:p>
            </p:txBody>
          </p:sp>
        </mc:Choice>
        <mc:Fallback xmlns="">
          <p:sp>
            <p:nvSpPr>
              <p:cNvPr id="3" name="TextBox 2">
                <a:extLst>
                  <a:ext uri="{FF2B5EF4-FFF2-40B4-BE49-F238E27FC236}">
                    <a16:creationId xmlns:a16="http://schemas.microsoft.com/office/drawing/2014/main" id="{C9CD57CA-E001-80F8-8D33-936289BED424}"/>
                  </a:ext>
                </a:extLst>
              </p:cNvPr>
              <p:cNvSpPr txBox="1">
                <a:spLocks noRot="1" noChangeAspect="1" noMove="1" noResize="1" noEditPoints="1" noAdjustHandles="1" noChangeArrowheads="1" noChangeShapeType="1" noTextEdit="1"/>
              </p:cNvSpPr>
              <p:nvPr/>
            </p:nvSpPr>
            <p:spPr>
              <a:xfrm>
                <a:off x="3046269" y="449179"/>
                <a:ext cx="6099462" cy="369332"/>
              </a:xfrm>
              <a:prstGeom prst="rect">
                <a:avLst/>
              </a:prstGeom>
              <a:blipFill>
                <a:blip r:embed="rId3"/>
                <a:stretch>
                  <a:fillRect b="-16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3CC4FC4-BAA5-2E64-AA15-0F909C3B73A5}"/>
              </a:ext>
            </a:extLst>
          </p:cNvPr>
          <p:cNvSpPr txBox="1"/>
          <p:nvPr/>
        </p:nvSpPr>
        <p:spPr>
          <a:xfrm>
            <a:off x="4393293" y="1625246"/>
            <a:ext cx="6982691" cy="2031325"/>
          </a:xfrm>
          <a:prstGeom prst="rect">
            <a:avLst/>
          </a:prstGeom>
          <a:noFill/>
        </p:spPr>
        <p:txBody>
          <a:bodyPr wrap="square" rtlCol="0">
            <a:spAutoFit/>
          </a:bodyPr>
          <a:lstStyle/>
          <a:p>
            <a:r>
              <a:rPr lang="en-CA" dirty="0">
                <a:latin typeface="Garamond" panose="02020404030301010803" pitchFamily="18" charset="0"/>
              </a:rPr>
              <a:t>What about substantive significance? </a:t>
            </a:r>
          </a:p>
          <a:p>
            <a:endParaRPr lang="en-CA" dirty="0">
              <a:latin typeface="Garamond" panose="02020404030301010803" pitchFamily="18" charset="0"/>
            </a:endParaRPr>
          </a:p>
          <a:p>
            <a:r>
              <a:rPr lang="en-CA" dirty="0">
                <a:latin typeface="Garamond" panose="02020404030301010803" pitchFamily="18" charset="0"/>
              </a:rPr>
              <a:t>Our model would suggest that, all else equal, moving one standard deviation in the distribution of experience (10 years) of workers in Belgium in 1994 will increase their wage, on average, by 16.3%.  </a:t>
            </a:r>
            <a:r>
              <a:rPr lang="en-US" dirty="0">
                <a:latin typeface="Garamond" panose="02020404030301010803" pitchFamily="18" charset="0"/>
              </a:rPr>
              <a:t>This is similar to the gains from an additional level of education. </a:t>
            </a:r>
            <a:endParaRPr lang="en-CA" dirty="0">
              <a:latin typeface="Garamond" panose="02020404030301010803" pitchFamily="18" charset="0"/>
            </a:endParaRPr>
          </a:p>
          <a:p>
            <a:endParaRPr lang="en-US" dirty="0">
              <a:latin typeface="Garamond" panose="02020404030301010803" pitchFamily="18" charset="0"/>
            </a:endParaRPr>
          </a:p>
        </p:txBody>
      </p:sp>
      <p:sp>
        <p:nvSpPr>
          <p:cNvPr id="5" name="TextBox 4">
            <a:extLst>
              <a:ext uri="{FF2B5EF4-FFF2-40B4-BE49-F238E27FC236}">
                <a16:creationId xmlns:a16="http://schemas.microsoft.com/office/drawing/2014/main" id="{9A035EB2-1492-6CC7-FAB3-DBDCE2532C87}"/>
              </a:ext>
            </a:extLst>
          </p:cNvPr>
          <p:cNvSpPr txBox="1"/>
          <p:nvPr/>
        </p:nvSpPr>
        <p:spPr>
          <a:xfrm>
            <a:off x="4393293" y="3466070"/>
            <a:ext cx="6982691" cy="2031325"/>
          </a:xfrm>
          <a:prstGeom prst="rect">
            <a:avLst/>
          </a:prstGeom>
          <a:noFill/>
        </p:spPr>
        <p:txBody>
          <a:bodyPr wrap="square" rtlCol="0">
            <a:spAutoFit/>
          </a:bodyPr>
          <a:lstStyle/>
          <a:p>
            <a:r>
              <a:rPr lang="en-CA" dirty="0">
                <a:latin typeface="Garamond" panose="02020404030301010803" pitchFamily="18" charset="0"/>
              </a:rPr>
              <a:t>What other information do have? </a:t>
            </a:r>
          </a:p>
          <a:p>
            <a:endParaRPr lang="en-CA" dirty="0">
              <a:latin typeface="Garamond" panose="02020404030301010803" pitchFamily="18" charset="0"/>
            </a:endParaRPr>
          </a:p>
          <a:p>
            <a:r>
              <a:rPr lang="en-US" dirty="0">
                <a:latin typeface="Garamond" panose="02020404030301010803" pitchFamily="18" charset="0"/>
              </a:rPr>
              <a:t>We know that our model explains 35.1% of the variation. </a:t>
            </a:r>
          </a:p>
          <a:p>
            <a:endParaRPr lang="en-US" dirty="0">
              <a:latin typeface="Garamond" panose="02020404030301010803" pitchFamily="18" charset="0"/>
            </a:endParaRPr>
          </a:p>
          <a:p>
            <a:r>
              <a:rPr lang="en-US" dirty="0">
                <a:latin typeface="Garamond" panose="02020404030301010803" pitchFamily="18" charset="0"/>
              </a:rPr>
              <a:t>Can we argue that </a:t>
            </a:r>
            <a:r>
              <a:rPr lang="en-US" i="1" dirty="0">
                <a:latin typeface="Garamond" panose="02020404030301010803" pitchFamily="18" charset="0"/>
              </a:rPr>
              <a:t>increases</a:t>
            </a:r>
            <a:r>
              <a:rPr lang="en-US" dirty="0">
                <a:latin typeface="Garamond" panose="02020404030301010803" pitchFamily="18" charset="0"/>
              </a:rPr>
              <a:t> in experience is causing </a:t>
            </a:r>
            <a:r>
              <a:rPr lang="en-US" i="1" dirty="0">
                <a:latin typeface="Garamond" panose="02020404030301010803" pitchFamily="18" charset="0"/>
              </a:rPr>
              <a:t>increases</a:t>
            </a:r>
            <a:r>
              <a:rPr lang="en-US" dirty="0">
                <a:latin typeface="Garamond" panose="02020404030301010803" pitchFamily="18" charset="0"/>
              </a:rPr>
              <a:t> in wages? Can we argue that </a:t>
            </a:r>
            <a:r>
              <a:rPr lang="en-US" i="1" dirty="0">
                <a:latin typeface="Garamond" panose="02020404030301010803" pitchFamily="18" charset="0"/>
              </a:rPr>
              <a:t>increases</a:t>
            </a:r>
            <a:r>
              <a:rPr lang="en-US" dirty="0">
                <a:latin typeface="Garamond" panose="02020404030301010803" pitchFamily="18" charset="0"/>
              </a:rPr>
              <a:t> in education is causing </a:t>
            </a:r>
            <a:r>
              <a:rPr lang="en-US" i="1" dirty="0">
                <a:latin typeface="Garamond" panose="02020404030301010803" pitchFamily="18" charset="0"/>
              </a:rPr>
              <a:t>increases</a:t>
            </a:r>
            <a:r>
              <a:rPr lang="en-US" dirty="0">
                <a:latin typeface="Garamond" panose="02020404030301010803" pitchFamily="18" charset="0"/>
              </a:rPr>
              <a:t> in wages?</a:t>
            </a:r>
            <a:endParaRPr lang="en-CA"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310459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25D1-756F-0B00-79DF-FF8266F3B723}"/>
              </a:ext>
            </a:extLst>
          </p:cNvPr>
          <p:cNvSpPr>
            <a:spLocks noGrp="1"/>
          </p:cNvSpPr>
          <p:nvPr>
            <p:ph type="title"/>
          </p:nvPr>
        </p:nvSpPr>
        <p:spPr/>
        <p:txBody>
          <a:bodyPr/>
          <a:lstStyle/>
          <a:p>
            <a:r>
              <a:rPr lang="en-US" dirty="0"/>
              <a:t>Assumption MLR.6: Normality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BF4E96-BB9C-8C01-2EB6-510ADD887698}"/>
                  </a:ext>
                </a:extLst>
              </p:cNvPr>
              <p:cNvSpPr>
                <a:spLocks noGrp="1"/>
              </p:cNvSpPr>
              <p:nvPr>
                <p:ph idx="1"/>
              </p:nvPr>
            </p:nvSpPr>
            <p:spPr/>
            <p:txBody>
              <a:bodyPr/>
              <a:lstStyle/>
              <a:p>
                <a:r>
                  <a:rPr lang="en-US" dirty="0"/>
                  <a:t>The population error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is independent of the explanatory variables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CA" i="1">
                        <a:latin typeface="Cambria Math" panose="02040503050406030204" pitchFamily="18" charset="0"/>
                      </a:rPr>
                      <m:t> </m:t>
                    </m:r>
                  </m:oMath>
                </a14:m>
                <a:r>
                  <a:rPr lang="en-US" dirty="0"/>
                  <a:t>and is normally distributed with zero mean and variance </a:t>
                </a:r>
                <a14:m>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a:t>
                </a:r>
                <a:endParaRPr lang="en-CA" dirty="0"/>
              </a:p>
              <a:p>
                <a:endParaRPr lang="en-CA" dirty="0"/>
              </a:p>
              <a:p>
                <a:pPr marL="0" indent="0" algn="ctr">
                  <a:buNone/>
                </a:pPr>
                <a14:m>
                  <m:oMathPara xmlns:m="http://schemas.openxmlformats.org/officeDocument/2006/math">
                    <m:oMathParaPr>
                      <m:jc m:val="centerGroup"/>
                    </m:oMathParaPr>
                    <m:oMath xmlns:m="http://schemas.openxmlformats.org/officeDocument/2006/math">
                      <m:r>
                        <a:rPr lang="en-CA" i="1" smtClean="0">
                          <a:latin typeface="Cambria Math" panose="02040503050406030204" pitchFamily="18" charset="0"/>
                          <a:ea typeface="Cambria Math" panose="02040503050406030204" pitchFamily="18" charset="0"/>
                        </a:rPr>
                        <m:t>𝜇</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𝑁𝑜𝑟𝑚𝑎𝑙</m:t>
                      </m:r>
                      <m:r>
                        <a:rPr lang="en-CA" b="0" i="1" smtClean="0">
                          <a:latin typeface="Cambria Math" panose="02040503050406030204" pitchFamily="18" charset="0"/>
                          <a:ea typeface="Cambria Math" panose="02040503050406030204" pitchFamily="18" charset="0"/>
                        </a:rPr>
                        <m:t>(0,</m:t>
                      </m:r>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r>
                        <a:rPr lang="en-CA" b="0" i="0" dirty="0" smtClean="0">
                          <a:latin typeface="Cambria Math" panose="02040503050406030204" pitchFamily="18" charset="0"/>
                        </a:rPr>
                        <m:t>)</m:t>
                      </m:r>
                    </m:oMath>
                  </m:oMathPara>
                </a14:m>
                <a:endParaRPr lang="en-CA" dirty="0"/>
              </a:p>
              <a:p>
                <a:pPr marL="0" indent="0" algn="ctr">
                  <a:buNone/>
                </a:pPr>
                <a:endParaRPr lang="en-CA" dirty="0"/>
              </a:p>
              <a:p>
                <a:r>
                  <a:rPr lang="en-CA" dirty="0"/>
                  <a:t>For </a:t>
                </a:r>
                <a:r>
                  <a:rPr lang="en-CA" i="1" dirty="0"/>
                  <a:t>cross-sectional</a:t>
                </a:r>
                <a:r>
                  <a:rPr lang="en-CA" dirty="0"/>
                  <a:t> regression applications, Assumptions MLR.1 through MLR.6 are called the </a:t>
                </a:r>
                <a:r>
                  <a:rPr lang="en-CA" b="1" dirty="0"/>
                  <a:t>classical linear model (CLM) assumptions</a:t>
                </a:r>
                <a:r>
                  <a:rPr lang="en-CA" dirty="0"/>
                  <a:t>. Thus, we will refer to the model under these six assumptions as the </a:t>
                </a:r>
                <a:r>
                  <a:rPr lang="en-CA" b="1" dirty="0"/>
                  <a:t>classical linear model</a:t>
                </a:r>
                <a:r>
                  <a:rPr lang="en-CA" dirty="0"/>
                  <a:t>.</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𝐶𝐿𝑀</m:t>
                      </m:r>
                      <m:r>
                        <a:rPr lang="en-CA" b="0" i="1" smtClean="0">
                          <a:latin typeface="Cambria Math" panose="02040503050406030204" pitchFamily="18" charset="0"/>
                        </a:rPr>
                        <m:t>=</m:t>
                      </m:r>
                      <m:r>
                        <a:rPr lang="en-CA" b="0" i="1" smtClean="0">
                          <a:latin typeface="Cambria Math" panose="02040503050406030204" pitchFamily="18" charset="0"/>
                        </a:rPr>
                        <m:t>𝐺𝑎𝑢𝑠𝑠</m:t>
                      </m:r>
                      <m:r>
                        <a:rPr lang="en-CA" b="0" i="1" smtClean="0">
                          <a:latin typeface="Cambria Math" panose="02040503050406030204" pitchFamily="18" charset="0"/>
                        </a:rPr>
                        <m:t>−</m:t>
                      </m:r>
                      <m:r>
                        <a:rPr lang="en-CA" b="0" i="1" smtClean="0">
                          <a:latin typeface="Cambria Math" panose="02040503050406030204" pitchFamily="18" charset="0"/>
                        </a:rPr>
                        <m:t>𝑀𝑎𝑟𝑘𝑜𝑣</m:t>
                      </m:r>
                      <m:r>
                        <a:rPr lang="en-CA" b="0" i="1" smtClean="0">
                          <a:latin typeface="Cambria Math" panose="02040503050406030204" pitchFamily="18" charset="0"/>
                        </a:rPr>
                        <m:t>+</m:t>
                      </m:r>
                      <m:r>
                        <a:rPr lang="en-CA" b="0" i="1" smtClean="0">
                          <a:latin typeface="Cambria Math" panose="02040503050406030204" pitchFamily="18" charset="0"/>
                        </a:rPr>
                        <m:t>𝑛𝑜𝑟𝑚𝑎𝑙𝑖𝑡𝑦</m:t>
                      </m:r>
                    </m:oMath>
                  </m:oMathPara>
                </a14:m>
                <a:endParaRPr lang="el-GR" dirty="0"/>
              </a:p>
              <a:p>
                <a:pPr marL="0" indent="0" algn="ctr">
                  <a:buNone/>
                </a:pPr>
                <a:endParaRPr lang="en-US" dirty="0"/>
              </a:p>
            </p:txBody>
          </p:sp>
        </mc:Choice>
        <mc:Fallback>
          <p:sp>
            <p:nvSpPr>
              <p:cNvPr id="3" name="Content Placeholder 2">
                <a:extLst>
                  <a:ext uri="{FF2B5EF4-FFF2-40B4-BE49-F238E27FC236}">
                    <a16:creationId xmlns:a16="http://schemas.microsoft.com/office/drawing/2014/main" id="{FBBF4E96-BB9C-8C01-2EB6-510ADD887698}"/>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40CB4C65-A723-703D-FD20-B0783E735C94}"/>
              </a:ext>
            </a:extLst>
          </p:cNvPr>
          <p:cNvGrpSpPr/>
          <p:nvPr/>
        </p:nvGrpSpPr>
        <p:grpSpPr>
          <a:xfrm>
            <a:off x="6666605" y="2144677"/>
            <a:ext cx="515880" cy="1768680"/>
            <a:chOff x="6666605" y="2144677"/>
            <a:chExt cx="515880" cy="176868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Ink 3">
                  <a:extLst>
                    <a:ext uri="{FF2B5EF4-FFF2-40B4-BE49-F238E27FC236}">
                      <a16:creationId xmlns:a16="http://schemas.microsoft.com/office/drawing/2014/main" id="{58628D31-0A87-AAD2-93E5-FADADD97F77B}"/>
                    </a:ext>
                  </a:extLst>
                </p14:cNvPr>
                <p14:cNvContentPartPr/>
                <p14:nvPr/>
              </p14:nvContentPartPr>
              <p14:xfrm>
                <a:off x="6666605" y="3376597"/>
                <a:ext cx="149400" cy="99720"/>
              </p14:xfrm>
            </p:contentPart>
          </mc:Choice>
          <mc:Fallback>
            <p:pic>
              <p:nvPicPr>
                <p:cNvPr id="4" name="Ink 3">
                  <a:extLst>
                    <a:ext uri="{FF2B5EF4-FFF2-40B4-BE49-F238E27FC236}">
                      <a16:creationId xmlns:a16="http://schemas.microsoft.com/office/drawing/2014/main" id="{58628D31-0A87-AAD2-93E5-FADADD97F77B}"/>
                    </a:ext>
                  </a:extLst>
                </p:cNvPr>
                <p:cNvPicPr/>
                <p:nvPr/>
              </p:nvPicPr>
              <p:blipFill>
                <a:blip r:embed="rId4"/>
                <a:stretch>
                  <a:fillRect/>
                </a:stretch>
              </p:blipFill>
              <p:spPr>
                <a:xfrm>
                  <a:off x="6657965" y="3367957"/>
                  <a:ext cx="167040" cy="1173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Ink 4">
                  <a:extLst>
                    <a:ext uri="{FF2B5EF4-FFF2-40B4-BE49-F238E27FC236}">
                      <a16:creationId xmlns:a16="http://schemas.microsoft.com/office/drawing/2014/main" id="{602FE839-3BAD-7AEC-DA04-0D56A2627C11}"/>
                    </a:ext>
                  </a:extLst>
                </p14:cNvPr>
                <p14:cNvContentPartPr/>
                <p14:nvPr/>
              </p14:nvContentPartPr>
              <p14:xfrm>
                <a:off x="6744725" y="2144677"/>
                <a:ext cx="437760" cy="1333800"/>
              </p14:xfrm>
            </p:contentPart>
          </mc:Choice>
          <mc:Fallback>
            <p:pic>
              <p:nvPicPr>
                <p:cNvPr id="5" name="Ink 4">
                  <a:extLst>
                    <a:ext uri="{FF2B5EF4-FFF2-40B4-BE49-F238E27FC236}">
                      <a16:creationId xmlns:a16="http://schemas.microsoft.com/office/drawing/2014/main" id="{602FE839-3BAD-7AEC-DA04-0D56A2627C11}"/>
                    </a:ext>
                  </a:extLst>
                </p:cNvPr>
                <p:cNvPicPr/>
                <p:nvPr/>
              </p:nvPicPr>
              <p:blipFill>
                <a:blip r:embed="rId6"/>
                <a:stretch>
                  <a:fillRect/>
                </a:stretch>
              </p:blipFill>
              <p:spPr>
                <a:xfrm>
                  <a:off x="6735725" y="2136037"/>
                  <a:ext cx="455400" cy="13514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7" name="Ink 6">
                  <a:extLst>
                    <a:ext uri="{FF2B5EF4-FFF2-40B4-BE49-F238E27FC236}">
                      <a16:creationId xmlns:a16="http://schemas.microsoft.com/office/drawing/2014/main" id="{1323F1DD-0E5B-4204-51B3-3D8EFADA7486}"/>
                    </a:ext>
                  </a:extLst>
                </p14:cNvPr>
                <p14:cNvContentPartPr/>
                <p14:nvPr/>
              </p14:nvContentPartPr>
              <p14:xfrm>
                <a:off x="7024085" y="3727237"/>
                <a:ext cx="145080" cy="186120"/>
              </p14:xfrm>
            </p:contentPart>
          </mc:Choice>
          <mc:Fallback>
            <p:pic>
              <p:nvPicPr>
                <p:cNvPr id="7" name="Ink 6">
                  <a:extLst>
                    <a:ext uri="{FF2B5EF4-FFF2-40B4-BE49-F238E27FC236}">
                      <a16:creationId xmlns:a16="http://schemas.microsoft.com/office/drawing/2014/main" id="{1323F1DD-0E5B-4204-51B3-3D8EFADA7486}"/>
                    </a:ext>
                  </a:extLst>
                </p:cNvPr>
                <p:cNvPicPr/>
                <p:nvPr/>
              </p:nvPicPr>
              <p:blipFill>
                <a:blip r:embed="rId8"/>
                <a:stretch>
                  <a:fillRect/>
                </a:stretch>
              </p:blipFill>
              <p:spPr>
                <a:xfrm>
                  <a:off x="7015085" y="3718597"/>
                  <a:ext cx="162720" cy="20376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9">
            <p14:nvContentPartPr>
              <p14:cNvPr id="11" name="Ink 10">
                <a:extLst>
                  <a:ext uri="{FF2B5EF4-FFF2-40B4-BE49-F238E27FC236}">
                    <a16:creationId xmlns:a16="http://schemas.microsoft.com/office/drawing/2014/main" id="{E5912D8C-62DE-D81D-7F6B-F2AA26D813A0}"/>
                  </a:ext>
                </a:extLst>
              </p14:cNvPr>
              <p14:cNvContentPartPr/>
              <p14:nvPr/>
            </p14:nvContentPartPr>
            <p14:xfrm>
              <a:off x="7085645" y="3760357"/>
              <a:ext cx="1100880" cy="173160"/>
            </p14:xfrm>
          </p:contentPart>
        </mc:Choice>
        <mc:Fallback>
          <p:pic>
            <p:nvPicPr>
              <p:cNvPr id="11" name="Ink 10">
                <a:extLst>
                  <a:ext uri="{FF2B5EF4-FFF2-40B4-BE49-F238E27FC236}">
                    <a16:creationId xmlns:a16="http://schemas.microsoft.com/office/drawing/2014/main" id="{E5912D8C-62DE-D81D-7F6B-F2AA26D813A0}"/>
                  </a:ext>
                </a:extLst>
              </p:cNvPr>
              <p:cNvPicPr/>
              <p:nvPr/>
            </p:nvPicPr>
            <p:blipFill>
              <a:blip r:embed="rId10"/>
              <a:stretch>
                <a:fillRect/>
              </a:stretch>
            </p:blipFill>
            <p:spPr>
              <a:xfrm>
                <a:off x="7076645" y="3751717"/>
                <a:ext cx="1118520" cy="190800"/>
              </a:xfrm>
              <a:prstGeom prst="rect">
                <a:avLst/>
              </a:prstGeom>
            </p:spPr>
          </p:pic>
        </mc:Fallback>
      </mc:AlternateContent>
      <p:sp>
        <p:nvSpPr>
          <p:cNvPr id="12" name="TextBox 11">
            <a:extLst>
              <a:ext uri="{FF2B5EF4-FFF2-40B4-BE49-F238E27FC236}">
                <a16:creationId xmlns:a16="http://schemas.microsoft.com/office/drawing/2014/main" id="{454EBAE7-3A03-2AE8-AC67-1243FCFD1905}"/>
              </a:ext>
            </a:extLst>
          </p:cNvPr>
          <p:cNvSpPr txBox="1"/>
          <p:nvPr/>
        </p:nvSpPr>
        <p:spPr>
          <a:xfrm>
            <a:off x="7169165" y="1943451"/>
            <a:ext cx="1369477" cy="369332"/>
          </a:xfrm>
          <a:prstGeom prst="rect">
            <a:avLst/>
          </a:prstGeom>
          <a:noFill/>
        </p:spPr>
        <p:txBody>
          <a:bodyPr wrap="none" rtlCol="0">
            <a:spAutoFit/>
          </a:bodyPr>
          <a:lstStyle/>
          <a:p>
            <a:r>
              <a:rPr lang="en-US" dirty="0">
                <a:latin typeface="Garamond" panose="02020404030301010803" pitchFamily="18" charset="0"/>
              </a:rPr>
              <a:t>From MLR.4</a:t>
            </a:r>
          </a:p>
        </p:txBody>
      </p:sp>
      <p:sp>
        <p:nvSpPr>
          <p:cNvPr id="13" name="TextBox 12">
            <a:extLst>
              <a:ext uri="{FF2B5EF4-FFF2-40B4-BE49-F238E27FC236}">
                <a16:creationId xmlns:a16="http://schemas.microsoft.com/office/drawing/2014/main" id="{FC7659CC-B7FF-3C1B-C2BC-07ED1529E8D2}"/>
              </a:ext>
            </a:extLst>
          </p:cNvPr>
          <p:cNvSpPr txBox="1"/>
          <p:nvPr/>
        </p:nvSpPr>
        <p:spPr>
          <a:xfrm>
            <a:off x="8186525" y="3662271"/>
            <a:ext cx="1369477" cy="369332"/>
          </a:xfrm>
          <a:prstGeom prst="rect">
            <a:avLst/>
          </a:prstGeom>
          <a:noFill/>
        </p:spPr>
        <p:txBody>
          <a:bodyPr wrap="none" rtlCol="0">
            <a:spAutoFit/>
          </a:bodyPr>
          <a:lstStyle/>
          <a:p>
            <a:r>
              <a:rPr lang="en-US" dirty="0">
                <a:latin typeface="Garamond" panose="02020404030301010803" pitchFamily="18" charset="0"/>
              </a:rPr>
              <a:t>From MLR.5</a:t>
            </a:r>
          </a:p>
        </p:txBody>
      </p:sp>
    </p:spTree>
    <p:extLst>
      <p:ext uri="{BB962C8B-B14F-4D97-AF65-F5344CB8AC3E}">
        <p14:creationId xmlns:p14="http://schemas.microsoft.com/office/powerpoint/2010/main" val="37666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B6B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EAB21C2-072D-6D31-9508-408CF4F251D5}"/>
              </a:ext>
            </a:extLst>
          </p:cNvPr>
          <p:cNvPicPr>
            <a:picLocks noChangeAspect="1"/>
          </p:cNvPicPr>
          <p:nvPr/>
        </p:nvPicPr>
        <p:blipFill>
          <a:blip r:embed="rId2"/>
          <a:stretch>
            <a:fillRect/>
          </a:stretch>
        </p:blipFill>
        <p:spPr>
          <a:xfrm>
            <a:off x="2961884" y="796343"/>
            <a:ext cx="6268232" cy="5265315"/>
          </a:xfrm>
          <a:prstGeom prst="rect">
            <a:avLst/>
          </a:prstGeom>
        </p:spPr>
      </p:pic>
    </p:spTree>
    <p:extLst>
      <p:ext uri="{BB962C8B-B14F-4D97-AF65-F5344CB8AC3E}">
        <p14:creationId xmlns:p14="http://schemas.microsoft.com/office/powerpoint/2010/main" val="386802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E62C-4AA2-DE1F-AFE7-9C426BF6BF8E}"/>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17AB60-BDC6-C286-5A5D-6F59DFBBF7CD}"/>
                  </a:ext>
                </a:extLst>
              </p:cNvPr>
              <p:cNvSpPr>
                <a:spLocks noGrp="1"/>
              </p:cNvSpPr>
              <p:nvPr>
                <p:ph idx="1"/>
              </p:nvPr>
            </p:nvSpPr>
            <p:spPr/>
            <p:txBody>
              <a:bodyPr/>
              <a:lstStyle/>
              <a:p>
                <a:r>
                  <a:rPr lang="en-US" dirty="0"/>
                  <a:t>The argument justifying the normal distribution for the errors usually runs something like this: because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US" dirty="0"/>
                  <a:t> is the sum of many different unobserved factors affecting </a:t>
                </a:r>
                <a14:m>
                  <m:oMath xmlns:m="http://schemas.openxmlformats.org/officeDocument/2006/math">
                    <m:r>
                      <a:rPr lang="en-US" i="1" dirty="0" smtClean="0">
                        <a:latin typeface="Cambria Math" panose="02040503050406030204" pitchFamily="18" charset="0"/>
                      </a:rPr>
                      <m:t>𝑦</m:t>
                    </m:r>
                  </m:oMath>
                </a14:m>
                <a:r>
                  <a:rPr lang="en-US" dirty="0"/>
                  <a:t>, we can invoke the central limit theorem to conclude that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has an approximate normal distribution.</a:t>
                </a:r>
              </a:p>
              <a:p>
                <a:r>
                  <a:rPr lang="en-US" dirty="0"/>
                  <a:t>In any application, however, whether normality of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US" dirty="0"/>
                  <a:t> can be assumed is really an empirical matter and there are some examples where MLR.6 is clearly false (e.g., whenever </a:t>
                </a:r>
                <a14:m>
                  <m:oMath xmlns:m="http://schemas.openxmlformats.org/officeDocument/2006/math">
                    <m:r>
                      <a:rPr lang="en-US" i="1" dirty="0" smtClean="0">
                        <a:latin typeface="Cambria Math" panose="02040503050406030204" pitchFamily="18" charset="0"/>
                      </a:rPr>
                      <m:t>𝑦</m:t>
                    </m:r>
                  </m:oMath>
                </a14:m>
                <a:r>
                  <a:rPr lang="en-US" dirty="0"/>
                  <a:t> takes on just a few values it cannot have anything close to a normal distribution).</a:t>
                </a:r>
              </a:p>
              <a:p>
                <a:endParaRPr lang="en-US" dirty="0"/>
              </a:p>
              <a:p>
                <a:r>
                  <a:rPr lang="en-US" dirty="0"/>
                  <a:t>Normality of the error term translates into normal distributions of the OLS estimators:</a:t>
                </a:r>
              </a:p>
              <a:p>
                <a:endParaRPr lang="en-US" dirty="0"/>
              </a:p>
            </p:txBody>
          </p:sp>
        </mc:Choice>
        <mc:Fallback>
          <p:sp>
            <p:nvSpPr>
              <p:cNvPr id="3" name="Content Placeholder 2">
                <a:extLst>
                  <a:ext uri="{FF2B5EF4-FFF2-40B4-BE49-F238E27FC236}">
                    <a16:creationId xmlns:a16="http://schemas.microsoft.com/office/drawing/2014/main" id="{7117AB60-BDC6-C286-5A5D-6F59DFBBF7CD}"/>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298739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7CB6F-F297-219A-9D70-FDBA64286FD1}"/>
              </a:ext>
            </a:extLst>
          </p:cNvPr>
          <p:cNvSpPr>
            <a:spLocks noGrp="1"/>
          </p:cNvSpPr>
          <p:nvPr>
            <p:ph type="title"/>
          </p:nvPr>
        </p:nvSpPr>
        <p:spPr/>
        <p:txBody>
          <a:bodyPr/>
          <a:lstStyle/>
          <a:p>
            <a:r>
              <a:rPr lang="en-US" dirty="0"/>
              <a:t>Theorem 4.1: Normal Sampling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232D8D-F41B-AB6C-004D-1F2702E9460C}"/>
                  </a:ext>
                </a:extLst>
              </p:cNvPr>
              <p:cNvSpPr>
                <a:spLocks noGrp="1"/>
              </p:cNvSpPr>
              <p:nvPr>
                <p:ph idx="1"/>
              </p:nvPr>
            </p:nvSpPr>
            <p:spPr/>
            <p:txBody>
              <a:bodyPr>
                <a:normAutofit lnSpcReduction="10000"/>
              </a:bodyPr>
              <a:lstStyle/>
              <a:p>
                <a:pPr marL="0" indent="0">
                  <a:buNone/>
                </a:pPr>
                <a:r>
                  <a:rPr lang="en-US" dirty="0"/>
                  <a:t>Under the CLM assumptions MLR.1 through MLR.6, conditional on the sample values of the independent variables,</a:t>
                </a:r>
              </a:p>
              <a:p>
                <a:pPr marL="0" indent="0" algn="ctr">
                  <a:buNone/>
                </a:pPr>
                <a14:m>
                  <m:oMathPara xmlns:m="http://schemas.openxmlformats.org/officeDocument/2006/math">
                    <m:oMathParaPr>
                      <m:jc m:val="centerGroup"/>
                    </m:oMathParaPr>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s-ES" i="1">
                              <a:latin typeface="Cambria Math" panose="02040503050406030204" pitchFamily="18" charset="0"/>
                            </a:rPr>
                            <m:t> </m:t>
                          </m:r>
                        </m:e>
                      </m:acc>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𝑁𝑜𝑟𝑚𝑎𝑙</m:t>
                      </m:r>
                      <m:r>
                        <a:rPr lang="en-CA" b="0" i="1" smtClean="0">
                          <a:latin typeface="Cambria Math" panose="02040503050406030204" pitchFamily="18" charset="0"/>
                          <a:ea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ea typeface="Cambria Math" panose="02040503050406030204" pitchFamily="18" charset="0"/>
                        </a:rPr>
                        <m:t>,</m:t>
                      </m:r>
                      <m:r>
                        <m:rPr>
                          <m:sty m:val="p"/>
                        </m:rPr>
                        <a:rPr lang="en-CA" b="0" i="0" smtClean="0">
                          <a:latin typeface="Cambria Math" panose="02040503050406030204" pitchFamily="18" charset="0"/>
                          <a:ea typeface="Cambria Math" panose="02040503050406030204" pitchFamily="18" charset="0"/>
                        </a:rPr>
                        <m:t>Var</m:t>
                      </m:r>
                      <m:r>
                        <a:rPr lang="en-CA" b="0" i="0" smtClean="0">
                          <a:latin typeface="Cambria Math" panose="02040503050406030204" pitchFamily="18" charset="0"/>
                          <a:ea typeface="Cambria Math" panose="02040503050406030204" pitchFamily="18" charset="0"/>
                        </a:rPr>
                        <m:t>(</m:t>
                      </m:r>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s-ES" i="1">
                              <a:latin typeface="Cambria Math" panose="02040503050406030204" pitchFamily="18" charset="0"/>
                            </a:rPr>
                            <m:t> </m:t>
                          </m:r>
                        </m:e>
                      </m:acc>
                      <m:r>
                        <a:rPr lang="en-CA" b="0" i="0" smtClean="0">
                          <a:latin typeface="Cambria Math" panose="02040503050406030204" pitchFamily="18" charset="0"/>
                        </a:rPr>
                        <m:t>)</m:t>
                      </m:r>
                      <m:r>
                        <a:rPr lang="en-CA" b="0" i="0" dirty="0" smtClean="0">
                          <a:latin typeface="Cambria Math" panose="02040503050406030204" pitchFamily="18" charset="0"/>
                        </a:rPr>
                        <m:t>]</m:t>
                      </m:r>
                    </m:oMath>
                  </m:oMathPara>
                </a14:m>
                <a:endParaRPr lang="en-CA" dirty="0"/>
              </a:p>
              <a:p>
                <a:pPr marL="0" indent="0">
                  <a:buNone/>
                </a:pPr>
                <a:r>
                  <a:rPr lang="en-US" dirty="0"/>
                  <a:t>where</a:t>
                </a:r>
              </a:p>
              <a:p>
                <a:pPr marL="0" indent="0" algn="ctr">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sSub>
                            <m:sSubPr>
                              <m:ctrlPr>
                                <a:rPr lang="en-CA" b="0" i="1" smtClean="0">
                                  <a:latin typeface="Cambria Math" panose="02040503050406030204" pitchFamily="18" charset="0"/>
                                </a:rPr>
                              </m:ctrlPr>
                            </m:sSubPr>
                            <m:e>
                              <m:r>
                                <a:rPr lang="en-CA" i="1">
                                  <a:latin typeface="Cambria Math" panose="02040503050406030204" pitchFamily="18" charset="0"/>
                                </a:rPr>
                                <m:t>𝑇𝑆𝑆</m:t>
                              </m:r>
                            </m:e>
                            <m:sub>
                              <m:r>
                                <a:rPr lang="en-CA" b="0" i="1" smtClean="0">
                                  <a:latin typeface="Cambria Math" panose="02040503050406030204" pitchFamily="18" charset="0"/>
                                </a:rPr>
                                <m:t>𝑗</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1−</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𝑅</m:t>
                                  </m:r>
                                </m:e>
                                <m:sub>
                                  <m:r>
                                    <a:rPr lang="en-CA" b="0" i="1" smtClean="0">
                                      <a:latin typeface="Cambria Math" panose="02040503050406030204" pitchFamily="18" charset="0"/>
                                    </a:rPr>
                                    <m:t>𝑗</m:t>
                                  </m:r>
                                </m:sub>
                                <m:sup>
                                  <m:r>
                                    <a:rPr lang="en-CA" b="0" i="1" smtClean="0">
                                      <a:latin typeface="Cambria Math" panose="02040503050406030204" pitchFamily="18" charset="0"/>
                                    </a:rPr>
                                    <m:t>2</m:t>
                                  </m:r>
                                </m:sup>
                              </m:sSubSup>
                            </m:e>
                          </m:d>
                        </m:den>
                      </m:f>
                    </m:oMath>
                  </m:oMathPara>
                </a14:m>
                <a:endParaRPr lang="en-US" dirty="0"/>
              </a:p>
              <a:p>
                <a:pPr marL="0" indent="0">
                  <a:buNone/>
                </a:pPr>
                <a:r>
                  <a:rPr lang="en-US" dirty="0"/>
                  <a:t>Therefore:</a:t>
                </a:r>
              </a:p>
              <a:p>
                <a:pPr marL="0" indent="0" algn="ctr">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ea typeface="Cambria Math" panose="02040503050406030204" pitchFamily="18" charset="0"/>
                            </a:rPr>
                          </m:ctrlPr>
                        </m:fPr>
                        <m:num>
                          <m:acc>
                            <m:accPr>
                              <m:chr m:val="̂"/>
                              <m:ctrlPr>
                                <a:rPr lang="es-ES" i="1" smtClean="0">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s-ES" i="1">
                                  <a:latin typeface="Cambria Math" panose="02040503050406030204" pitchFamily="18" charset="0"/>
                                </a:rPr>
                                <m:t> </m:t>
                              </m:r>
                            </m:e>
                          </m:acc>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num>
                        <m:den>
                          <m:r>
                            <a:rPr lang="en-CA" b="0" i="1" smtClean="0">
                              <a:latin typeface="Cambria Math" panose="02040503050406030204" pitchFamily="18" charset="0"/>
                              <a:ea typeface="Cambria Math" panose="02040503050406030204" pitchFamily="18" charset="0"/>
                            </a:rPr>
                            <m:t>𝑠𝑑</m:t>
                          </m:r>
                          <m:d>
                            <m:dPr>
                              <m:ctrlPr>
                                <a:rPr lang="en-CA" b="0" i="1" smtClean="0">
                                  <a:latin typeface="Cambria Math" panose="02040503050406030204" pitchFamily="18" charset="0"/>
                                  <a:ea typeface="Cambria Math" panose="02040503050406030204" pitchFamily="18" charset="0"/>
                                </a:rPr>
                              </m:ctrlPr>
                            </m:dPr>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s-ES" i="1">
                                      <a:latin typeface="Cambria Math" panose="02040503050406030204" pitchFamily="18" charset="0"/>
                                    </a:rPr>
                                    <m:t> </m:t>
                                  </m:r>
                                </m:e>
                              </m:acc>
                            </m:e>
                          </m:d>
                        </m:den>
                      </m:f>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𝑁𝑜𝑟𝑚𝑎𝑙</m:t>
                      </m:r>
                      <m:r>
                        <a:rPr lang="en-CA" b="0" i="1" smtClean="0">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0,</m:t>
                      </m:r>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r>
                        <a:rPr lang="en-CA" b="0" i="0" dirty="0"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82232D8D-F41B-AB6C-004D-1F2702E9460C}"/>
                  </a:ext>
                </a:extLst>
              </p:cNvPr>
              <p:cNvSpPr>
                <a:spLocks noGrp="1" noRot="1" noChangeAspect="1" noMove="1" noResize="1" noEditPoints="1" noAdjustHandles="1" noChangeArrowheads="1" noChangeShapeType="1" noTextEdit="1"/>
              </p:cNvSpPr>
              <p:nvPr>
                <p:ph idx="1"/>
              </p:nvPr>
            </p:nvSpPr>
            <p:spPr>
              <a:blipFill>
                <a:blip r:embed="rId2"/>
                <a:stretch>
                  <a:fillRect l="-623" t="-1056"/>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695C4BAD-5451-85E0-8D44-FA1FED9AB65B}"/>
              </a:ext>
            </a:extLst>
          </p:cNvPr>
          <p:cNvGrpSpPr/>
          <p:nvPr/>
        </p:nvGrpSpPr>
        <p:grpSpPr>
          <a:xfrm>
            <a:off x="7831307" y="3975281"/>
            <a:ext cx="905040" cy="1479600"/>
            <a:chOff x="8607005" y="3563797"/>
            <a:chExt cx="905040" cy="1479600"/>
          </a:xfrm>
        </p:grpSpPr>
        <mc:AlternateContent xmlns:mc="http://schemas.openxmlformats.org/markup-compatibility/2006">
          <mc:Choice xmlns:p14="http://schemas.microsoft.com/office/powerpoint/2010/main" xmlns:aink="http://schemas.microsoft.com/office/drawing/2016/ink" Requires="p14 aink">
            <p:contentPart p14:bwMode="auto" r:id="rId3">
              <p14:nvContentPartPr>
                <p14:cNvPr id="4" name="Ink 3">
                  <a:extLst>
                    <a:ext uri="{FF2B5EF4-FFF2-40B4-BE49-F238E27FC236}">
                      <a16:creationId xmlns:a16="http://schemas.microsoft.com/office/drawing/2014/main" id="{2D5CE47E-9A19-5F2C-6386-E2457667D2E1}"/>
                    </a:ext>
                  </a:extLst>
                </p14:cNvPr>
                <p14:cNvContentPartPr/>
                <p14:nvPr/>
              </p14:nvContentPartPr>
              <p14:xfrm>
                <a:off x="8607005" y="4896157"/>
                <a:ext cx="102960" cy="147240"/>
              </p14:xfrm>
            </p:contentPart>
          </mc:Choice>
          <mc:Fallback>
            <p:pic>
              <p:nvPicPr>
                <p:cNvPr id="4" name="Ink 3">
                  <a:extLst>
                    <a:ext uri="{FF2B5EF4-FFF2-40B4-BE49-F238E27FC236}">
                      <a16:creationId xmlns:a16="http://schemas.microsoft.com/office/drawing/2014/main" id="{2D5CE47E-9A19-5F2C-6386-E2457667D2E1}"/>
                    </a:ext>
                  </a:extLst>
                </p:cNvPr>
                <p:cNvPicPr/>
                <p:nvPr/>
              </p:nvPicPr>
              <p:blipFill>
                <a:blip r:embed="rId4"/>
                <a:stretch>
                  <a:fillRect/>
                </a:stretch>
              </p:blipFill>
              <p:spPr>
                <a:xfrm>
                  <a:off x="8598365" y="4887517"/>
                  <a:ext cx="120600" cy="1648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5">
              <p14:nvContentPartPr>
                <p14:cNvPr id="5" name="Ink 4">
                  <a:extLst>
                    <a:ext uri="{FF2B5EF4-FFF2-40B4-BE49-F238E27FC236}">
                      <a16:creationId xmlns:a16="http://schemas.microsoft.com/office/drawing/2014/main" id="{D715AE4F-711D-B9BC-6021-F07987019AE2}"/>
                    </a:ext>
                  </a:extLst>
                </p14:cNvPr>
                <p14:cNvContentPartPr/>
                <p14:nvPr/>
              </p14:nvContentPartPr>
              <p14:xfrm>
                <a:off x="8648045" y="3563797"/>
                <a:ext cx="864000" cy="1452240"/>
              </p14:xfrm>
            </p:contentPart>
          </mc:Choice>
          <mc:Fallback>
            <p:pic>
              <p:nvPicPr>
                <p:cNvPr id="5" name="Ink 4">
                  <a:extLst>
                    <a:ext uri="{FF2B5EF4-FFF2-40B4-BE49-F238E27FC236}">
                      <a16:creationId xmlns:a16="http://schemas.microsoft.com/office/drawing/2014/main" id="{D715AE4F-711D-B9BC-6021-F07987019AE2}"/>
                    </a:ext>
                  </a:extLst>
                </p:cNvPr>
                <p:cNvPicPr/>
                <p:nvPr/>
              </p:nvPicPr>
              <p:blipFill>
                <a:blip r:embed="rId6"/>
                <a:stretch>
                  <a:fillRect/>
                </a:stretch>
              </p:blipFill>
              <p:spPr>
                <a:xfrm>
                  <a:off x="8639405" y="3555157"/>
                  <a:ext cx="881640" cy="1469880"/>
                </a:xfrm>
                <a:prstGeom prst="rect">
                  <a:avLst/>
                </a:prstGeom>
              </p:spPr>
            </p:pic>
          </mc:Fallback>
        </mc:AlternateContent>
      </p:gr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9DBEFF2-D1DD-8D2F-DA7C-A25BB076A258}"/>
                  </a:ext>
                </a:extLst>
              </p:cNvPr>
              <p:cNvSpPr txBox="1"/>
              <p:nvPr/>
            </p:nvSpPr>
            <p:spPr>
              <a:xfrm>
                <a:off x="8304347" y="3258309"/>
                <a:ext cx="2435087" cy="689612"/>
              </a:xfrm>
              <a:prstGeom prst="rect">
                <a:avLst/>
              </a:prstGeom>
              <a:noFill/>
            </p:spPr>
            <p:txBody>
              <a:bodyPr wrap="square" rtlCol="0">
                <a:spAutoFit/>
              </a:bodyPr>
              <a:lstStyle/>
              <a:p>
                <a:r>
                  <a:rPr lang="en-US" dirty="0">
                    <a:latin typeface="Garamond" panose="02020404030301010803" pitchFamily="18" charset="0"/>
                  </a:rPr>
                  <a:t>We are standardizing our estimates </a:t>
                </a:r>
                <a14:m>
                  <m:oMath xmlns:m="http://schemas.openxmlformats.org/officeDocument/2006/math">
                    <m:acc>
                      <m:accPr>
                        <m:chr m:val="̂"/>
                        <m:ctrlPr>
                          <a:rPr lang="es-ES" i="1" smtClean="0">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s-ES" i="1">
                            <a:latin typeface="Cambria Math" panose="02040503050406030204" pitchFamily="18" charset="0"/>
                          </a:rPr>
                          <m:t> </m:t>
                        </m:r>
                      </m:e>
                    </m:acc>
                  </m:oMath>
                </a14:m>
                <a:r>
                  <a:rPr lang="en-US" dirty="0">
                    <a:latin typeface="Garamond" panose="02020404030301010803" pitchFamily="18" charset="0"/>
                  </a:rPr>
                  <a:t> </a:t>
                </a:r>
              </a:p>
            </p:txBody>
          </p:sp>
        </mc:Choice>
        <mc:Fallback>
          <p:sp>
            <p:nvSpPr>
              <p:cNvPr id="7" name="TextBox 6">
                <a:extLst>
                  <a:ext uri="{FF2B5EF4-FFF2-40B4-BE49-F238E27FC236}">
                    <a16:creationId xmlns:a16="http://schemas.microsoft.com/office/drawing/2014/main" id="{A9DBEFF2-D1DD-8D2F-DA7C-A25BB076A258}"/>
                  </a:ext>
                </a:extLst>
              </p:cNvPr>
              <p:cNvSpPr txBox="1">
                <a:spLocks noRot="1" noChangeAspect="1" noMove="1" noResize="1" noEditPoints="1" noAdjustHandles="1" noChangeArrowheads="1" noChangeShapeType="1" noTextEdit="1"/>
              </p:cNvSpPr>
              <p:nvPr/>
            </p:nvSpPr>
            <p:spPr>
              <a:xfrm>
                <a:off x="8304347" y="3258309"/>
                <a:ext cx="2435087" cy="689612"/>
              </a:xfrm>
              <a:prstGeom prst="rect">
                <a:avLst/>
              </a:prstGeom>
              <a:blipFill>
                <a:blip r:embed="rId7"/>
                <a:stretch>
                  <a:fillRect l="-2073" t="-3571" r="-2591" b="-8929"/>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5A960606-EE10-5E8D-F81B-4EDAF691B9B1}"/>
              </a:ext>
            </a:extLst>
          </p:cNvPr>
          <p:cNvGrpSpPr/>
          <p:nvPr/>
        </p:nvGrpSpPr>
        <p:grpSpPr>
          <a:xfrm>
            <a:off x="4223530" y="5879592"/>
            <a:ext cx="1054800" cy="540720"/>
            <a:chOff x="4771925" y="5527597"/>
            <a:chExt cx="1054800" cy="540720"/>
          </a:xfrm>
        </p:grpSpPr>
        <mc:AlternateContent xmlns:mc="http://schemas.openxmlformats.org/markup-compatibility/2006">
          <mc:Choice xmlns:p14="http://schemas.microsoft.com/office/powerpoint/2010/main" xmlns:aink="http://schemas.microsoft.com/office/drawing/2016/ink" Requires="p14 aink">
            <p:contentPart p14:bwMode="auto" r:id="rId8">
              <p14:nvContentPartPr>
                <p14:cNvPr id="8" name="Ink 7">
                  <a:extLst>
                    <a:ext uri="{FF2B5EF4-FFF2-40B4-BE49-F238E27FC236}">
                      <a16:creationId xmlns:a16="http://schemas.microsoft.com/office/drawing/2014/main" id="{016EA39C-6763-002C-287C-AD0C1A99B783}"/>
                    </a:ext>
                  </a:extLst>
                </p14:cNvPr>
                <p14:cNvContentPartPr/>
                <p14:nvPr/>
              </p14:nvContentPartPr>
              <p14:xfrm>
                <a:off x="4771925" y="5552797"/>
                <a:ext cx="977400" cy="515520"/>
              </p14:xfrm>
            </p:contentPart>
          </mc:Choice>
          <mc:Fallback>
            <p:pic>
              <p:nvPicPr>
                <p:cNvPr id="8" name="Ink 7">
                  <a:extLst>
                    <a:ext uri="{FF2B5EF4-FFF2-40B4-BE49-F238E27FC236}">
                      <a16:creationId xmlns:a16="http://schemas.microsoft.com/office/drawing/2014/main" id="{016EA39C-6763-002C-287C-AD0C1A99B783}"/>
                    </a:ext>
                  </a:extLst>
                </p:cNvPr>
                <p:cNvPicPr/>
                <p:nvPr/>
              </p:nvPicPr>
              <p:blipFill>
                <a:blip r:embed="rId9"/>
                <a:stretch>
                  <a:fillRect/>
                </a:stretch>
              </p:blipFill>
              <p:spPr>
                <a:xfrm>
                  <a:off x="4763285" y="5544157"/>
                  <a:ext cx="995040" cy="5331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0">
              <p14:nvContentPartPr>
                <p14:cNvPr id="9" name="Ink 8">
                  <a:extLst>
                    <a:ext uri="{FF2B5EF4-FFF2-40B4-BE49-F238E27FC236}">
                      <a16:creationId xmlns:a16="http://schemas.microsoft.com/office/drawing/2014/main" id="{A25CC582-F3F7-BD33-C5BB-B423BEC72494}"/>
                    </a:ext>
                  </a:extLst>
                </p14:cNvPr>
                <p14:cNvContentPartPr/>
                <p14:nvPr/>
              </p14:nvContentPartPr>
              <p14:xfrm>
                <a:off x="5695685" y="5527597"/>
                <a:ext cx="131040" cy="97920"/>
              </p14:xfrm>
            </p:contentPart>
          </mc:Choice>
          <mc:Fallback>
            <p:pic>
              <p:nvPicPr>
                <p:cNvPr id="9" name="Ink 8">
                  <a:extLst>
                    <a:ext uri="{FF2B5EF4-FFF2-40B4-BE49-F238E27FC236}">
                      <a16:creationId xmlns:a16="http://schemas.microsoft.com/office/drawing/2014/main" id="{A25CC582-F3F7-BD33-C5BB-B423BEC72494}"/>
                    </a:ext>
                  </a:extLst>
                </p:cNvPr>
                <p:cNvPicPr/>
                <p:nvPr/>
              </p:nvPicPr>
              <p:blipFill>
                <a:blip r:embed="rId11"/>
                <a:stretch>
                  <a:fillRect/>
                </a:stretch>
              </p:blipFill>
              <p:spPr>
                <a:xfrm>
                  <a:off x="5686685" y="5518597"/>
                  <a:ext cx="148680" cy="115560"/>
                </a:xfrm>
                <a:prstGeom prst="rect">
                  <a:avLst/>
                </a:prstGeom>
              </p:spPr>
            </p:pic>
          </mc:Fallback>
        </mc:AlternateContent>
      </p:gr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ABE22C1-02ED-4E91-4D5A-C44715A6FAAB}"/>
                  </a:ext>
                </a:extLst>
              </p:cNvPr>
              <p:cNvSpPr txBox="1"/>
              <p:nvPr/>
            </p:nvSpPr>
            <p:spPr>
              <a:xfrm>
                <a:off x="1460451" y="6087351"/>
                <a:ext cx="2892287" cy="665922"/>
              </a:xfrm>
              <a:prstGeom prst="rect">
                <a:avLst/>
              </a:prstGeom>
              <a:noFill/>
            </p:spPr>
            <p:txBody>
              <a:bodyPr wrap="square" rtlCol="0">
                <a:spAutoFit/>
              </a:bodyPr>
              <a:lstStyle/>
              <a:p>
                <a:r>
                  <a:rPr lang="en-US" dirty="0">
                    <a:latin typeface="Garamond" panose="02020404030301010803" pitchFamily="18" charset="0"/>
                  </a:rPr>
                  <a:t>Remember that this depends on </a:t>
                </a:r>
                <a14:m>
                  <m:oMath xmlns:m="http://schemas.openxmlformats.org/officeDocument/2006/math">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n-US" dirty="0">
                    <a:latin typeface="Garamond" panose="02020404030301010803" pitchFamily="18" charset="0"/>
                  </a:rPr>
                  <a:t>, but this is unknown. </a:t>
                </a:r>
              </a:p>
            </p:txBody>
          </p:sp>
        </mc:Choice>
        <mc:Fallback>
          <p:sp>
            <p:nvSpPr>
              <p:cNvPr id="11" name="TextBox 10">
                <a:extLst>
                  <a:ext uri="{FF2B5EF4-FFF2-40B4-BE49-F238E27FC236}">
                    <a16:creationId xmlns:a16="http://schemas.microsoft.com/office/drawing/2014/main" id="{CABE22C1-02ED-4E91-4D5A-C44715A6FAAB}"/>
                  </a:ext>
                </a:extLst>
              </p:cNvPr>
              <p:cNvSpPr txBox="1">
                <a:spLocks noRot="1" noChangeAspect="1" noMove="1" noResize="1" noEditPoints="1" noAdjustHandles="1" noChangeArrowheads="1" noChangeShapeType="1" noTextEdit="1"/>
              </p:cNvSpPr>
              <p:nvPr/>
            </p:nvSpPr>
            <p:spPr>
              <a:xfrm>
                <a:off x="1460451" y="6087351"/>
                <a:ext cx="2892287" cy="665922"/>
              </a:xfrm>
              <a:prstGeom prst="rect">
                <a:avLst/>
              </a:prstGeom>
              <a:blipFill>
                <a:blip r:embed="rId12"/>
                <a:stretch>
                  <a:fillRect l="-2193" t="-3774" b="-11321"/>
                </a:stretch>
              </a:blipFill>
            </p:spPr>
            <p:txBody>
              <a:bodyPr/>
              <a:lstStyle/>
              <a:p>
                <a:r>
                  <a:rPr lang="en-US">
                    <a:noFill/>
                  </a:rPr>
                  <a:t> </a:t>
                </a:r>
              </a:p>
            </p:txBody>
          </p:sp>
        </mc:Fallback>
      </mc:AlternateContent>
    </p:spTree>
    <p:extLst>
      <p:ext uri="{BB962C8B-B14F-4D97-AF65-F5344CB8AC3E}">
        <p14:creationId xmlns:p14="http://schemas.microsoft.com/office/powerpoint/2010/main" val="15410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ABAB-6A9D-4EC7-F98D-38347A11A00D}"/>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21EE09-CB53-888B-8521-5E00EFD34829}"/>
                  </a:ext>
                </a:extLst>
              </p:cNvPr>
              <p:cNvSpPr>
                <a:spLocks noGrp="1"/>
              </p:cNvSpPr>
              <p:nvPr>
                <p:ph idx="1"/>
              </p:nvPr>
            </p:nvSpPr>
            <p:spPr/>
            <p:txBody>
              <a:bodyPr/>
              <a:lstStyle/>
              <a:p>
                <a:pPr marL="0" indent="0">
                  <a:buNone/>
                </a:pPr>
                <a:r>
                  <a:rPr lang="en-US" dirty="0"/>
                  <a:t>Suppose the following population model:</a:t>
                </a:r>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r>
                      <a:rPr lang="en-CA" i="1">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a:p>
                <a:pPr marL="0" indent="0" algn="ctr">
                  <a:buNone/>
                </a:pPr>
                <a:endParaRPr lang="en-US" dirty="0"/>
              </a:p>
              <a:p>
                <a:pPr marL="0" indent="0">
                  <a:buNone/>
                </a:pPr>
                <a:r>
                  <a:rPr lang="en-US" dirty="0"/>
                  <a:t>and let’s assume that it satisfies the CLM assumptions.</a:t>
                </a:r>
              </a:p>
              <a:p>
                <a:pPr marL="0" indent="0">
                  <a:buNone/>
                </a:pPr>
                <a:r>
                  <a:rPr lang="en-US" dirty="0"/>
                  <a:t>Remember that the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oMath>
                </a14:m>
                <a:r>
                  <a:rPr lang="en-US" dirty="0"/>
                  <a:t> are unknown population parameters and we will never know them with certainty. Nevertheless, we can hypothesize about the value of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oMath>
                </a14:m>
                <a:r>
                  <a:rPr lang="en-US" dirty="0"/>
                  <a:t> and then use statistical inference to test our hypothesis.</a:t>
                </a:r>
              </a:p>
              <a:p>
                <a:pPr marL="0" indent="0">
                  <a:buNone/>
                </a:pPr>
                <a:r>
                  <a:rPr lang="en-US" dirty="0"/>
                  <a:t>To construct hypothesis tests, we need the following results:</a:t>
                </a:r>
              </a:p>
            </p:txBody>
          </p:sp>
        </mc:Choice>
        <mc:Fallback>
          <p:sp>
            <p:nvSpPr>
              <p:cNvPr id="3" name="Content Placeholder 2">
                <a:extLst>
                  <a:ext uri="{FF2B5EF4-FFF2-40B4-BE49-F238E27FC236}">
                    <a16:creationId xmlns:a16="http://schemas.microsoft.com/office/drawing/2014/main" id="{AE21EE09-CB53-888B-8521-5E00EFD34829}"/>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344001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BD76-D5A5-7758-0E05-B3456618FE83}"/>
              </a:ext>
            </a:extLst>
          </p:cNvPr>
          <p:cNvSpPr>
            <a:spLocks noGrp="1"/>
          </p:cNvSpPr>
          <p:nvPr>
            <p:ph type="title"/>
          </p:nvPr>
        </p:nvSpPr>
        <p:spPr/>
        <p:txBody>
          <a:bodyPr/>
          <a:lstStyle/>
          <a:p>
            <a:r>
              <a:rPr lang="en-US" dirty="0"/>
              <a:t>Theorem 4.2: t distribution for the standardized estimators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B66854-52DD-82E5-B3E5-D8AF3BAC6EFF}"/>
                  </a:ext>
                </a:extLst>
              </p:cNvPr>
              <p:cNvSpPr>
                <a:spLocks noGrp="1"/>
              </p:cNvSpPr>
              <p:nvPr>
                <p:ph idx="1"/>
              </p:nvPr>
            </p:nvSpPr>
            <p:spPr/>
            <p:txBody>
              <a:bodyPr>
                <a:normAutofit fontScale="92500" lnSpcReduction="10000"/>
              </a:bodyPr>
              <a:lstStyle/>
              <a:p>
                <a:pPr marL="0" indent="0">
                  <a:buNone/>
                </a:pPr>
                <a:r>
                  <a:rPr lang="en-US" dirty="0"/>
                  <a:t>Under the CLM assumptions MLR.1 through MLR.6, </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CA" b="0" i="1" smtClean="0">
                              <a:latin typeface="Cambria Math" panose="02040503050406030204" pitchFamily="18" charset="0"/>
                              <a:ea typeface="Cambria Math" panose="02040503050406030204" pitchFamily="18" charset="0"/>
                            </a:rPr>
                          </m:ctrlPr>
                        </m:fPr>
                        <m:num>
                          <m:acc>
                            <m:accPr>
                              <m:chr m:val="̂"/>
                              <m:ctrlPr>
                                <a:rPr lang="es-ES" i="1" smtClean="0">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s-ES" i="1">
                                  <a:latin typeface="Cambria Math" panose="02040503050406030204" pitchFamily="18" charset="0"/>
                                </a:rPr>
                                <m:t> </m:t>
                              </m:r>
                            </m:e>
                          </m:acc>
                          <m:r>
                            <a:rPr lang="en-CA"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num>
                        <m:den>
                          <m:r>
                            <a:rPr lang="en-CA" b="0" i="1" smtClean="0">
                              <a:latin typeface="Cambria Math" panose="02040503050406030204" pitchFamily="18" charset="0"/>
                              <a:ea typeface="Cambria Math" panose="02040503050406030204" pitchFamily="18" charset="0"/>
                            </a:rPr>
                            <m:t>𝑠</m:t>
                          </m:r>
                          <m:r>
                            <a:rPr lang="en-CA" b="0" i="1" smtClean="0">
                              <a:latin typeface="Cambria Math" panose="02040503050406030204" pitchFamily="18" charset="0"/>
                              <a:ea typeface="Cambria Math" panose="02040503050406030204" pitchFamily="18" charset="0"/>
                            </a:rPr>
                            <m:t>𝑒</m:t>
                          </m:r>
                          <m:d>
                            <m:dPr>
                              <m:ctrlPr>
                                <a:rPr lang="en-CA" b="0" i="1" smtClean="0">
                                  <a:latin typeface="Cambria Math" panose="02040503050406030204" pitchFamily="18" charset="0"/>
                                  <a:ea typeface="Cambria Math" panose="02040503050406030204" pitchFamily="18" charset="0"/>
                                </a:rPr>
                              </m:ctrlPr>
                            </m:dPr>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s-ES" i="1">
                                      <a:latin typeface="Cambria Math" panose="02040503050406030204" pitchFamily="18" charset="0"/>
                                    </a:rPr>
                                    <m:t> </m:t>
                                  </m:r>
                                </m:e>
                              </m:acc>
                            </m:e>
                          </m:d>
                        </m:den>
                      </m:f>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𝑡</m:t>
                          </m:r>
                        </m:e>
                        <m:sub>
                          <m:r>
                            <a:rPr lang="en-CA" b="0" i="1" smtClean="0">
                              <a:latin typeface="Cambria Math" panose="02040503050406030204" pitchFamily="18" charset="0"/>
                              <a:ea typeface="Cambria Math" panose="02040503050406030204" pitchFamily="18" charset="0"/>
                            </a:rPr>
                            <m:t>𝑛</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𝑘</m:t>
                          </m:r>
                          <m:r>
                            <a:rPr lang="en-CA" b="0" i="1" smtClean="0">
                              <a:latin typeface="Cambria Math" panose="02040503050406030204" pitchFamily="18" charset="0"/>
                              <a:ea typeface="Cambria Math" panose="02040503050406030204" pitchFamily="18" charset="0"/>
                            </a:rPr>
                            <m:t>+1)</m:t>
                          </m:r>
                        </m:sub>
                      </m:sSub>
                    </m:oMath>
                  </m:oMathPara>
                </a14:m>
                <a:endParaRPr lang="en-US" dirty="0"/>
              </a:p>
              <a:p>
                <a:pPr marL="0" indent="0" algn="ctr">
                  <a:buNone/>
                </a:pPr>
                <a:endParaRPr lang="en-US" dirty="0"/>
              </a:p>
              <a:p>
                <a:pPr marL="0" indent="0">
                  <a:buNone/>
                </a:pPr>
                <a:r>
                  <a:rPr lang="en-US" dirty="0"/>
                  <a:t>where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is the number of unknown parameters in the population model (</a:t>
                </a:r>
                <a14:m>
                  <m:oMath xmlns:m="http://schemas.openxmlformats.org/officeDocument/2006/math">
                    <m:r>
                      <a:rPr lang="en-US" i="1" dirty="0" smtClean="0">
                        <a:latin typeface="Cambria Math" panose="02040503050406030204" pitchFamily="18" charset="0"/>
                      </a:rPr>
                      <m:t>𝑘</m:t>
                    </m:r>
                  </m:oMath>
                </a14:m>
                <a:r>
                  <a:rPr lang="en-US" dirty="0"/>
                  <a:t> slope parameters and the intercept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0</m:t>
                        </m:r>
                      </m:sub>
                    </m:sSub>
                  </m:oMath>
                </a14:m>
                <a:r>
                  <a:rPr lang="el-GR" dirty="0"/>
                  <a:t>) </a:t>
                </a:r>
                <a:r>
                  <a:rPr lang="en-US" dirty="0"/>
                  <a:t>and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−1 </m:t>
                    </m:r>
                  </m:oMath>
                </a14:m>
                <a:r>
                  <a:rPr lang="en-US" dirty="0"/>
                  <a:t>is the degrees of freedom (</a:t>
                </a:r>
                <a:r>
                  <a:rPr lang="en-US" dirty="0" err="1"/>
                  <a:t>df</a:t>
                </a:r>
                <a:r>
                  <a:rPr lang="en-US" dirty="0"/>
                  <a:t>).</a:t>
                </a:r>
              </a:p>
              <a:p>
                <a:pPr marL="0" indent="0">
                  <a:buNone/>
                </a:pPr>
                <a:r>
                  <a:rPr lang="en-US" dirty="0"/>
                  <a:t>Note that Theorem 4.2 is different than Theorem 4.1 because the constant</a:t>
                </a:r>
                <a14:m>
                  <m:oMath xmlns:m="http://schemas.openxmlformats.org/officeDocument/2006/math">
                    <m:r>
                      <a:rPr lang="en-CA" b="0" i="0" dirty="0" smtClean="0">
                        <a:latin typeface="Cambria Math" panose="02040503050406030204" pitchFamily="18" charset="0"/>
                      </a:rPr>
                      <m:t> </m:t>
                    </m:r>
                    <m:r>
                      <a:rPr lang="el-GR" i="1" dirty="0">
                        <a:latin typeface="Cambria Math" panose="02040503050406030204" pitchFamily="18" charset="0"/>
                      </a:rPr>
                      <m:t>𝜎</m:t>
                    </m:r>
                  </m:oMath>
                </a14:m>
                <a:r>
                  <a:rPr lang="en-US" dirty="0"/>
                  <a:t> in </a:t>
                </a:r>
                <a14:m>
                  <m:oMath xmlns:m="http://schemas.openxmlformats.org/officeDocument/2006/math">
                    <m:r>
                      <a:rPr lang="en-CA" i="1">
                        <a:latin typeface="Cambria Math" panose="02040503050406030204" pitchFamily="18" charset="0"/>
                        <a:ea typeface="Cambria Math" panose="02040503050406030204" pitchFamily="18" charset="0"/>
                      </a:rPr>
                      <m:t>𝑠</m:t>
                    </m:r>
                    <m:r>
                      <a:rPr lang="en-CA" b="0" i="1" smtClean="0">
                        <a:latin typeface="Cambria Math" panose="02040503050406030204" pitchFamily="18" charset="0"/>
                        <a:ea typeface="Cambria Math" panose="02040503050406030204" pitchFamily="18" charset="0"/>
                      </a:rPr>
                      <m:t>𝑑</m:t>
                    </m:r>
                    <m:d>
                      <m:dPr>
                        <m:ctrlPr>
                          <a:rPr lang="en-CA" i="1">
                            <a:latin typeface="Cambria Math" panose="02040503050406030204" pitchFamily="18" charset="0"/>
                            <a:ea typeface="Cambria Math" panose="02040503050406030204" pitchFamily="18" charset="0"/>
                          </a:rPr>
                        </m:ctrlPr>
                      </m:dPr>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s-ES" i="1">
                                <a:latin typeface="Cambria Math" panose="02040503050406030204" pitchFamily="18" charset="0"/>
                              </a:rPr>
                              <m:t> </m:t>
                            </m:r>
                          </m:e>
                        </m:acc>
                      </m:e>
                    </m:d>
                  </m:oMath>
                </a14:m>
                <a:r>
                  <a:rPr lang="en-US" dirty="0"/>
                  <a:t> has to be replaced with the random variable </a:t>
                </a:r>
                <a14:m>
                  <m:oMath xmlns:m="http://schemas.openxmlformats.org/officeDocument/2006/math">
                    <m:acc>
                      <m:accPr>
                        <m:chr m:val="̂"/>
                        <m:ctrlPr>
                          <a:rPr lang="el-GR" i="1" dirty="0" smtClean="0">
                            <a:latin typeface="Cambria Math" panose="02040503050406030204" pitchFamily="18" charset="0"/>
                          </a:rPr>
                        </m:ctrlPr>
                      </m:accPr>
                      <m:e>
                        <m:r>
                          <a:rPr lang="el-GR" i="1" dirty="0">
                            <a:latin typeface="Cambria Math" panose="02040503050406030204" pitchFamily="18" charset="0"/>
                          </a:rPr>
                          <m:t>𝜎</m:t>
                        </m:r>
                      </m:e>
                    </m:acc>
                  </m:oMath>
                </a14:m>
                <a:r>
                  <a:rPr lang="el-GR" dirty="0"/>
                  <a:t>. </a:t>
                </a:r>
                <a:r>
                  <a:rPr lang="en-US" dirty="0"/>
                  <a:t>It now follows a </a:t>
                </a:r>
                <a14:m>
                  <m:oMath xmlns:m="http://schemas.openxmlformats.org/officeDocument/2006/math">
                    <m:r>
                      <a:rPr lang="en-US" i="1" dirty="0" smtClean="0">
                        <a:latin typeface="Cambria Math" panose="02040503050406030204" pitchFamily="18" charset="0"/>
                      </a:rPr>
                      <m:t>𝑡</m:t>
                    </m:r>
                  </m:oMath>
                </a14:m>
                <a:r>
                  <a:rPr lang="en-US" dirty="0"/>
                  <a:t> distribution with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−1 </m:t>
                    </m:r>
                  </m:oMath>
                </a14:m>
                <a:r>
                  <a:rPr lang="en-US" dirty="0"/>
                  <a:t>degrees of freedom.</a:t>
                </a:r>
              </a:p>
            </p:txBody>
          </p:sp>
        </mc:Choice>
        <mc:Fallback>
          <p:sp>
            <p:nvSpPr>
              <p:cNvPr id="3" name="Content Placeholder 2">
                <a:extLst>
                  <a:ext uri="{FF2B5EF4-FFF2-40B4-BE49-F238E27FC236}">
                    <a16:creationId xmlns:a16="http://schemas.microsoft.com/office/drawing/2014/main" id="{39B66854-52DD-82E5-B3E5-D8AF3BAC6EFF}"/>
                  </a:ext>
                </a:extLst>
              </p:cNvPr>
              <p:cNvSpPr>
                <a:spLocks noGrp="1" noRot="1" noChangeAspect="1" noMove="1" noResize="1" noEditPoints="1" noAdjustHandles="1" noChangeArrowheads="1" noChangeShapeType="1" noTextEdit="1"/>
              </p:cNvSpPr>
              <p:nvPr>
                <p:ph idx="1"/>
              </p:nvPr>
            </p:nvSpPr>
            <p:spPr>
              <a:blipFill>
                <a:blip r:embed="rId2"/>
                <a:stretch>
                  <a:fillRect l="-498" t="-1056" b="-2817"/>
                </a:stretch>
              </a:blipFill>
            </p:spPr>
            <p:txBody>
              <a:bodyPr/>
              <a:lstStyle/>
              <a:p>
                <a:r>
                  <a:rPr lang="en-US">
                    <a:noFill/>
                  </a:rPr>
                  <a:t> </a:t>
                </a:r>
              </a:p>
            </p:txBody>
          </p:sp>
        </mc:Fallback>
      </mc:AlternateContent>
    </p:spTree>
    <p:extLst>
      <p:ext uri="{BB962C8B-B14F-4D97-AF65-F5344CB8AC3E}">
        <p14:creationId xmlns:p14="http://schemas.microsoft.com/office/powerpoint/2010/main" val="227277013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195</TotalTime>
  <Words>2461</Words>
  <Application>Microsoft Macintosh PowerPoint</Application>
  <PresentationFormat>Widescreen</PresentationFormat>
  <Paragraphs>137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Cambria Math</vt:lpstr>
      <vt:lpstr>Garamond</vt:lpstr>
      <vt:lpstr>Gill Sans MT</vt:lpstr>
      <vt:lpstr>Impact</vt:lpstr>
      <vt:lpstr>Badge</vt:lpstr>
      <vt:lpstr>PowerPoint Presentation</vt:lpstr>
      <vt:lpstr>Interpretation</vt:lpstr>
      <vt:lpstr>PowerPoint Presentation</vt:lpstr>
      <vt:lpstr>Assumption MLR.6: Normality</vt:lpstr>
      <vt:lpstr>PowerPoint Presentation</vt:lpstr>
      <vt:lpstr>PowerPoint Presentation</vt:lpstr>
      <vt:lpstr>Theorem 4.1: Normal Sampling Distribution</vt:lpstr>
      <vt:lpstr>PowerPoint Presentation</vt:lpstr>
      <vt:lpstr>Theorem 4.2: t distribution for the standardized estimators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Computing p-values for t tests</vt:lpstr>
      <vt:lpstr>PowerPoint Presentation</vt:lpstr>
      <vt:lpstr>example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Vallejo Vera</dc:creator>
  <cp:lastModifiedBy>Sebastian Vallejo Vera</cp:lastModifiedBy>
  <cp:revision>1</cp:revision>
  <dcterms:created xsi:type="dcterms:W3CDTF">2024-03-04T19:18:40Z</dcterms:created>
  <dcterms:modified xsi:type="dcterms:W3CDTF">2024-03-04T22:33:55Z</dcterms:modified>
</cp:coreProperties>
</file>