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9"/>
  </p:notesMasterIdLst>
  <p:sldIdLst>
    <p:sldId id="256" r:id="rId2"/>
    <p:sldId id="292" r:id="rId3"/>
    <p:sldId id="257" r:id="rId4"/>
    <p:sldId id="258" r:id="rId5"/>
    <p:sldId id="259" r:id="rId6"/>
    <p:sldId id="260" r:id="rId7"/>
    <p:sldId id="261" r:id="rId8"/>
    <p:sldId id="262" r:id="rId9"/>
    <p:sldId id="263" r:id="rId10"/>
    <p:sldId id="264" r:id="rId11"/>
    <p:sldId id="265" r:id="rId12"/>
    <p:sldId id="266" r:id="rId13"/>
    <p:sldId id="267" r:id="rId14"/>
    <p:sldId id="279" r:id="rId15"/>
    <p:sldId id="275" r:id="rId16"/>
    <p:sldId id="276" r:id="rId17"/>
    <p:sldId id="277" r:id="rId18"/>
    <p:sldId id="278" r:id="rId19"/>
    <p:sldId id="280" r:id="rId20"/>
    <p:sldId id="281" r:id="rId21"/>
    <p:sldId id="282" r:id="rId22"/>
    <p:sldId id="283" r:id="rId23"/>
    <p:sldId id="284" r:id="rId24"/>
    <p:sldId id="285" r:id="rId25"/>
    <p:sldId id="286" r:id="rId26"/>
    <p:sldId id="268" r:id="rId27"/>
    <p:sldId id="269" r:id="rId28"/>
    <p:sldId id="270" r:id="rId29"/>
    <p:sldId id="271" r:id="rId30"/>
    <p:sldId id="272" r:id="rId31"/>
    <p:sldId id="273" r:id="rId32"/>
    <p:sldId id="287" r:id="rId33"/>
    <p:sldId id="288" r:id="rId34"/>
    <p:sldId id="289" r:id="rId35"/>
    <p:sldId id="290" r:id="rId36"/>
    <p:sldId id="291" r:id="rId37"/>
    <p:sldId id="27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49EE78-242A-0746-A583-3A62D1348A65}" v="1" dt="2025-01-21T14:54:19.0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4694"/>
  </p:normalViewPr>
  <p:slideViewPr>
    <p:cSldViewPr snapToGrid="0">
      <p:cViewPr varScale="1">
        <p:scale>
          <a:sx n="121" d="100"/>
          <a:sy n="121" d="100"/>
        </p:scale>
        <p:origin x="7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Vallejo Vera" userId="661f42ee-5565-49c4-8b1d-325f2d699b91" providerId="ADAL" clId="{43BAA383-D102-BE4D-857F-2FAA512AFB3B}"/>
    <pc:docChg chg="custSel modSld">
      <pc:chgData name="Sebastian Vallejo Vera" userId="661f42ee-5565-49c4-8b1d-325f2d699b91" providerId="ADAL" clId="{43BAA383-D102-BE4D-857F-2FAA512AFB3B}" dt="2025-01-21T23:45:36.957" v="142" actId="13926"/>
      <pc:docMkLst>
        <pc:docMk/>
      </pc:docMkLst>
      <pc:sldChg chg="modSp mod">
        <pc:chgData name="Sebastian Vallejo Vera" userId="661f42ee-5565-49c4-8b1d-325f2d699b91" providerId="ADAL" clId="{43BAA383-D102-BE4D-857F-2FAA512AFB3B}" dt="2025-01-21T23:38:33.056" v="141" actId="313"/>
        <pc:sldMkLst>
          <pc:docMk/>
          <pc:sldMk cId="1925882594" sldId="280"/>
        </pc:sldMkLst>
        <pc:spChg chg="mod">
          <ac:chgData name="Sebastian Vallejo Vera" userId="661f42ee-5565-49c4-8b1d-325f2d699b91" providerId="ADAL" clId="{43BAA383-D102-BE4D-857F-2FAA512AFB3B}" dt="2025-01-21T23:38:33.056" v="141" actId="313"/>
          <ac:spMkLst>
            <pc:docMk/>
            <pc:sldMk cId="1925882594" sldId="280"/>
            <ac:spMk id="3" creationId="{0B00E7F5-75CF-38E3-C45D-B483B7968258}"/>
          </ac:spMkLst>
        </pc:spChg>
      </pc:sldChg>
      <pc:sldChg chg="modSp">
        <pc:chgData name="Sebastian Vallejo Vera" userId="661f42ee-5565-49c4-8b1d-325f2d699b91" providerId="ADAL" clId="{43BAA383-D102-BE4D-857F-2FAA512AFB3B}" dt="2025-01-21T23:36:52.666" v="73" actId="20577"/>
        <pc:sldMkLst>
          <pc:docMk/>
          <pc:sldMk cId="3974665794" sldId="281"/>
        </pc:sldMkLst>
        <pc:spChg chg="mod">
          <ac:chgData name="Sebastian Vallejo Vera" userId="661f42ee-5565-49c4-8b1d-325f2d699b91" providerId="ADAL" clId="{43BAA383-D102-BE4D-857F-2FAA512AFB3B}" dt="2025-01-21T23:36:52.666" v="73" actId="20577"/>
          <ac:spMkLst>
            <pc:docMk/>
            <pc:sldMk cId="3974665794" sldId="281"/>
            <ac:spMk id="3" creationId="{1DDAC908-2394-1D87-DF34-999D0ADE431D}"/>
          </ac:spMkLst>
        </pc:spChg>
      </pc:sldChg>
      <pc:sldChg chg="modSp">
        <pc:chgData name="Sebastian Vallejo Vera" userId="661f42ee-5565-49c4-8b1d-325f2d699b91" providerId="ADAL" clId="{43BAA383-D102-BE4D-857F-2FAA512AFB3B}" dt="2025-01-21T23:45:36.957" v="142" actId="13926"/>
        <pc:sldMkLst>
          <pc:docMk/>
          <pc:sldMk cId="4225619465" sldId="283"/>
        </pc:sldMkLst>
        <pc:spChg chg="mod">
          <ac:chgData name="Sebastian Vallejo Vera" userId="661f42ee-5565-49c4-8b1d-325f2d699b91" providerId="ADAL" clId="{43BAA383-D102-BE4D-857F-2FAA512AFB3B}" dt="2025-01-21T23:45:36.957" v="142" actId="13926"/>
          <ac:spMkLst>
            <pc:docMk/>
            <pc:sldMk cId="4225619465" sldId="283"/>
            <ac:spMk id="3" creationId="{142CFFA1-7622-2ED9-91AE-992C6E1189EA}"/>
          </ac:spMkLst>
        </pc:spChg>
      </pc:sldChg>
    </pc:docChg>
  </pc:docChgLst>
  <pc:docChgLst>
    <pc:chgData name="Sebastian Vallejo Vera" userId="661f42ee-5565-49c4-8b1d-325f2d699b91" providerId="ADAL" clId="{6149EE78-242A-0746-A583-3A62D1348A65}"/>
    <pc:docChg chg="custSel modSld">
      <pc:chgData name="Sebastian Vallejo Vera" userId="661f42ee-5565-49c4-8b1d-325f2d699b91" providerId="ADAL" clId="{6149EE78-242A-0746-A583-3A62D1348A65}" dt="2025-01-28T14:46:03.587" v="57" actId="20577"/>
      <pc:docMkLst>
        <pc:docMk/>
      </pc:docMkLst>
      <pc:sldChg chg="modSp mod">
        <pc:chgData name="Sebastian Vallejo Vera" userId="661f42ee-5565-49c4-8b1d-325f2d699b91" providerId="ADAL" clId="{6149EE78-242A-0746-A583-3A62D1348A65}" dt="2025-01-21T14:43:06.975" v="18" actId="207"/>
        <pc:sldMkLst>
          <pc:docMk/>
          <pc:sldMk cId="398469199" sldId="264"/>
        </pc:sldMkLst>
        <pc:spChg chg="mod">
          <ac:chgData name="Sebastian Vallejo Vera" userId="661f42ee-5565-49c4-8b1d-325f2d699b91" providerId="ADAL" clId="{6149EE78-242A-0746-A583-3A62D1348A65}" dt="2025-01-21T14:43:06.975" v="18" actId="207"/>
          <ac:spMkLst>
            <pc:docMk/>
            <pc:sldMk cId="398469199" sldId="264"/>
            <ac:spMk id="3" creationId="{D4F858F9-7011-8389-D4B9-040AA2EBF1F9}"/>
          </ac:spMkLst>
        </pc:spChg>
      </pc:sldChg>
      <pc:sldChg chg="addSp delSp modSp mod chgLayout">
        <pc:chgData name="Sebastian Vallejo Vera" userId="661f42ee-5565-49c4-8b1d-325f2d699b91" providerId="ADAL" clId="{6149EE78-242A-0746-A583-3A62D1348A65}" dt="2025-01-21T17:04:23.126" v="55" actId="6264"/>
        <pc:sldMkLst>
          <pc:docMk/>
          <pc:sldMk cId="862504585" sldId="270"/>
        </pc:sldMkLst>
        <pc:spChg chg="del">
          <ac:chgData name="Sebastian Vallejo Vera" userId="661f42ee-5565-49c4-8b1d-325f2d699b91" providerId="ADAL" clId="{6149EE78-242A-0746-A583-3A62D1348A65}" dt="2025-01-21T17:03:43.490" v="54" actId="6264"/>
          <ac:spMkLst>
            <pc:docMk/>
            <pc:sldMk cId="862504585" sldId="270"/>
            <ac:spMk id="2" creationId="{EF126D50-A71A-7768-B6CE-9A52394813E9}"/>
          </ac:spMkLst>
        </pc:spChg>
        <pc:spChg chg="mod ord">
          <ac:chgData name="Sebastian Vallejo Vera" userId="661f42ee-5565-49c4-8b1d-325f2d699b91" providerId="ADAL" clId="{6149EE78-242A-0746-A583-3A62D1348A65}" dt="2025-01-21T17:04:23.126" v="55" actId="6264"/>
          <ac:spMkLst>
            <pc:docMk/>
            <pc:sldMk cId="862504585" sldId="270"/>
            <ac:spMk id="3" creationId="{E1530832-C0C9-03B5-1619-5DA7BF4F6A58}"/>
          </ac:spMkLst>
        </pc:spChg>
        <pc:spChg chg="add del mod">
          <ac:chgData name="Sebastian Vallejo Vera" userId="661f42ee-5565-49c4-8b1d-325f2d699b91" providerId="ADAL" clId="{6149EE78-242A-0746-A583-3A62D1348A65}" dt="2025-01-21T17:03:43.490" v="54" actId="6264"/>
          <ac:spMkLst>
            <pc:docMk/>
            <pc:sldMk cId="862504585" sldId="270"/>
            <ac:spMk id="4" creationId="{FDEC767B-A748-2123-1918-DCE6EDD7A371}"/>
          </ac:spMkLst>
        </pc:spChg>
        <pc:spChg chg="add del mod ord">
          <ac:chgData name="Sebastian Vallejo Vera" userId="661f42ee-5565-49c4-8b1d-325f2d699b91" providerId="ADAL" clId="{6149EE78-242A-0746-A583-3A62D1348A65}" dt="2025-01-21T17:04:23.126" v="55" actId="6264"/>
          <ac:spMkLst>
            <pc:docMk/>
            <pc:sldMk cId="862504585" sldId="270"/>
            <ac:spMk id="5" creationId="{CFA8F5CE-E962-D125-C7C7-672217FFF558}"/>
          </ac:spMkLst>
        </pc:spChg>
        <pc:spChg chg="add del mod">
          <ac:chgData name="Sebastian Vallejo Vera" userId="661f42ee-5565-49c4-8b1d-325f2d699b91" providerId="ADAL" clId="{6149EE78-242A-0746-A583-3A62D1348A65}" dt="2025-01-21T17:04:23.126" v="55" actId="6264"/>
          <ac:spMkLst>
            <pc:docMk/>
            <pc:sldMk cId="862504585" sldId="270"/>
            <ac:spMk id="6" creationId="{C26075A3-2E76-CCBB-206D-DCB5140CDBA5}"/>
          </ac:spMkLst>
        </pc:spChg>
        <pc:spChg chg="add mod ord">
          <ac:chgData name="Sebastian Vallejo Vera" userId="661f42ee-5565-49c4-8b1d-325f2d699b91" providerId="ADAL" clId="{6149EE78-242A-0746-A583-3A62D1348A65}" dt="2025-01-21T17:04:23.126" v="55" actId="6264"/>
          <ac:spMkLst>
            <pc:docMk/>
            <pc:sldMk cId="862504585" sldId="270"/>
            <ac:spMk id="7" creationId="{25DC1A8D-64A0-82A3-4777-3F2F3AD1E0C4}"/>
          </ac:spMkLst>
        </pc:spChg>
      </pc:sldChg>
      <pc:sldChg chg="modNotesTx">
        <pc:chgData name="Sebastian Vallejo Vera" userId="661f42ee-5565-49c4-8b1d-325f2d699b91" providerId="ADAL" clId="{6149EE78-242A-0746-A583-3A62D1348A65}" dt="2025-01-21T14:44:50.330" v="48" actId="20577"/>
        <pc:sldMkLst>
          <pc:docMk/>
          <pc:sldMk cId="24071621" sldId="276"/>
        </pc:sldMkLst>
      </pc:sldChg>
      <pc:sldChg chg="modSp mod">
        <pc:chgData name="Sebastian Vallejo Vera" userId="661f42ee-5565-49c4-8b1d-325f2d699b91" providerId="ADAL" clId="{6149EE78-242A-0746-A583-3A62D1348A65}" dt="2025-01-21T14:45:20.253" v="52" actId="20577"/>
        <pc:sldMkLst>
          <pc:docMk/>
          <pc:sldMk cId="3667437704" sldId="277"/>
        </pc:sldMkLst>
        <pc:spChg chg="mod">
          <ac:chgData name="Sebastian Vallejo Vera" userId="661f42ee-5565-49c4-8b1d-325f2d699b91" providerId="ADAL" clId="{6149EE78-242A-0746-A583-3A62D1348A65}" dt="2025-01-21T14:45:20.253" v="52" actId="20577"/>
          <ac:spMkLst>
            <pc:docMk/>
            <pc:sldMk cId="3667437704" sldId="277"/>
            <ac:spMk id="3" creationId="{A2577CE5-62B3-ADDE-252B-D84A311E31A2}"/>
          </ac:spMkLst>
        </pc:spChg>
      </pc:sldChg>
      <pc:sldChg chg="modSp mod">
        <pc:chgData name="Sebastian Vallejo Vera" userId="661f42ee-5565-49c4-8b1d-325f2d699b91" providerId="ADAL" clId="{6149EE78-242A-0746-A583-3A62D1348A65}" dt="2025-01-28T14:46:03.587" v="57" actId="20577"/>
        <pc:sldMkLst>
          <pc:docMk/>
          <pc:sldMk cId="986456503" sldId="288"/>
        </pc:sldMkLst>
        <pc:spChg chg="mod">
          <ac:chgData name="Sebastian Vallejo Vera" userId="661f42ee-5565-49c4-8b1d-325f2d699b91" providerId="ADAL" clId="{6149EE78-242A-0746-A583-3A62D1348A65}" dt="2025-01-28T14:46:03.587" v="57" actId="20577"/>
          <ac:spMkLst>
            <pc:docMk/>
            <pc:sldMk cId="986456503" sldId="288"/>
            <ac:spMk id="3" creationId="{08E9B788-853F-1F16-C484-B95B1775EB5A}"/>
          </ac:spMkLst>
        </pc:spChg>
      </pc:sldChg>
      <pc:sldChg chg="modSp mod">
        <pc:chgData name="Sebastian Vallejo Vera" userId="661f42ee-5565-49c4-8b1d-325f2d699b91" providerId="ADAL" clId="{6149EE78-242A-0746-A583-3A62D1348A65}" dt="2025-01-21T14:40:56.610" v="17" actId="20577"/>
        <pc:sldMkLst>
          <pc:docMk/>
          <pc:sldMk cId="3111299289" sldId="292"/>
        </pc:sldMkLst>
        <pc:spChg chg="mod">
          <ac:chgData name="Sebastian Vallejo Vera" userId="661f42ee-5565-49c4-8b1d-325f2d699b91" providerId="ADAL" clId="{6149EE78-242A-0746-A583-3A62D1348A65}" dt="2025-01-21T14:40:56.610" v="17" actId="20577"/>
          <ac:spMkLst>
            <pc:docMk/>
            <pc:sldMk cId="3111299289" sldId="292"/>
            <ac:spMk id="3" creationId="{1F965869-4765-1ED7-B6D5-04C002307635}"/>
          </ac:spMkLst>
        </pc:spChg>
      </pc:sldChg>
    </pc:docChg>
  </pc:docChgLst>
  <pc:docChgLst>
    <pc:chgData name="Vallejo Vera, Sebastian" userId="9dbf769e-f5f7-4c1a-b214-de73a2d2b9d1" providerId="ADAL" clId="{6488F875-AD4F-CF4D-A6CB-A9D69D21435B}"/>
    <pc:docChg chg="custSel addSld modSld sldOrd">
      <pc:chgData name="Vallejo Vera, Sebastian" userId="9dbf769e-f5f7-4c1a-b214-de73a2d2b9d1" providerId="ADAL" clId="{6488F875-AD4F-CF4D-A6CB-A9D69D21435B}" dt="2024-01-23T15:36:16.784" v="628" actId="20577"/>
      <pc:docMkLst>
        <pc:docMk/>
      </pc:docMkLst>
      <pc:sldChg chg="modSp">
        <pc:chgData name="Vallejo Vera, Sebastian" userId="9dbf769e-f5f7-4c1a-b214-de73a2d2b9d1" providerId="ADAL" clId="{6488F875-AD4F-CF4D-A6CB-A9D69D21435B}" dt="2024-01-23T15:33:57.086" v="626" actId="20577"/>
        <pc:sldMkLst>
          <pc:docMk/>
          <pc:sldMk cId="3974665794" sldId="281"/>
        </pc:sldMkLst>
        <pc:spChg chg="mod">
          <ac:chgData name="Vallejo Vera, Sebastian" userId="9dbf769e-f5f7-4c1a-b214-de73a2d2b9d1" providerId="ADAL" clId="{6488F875-AD4F-CF4D-A6CB-A9D69D21435B}" dt="2024-01-23T15:33:57.086" v="626" actId="20577"/>
          <ac:spMkLst>
            <pc:docMk/>
            <pc:sldMk cId="3974665794" sldId="281"/>
            <ac:spMk id="3" creationId="{1DDAC908-2394-1D87-DF34-999D0ADE431D}"/>
          </ac:spMkLst>
        </pc:spChg>
      </pc:sldChg>
      <pc:sldChg chg="modSp">
        <pc:chgData name="Vallejo Vera, Sebastian" userId="9dbf769e-f5f7-4c1a-b214-de73a2d2b9d1" providerId="ADAL" clId="{6488F875-AD4F-CF4D-A6CB-A9D69D21435B}" dt="2024-01-23T15:36:16.784" v="628" actId="20577"/>
        <pc:sldMkLst>
          <pc:docMk/>
          <pc:sldMk cId="2450634465" sldId="282"/>
        </pc:sldMkLst>
        <pc:spChg chg="mod">
          <ac:chgData name="Vallejo Vera, Sebastian" userId="9dbf769e-f5f7-4c1a-b214-de73a2d2b9d1" providerId="ADAL" clId="{6488F875-AD4F-CF4D-A6CB-A9D69D21435B}" dt="2024-01-23T15:36:16.784" v="628" actId="20577"/>
          <ac:spMkLst>
            <pc:docMk/>
            <pc:sldMk cId="2450634465" sldId="282"/>
            <ac:spMk id="3" creationId="{5D0B8871-C272-1CA1-2F0E-D12B94EF591B}"/>
          </ac:spMkLst>
        </pc:spChg>
      </pc:sldChg>
      <pc:sldChg chg="modSp new mod ord">
        <pc:chgData name="Vallejo Vera, Sebastian" userId="9dbf769e-f5f7-4c1a-b214-de73a2d2b9d1" providerId="ADAL" clId="{6488F875-AD4F-CF4D-A6CB-A9D69D21435B}" dt="2024-01-23T14:11:08.384" v="622" actId="20577"/>
        <pc:sldMkLst>
          <pc:docMk/>
          <pc:sldMk cId="3111299289" sldId="292"/>
        </pc:sldMkLst>
        <pc:spChg chg="mod">
          <ac:chgData name="Vallejo Vera, Sebastian" userId="9dbf769e-f5f7-4c1a-b214-de73a2d2b9d1" providerId="ADAL" clId="{6488F875-AD4F-CF4D-A6CB-A9D69D21435B}" dt="2024-01-23T13:55:09.325" v="41" actId="20577"/>
          <ac:spMkLst>
            <pc:docMk/>
            <pc:sldMk cId="3111299289" sldId="292"/>
            <ac:spMk id="2" creationId="{37AA7E6F-C936-3321-0190-CFFE016DC4E8}"/>
          </ac:spMkLst>
        </pc:spChg>
        <pc:spChg chg="mod">
          <ac:chgData name="Vallejo Vera, Sebastian" userId="9dbf769e-f5f7-4c1a-b214-de73a2d2b9d1" providerId="ADAL" clId="{6488F875-AD4F-CF4D-A6CB-A9D69D21435B}" dt="2024-01-23T14:11:08.384" v="622" actId="20577"/>
          <ac:spMkLst>
            <pc:docMk/>
            <pc:sldMk cId="3111299289" sldId="292"/>
            <ac:spMk id="3" creationId="{1F965869-4765-1ED7-B6D5-04C0023076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6ED905-1BB6-CA47-9484-3591A718D544}" type="datetimeFigureOut">
              <a:rPr lang="en-US" smtClean="0"/>
              <a:t>1/28/25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199864-9631-B044-B56A-518B013918D1}" type="slidenum">
              <a:rPr lang="en-US" smtClean="0"/>
              <a:t>‹#›</a:t>
            </a:fld>
            <a:endParaRPr lang="en-US"/>
          </a:p>
        </p:txBody>
      </p:sp>
    </p:spTree>
    <p:extLst>
      <p:ext uri="{BB962C8B-B14F-4D97-AF65-F5344CB8AC3E}">
        <p14:creationId xmlns:p14="http://schemas.microsoft.com/office/powerpoint/2010/main" val="402846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Directed </a:t>
            </a:r>
            <a:r>
              <a:rPr lang="en-US" dirty="0" err="1"/>
              <a:t>Acyclical</a:t>
            </a:r>
            <a:r>
              <a:rPr lang="en-US" dirty="0"/>
              <a:t> Graph</a:t>
            </a:r>
          </a:p>
        </p:txBody>
      </p:sp>
      <p:sp>
        <p:nvSpPr>
          <p:cNvPr id="4" name="Slide Number Placeholder 3"/>
          <p:cNvSpPr>
            <a:spLocks noGrp="1"/>
          </p:cNvSpPr>
          <p:nvPr>
            <p:ph type="sldNum" sz="quarter" idx="5"/>
          </p:nvPr>
        </p:nvSpPr>
        <p:spPr/>
        <p:txBody>
          <a:bodyPr/>
          <a:lstStyle/>
          <a:p>
            <a:fld id="{15199864-9631-B044-B56A-518B013918D1}" type="slidenum">
              <a:rPr lang="en-US" smtClean="0"/>
              <a:t>16</a:t>
            </a:fld>
            <a:endParaRPr lang="en-US"/>
          </a:p>
        </p:txBody>
      </p:sp>
    </p:spTree>
    <p:extLst>
      <p:ext uri="{BB962C8B-B14F-4D97-AF65-F5344CB8AC3E}">
        <p14:creationId xmlns:p14="http://schemas.microsoft.com/office/powerpoint/2010/main" val="3443656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3FD2E5CD-3587-6B4E-9A70-18FBCE099A42}" type="datetimeFigureOut">
              <a:rPr lang="en-US" smtClean="0"/>
              <a:t>1/28/25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8A655E4-EAE3-0841-AF39-AE26EC53F8C0}"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2436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2E5CD-3587-6B4E-9A70-18FBCE099A42}" type="datetimeFigureOut">
              <a:rPr lang="en-US" smtClean="0"/>
              <a:t>1/28/25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3396947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2E5CD-3587-6B4E-9A70-18FBCE099A42}" type="datetimeFigureOut">
              <a:rPr lang="en-US" smtClean="0"/>
              <a:t>1/28/25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344746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D2E5CD-3587-6B4E-9A70-18FBCE099A42}" type="datetimeFigureOut">
              <a:rPr lang="en-US" smtClean="0"/>
              <a:t>1/28/25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3159916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3FD2E5CD-3587-6B4E-9A70-18FBCE099A42}" type="datetimeFigureOut">
              <a:rPr lang="en-US" smtClean="0"/>
              <a:t>1/28/25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8A655E4-EAE3-0841-AF39-AE26EC53F8C0}"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4421838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D2E5CD-3587-6B4E-9A70-18FBCE099A42}" type="datetimeFigureOut">
              <a:rPr lang="en-US" smtClean="0"/>
              <a:t>1/28/25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121616603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D2E5CD-3587-6B4E-9A70-18FBCE099A42}" type="datetimeFigureOut">
              <a:rPr lang="en-US" smtClean="0"/>
              <a:t>1/28/25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60581156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D2E5CD-3587-6B4E-9A70-18FBCE099A42}" type="datetimeFigureOut">
              <a:rPr lang="en-US" smtClean="0"/>
              <a:t>1/28/25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154140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D2E5CD-3587-6B4E-9A70-18FBCE099A42}" type="datetimeFigureOut">
              <a:rPr lang="en-US" smtClean="0"/>
              <a:t>1/28/25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2009266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3FD2E5CD-3587-6B4E-9A70-18FBCE099A42}" type="datetimeFigureOut">
              <a:rPr lang="en-US" smtClean="0"/>
              <a:t>1/28/25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58A655E4-EAE3-0841-AF39-AE26EC53F8C0}"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939982"/>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3FD2E5CD-3587-6B4E-9A70-18FBCE099A42}" type="datetimeFigureOut">
              <a:rPr lang="en-US" smtClean="0"/>
              <a:t>1/28/25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58A655E4-EAE3-0841-AF39-AE26EC53F8C0}" type="slidenum">
              <a:rPr lang="en-US" smtClean="0"/>
              <a:t>‹#›</a:t>
            </a:fld>
            <a:endParaRPr lang="en-US"/>
          </a:p>
        </p:txBody>
      </p:sp>
    </p:spTree>
    <p:extLst>
      <p:ext uri="{BB962C8B-B14F-4D97-AF65-F5344CB8AC3E}">
        <p14:creationId xmlns:p14="http://schemas.microsoft.com/office/powerpoint/2010/main" val="563462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3FD2E5CD-3587-6B4E-9A70-18FBCE099A42}" type="datetimeFigureOut">
              <a:rPr lang="en-US" smtClean="0"/>
              <a:t>1/28/25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8A655E4-EAE3-0841-AF39-AE26EC53F8C0}"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77962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6B75-C975-7B93-4047-6E018379D7BB}"/>
              </a:ext>
            </a:extLst>
          </p:cNvPr>
          <p:cNvSpPr>
            <a:spLocks noGrp="1"/>
          </p:cNvSpPr>
          <p:nvPr>
            <p:ph type="ctrTitle"/>
          </p:nvPr>
        </p:nvSpPr>
        <p:spPr/>
        <p:txBody>
          <a:bodyPr/>
          <a:lstStyle/>
          <a:p>
            <a:r>
              <a:rPr lang="en-US" sz="8000" dirty="0"/>
              <a:t>Core Concepts of Experimental Design</a:t>
            </a:r>
          </a:p>
        </p:txBody>
      </p:sp>
      <p:sp>
        <p:nvSpPr>
          <p:cNvPr id="3" name="Subtitle 2">
            <a:extLst>
              <a:ext uri="{FF2B5EF4-FFF2-40B4-BE49-F238E27FC236}">
                <a16:creationId xmlns:a16="http://schemas.microsoft.com/office/drawing/2014/main" id="{357F7A58-ECB4-7495-1DCD-CC133B35BAE2}"/>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118587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5D7D-ABE6-1776-5397-0499921157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4F858F9-7011-8389-D4B9-040AA2EBF1F9}"/>
              </a:ext>
            </a:extLst>
          </p:cNvPr>
          <p:cNvSpPr>
            <a:spLocks noGrp="1"/>
          </p:cNvSpPr>
          <p:nvPr>
            <p:ph idx="1"/>
          </p:nvPr>
        </p:nvSpPr>
        <p:spPr/>
        <p:txBody>
          <a:bodyPr/>
          <a:lstStyle/>
          <a:p>
            <a:r>
              <a:rPr lang="en-US" dirty="0"/>
              <a:t>Experiments are considered the </a:t>
            </a:r>
            <a:r>
              <a:rPr lang="en-US" dirty="0">
                <a:solidFill>
                  <a:schemeClr val="accent1"/>
                </a:solidFill>
              </a:rPr>
              <a:t>gold standard </a:t>
            </a:r>
            <a:r>
              <a:rPr lang="en-US" dirty="0"/>
              <a:t>in quantitative methods for causal inference and represent a benchmark by which the results from other methods are judged.</a:t>
            </a:r>
          </a:p>
          <a:p>
            <a:r>
              <a:rPr lang="en-US" dirty="0"/>
              <a:t>The random assignment of individuals to experimental conditions, and the variation of only the explanatory variable across these conditions, isolates the effect of the explanatory variable and helps to eliminate alternative explanations for the outcome of interest.</a:t>
            </a:r>
          </a:p>
        </p:txBody>
      </p:sp>
    </p:spTree>
    <p:extLst>
      <p:ext uri="{BB962C8B-B14F-4D97-AF65-F5344CB8AC3E}">
        <p14:creationId xmlns:p14="http://schemas.microsoft.com/office/powerpoint/2010/main" val="39846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78AA-1A35-3F49-9CF4-62181161B4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98ED10-1A06-D4B9-AD99-0B2E3B002D27}"/>
              </a:ext>
            </a:extLst>
          </p:cNvPr>
          <p:cNvSpPr>
            <a:spLocks noGrp="1"/>
          </p:cNvSpPr>
          <p:nvPr>
            <p:ph idx="1"/>
          </p:nvPr>
        </p:nvSpPr>
        <p:spPr/>
        <p:txBody>
          <a:bodyPr/>
          <a:lstStyle/>
          <a:p>
            <a:r>
              <a:rPr lang="en-US" dirty="0"/>
              <a:t>Experiments are frequently evaluated according to their level of internal and external validity.</a:t>
            </a:r>
          </a:p>
          <a:p>
            <a:r>
              <a:rPr lang="en-US" dirty="0">
                <a:solidFill>
                  <a:schemeClr val="accent1"/>
                </a:solidFill>
              </a:rPr>
              <a:t>Internal validity </a:t>
            </a:r>
            <a:r>
              <a:rPr lang="en-US" dirty="0"/>
              <a:t>refers to the degree to which the relationship between the explanatory variable and the outcome variable is causal.</a:t>
            </a:r>
          </a:p>
          <a:p>
            <a:pPr lvl="1"/>
            <a:r>
              <a:rPr lang="en-US" dirty="0"/>
              <a:t>In other words, internal validity refers to the ability to attribute changes in the outcome variable exclusively to changes in the explanatory variable.</a:t>
            </a:r>
          </a:p>
          <a:p>
            <a:r>
              <a:rPr lang="en-US" dirty="0">
                <a:solidFill>
                  <a:schemeClr val="accent1"/>
                </a:solidFill>
              </a:rPr>
              <a:t>External validity </a:t>
            </a:r>
            <a:r>
              <a:rPr lang="en-US" dirty="0"/>
              <a:t>refers to the extent to which inferences from an experiment are generalizable.</a:t>
            </a:r>
          </a:p>
          <a:p>
            <a:endParaRPr lang="en-US" dirty="0"/>
          </a:p>
          <a:p>
            <a:endParaRPr lang="en-US" dirty="0"/>
          </a:p>
        </p:txBody>
      </p:sp>
    </p:spTree>
    <p:extLst>
      <p:ext uri="{BB962C8B-B14F-4D97-AF65-F5344CB8AC3E}">
        <p14:creationId xmlns:p14="http://schemas.microsoft.com/office/powerpoint/2010/main" val="3882700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374E-D83B-11D5-C4B3-A37385AB59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E3123F-F518-CDCE-F20F-6B66317721B0}"/>
              </a:ext>
            </a:extLst>
          </p:cNvPr>
          <p:cNvSpPr>
            <a:spLocks noGrp="1"/>
          </p:cNvSpPr>
          <p:nvPr>
            <p:ph idx="1"/>
          </p:nvPr>
        </p:nvSpPr>
        <p:spPr/>
        <p:txBody>
          <a:bodyPr/>
          <a:lstStyle/>
          <a:p>
            <a:r>
              <a:rPr lang="en-US" dirty="0"/>
              <a:t>There are three basic types of experiments:</a:t>
            </a:r>
          </a:p>
          <a:p>
            <a:pPr lvl="1"/>
            <a:r>
              <a:rPr lang="en-US" dirty="0"/>
              <a:t>laboratory experiments;</a:t>
            </a:r>
          </a:p>
          <a:p>
            <a:pPr lvl="1"/>
            <a:r>
              <a:rPr lang="en-US" dirty="0"/>
              <a:t>field experiments;</a:t>
            </a:r>
          </a:p>
          <a:p>
            <a:pPr lvl="1"/>
            <a:r>
              <a:rPr lang="en-US" dirty="0"/>
              <a:t>survey experiments.</a:t>
            </a:r>
          </a:p>
          <a:p>
            <a:r>
              <a:rPr lang="en-US" dirty="0"/>
              <a:t>Each type of experiment varies in terms of the internal and external validity they can afford.</a:t>
            </a:r>
          </a:p>
          <a:p>
            <a:endParaRPr lang="en-US" dirty="0"/>
          </a:p>
          <a:p>
            <a:r>
              <a:rPr lang="en-US" dirty="0"/>
              <a:t>(There are also natural experiments, for when you cannot send postcards to police officers making traffics stops or put presidential candidates in a lab)</a:t>
            </a:r>
          </a:p>
        </p:txBody>
      </p:sp>
    </p:spTree>
    <p:extLst>
      <p:ext uri="{BB962C8B-B14F-4D97-AF65-F5344CB8AC3E}">
        <p14:creationId xmlns:p14="http://schemas.microsoft.com/office/powerpoint/2010/main" val="1322667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ECBE-9688-5AA0-F91E-4E8AE331D9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1AA632-3BCA-6536-1640-1EDA8A690938}"/>
              </a:ext>
            </a:extLst>
          </p:cNvPr>
          <p:cNvSpPr>
            <a:spLocks noGrp="1"/>
          </p:cNvSpPr>
          <p:nvPr>
            <p:ph idx="1"/>
          </p:nvPr>
        </p:nvSpPr>
        <p:spPr/>
        <p:txBody>
          <a:bodyPr/>
          <a:lstStyle/>
          <a:p>
            <a:r>
              <a:rPr lang="en-US" dirty="0"/>
              <a:t>Still… why does randomization work?</a:t>
            </a:r>
          </a:p>
          <a:p>
            <a:endParaRPr lang="en-US" dirty="0"/>
          </a:p>
          <a:p>
            <a:r>
              <a:rPr lang="en-US" dirty="0"/>
              <a:t>Let’s look at two explanations:</a:t>
            </a:r>
          </a:p>
          <a:p>
            <a:pPr lvl="1"/>
            <a:r>
              <a:rPr lang="en-US" dirty="0"/>
              <a:t>The selection bias explanation (why does not randomizing does not work?)</a:t>
            </a:r>
          </a:p>
          <a:p>
            <a:pPr lvl="1"/>
            <a:r>
              <a:rPr lang="en-US" dirty="0"/>
              <a:t>The potential outcomes approach (why does randomization work?)</a:t>
            </a:r>
          </a:p>
          <a:p>
            <a:pPr lvl="1"/>
            <a:endParaRPr lang="en-US" dirty="0"/>
          </a:p>
        </p:txBody>
      </p:sp>
    </p:spTree>
    <p:extLst>
      <p:ext uri="{BB962C8B-B14F-4D97-AF65-F5344CB8AC3E}">
        <p14:creationId xmlns:p14="http://schemas.microsoft.com/office/powerpoint/2010/main" val="1021762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EBA6F-EEBB-917A-9984-FD42CC86C0AE}"/>
              </a:ext>
            </a:extLst>
          </p:cNvPr>
          <p:cNvSpPr>
            <a:spLocks noGrp="1"/>
          </p:cNvSpPr>
          <p:nvPr>
            <p:ph type="title"/>
          </p:nvPr>
        </p:nvSpPr>
        <p:spPr/>
        <p:txBody>
          <a:bodyPr/>
          <a:lstStyle/>
          <a:p>
            <a:r>
              <a:rPr lang="en-US" dirty="0"/>
              <a:t>Selection Bias</a:t>
            </a:r>
          </a:p>
        </p:txBody>
      </p:sp>
      <p:sp>
        <p:nvSpPr>
          <p:cNvPr id="3" name="Content Placeholder 2">
            <a:extLst>
              <a:ext uri="{FF2B5EF4-FFF2-40B4-BE49-F238E27FC236}">
                <a16:creationId xmlns:a16="http://schemas.microsoft.com/office/drawing/2014/main" id="{1911868F-8094-1AA2-C5BB-8C2B2831FA07}"/>
              </a:ext>
            </a:extLst>
          </p:cNvPr>
          <p:cNvSpPr>
            <a:spLocks noGrp="1"/>
          </p:cNvSpPr>
          <p:nvPr>
            <p:ph type="body" idx="1"/>
          </p:nvPr>
        </p:nvSpPr>
        <p:spPr/>
        <p:txBody>
          <a:bodyPr/>
          <a:lstStyle/>
          <a:p>
            <a:r>
              <a:rPr lang="en-US" dirty="0"/>
              <a:t>Why things don’t work</a:t>
            </a:r>
          </a:p>
        </p:txBody>
      </p:sp>
    </p:spTree>
    <p:extLst>
      <p:ext uri="{BB962C8B-B14F-4D97-AF65-F5344CB8AC3E}">
        <p14:creationId xmlns:p14="http://schemas.microsoft.com/office/powerpoint/2010/main" val="2980311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2B116-F79B-B7A2-12B1-15A972C4819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A2FB7B5-1D2C-3F04-861F-4381B3F2D00C}"/>
              </a:ext>
            </a:extLst>
          </p:cNvPr>
          <p:cNvSpPr>
            <a:spLocks noGrp="1"/>
          </p:cNvSpPr>
          <p:nvPr>
            <p:ph idx="1"/>
          </p:nvPr>
        </p:nvSpPr>
        <p:spPr/>
        <p:txBody>
          <a:bodyPr/>
          <a:lstStyle/>
          <a:p>
            <a:r>
              <a:rPr lang="en-US" dirty="0"/>
              <a:t>Liebman and </a:t>
            </a:r>
            <a:r>
              <a:rPr lang="en-US" dirty="0" err="1"/>
              <a:t>Luttmer</a:t>
            </a:r>
            <a:r>
              <a:rPr lang="en-US" dirty="0"/>
              <a:t> (2015) wanted to know the effect of information on the decisions taken by individuals regarding social security benefits in the U.S. </a:t>
            </a:r>
          </a:p>
          <a:p>
            <a:r>
              <a:rPr lang="en-US" dirty="0"/>
              <a:t>Specifically, they wanted to know if obtaining more information about social security benefits helped people make more optimal decisions regarding their pension plan. For example, understand the impact to their pension of extending a year of employment </a:t>
            </a:r>
          </a:p>
        </p:txBody>
      </p:sp>
    </p:spTree>
    <p:extLst>
      <p:ext uri="{BB962C8B-B14F-4D97-AF65-F5344CB8AC3E}">
        <p14:creationId xmlns:p14="http://schemas.microsoft.com/office/powerpoint/2010/main" val="406368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diagram&#10;&#10;Description automatically generated">
            <a:extLst>
              <a:ext uri="{FF2B5EF4-FFF2-40B4-BE49-F238E27FC236}">
                <a16:creationId xmlns:a16="http://schemas.microsoft.com/office/drawing/2014/main" id="{BDF51C8A-0158-D997-1220-7F53B0760C9C}"/>
              </a:ext>
            </a:extLst>
          </p:cNvPr>
          <p:cNvPicPr>
            <a:picLocks noChangeAspect="1"/>
          </p:cNvPicPr>
          <p:nvPr/>
        </p:nvPicPr>
        <p:blipFill rotWithShape="1">
          <a:blip r:embed="rId3"/>
          <a:srcRect l="10178" t="7536" r="12981" b="36618"/>
          <a:stretch/>
        </p:blipFill>
        <p:spPr>
          <a:xfrm>
            <a:off x="3596549" y="796343"/>
            <a:ext cx="4998901" cy="5265315"/>
          </a:xfrm>
          <a:prstGeom prst="rect">
            <a:avLst/>
          </a:prstGeom>
        </p:spPr>
      </p:pic>
    </p:spTree>
    <p:extLst>
      <p:ext uri="{BB962C8B-B14F-4D97-AF65-F5344CB8AC3E}">
        <p14:creationId xmlns:p14="http://schemas.microsoft.com/office/powerpoint/2010/main" val="24071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92E5-3DE0-48BB-081E-1CB0217F2E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577CE5-62B3-ADDE-252B-D84A311E31A2}"/>
              </a:ext>
            </a:extLst>
          </p:cNvPr>
          <p:cNvSpPr>
            <a:spLocks noGrp="1"/>
          </p:cNvSpPr>
          <p:nvPr>
            <p:ph idx="1"/>
          </p:nvPr>
        </p:nvSpPr>
        <p:spPr/>
        <p:txBody>
          <a:bodyPr/>
          <a:lstStyle/>
          <a:p>
            <a:r>
              <a:rPr lang="en-US" dirty="0"/>
              <a:t>If we were to compare the behavior of those with information and those without information we would run into some problems. </a:t>
            </a:r>
          </a:p>
          <a:p>
            <a:r>
              <a:rPr lang="en-US" dirty="0"/>
              <a:t>Individuals with information and individuals without information are different in many other respects. For example, the individuals with information are more educated, more likely to have higher incomes, and more likely to have a high-information network than individuals without information. </a:t>
            </a:r>
          </a:p>
          <a:p>
            <a:r>
              <a:rPr lang="en-US" dirty="0"/>
              <a:t>The problem is that these characteristics are correlated with </a:t>
            </a:r>
            <a:r>
              <a:rPr lang="en-US" dirty="0">
                <a:solidFill>
                  <a:schemeClr val="accent1"/>
                </a:solidFill>
              </a:rPr>
              <a:t>both</a:t>
            </a:r>
            <a:r>
              <a:rPr lang="en-US" dirty="0"/>
              <a:t> information and behavior.</a:t>
            </a:r>
          </a:p>
        </p:txBody>
      </p:sp>
    </p:spTree>
    <p:extLst>
      <p:ext uri="{BB962C8B-B14F-4D97-AF65-F5344CB8AC3E}">
        <p14:creationId xmlns:p14="http://schemas.microsoft.com/office/powerpoint/2010/main" val="3667437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2F8FA-A430-5F70-19D6-67DD403DF3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EE07B6-C392-4D1F-BF39-F41E403CF64F}"/>
              </a:ext>
            </a:extLst>
          </p:cNvPr>
          <p:cNvSpPr>
            <a:spLocks noGrp="1"/>
          </p:cNvSpPr>
          <p:nvPr>
            <p:ph idx="1"/>
          </p:nvPr>
        </p:nvSpPr>
        <p:spPr/>
        <p:txBody>
          <a:bodyPr/>
          <a:lstStyle/>
          <a:p>
            <a:r>
              <a:rPr lang="en-US" dirty="0"/>
              <a:t>In other words, workers with information behave more optimally for all sorts of reasons, including, perhaps, the causal effect of information. But people with information also behave more optimally because they have a high-information network, among other things.  This is a problem of </a:t>
            </a:r>
            <a:r>
              <a:rPr lang="en-US" dirty="0">
                <a:solidFill>
                  <a:schemeClr val="accent1"/>
                </a:solidFill>
              </a:rPr>
              <a:t>selection bias</a:t>
            </a:r>
            <a:r>
              <a:rPr lang="en-US" dirty="0"/>
              <a:t>.</a:t>
            </a:r>
          </a:p>
        </p:txBody>
      </p:sp>
    </p:spTree>
    <p:extLst>
      <p:ext uri="{BB962C8B-B14F-4D97-AF65-F5344CB8AC3E}">
        <p14:creationId xmlns:p14="http://schemas.microsoft.com/office/powerpoint/2010/main" val="3898054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4C1E-5189-C29A-35D6-F1D908F045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00E7F5-75CF-38E3-C45D-B483B7968258}"/>
              </a:ext>
            </a:extLst>
          </p:cNvPr>
          <p:cNvSpPr>
            <a:spLocks noGrp="1"/>
          </p:cNvSpPr>
          <p:nvPr>
            <p:ph idx="1"/>
          </p:nvPr>
        </p:nvSpPr>
        <p:spPr/>
        <p:txBody>
          <a:bodyPr>
            <a:normAutofit/>
          </a:bodyPr>
          <a:lstStyle/>
          <a:p>
            <a:r>
              <a:rPr lang="en-US" dirty="0"/>
              <a:t>The comparison of informed and uninformed, therefore, is a comparison of </a:t>
            </a:r>
            <a:r>
              <a:rPr lang="en-US" i="1" dirty="0"/>
              <a:t>apples</a:t>
            </a:r>
            <a:r>
              <a:rPr lang="en-US" dirty="0"/>
              <a:t> to </a:t>
            </a:r>
            <a:r>
              <a:rPr lang="en-US" i="1" dirty="0"/>
              <a:t>oranges</a:t>
            </a:r>
            <a:r>
              <a:rPr lang="en-US" dirty="0"/>
              <a:t> not </a:t>
            </a:r>
            <a:r>
              <a:rPr lang="en-US" i="1" dirty="0"/>
              <a:t>apples</a:t>
            </a:r>
            <a:r>
              <a:rPr lang="en-US" dirty="0"/>
              <a:t> to </a:t>
            </a:r>
            <a:r>
              <a:rPr lang="en-US" i="1" dirty="0"/>
              <a:t>apples</a:t>
            </a:r>
            <a:r>
              <a:rPr lang="en-US" dirty="0"/>
              <a:t>, preventing us from using the difference in means between the informed and </a:t>
            </a:r>
            <a:r>
              <a:rPr lang="en-US" dirty="0" err="1"/>
              <a:t>uninformewd</a:t>
            </a:r>
            <a:r>
              <a:rPr lang="en-US" dirty="0"/>
              <a:t> as an estimate of the causal effect of information on behavior.</a:t>
            </a:r>
          </a:p>
          <a:p>
            <a:r>
              <a:rPr lang="en-US" dirty="0"/>
              <a:t>If the only source of selection bias is a set differences in characteristics that we can observe and measure, selection bias is (relatively) easy to fix using regression analysis, for example.</a:t>
            </a:r>
          </a:p>
          <a:p>
            <a:r>
              <a:rPr lang="en-US" dirty="0"/>
              <a:t>The problem, however, is that not all relevant differences are measurable (e.g., networks), or worst, observable.</a:t>
            </a:r>
          </a:p>
        </p:txBody>
      </p:sp>
    </p:spTree>
    <p:extLst>
      <p:ext uri="{BB962C8B-B14F-4D97-AF65-F5344CB8AC3E}">
        <p14:creationId xmlns:p14="http://schemas.microsoft.com/office/powerpoint/2010/main" val="192588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7E6F-C936-3321-0190-CFFE016DC4E8}"/>
              </a:ext>
            </a:extLst>
          </p:cNvPr>
          <p:cNvSpPr>
            <a:spLocks noGrp="1"/>
          </p:cNvSpPr>
          <p:nvPr>
            <p:ph type="title"/>
          </p:nvPr>
        </p:nvSpPr>
        <p:spPr/>
        <p:txBody>
          <a:bodyPr/>
          <a:lstStyle/>
          <a:p>
            <a:r>
              <a:rPr lang="en-US" dirty="0"/>
              <a:t>Happy Birthday Gramsci!</a:t>
            </a:r>
          </a:p>
        </p:txBody>
      </p:sp>
      <p:sp>
        <p:nvSpPr>
          <p:cNvPr id="3" name="Content Placeholder 2">
            <a:extLst>
              <a:ext uri="{FF2B5EF4-FFF2-40B4-BE49-F238E27FC236}">
                <a16:creationId xmlns:a16="http://schemas.microsoft.com/office/drawing/2014/main" id="{1F965869-4765-1ED7-B6D5-04C002307635}"/>
              </a:ext>
            </a:extLst>
          </p:cNvPr>
          <p:cNvSpPr>
            <a:spLocks noGrp="1"/>
          </p:cNvSpPr>
          <p:nvPr>
            <p:ph idx="1"/>
          </p:nvPr>
        </p:nvSpPr>
        <p:spPr/>
        <p:txBody>
          <a:bodyPr/>
          <a:lstStyle/>
          <a:p>
            <a:r>
              <a:rPr lang="en-US" dirty="0"/>
              <a:t>Tomorrow is the 134</a:t>
            </a:r>
            <a:r>
              <a:rPr lang="en-US" baseline="30000" dirty="0"/>
              <a:t>th</a:t>
            </a:r>
            <a:r>
              <a:rPr lang="en-US" dirty="0"/>
              <a:t> birthday of Antonio Gramsci. According to Davidson’s (1977) biography of Gramsci, Gramsci believed that “[…] the problem of education is the most important class problem”. </a:t>
            </a:r>
          </a:p>
          <a:p>
            <a:r>
              <a:rPr lang="en-US" dirty="0"/>
              <a:t>Last year,  the editor of The Lancet wrote that “we must engage in a </a:t>
            </a:r>
            <a:r>
              <a:rPr lang="en-US" i="1" dirty="0"/>
              <a:t>war of position,</a:t>
            </a:r>
            <a:r>
              <a:rPr lang="en-US" dirty="0"/>
              <a:t>” citing Gramsci’s idea that the dominant group uses culture to exert its controlling influence. </a:t>
            </a:r>
          </a:p>
          <a:p>
            <a:endParaRPr lang="en-US" dirty="0"/>
          </a:p>
          <a:p>
            <a:r>
              <a:rPr lang="en-US" dirty="0"/>
              <a:t>We all should read more Gramsci. </a:t>
            </a:r>
          </a:p>
        </p:txBody>
      </p:sp>
    </p:spTree>
    <p:extLst>
      <p:ext uri="{BB962C8B-B14F-4D97-AF65-F5344CB8AC3E}">
        <p14:creationId xmlns:p14="http://schemas.microsoft.com/office/powerpoint/2010/main" val="311129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9CDB-23BC-798C-BC7A-A83B4F7A6DB8}"/>
              </a:ext>
            </a:extLst>
          </p:cNvPr>
          <p:cNvSpPr>
            <a:spLocks noGrp="1"/>
          </p:cNvSpPr>
          <p:nvPr>
            <p:ph type="title"/>
          </p:nvPr>
        </p:nvSpPr>
        <p:spPr/>
        <p:txBody>
          <a:bodyPr/>
          <a:lstStyle/>
          <a:p>
            <a:r>
              <a:rPr lang="en-US" dirty="0"/>
              <a:t>Formal demonstration of selection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DAC908-2394-1D87-DF34-999D0ADE431D}"/>
                  </a:ext>
                </a:extLst>
              </p:cNvPr>
              <p:cNvSpPr>
                <a:spLocks noGrp="1"/>
              </p:cNvSpPr>
              <p:nvPr>
                <p:ph idx="1"/>
              </p:nvPr>
            </p:nvSpPr>
            <p:spPr/>
            <p:txBody>
              <a:bodyPr/>
              <a:lstStyle/>
              <a:p>
                <a:r>
                  <a:rPr lang="en-US" dirty="0"/>
                  <a:t>Consider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oMath>
                </a14:m>
                <a:r>
                  <a:rPr lang="en-US" dirty="0"/>
                  <a:t> the behavior of individual </a:t>
                </a:r>
                <a14:m>
                  <m:oMath xmlns:m="http://schemas.openxmlformats.org/officeDocument/2006/math">
                    <m:r>
                      <a:rPr lang="en-US" i="1" dirty="0" smtClean="0">
                        <a:latin typeface="Cambria Math" panose="02040503050406030204" pitchFamily="18" charset="0"/>
                      </a:rPr>
                      <m:t>𝑖</m:t>
                    </m:r>
                  </m:oMath>
                </a14:m>
                <a:r>
                  <a:rPr lang="en-US" dirty="0"/>
                  <a:t> with information and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oMath>
                </a14:m>
                <a:r>
                  <a:rPr lang="en-US" dirty="0"/>
                  <a:t> the behavior of the same individual</a:t>
                </a:r>
                <a14:m>
                  <m:oMath xmlns:m="http://schemas.openxmlformats.org/officeDocument/2006/math">
                    <m:r>
                      <a:rPr lang="en-US" i="1" dirty="0" smtClean="0">
                        <a:latin typeface="Cambria Math" panose="02040503050406030204" pitchFamily="18" charset="0"/>
                      </a:rPr>
                      <m:t> </m:t>
                    </m:r>
                    <m:r>
                      <a:rPr lang="en-US" i="1" dirty="0" err="1" smtClean="0">
                        <a:latin typeface="Cambria Math" panose="02040503050406030204" pitchFamily="18" charset="0"/>
                      </a:rPr>
                      <m:t>𝑖</m:t>
                    </m:r>
                    <m:r>
                      <a:rPr lang="en-US" i="1" dirty="0" smtClean="0">
                        <a:latin typeface="Cambria Math" panose="02040503050406030204" pitchFamily="18" charset="0"/>
                      </a:rPr>
                      <m:t> </m:t>
                    </m:r>
                  </m:oMath>
                </a14:m>
                <a:r>
                  <a:rPr lang="en-US" dirty="0"/>
                  <a:t>without information.</a:t>
                </a:r>
              </a:p>
              <a:p>
                <a:r>
                  <a:rPr lang="en-US" dirty="0"/>
                  <a:t>Thus, the individual causal effect of information on behavior is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r>
                      <a:rPr lang="en-CA" b="0" i="0"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oMath>
                </a14:m>
                <a:endParaRPr lang="en-US" dirty="0"/>
              </a:p>
              <a:p>
                <a:r>
                  <a:rPr lang="en-US" dirty="0"/>
                  <a:t>In a group of </a:t>
                </a:r>
                <a14:m>
                  <m:oMath xmlns:m="http://schemas.openxmlformats.org/officeDocument/2006/math">
                    <m:r>
                      <a:rPr lang="en-US" i="1" dirty="0" smtClean="0">
                        <a:latin typeface="Cambria Math" panose="02040503050406030204" pitchFamily="18" charset="0"/>
                      </a:rPr>
                      <m:t>𝑛</m:t>
                    </m:r>
                  </m:oMath>
                </a14:m>
                <a:r>
                  <a:rPr lang="en-US" dirty="0"/>
                  <a:t> people, average causal effects are written as: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𝐴𝑣𝑔</m:t>
                        </m:r>
                      </m:e>
                      <m:sub>
                        <m:r>
                          <a:rPr lang="en-CA" b="0" i="1" smtClean="0">
                            <a:latin typeface="Cambria Math" panose="02040503050406030204" pitchFamily="18" charset="0"/>
                          </a:rPr>
                          <m:t>𝑛</m:t>
                        </m:r>
                      </m:sub>
                    </m:sSub>
                    <m:d>
                      <m:dPr>
                        <m:begChr m:val="["/>
                        <m:endChr m:val="]"/>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d>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𝑛</m:t>
                        </m:r>
                      </m:den>
                    </m:f>
                    <m:nary>
                      <m:naryPr>
                        <m:chr m:val="∑"/>
                        <m:limLoc m:val="subSup"/>
                        <m:ctrlPr>
                          <a:rPr lang="en-CA" b="0" i="1" smtClean="0">
                            <a:latin typeface="Cambria Math" panose="02040503050406030204" pitchFamily="18" charset="0"/>
                          </a:rPr>
                        </m:ctrlPr>
                      </m:naryPr>
                      <m:sub>
                        <m:r>
                          <m:rPr>
                            <m:brk m:alnAt="25"/>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1</m:t>
                                </m:r>
                                <m:r>
                                  <a:rPr lang="en-CA" i="1">
                                    <a:latin typeface="Cambria Math" panose="02040503050406030204" pitchFamily="18" charset="0"/>
                                  </a:rPr>
                                  <m:t>𝑖</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d>
                      </m:e>
                    </m:nary>
                  </m:oMath>
                </a14:m>
                <a:endParaRPr lang="en-US" dirty="0"/>
              </a:p>
              <a:p>
                <a:r>
                  <a:rPr lang="en-US" dirty="0"/>
                  <a:t>But, as we already know,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oMath>
                </a14:m>
                <a:r>
                  <a:rPr lang="en-US" dirty="0"/>
                  <a:t> </a:t>
                </a:r>
                <a:r>
                  <a:rPr lang="en-US" dirty="0">
                    <a:solidFill>
                      <a:schemeClr val="accent1"/>
                    </a:solidFill>
                  </a:rPr>
                  <a:t>cannot</a:t>
                </a:r>
                <a:r>
                  <a:rPr lang="en-US" dirty="0"/>
                  <a:t> be </a:t>
                </a:r>
                <a:r>
                  <a:rPr lang="en-US" dirty="0">
                    <a:solidFill>
                      <a:schemeClr val="accent1"/>
                    </a:solidFill>
                  </a:rPr>
                  <a:t>both</a:t>
                </a:r>
                <a:r>
                  <a:rPr lang="en-US" dirty="0"/>
                  <a:t> observed. </a:t>
                </a:r>
              </a:p>
            </p:txBody>
          </p:sp>
        </mc:Choice>
        <mc:Fallback xmlns="">
          <p:sp>
            <p:nvSpPr>
              <p:cNvPr id="3" name="Content Placeholder 2">
                <a:extLst>
                  <a:ext uri="{FF2B5EF4-FFF2-40B4-BE49-F238E27FC236}">
                    <a16:creationId xmlns:a16="http://schemas.microsoft.com/office/drawing/2014/main" id="{1DDAC908-2394-1D87-DF34-999D0ADE431D}"/>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3974665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A7EB-30D3-6BA4-A984-A11686DE3D6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B8871-C272-1CA1-2F0E-D12B94EF591B}"/>
                  </a:ext>
                </a:extLst>
              </p:cNvPr>
              <p:cNvSpPr>
                <a:spLocks noGrp="1"/>
              </p:cNvSpPr>
              <p:nvPr>
                <p:ph idx="1"/>
              </p:nvPr>
            </p:nvSpPr>
            <p:spPr/>
            <p:txBody>
              <a:bodyPr>
                <a:normAutofit/>
              </a:bodyPr>
              <a:lstStyle/>
              <a:p>
                <a:r>
                  <a:rPr lang="en-US" dirty="0"/>
                  <a:t>Consider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𝐷</m:t>
                        </m:r>
                      </m:e>
                      <m:sub>
                        <m:r>
                          <a:rPr lang="en-CA" b="0" i="1" smtClean="0">
                            <a:latin typeface="Cambria Math" panose="02040503050406030204" pitchFamily="18" charset="0"/>
                          </a:rPr>
                          <m:t>𝑖</m:t>
                        </m:r>
                      </m:sub>
                    </m:sSub>
                  </m:oMath>
                </a14:m>
                <a:r>
                  <a:rPr lang="en-US" dirty="0"/>
                  <a:t> a dichotomous variable indicating the information status of individual </a:t>
                </a:r>
                <a14:m>
                  <m:oMath xmlns:m="http://schemas.openxmlformats.org/officeDocument/2006/math">
                    <m:r>
                      <a:rPr lang="en-US" i="1" dirty="0" smtClean="0">
                        <a:latin typeface="Cambria Math" panose="02040503050406030204" pitchFamily="18" charset="0"/>
                      </a:rPr>
                      <m:t>𝑖</m:t>
                    </m:r>
                  </m:oMath>
                </a14:m>
                <a:r>
                  <a:rPr lang="en-US" dirty="0"/>
                  <a:t>, where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b="0" i="1" smtClean="0">
                        <a:latin typeface="Cambria Math" panose="02040503050406030204" pitchFamily="18" charset="0"/>
                      </a:rPr>
                      <m:t>=1</m:t>
                    </m:r>
                  </m:oMath>
                </a14:m>
                <a:r>
                  <a:rPr lang="en-US" dirty="0"/>
                  <a:t> if </a:t>
                </a:r>
                <a14:m>
                  <m:oMath xmlns:m="http://schemas.openxmlformats.org/officeDocument/2006/math">
                    <m:r>
                      <a:rPr lang="en-US" i="1" dirty="0" smtClean="0">
                        <a:latin typeface="Cambria Math" panose="02040503050406030204" pitchFamily="18" charset="0"/>
                      </a:rPr>
                      <m:t>𝑖</m:t>
                    </m:r>
                  </m:oMath>
                </a14:m>
                <a:r>
                  <a:rPr lang="en-US" dirty="0"/>
                  <a:t> has information and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oMath>
                </a14:m>
                <a:r>
                  <a:rPr lang="en-US" dirty="0"/>
                  <a:t> otherwise.</a:t>
                </a:r>
              </a:p>
              <a:p>
                <a:r>
                  <a:rPr lang="en-US" dirty="0"/>
                  <a:t>We have that the difference in group means is: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𝐴𝑣𝑔</m:t>
                        </m:r>
                      </m:e>
                      <m:sub>
                        <m:r>
                          <a:rPr lang="en-CA" b="0" i="1" smtClean="0">
                            <a:latin typeface="Cambria Math" panose="02040503050406030204" pitchFamily="18" charset="0"/>
                          </a:rPr>
                          <m:t>𝑛</m:t>
                        </m:r>
                      </m:sub>
                    </m:sSub>
                    <m:d>
                      <m:dPr>
                        <m:begChr m:val="["/>
                        <m:endChr m:val="]"/>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e>
                    </m:d>
                  </m:oMath>
                </a14:m>
                <a:endParaRPr lang="en-US" dirty="0"/>
              </a:p>
              <a:p>
                <a:r>
                  <a:rPr lang="en-US" dirty="0"/>
                  <a:t>But the average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oMath>
                </a14:m>
                <a:r>
                  <a:rPr lang="en-US" dirty="0"/>
                  <a:t> for the informed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oMath>
                </a14:m>
                <a:r>
                  <a:rPr lang="en-US" dirty="0"/>
                  <a:t>) is necessarily an average of the outcome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1</m:t>
                        </m:r>
                        <m:r>
                          <a:rPr lang="en-CA" i="1">
                            <a:latin typeface="Cambria Math" panose="02040503050406030204" pitchFamily="18" charset="0"/>
                          </a:rPr>
                          <m:t>𝑖</m:t>
                        </m:r>
                      </m:sub>
                    </m:sSub>
                  </m:oMath>
                </a14:m>
                <a:r>
                  <a:rPr lang="en-US" dirty="0"/>
                  <a:t> and contains no information about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oMath>
                </a14:m>
                <a:r>
                  <a:rPr lang="en-US" dirty="0"/>
                  <a:t> . Likewise, the average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oMath>
                </a14:m>
                <a:r>
                  <a:rPr lang="en-US" dirty="0"/>
                  <a:t> for the uninformed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oMath>
                </a14:m>
                <a:r>
                  <a:rPr lang="en-US" dirty="0"/>
                  <a:t>) is an average of outcome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oMath>
                </a14:m>
                <a:r>
                  <a:rPr lang="en-US" dirty="0"/>
                  <a:t> and this average is devoid of information about the corresponding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1</m:t>
                        </m:r>
                        <m:r>
                          <a:rPr lang="en-CA" i="1">
                            <a:latin typeface="Cambria Math" panose="02040503050406030204" pitchFamily="18" charset="0"/>
                          </a:rPr>
                          <m:t>𝑖</m:t>
                        </m:r>
                      </m:sub>
                    </m:sSub>
                  </m:oMath>
                </a14:m>
                <a:r>
                  <a:rPr lang="en-US" dirty="0"/>
                  <a:t>.</a:t>
                </a:r>
              </a:p>
              <a:p>
                <a:r>
                  <a:rPr lang="en-US" dirty="0"/>
                  <a:t>Thus, we can rewrite the difference in group means as: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𝐴𝑣𝑔</m:t>
                        </m:r>
                      </m:e>
                      <m:sub>
                        <m:r>
                          <a:rPr lang="en-CA" b="0" i="1" smtClean="0">
                            <a:latin typeface="Cambria Math" panose="02040503050406030204" pitchFamily="18" charset="0"/>
                          </a:rPr>
                          <m:t>𝑛</m:t>
                        </m:r>
                      </m:sub>
                    </m:sSub>
                    <m:d>
                      <m:dPr>
                        <m:begChr m:val="["/>
                        <m:endChr m:val="]"/>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e>
                    </m:d>
                  </m:oMath>
                </a14:m>
                <a:endParaRPr lang="en-US" dirty="0"/>
              </a:p>
            </p:txBody>
          </p:sp>
        </mc:Choice>
        <mc:Fallback xmlns="">
          <p:sp>
            <p:nvSpPr>
              <p:cNvPr id="3" name="Content Placeholder 2">
                <a:extLst>
                  <a:ext uri="{FF2B5EF4-FFF2-40B4-BE49-F238E27FC236}">
                    <a16:creationId xmlns:a16="http://schemas.microsoft.com/office/drawing/2014/main" id="{5D0B8871-C272-1CA1-2F0E-D12B94EF591B}"/>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2450634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756B9-3785-E910-5199-A8ECE55BB6A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CFFA1-7622-2ED9-91AE-992C6E1189EA}"/>
                  </a:ext>
                </a:extLst>
              </p:cNvPr>
              <p:cNvSpPr>
                <a:spLocks noGrp="1"/>
              </p:cNvSpPr>
              <p:nvPr>
                <p:ph idx="1"/>
              </p:nvPr>
            </p:nvSpPr>
            <p:spPr/>
            <p:txBody>
              <a:bodyPr/>
              <a:lstStyle/>
              <a:p>
                <a:r>
                  <a:rPr lang="en-US" dirty="0"/>
                  <a:t>Now, let’s suppose that the individual (and average) causal effect of information on behavior is </a:t>
                </a:r>
                <a14:m>
                  <m:oMath xmlns:m="http://schemas.openxmlformats.org/officeDocument/2006/math">
                    <m:r>
                      <a:rPr lang="el-GR" i="1" dirty="0" smtClean="0">
                        <a:latin typeface="Cambria Math" panose="02040503050406030204" pitchFamily="18" charset="0"/>
                      </a:rPr>
                      <m:t>𝜅</m:t>
                    </m:r>
                  </m:oMath>
                </a14:m>
                <a:r>
                  <a:rPr lang="el-GR" dirty="0"/>
                  <a:t>. </a:t>
                </a:r>
                <a:r>
                  <a:rPr lang="en-US" dirty="0"/>
                  <a:t>Such that:</a:t>
                </a:r>
              </a:p>
              <a:p>
                <a:pPr lvl="1"/>
                <a14:m>
                  <m:oMath xmlns:m="http://schemas.openxmlformats.org/officeDocument/2006/math">
                    <m:r>
                      <a:rPr lang="el-GR" i="1" dirty="0" smtClean="0">
                        <a:latin typeface="Cambria Math" panose="02040503050406030204" pitchFamily="18" charset="0"/>
                      </a:rPr>
                      <m:t>𝜅</m:t>
                    </m:r>
                    <m:r>
                      <a:rPr lang="el-GR" i="1" dirty="0" smtClean="0">
                        <a:latin typeface="Cambria Math" panose="02040503050406030204" pitchFamily="18" charset="0"/>
                      </a:rPr>
                      <m:t> = </m:t>
                    </m:r>
                    <m:sSub>
                      <m:sSubPr>
                        <m:ctrlPr>
                          <a:rPr lang="el-GR" i="1" dirty="0" smtClean="0">
                            <a:latin typeface="Cambria Math" panose="02040503050406030204" pitchFamily="18" charset="0"/>
                          </a:rPr>
                        </m:ctrlPr>
                      </m:sSubPr>
                      <m:e>
                        <m:r>
                          <a:rPr lang="en-CA" b="0" i="1" dirty="0" smtClean="0">
                            <a:latin typeface="Cambria Math" panose="02040503050406030204" pitchFamily="18" charset="0"/>
                          </a:rPr>
                          <m:t>𝑌</m:t>
                        </m:r>
                      </m:e>
                      <m:sub>
                        <m:r>
                          <a:rPr lang="en-CA" b="0" i="1" dirty="0" smtClean="0">
                            <a:latin typeface="Cambria Math" panose="02040503050406030204" pitchFamily="18" charset="0"/>
                          </a:rPr>
                          <m:t>1</m:t>
                        </m:r>
                        <m:r>
                          <a:rPr lang="en-CA" b="0"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l-GR" i="1" dirty="0">
                            <a:latin typeface="Cambria Math" panose="02040503050406030204" pitchFamily="18" charset="0"/>
                          </a:rPr>
                        </m:ctrlPr>
                      </m:sSubPr>
                      <m:e>
                        <m:r>
                          <a:rPr lang="en-CA" i="1" dirty="0">
                            <a:latin typeface="Cambria Math" panose="02040503050406030204" pitchFamily="18" charset="0"/>
                          </a:rPr>
                          <m:t>𝑌</m:t>
                        </m:r>
                      </m:e>
                      <m:sub>
                        <m:r>
                          <a:rPr lang="en-CA" b="0" i="1" dirty="0" smtClean="0">
                            <a:latin typeface="Cambria Math" panose="02040503050406030204" pitchFamily="18" charset="0"/>
                          </a:rPr>
                          <m:t>0</m:t>
                        </m:r>
                        <m:r>
                          <a:rPr lang="en-CA" i="1" dirty="0">
                            <a:latin typeface="Cambria Math" panose="02040503050406030204" pitchFamily="18" charset="0"/>
                          </a:rPr>
                          <m:t>𝑖</m:t>
                        </m:r>
                      </m:sub>
                    </m:sSub>
                  </m:oMath>
                </a14:m>
                <a:endParaRPr lang="en-US" dirty="0"/>
              </a:p>
              <a:p>
                <a:r>
                  <a:rPr lang="en-US" dirty="0"/>
                  <a:t>Which we can rewrite as:</a:t>
                </a:r>
              </a:p>
              <a:p>
                <a:pPr lvl="1"/>
                <a14:m>
                  <m:oMath xmlns:m="http://schemas.openxmlformats.org/officeDocument/2006/math">
                    <m:sSub>
                      <m:sSubPr>
                        <m:ctrlPr>
                          <a:rPr lang="el-GR" i="1" dirty="0">
                            <a:latin typeface="Cambria Math" panose="02040503050406030204" pitchFamily="18" charset="0"/>
                          </a:rPr>
                        </m:ctrlPr>
                      </m:sSubPr>
                      <m:e>
                        <m:r>
                          <a:rPr lang="en-CA" i="1" dirty="0">
                            <a:latin typeface="Cambria Math" panose="02040503050406030204" pitchFamily="18" charset="0"/>
                          </a:rPr>
                          <m:t>𝑌</m:t>
                        </m:r>
                      </m:e>
                      <m:sub>
                        <m:r>
                          <a:rPr lang="en-CA" i="1" dirty="0">
                            <a:latin typeface="Cambria Math" panose="02040503050406030204" pitchFamily="18" charset="0"/>
                          </a:rPr>
                          <m:t>1</m:t>
                        </m:r>
                        <m:r>
                          <a:rPr lang="en-CA" i="1" dirty="0">
                            <a:latin typeface="Cambria Math" panose="02040503050406030204" pitchFamily="18" charset="0"/>
                          </a:rPr>
                          <m:t>𝑖</m:t>
                        </m:r>
                      </m:sub>
                    </m:sSub>
                    <m:r>
                      <a:rPr lang="el-GR" i="1" dirty="0">
                        <a:latin typeface="Cambria Math" panose="02040503050406030204" pitchFamily="18" charset="0"/>
                      </a:rPr>
                      <m:t> =</m:t>
                    </m:r>
                    <m:r>
                      <a:rPr lang="el-GR" i="1" dirty="0">
                        <a:latin typeface="Cambria Math" panose="02040503050406030204" pitchFamily="18" charset="0"/>
                      </a:rPr>
                      <m:t>𝜅</m:t>
                    </m:r>
                    <m:r>
                      <a:rPr lang="en-CA" b="0" i="1" dirty="0" smtClean="0">
                        <a:latin typeface="Cambria Math" panose="02040503050406030204" pitchFamily="18" charset="0"/>
                      </a:rPr>
                      <m:t>+ </m:t>
                    </m:r>
                    <m:sSub>
                      <m:sSubPr>
                        <m:ctrlPr>
                          <a:rPr lang="el-GR" i="1" dirty="0">
                            <a:latin typeface="Cambria Math" panose="02040503050406030204" pitchFamily="18" charset="0"/>
                          </a:rPr>
                        </m:ctrlPr>
                      </m:sSubPr>
                      <m:e>
                        <m:r>
                          <a:rPr lang="en-CA" i="1" dirty="0">
                            <a:latin typeface="Cambria Math" panose="02040503050406030204" pitchFamily="18" charset="0"/>
                          </a:rPr>
                          <m:t>𝑌</m:t>
                        </m:r>
                      </m:e>
                      <m:sub>
                        <m:r>
                          <a:rPr lang="en-CA" b="0" i="1" dirty="0" smtClean="0">
                            <a:latin typeface="Cambria Math" panose="02040503050406030204" pitchFamily="18" charset="0"/>
                          </a:rPr>
                          <m:t>0</m:t>
                        </m:r>
                        <m:r>
                          <a:rPr lang="en-CA" i="1" dirty="0">
                            <a:latin typeface="Cambria Math" panose="02040503050406030204" pitchFamily="18" charset="0"/>
                          </a:rPr>
                          <m:t>𝑖</m:t>
                        </m:r>
                      </m:sub>
                    </m:sSub>
                    <m:r>
                      <a:rPr lang="en-CA" i="1" dirty="0">
                        <a:latin typeface="Cambria Math" panose="02040503050406030204" pitchFamily="18" charset="0"/>
                      </a:rPr>
                      <m:t> </m:t>
                    </m:r>
                  </m:oMath>
                </a14:m>
                <a:endParaRPr lang="en-US" dirty="0"/>
              </a:p>
              <a:p>
                <a:r>
                  <a:rPr lang="en-US" dirty="0"/>
                  <a:t>By using this expression, we can rewrite the difference in group means as: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𝐴𝑣𝑔</m:t>
                        </m:r>
                      </m:e>
                      <m:sub>
                        <m:r>
                          <a:rPr lang="en-CA" b="0" i="1" smtClean="0">
                            <a:latin typeface="Cambria Math" panose="02040503050406030204" pitchFamily="18" charset="0"/>
                          </a:rPr>
                          <m:t>𝑛</m:t>
                        </m:r>
                      </m:sub>
                    </m:sSub>
                    <m:d>
                      <m:dPr>
                        <m:begChr m:val="["/>
                        <m:endChr m:val="]"/>
                        <m:ctrlPr>
                          <a:rPr lang="en-CA" b="0" i="1" smtClean="0">
                            <a:latin typeface="Cambria Math" panose="02040503050406030204" pitchFamily="18" charset="0"/>
                          </a:rPr>
                        </m:ctrlPr>
                      </m:d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1</m:t>
                            </m:r>
                            <m:r>
                              <a:rPr lang="en-CA" b="0" i="1" smtClean="0">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m:t>
                        </m:r>
                        <m:r>
                          <a:rPr lang="en-CA" b="0" i="1" smtClean="0">
                            <a:latin typeface="Cambria Math" panose="02040503050406030204" pitchFamily="18" charset="0"/>
                          </a:rPr>
                          <m:t>0</m:t>
                        </m:r>
                      </m:e>
                    </m:d>
                  </m:oMath>
                </a14:m>
                <a:r>
                  <a:rPr lang="en-US" dirty="0"/>
                  <a:t> =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r>
                          <a:rPr lang="en-CA" b="0" i="1" smtClean="0">
                            <a:latin typeface="Cambria Math" panose="02040503050406030204" pitchFamily="18" charset="0"/>
                          </a:rPr>
                          <m:t>(</m:t>
                        </m:r>
                        <m:r>
                          <a:rPr lang="el-GR" i="1" dirty="0">
                            <a:latin typeface="Cambria Math" panose="02040503050406030204" pitchFamily="18" charset="0"/>
                          </a:rPr>
                          <m:t>𝜅</m:t>
                        </m:r>
                        <m:r>
                          <a:rPr lang="en-CA" i="1" dirty="0">
                            <a:latin typeface="Cambria Math" panose="02040503050406030204" pitchFamily="18" charset="0"/>
                          </a:rPr>
                          <m:t>+ </m:t>
                        </m:r>
                        <m:sSub>
                          <m:sSubPr>
                            <m:ctrlPr>
                              <a:rPr lang="el-GR" i="1" dirty="0">
                                <a:latin typeface="Cambria Math" panose="02040503050406030204" pitchFamily="18" charset="0"/>
                              </a:rPr>
                            </m:ctrlPr>
                          </m:sSubPr>
                          <m:e>
                            <m:r>
                              <a:rPr lang="en-CA" i="1" dirty="0">
                                <a:latin typeface="Cambria Math" panose="02040503050406030204" pitchFamily="18" charset="0"/>
                              </a:rPr>
                              <m:t>𝑌</m:t>
                            </m:r>
                          </m:e>
                          <m:sub>
                            <m:r>
                              <a:rPr lang="en-CA" i="1" dirty="0">
                                <a:latin typeface="Cambria Math" panose="02040503050406030204" pitchFamily="18" charset="0"/>
                              </a:rPr>
                              <m:t>0</m:t>
                            </m:r>
                            <m:r>
                              <a:rPr lang="en-CA" i="1" dirty="0">
                                <a:latin typeface="Cambria Math" panose="02040503050406030204" pitchFamily="18" charset="0"/>
                              </a:rPr>
                              <m:t>𝑖</m:t>
                            </m:r>
                          </m:sub>
                        </m:sSub>
                        <m:r>
                          <a:rPr lang="en-CA" b="0" i="1" dirty="0" smtClean="0">
                            <a:latin typeface="Cambria Math" panose="02040503050406030204" pitchFamily="18" charset="0"/>
                          </a:rPr>
                          <m:t>)</m:t>
                        </m:r>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i="1">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=0</m:t>
                        </m:r>
                      </m:e>
                    </m:d>
                  </m:oMath>
                </a14:m>
                <a:r>
                  <a:rPr lang="en-US" dirty="0"/>
                  <a:t> </a:t>
                </a:r>
              </a:p>
              <a:p>
                <a:pPr lvl="1"/>
                <a14:m>
                  <m:oMath xmlns:m="http://schemas.openxmlformats.org/officeDocument/2006/math">
                    <m:r>
                      <a:rPr lang="en-CA" b="0" i="1" dirty="0" smtClean="0">
                        <a:latin typeface="Cambria Math" panose="02040503050406030204" pitchFamily="18" charset="0"/>
                      </a:rPr>
                      <m:t>                                                                        =</m:t>
                    </m:r>
                    <m:r>
                      <a:rPr lang="el-GR" i="1" dirty="0">
                        <a:latin typeface="Cambria Math" panose="02040503050406030204" pitchFamily="18" charset="0"/>
                      </a:rPr>
                      <m:t>𝜅</m:t>
                    </m:r>
                    <m:r>
                      <a:rPr lang="en-CA" b="0" i="0" dirty="0" smtClean="0">
                        <a:latin typeface="Cambria Math" panose="02040503050406030204" pitchFamily="18" charset="0"/>
                      </a:rPr>
                      <m:t>+</m:t>
                    </m:r>
                    <m:sSub>
                      <m:sSubPr>
                        <m:ctrlPr>
                          <a:rPr lang="en-US" i="1">
                            <a:highlight>
                              <a:srgbClr val="FFFF00"/>
                            </a:highlight>
                            <a:latin typeface="Cambria Math" panose="02040503050406030204" pitchFamily="18" charset="0"/>
                          </a:rPr>
                        </m:ctrlPr>
                      </m:sSubPr>
                      <m:e>
                        <m:r>
                          <a:rPr lang="en-CA" b="0" i="1" smtClean="0">
                            <a:highlight>
                              <a:srgbClr val="FFFF00"/>
                            </a:highlight>
                            <a:latin typeface="Cambria Math" panose="02040503050406030204" pitchFamily="18" charset="0"/>
                          </a:rPr>
                          <m:t>(</m:t>
                        </m:r>
                        <m:r>
                          <a:rPr lang="en-CA" i="1">
                            <a:highlight>
                              <a:srgbClr val="FFFF00"/>
                            </a:highlight>
                            <a:latin typeface="Cambria Math" panose="02040503050406030204" pitchFamily="18" charset="0"/>
                          </a:rPr>
                          <m:t>𝐴𝑣𝑔</m:t>
                        </m:r>
                      </m:e>
                      <m:sub>
                        <m:r>
                          <a:rPr lang="en-CA" i="1">
                            <a:highlight>
                              <a:srgbClr val="FFFF00"/>
                            </a:highlight>
                            <a:latin typeface="Cambria Math" panose="02040503050406030204" pitchFamily="18" charset="0"/>
                          </a:rPr>
                          <m:t>𝑛</m:t>
                        </m:r>
                      </m:sub>
                    </m:sSub>
                    <m:d>
                      <m:dPr>
                        <m:begChr m:val="["/>
                        <m:endChr m:val="]"/>
                        <m:ctrlPr>
                          <a:rPr lang="en-CA" i="1">
                            <a:highlight>
                              <a:srgbClr val="FFFF00"/>
                            </a:highlight>
                            <a:latin typeface="Cambria Math" panose="02040503050406030204" pitchFamily="18" charset="0"/>
                          </a:rPr>
                        </m:ctrlPr>
                      </m:dPr>
                      <m:e>
                        <m:sSub>
                          <m:sSubPr>
                            <m:ctrlPr>
                              <a:rPr lang="en-CA"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𝑌</m:t>
                            </m:r>
                          </m:e>
                          <m:sub>
                            <m:r>
                              <a:rPr lang="en-CA" b="0" i="1" smtClean="0">
                                <a:highlight>
                                  <a:srgbClr val="FFFF00"/>
                                </a:highlight>
                                <a:latin typeface="Cambria Math" panose="02040503050406030204" pitchFamily="18" charset="0"/>
                              </a:rPr>
                              <m:t>0</m:t>
                            </m:r>
                            <m:r>
                              <a:rPr lang="en-CA" i="1">
                                <a:highlight>
                                  <a:srgbClr val="FFFF00"/>
                                </a:highlight>
                                <a:latin typeface="Cambria Math" panose="02040503050406030204" pitchFamily="18" charset="0"/>
                              </a:rPr>
                              <m:t>𝑖</m:t>
                            </m:r>
                          </m:sub>
                        </m:sSub>
                      </m:e>
                      <m:e>
                        <m:sSub>
                          <m:sSubPr>
                            <m:ctrlPr>
                              <a:rPr lang="en-US"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𝐷</m:t>
                            </m:r>
                          </m:e>
                          <m:sub>
                            <m:r>
                              <a:rPr lang="en-CA" i="1">
                                <a:highlight>
                                  <a:srgbClr val="FFFF00"/>
                                </a:highlight>
                                <a:latin typeface="Cambria Math" panose="02040503050406030204" pitchFamily="18" charset="0"/>
                              </a:rPr>
                              <m:t>𝑖</m:t>
                            </m:r>
                          </m:sub>
                        </m:sSub>
                        <m:r>
                          <a:rPr lang="en-CA" i="1">
                            <a:highlight>
                              <a:srgbClr val="FFFF00"/>
                            </a:highlight>
                            <a:latin typeface="Cambria Math" panose="02040503050406030204" pitchFamily="18" charset="0"/>
                          </a:rPr>
                          <m:t>=1</m:t>
                        </m:r>
                      </m:e>
                    </m:d>
                    <m:r>
                      <a:rPr lang="en-CA" i="1">
                        <a:highlight>
                          <a:srgbClr val="FFFF00"/>
                        </a:highlight>
                        <a:latin typeface="Cambria Math" panose="02040503050406030204" pitchFamily="18" charset="0"/>
                      </a:rPr>
                      <m:t>−</m:t>
                    </m:r>
                    <m:sSub>
                      <m:sSubPr>
                        <m:ctrlPr>
                          <a:rPr lang="en-US"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𝐴𝑣𝑔</m:t>
                        </m:r>
                      </m:e>
                      <m:sub>
                        <m:r>
                          <a:rPr lang="en-CA" i="1">
                            <a:highlight>
                              <a:srgbClr val="FFFF00"/>
                            </a:highlight>
                            <a:latin typeface="Cambria Math" panose="02040503050406030204" pitchFamily="18" charset="0"/>
                          </a:rPr>
                          <m:t>𝑛</m:t>
                        </m:r>
                      </m:sub>
                    </m:sSub>
                    <m:d>
                      <m:dPr>
                        <m:begChr m:val="["/>
                        <m:endChr m:val="]"/>
                        <m:ctrlPr>
                          <a:rPr lang="en-CA" i="1">
                            <a:highlight>
                              <a:srgbClr val="FFFF00"/>
                            </a:highlight>
                            <a:latin typeface="Cambria Math" panose="02040503050406030204" pitchFamily="18" charset="0"/>
                          </a:rPr>
                        </m:ctrlPr>
                      </m:dPr>
                      <m:e>
                        <m:sSub>
                          <m:sSubPr>
                            <m:ctrlPr>
                              <a:rPr lang="en-CA"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𝑌</m:t>
                            </m:r>
                          </m:e>
                          <m:sub>
                            <m:r>
                              <a:rPr lang="en-CA" i="1">
                                <a:highlight>
                                  <a:srgbClr val="FFFF00"/>
                                </a:highlight>
                                <a:latin typeface="Cambria Math" panose="02040503050406030204" pitchFamily="18" charset="0"/>
                              </a:rPr>
                              <m:t>0</m:t>
                            </m:r>
                            <m:r>
                              <a:rPr lang="en-CA" i="1">
                                <a:highlight>
                                  <a:srgbClr val="FFFF00"/>
                                </a:highlight>
                                <a:latin typeface="Cambria Math" panose="02040503050406030204" pitchFamily="18" charset="0"/>
                              </a:rPr>
                              <m:t>𝑖</m:t>
                            </m:r>
                          </m:sub>
                        </m:sSub>
                      </m:e>
                      <m:e>
                        <m:sSub>
                          <m:sSubPr>
                            <m:ctrlPr>
                              <a:rPr lang="en-US" i="1">
                                <a:highlight>
                                  <a:srgbClr val="FFFF00"/>
                                </a:highlight>
                                <a:latin typeface="Cambria Math" panose="02040503050406030204" pitchFamily="18" charset="0"/>
                              </a:rPr>
                            </m:ctrlPr>
                          </m:sSubPr>
                          <m:e>
                            <m:r>
                              <a:rPr lang="en-CA" i="1">
                                <a:highlight>
                                  <a:srgbClr val="FFFF00"/>
                                </a:highlight>
                                <a:latin typeface="Cambria Math" panose="02040503050406030204" pitchFamily="18" charset="0"/>
                              </a:rPr>
                              <m:t>𝐷</m:t>
                            </m:r>
                          </m:e>
                          <m:sub>
                            <m:r>
                              <a:rPr lang="en-CA" i="1">
                                <a:highlight>
                                  <a:srgbClr val="FFFF00"/>
                                </a:highlight>
                                <a:latin typeface="Cambria Math" panose="02040503050406030204" pitchFamily="18" charset="0"/>
                              </a:rPr>
                              <m:t>𝑖</m:t>
                            </m:r>
                          </m:sub>
                        </m:sSub>
                        <m:r>
                          <a:rPr lang="en-CA" i="1">
                            <a:highlight>
                              <a:srgbClr val="FFFF00"/>
                            </a:highlight>
                            <a:latin typeface="Cambria Math" panose="02040503050406030204" pitchFamily="18" charset="0"/>
                          </a:rPr>
                          <m:t>=0</m:t>
                        </m:r>
                      </m:e>
                    </m:d>
                    <m:r>
                      <a:rPr lang="en-CA" b="0" i="1" smtClean="0">
                        <a:highlight>
                          <a:srgbClr val="FFFF00"/>
                        </a:highlight>
                        <a:latin typeface="Cambria Math" panose="02040503050406030204" pitchFamily="18" charset="0"/>
                      </a:rPr>
                      <m:t>)</m:t>
                    </m:r>
                  </m:oMath>
                </a14:m>
                <a:endParaRPr lang="en-US" dirty="0">
                  <a:highlight>
                    <a:srgbClr val="FFFF00"/>
                  </a:highlight>
                </a:endParaRPr>
              </a:p>
            </p:txBody>
          </p:sp>
        </mc:Choice>
        <mc:Fallback xmlns="">
          <p:sp>
            <p:nvSpPr>
              <p:cNvPr id="3" name="Content Placeholder 2">
                <a:extLst>
                  <a:ext uri="{FF2B5EF4-FFF2-40B4-BE49-F238E27FC236}">
                    <a16:creationId xmlns:a16="http://schemas.microsoft.com/office/drawing/2014/main" id="{142CFFA1-7622-2ED9-91AE-992C6E1189EA}"/>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4225619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8883-6BFF-A025-267E-DFF5BFEC3AA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A38E1D-DD3E-91B0-248E-581B6D4B6C41}"/>
                  </a:ext>
                </a:extLst>
              </p:cNvPr>
              <p:cNvSpPr>
                <a:spLocks noGrp="1"/>
              </p:cNvSpPr>
              <p:nvPr>
                <p:ph idx="1"/>
              </p:nvPr>
            </p:nvSpPr>
            <p:spPr/>
            <p:txBody>
              <a:bodyPr/>
              <a:lstStyle/>
              <a:p>
                <a:r>
                  <a:rPr lang="en-US" dirty="0"/>
                  <a:t>The equation:</a:t>
                </a:r>
              </a:p>
              <a:p>
                <a:pPr lvl="1"/>
                <a14:m>
                  <m:oMath xmlns:m="http://schemas.openxmlformats.org/officeDocument/2006/math">
                    <m:r>
                      <a:rPr lang="el-GR" i="1" dirty="0" smtClean="0">
                        <a:latin typeface="Cambria Math" panose="02040503050406030204" pitchFamily="18" charset="0"/>
                      </a:rPr>
                      <m:t>𝜅</m:t>
                    </m:r>
                    <m:r>
                      <a:rPr lang="en-CA" b="0" i="0" dirty="0" smtClean="0">
                        <a:latin typeface="Cambria Math" panose="02040503050406030204" pitchFamily="18" charset="0"/>
                      </a:rPr>
                      <m:t>+</m:t>
                    </m:r>
                    <m:sSub>
                      <m:sSubPr>
                        <m:ctrlPr>
                          <a:rPr lang="en-US" i="1">
                            <a:latin typeface="Cambria Math" panose="02040503050406030204" pitchFamily="18" charset="0"/>
                          </a:rPr>
                        </m:ctrlPr>
                      </m:sSubPr>
                      <m:e>
                        <m:r>
                          <a:rPr lang="en-CA" b="0" i="1" smtClean="0">
                            <a:latin typeface="Cambria Math" panose="02040503050406030204" pitchFamily="18" charset="0"/>
                          </a:rPr>
                          <m:t>(</m:t>
                        </m:r>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=1</m:t>
                        </m:r>
                      </m:e>
                    </m:d>
                    <m:r>
                      <a:rPr lang="en-CA" i="1">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𝐴𝑣𝑔</m:t>
                        </m:r>
                      </m:e>
                      <m:sub>
                        <m:r>
                          <a:rPr lang="en-CA" i="1">
                            <a:latin typeface="Cambria Math" panose="02040503050406030204" pitchFamily="18" charset="0"/>
                          </a:rPr>
                          <m:t>𝑛</m:t>
                        </m:r>
                      </m:sub>
                    </m:sSub>
                    <m:d>
                      <m:dPr>
                        <m:begChr m:val="["/>
                        <m:endChr m:val="]"/>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0</m:t>
                            </m:r>
                            <m:r>
                              <a:rPr lang="en-CA" i="1">
                                <a:latin typeface="Cambria Math" panose="02040503050406030204" pitchFamily="18" charset="0"/>
                              </a:rPr>
                              <m:t>𝑖</m:t>
                            </m:r>
                          </m:sub>
                        </m:sSub>
                      </m:e>
                      <m:e>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𝑖</m:t>
                            </m:r>
                          </m:sub>
                        </m:sSub>
                        <m:r>
                          <a:rPr lang="en-CA" i="1">
                            <a:latin typeface="Cambria Math" panose="02040503050406030204" pitchFamily="18" charset="0"/>
                          </a:rPr>
                          <m:t>=0</m:t>
                        </m:r>
                      </m:e>
                    </m:d>
                    <m:r>
                      <a:rPr lang="en-CA" b="0" i="1" smtClean="0">
                        <a:latin typeface="Cambria Math" panose="02040503050406030204" pitchFamily="18" charset="0"/>
                      </a:rPr>
                      <m:t>)</m:t>
                    </m:r>
                  </m:oMath>
                </a14:m>
                <a:endParaRPr lang="en-US" dirty="0"/>
              </a:p>
              <a:p>
                <a:r>
                  <a:rPr lang="en-US" dirty="0"/>
                  <a:t>reveals that behavior comparisons between the informed and uninformed equal the causal effect of interest (</a:t>
                </a:r>
                <a14:m>
                  <m:oMath xmlns:m="http://schemas.openxmlformats.org/officeDocument/2006/math">
                    <m:r>
                      <a:rPr lang="el-GR" i="1" dirty="0" smtClean="0">
                        <a:latin typeface="Cambria Math" panose="02040503050406030204" pitchFamily="18" charset="0"/>
                      </a:rPr>
                      <m:t>𝜅</m:t>
                    </m:r>
                  </m:oMath>
                </a14:m>
                <a:r>
                  <a:rPr lang="el-GR" dirty="0"/>
                  <a:t>) </a:t>
                </a:r>
                <a:r>
                  <a:rPr lang="en-US" dirty="0"/>
                  <a:t>plus </a:t>
                </a:r>
                <a:r>
                  <a:rPr lang="en-US" dirty="0">
                    <a:solidFill>
                      <a:schemeClr val="accent1"/>
                    </a:solidFill>
                  </a:rPr>
                  <a:t>the difference in average </a:t>
                </a:r>
                <a14:m>
                  <m:oMath xmlns:m="http://schemas.openxmlformats.org/officeDocument/2006/math">
                    <m:sSub>
                      <m:sSubPr>
                        <m:ctrlPr>
                          <a:rPr lang="en-CA" i="1">
                            <a:solidFill>
                              <a:schemeClr val="accent1"/>
                            </a:solidFill>
                            <a:latin typeface="Cambria Math" panose="02040503050406030204" pitchFamily="18" charset="0"/>
                          </a:rPr>
                        </m:ctrlPr>
                      </m:sSubPr>
                      <m:e>
                        <m:r>
                          <a:rPr lang="en-CA" i="1">
                            <a:solidFill>
                              <a:schemeClr val="accent1"/>
                            </a:solidFill>
                            <a:latin typeface="Cambria Math" panose="02040503050406030204" pitchFamily="18" charset="0"/>
                          </a:rPr>
                          <m:t>𝑌</m:t>
                        </m:r>
                      </m:e>
                      <m:sub>
                        <m:r>
                          <a:rPr lang="en-CA" i="1">
                            <a:solidFill>
                              <a:schemeClr val="accent1"/>
                            </a:solidFill>
                            <a:latin typeface="Cambria Math" panose="02040503050406030204" pitchFamily="18" charset="0"/>
                          </a:rPr>
                          <m:t>0</m:t>
                        </m:r>
                        <m:r>
                          <a:rPr lang="en-CA" i="1">
                            <a:solidFill>
                              <a:schemeClr val="accent1"/>
                            </a:solidFill>
                            <a:latin typeface="Cambria Math" panose="02040503050406030204" pitchFamily="18" charset="0"/>
                          </a:rPr>
                          <m:t>𝑖</m:t>
                        </m:r>
                      </m:sub>
                    </m:sSub>
                  </m:oMath>
                </a14:m>
                <a:r>
                  <a:rPr lang="en-US" dirty="0">
                    <a:solidFill>
                      <a:schemeClr val="accent1"/>
                    </a:solidFill>
                  </a:rPr>
                  <a:t> (behavior) between the informed and uninformed</a:t>
                </a:r>
                <a:r>
                  <a:rPr lang="en-US" dirty="0"/>
                  <a:t>. This second term describes </a:t>
                </a:r>
                <a:r>
                  <a:rPr lang="en-US" dirty="0">
                    <a:solidFill>
                      <a:schemeClr val="accent1"/>
                    </a:solidFill>
                  </a:rPr>
                  <a:t>selection bias</a:t>
                </a:r>
                <a:r>
                  <a:rPr lang="en-US" dirty="0"/>
                  <a:t>. </a:t>
                </a:r>
              </a:p>
              <a:p>
                <a:r>
                  <a:rPr lang="en-US" dirty="0"/>
                  <a:t>In other words, the difference in average behavior by information status can be written as:</a:t>
                </a:r>
              </a:p>
              <a:p>
                <a:pPr lvl="1"/>
                <a14:m>
                  <m:oMath xmlns:m="http://schemas.openxmlformats.org/officeDocument/2006/math">
                    <m:r>
                      <a:rPr lang="en-CA" b="0" i="1" smtClean="0">
                        <a:latin typeface="Cambria Math" panose="02040503050406030204" pitchFamily="18" charset="0"/>
                      </a:rPr>
                      <m:t>𝐷𝑖𝑓𝑓𝑒𝑟𝑒𝑛𝑐𝑒</m:t>
                    </m:r>
                    <m:r>
                      <a:rPr lang="en-CA" b="0" i="1" smtClean="0">
                        <a:latin typeface="Cambria Math" panose="02040503050406030204" pitchFamily="18" charset="0"/>
                      </a:rPr>
                      <m:t> </m:t>
                    </m:r>
                    <m:r>
                      <a:rPr lang="en-CA" b="0" i="1" smtClean="0">
                        <a:latin typeface="Cambria Math" panose="02040503050406030204" pitchFamily="18" charset="0"/>
                      </a:rPr>
                      <m:t>𝑖𝑛</m:t>
                    </m:r>
                    <m:r>
                      <a:rPr lang="en-CA" b="0" i="1" smtClean="0">
                        <a:latin typeface="Cambria Math" panose="02040503050406030204" pitchFamily="18" charset="0"/>
                      </a:rPr>
                      <m:t> </m:t>
                    </m:r>
                    <m:r>
                      <a:rPr lang="en-CA" b="0" i="1" smtClean="0">
                        <a:latin typeface="Cambria Math" panose="02040503050406030204" pitchFamily="18" charset="0"/>
                      </a:rPr>
                      <m:t>𝑔𝑟𝑜𝑢𝑝</m:t>
                    </m:r>
                    <m:r>
                      <a:rPr lang="en-CA" b="0" i="1" smtClean="0">
                        <a:latin typeface="Cambria Math" panose="02040503050406030204" pitchFamily="18" charset="0"/>
                      </a:rPr>
                      <m:t> </m:t>
                    </m:r>
                    <m:r>
                      <a:rPr lang="en-CA" b="0" i="1" smtClean="0">
                        <a:latin typeface="Cambria Math" panose="02040503050406030204" pitchFamily="18" charset="0"/>
                      </a:rPr>
                      <m:t>𝑚𝑒𝑎𝑛𝑠</m:t>
                    </m:r>
                    <m:r>
                      <a:rPr lang="en-CA" b="0" i="1" smtClean="0">
                        <a:latin typeface="Cambria Math" panose="02040503050406030204" pitchFamily="18" charset="0"/>
                      </a:rPr>
                      <m:t>=</m:t>
                    </m:r>
                    <m:r>
                      <a:rPr lang="en-CA" b="0" i="1" smtClean="0">
                        <a:latin typeface="Cambria Math" panose="02040503050406030204" pitchFamily="18" charset="0"/>
                      </a:rPr>
                      <m:t>𝐴𝑣𝑒𝑟𝑎𝑔𝑒</m:t>
                    </m:r>
                    <m:r>
                      <a:rPr lang="en-CA" b="0" i="1" smtClean="0">
                        <a:latin typeface="Cambria Math" panose="02040503050406030204" pitchFamily="18" charset="0"/>
                      </a:rPr>
                      <m:t> </m:t>
                    </m:r>
                    <m:r>
                      <a:rPr lang="en-CA" b="0" i="1" smtClean="0">
                        <a:latin typeface="Cambria Math" panose="02040503050406030204" pitchFamily="18" charset="0"/>
                      </a:rPr>
                      <m:t>𝑐𝑎𝑢𝑠𝑎𝑙</m:t>
                    </m:r>
                    <m:r>
                      <a:rPr lang="en-CA" b="0" i="1" smtClean="0">
                        <a:latin typeface="Cambria Math" panose="02040503050406030204" pitchFamily="18" charset="0"/>
                      </a:rPr>
                      <m:t> </m:t>
                    </m:r>
                    <m:r>
                      <a:rPr lang="en-CA" b="0" i="1" smtClean="0">
                        <a:latin typeface="Cambria Math" panose="02040503050406030204" pitchFamily="18" charset="0"/>
                      </a:rPr>
                      <m:t>𝑒𝑓𝑓𝑒𝑐𝑡</m:t>
                    </m:r>
                    <m:r>
                      <a:rPr lang="en-CA" b="0" i="1" smtClean="0">
                        <a:latin typeface="Cambria Math" panose="02040503050406030204" pitchFamily="18" charset="0"/>
                      </a:rPr>
                      <m:t>+</m:t>
                    </m:r>
                    <m:r>
                      <a:rPr lang="en-CA" b="0" i="1" smtClean="0">
                        <a:latin typeface="Cambria Math" panose="02040503050406030204" pitchFamily="18" charset="0"/>
                      </a:rPr>
                      <m:t>𝑆𝑒𝑙𝑒𝑐𝑡𝑖𝑜𝑛</m:t>
                    </m:r>
                    <m:r>
                      <a:rPr lang="en-CA" b="0" i="1" smtClean="0">
                        <a:latin typeface="Cambria Math" panose="02040503050406030204" pitchFamily="18" charset="0"/>
                      </a:rPr>
                      <m:t> </m:t>
                    </m:r>
                    <m:r>
                      <a:rPr lang="en-CA" b="0" i="1" smtClean="0">
                        <a:latin typeface="Cambria Math" panose="02040503050406030204" pitchFamily="18" charset="0"/>
                      </a:rPr>
                      <m:t>𝑏𝑖𝑎𝑠</m:t>
                    </m:r>
                  </m:oMath>
                </a14:m>
                <a:endParaRPr lang="en-US" dirty="0"/>
              </a:p>
            </p:txBody>
          </p:sp>
        </mc:Choice>
        <mc:Fallback xmlns="">
          <p:sp>
            <p:nvSpPr>
              <p:cNvPr id="3" name="Content Placeholder 2">
                <a:extLst>
                  <a:ext uri="{FF2B5EF4-FFF2-40B4-BE49-F238E27FC236}">
                    <a16:creationId xmlns:a16="http://schemas.microsoft.com/office/drawing/2014/main" id="{3FA38E1D-DD3E-91B0-248E-581B6D4B6C41}"/>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2C8661A-1F26-D314-95DE-D2B18C9A182E}"/>
              </a:ext>
            </a:extLst>
          </p:cNvPr>
          <p:cNvSpPr txBox="1"/>
          <p:nvPr/>
        </p:nvSpPr>
        <p:spPr>
          <a:xfrm>
            <a:off x="7075025" y="6290949"/>
            <a:ext cx="4354975" cy="369332"/>
          </a:xfrm>
          <a:prstGeom prst="rect">
            <a:avLst/>
          </a:prstGeom>
          <a:noFill/>
        </p:spPr>
        <p:txBody>
          <a:bodyPr wrap="none" rtlCol="0">
            <a:spAutoFit/>
          </a:bodyPr>
          <a:lstStyle/>
          <a:p>
            <a:r>
              <a:rPr lang="en-US" dirty="0">
                <a:latin typeface="Garamond" panose="02020404030301010803" pitchFamily="18" charset="0"/>
              </a:rPr>
              <a:t>*We saw this in effect in a simulation last week</a:t>
            </a:r>
          </a:p>
        </p:txBody>
      </p:sp>
    </p:spTree>
    <p:extLst>
      <p:ext uri="{BB962C8B-B14F-4D97-AF65-F5344CB8AC3E}">
        <p14:creationId xmlns:p14="http://schemas.microsoft.com/office/powerpoint/2010/main" val="3149647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70EEC-9B5C-174F-A84C-AC2D64A12961}"/>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8A06D8-9447-4B4C-5B64-F8E6FA06CBD8}"/>
                  </a:ext>
                </a:extLst>
              </p:cNvPr>
              <p:cNvSpPr>
                <a:spLocks noGrp="1"/>
              </p:cNvSpPr>
              <p:nvPr>
                <p:ph idx="1"/>
              </p:nvPr>
            </p:nvSpPr>
            <p:spPr/>
            <p:txBody>
              <a:bodyPr>
                <a:normAutofit fontScale="85000" lnSpcReduction="10000"/>
              </a:bodyPr>
              <a:lstStyle/>
              <a:p>
                <a:r>
                  <a:rPr lang="en-US" dirty="0"/>
                  <a:t>The question is how to eliminate selection bias?</a:t>
                </a:r>
              </a:p>
              <a:p>
                <a:r>
                  <a:rPr lang="en-US" dirty="0"/>
                  <a:t>One way is to know EVERYTHING that affects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𝑌</m:t>
                        </m:r>
                      </m:e>
                      <m:sub>
                        <m:r>
                          <a:rPr lang="en-CA" b="0" i="1" smtClean="0">
                            <a:latin typeface="Cambria Math" panose="02040503050406030204" pitchFamily="18" charset="0"/>
                          </a:rPr>
                          <m:t>0</m:t>
                        </m:r>
                        <m:r>
                          <a:rPr lang="en-CA" i="1">
                            <a:latin typeface="Cambria Math" panose="02040503050406030204" pitchFamily="18" charset="0"/>
                          </a:rPr>
                          <m:t>𝑖</m:t>
                        </m:r>
                      </m:sub>
                    </m:sSub>
                  </m:oMath>
                </a14:m>
                <a:r>
                  <a:rPr lang="en-US" dirty="0"/>
                  <a:t> and also affects getting the treatment. That is hard (impossible?). </a:t>
                </a:r>
              </a:p>
              <a:p>
                <a:r>
                  <a:rPr lang="en-US" dirty="0"/>
                  <a:t>The other way to eliminate Selection bias is by random assignment.</a:t>
                </a:r>
              </a:p>
              <a:p>
                <a:r>
                  <a:rPr lang="en-US" dirty="0"/>
                  <a:t>The idea is simple. Select a sample of people that are currently uninformed and provide information to a randomly chosen subset of this sample (by a coin toss, for example). Later, the behavior of the informed and uninformed groups can be compared to estimate the causal effect of information on behavior.</a:t>
                </a:r>
              </a:p>
              <a:p>
                <a:r>
                  <a:rPr lang="en-US" dirty="0"/>
                  <a:t>Random assignment makes this comparison </a:t>
                </a:r>
                <a:r>
                  <a:rPr lang="en-US" i="1" dirty="0"/>
                  <a:t>ceteris paribus</a:t>
                </a:r>
                <a:r>
                  <a:rPr lang="en-US" dirty="0"/>
                  <a:t>: informed groups and uninformed groups created by random assignment differ only in their information status and any consequences that follow from it. </a:t>
                </a:r>
              </a:p>
              <a:p>
                <a:pPr lvl="1"/>
                <a:r>
                  <a:rPr lang="en-US" dirty="0"/>
                  <a:t>The risk of following in either group is the same for any individual in the sample (going back to the previous week). </a:t>
                </a:r>
              </a:p>
            </p:txBody>
          </p:sp>
        </mc:Choice>
        <mc:Fallback xmlns="">
          <p:sp>
            <p:nvSpPr>
              <p:cNvPr id="3" name="Content Placeholder 2">
                <a:extLst>
                  <a:ext uri="{FF2B5EF4-FFF2-40B4-BE49-F238E27FC236}">
                    <a16:creationId xmlns:a16="http://schemas.microsoft.com/office/drawing/2014/main" id="{6A8A06D8-9447-4B4C-5B64-F8E6FA06CBD8}"/>
                  </a:ext>
                </a:extLst>
              </p:cNvPr>
              <p:cNvSpPr>
                <a:spLocks noGrp="1" noRot="1" noChangeAspect="1" noMove="1" noResize="1" noEditPoints="1" noAdjustHandles="1" noChangeArrowheads="1" noChangeShapeType="1" noTextEdit="1"/>
              </p:cNvSpPr>
              <p:nvPr>
                <p:ph idx="1"/>
              </p:nvPr>
            </p:nvSpPr>
            <p:spPr>
              <a:blipFill>
                <a:blip r:embed="rId2"/>
                <a:stretch>
                  <a:fillRect l="-249" t="-704"/>
                </a:stretch>
              </a:blipFill>
            </p:spPr>
            <p:txBody>
              <a:bodyPr/>
              <a:lstStyle/>
              <a:p>
                <a:r>
                  <a:rPr lang="en-US">
                    <a:noFill/>
                  </a:rPr>
                  <a:t> </a:t>
                </a:r>
              </a:p>
            </p:txBody>
          </p:sp>
        </mc:Fallback>
      </mc:AlternateContent>
    </p:spTree>
    <p:extLst>
      <p:ext uri="{BB962C8B-B14F-4D97-AF65-F5344CB8AC3E}">
        <p14:creationId xmlns:p14="http://schemas.microsoft.com/office/powerpoint/2010/main" val="514728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E7EA-7026-3125-02C8-2342F37491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F3FB79-1762-FFBF-B657-EF14FF91A927}"/>
              </a:ext>
            </a:extLst>
          </p:cNvPr>
          <p:cNvSpPr>
            <a:spLocks noGrp="1"/>
          </p:cNvSpPr>
          <p:nvPr>
            <p:ph idx="1"/>
          </p:nvPr>
        </p:nvSpPr>
        <p:spPr/>
        <p:txBody>
          <a:bodyPr/>
          <a:lstStyle/>
          <a:p>
            <a:r>
              <a:rPr lang="en-US" dirty="0"/>
              <a:t>Two randomly chosen groups from a same population, when large enough, are comparable (remember last week). In fact, randomly assigned groups should be similar in every way, including ways that we cannot easily measure or observe (due to the powerful statistical property of the Law of Large Numbers). This is the root of random assignment’s awesome power to eliminate selection bias.</a:t>
            </a:r>
          </a:p>
          <a:p>
            <a:endParaRPr lang="en-US" dirty="0"/>
          </a:p>
          <a:p>
            <a:r>
              <a:rPr lang="en-US" dirty="0"/>
              <a:t>Why? Well, one way to explain it is through the idea of </a:t>
            </a:r>
            <a:r>
              <a:rPr lang="en-US" dirty="0">
                <a:solidFill>
                  <a:schemeClr val="accent1"/>
                </a:solidFill>
              </a:rPr>
              <a:t>potential outcomes</a:t>
            </a:r>
            <a:r>
              <a:rPr lang="en-US" dirty="0"/>
              <a:t>… </a:t>
            </a:r>
          </a:p>
        </p:txBody>
      </p:sp>
    </p:spTree>
    <p:extLst>
      <p:ext uri="{BB962C8B-B14F-4D97-AF65-F5344CB8AC3E}">
        <p14:creationId xmlns:p14="http://schemas.microsoft.com/office/powerpoint/2010/main" val="3631631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5A6D-2564-7076-1BCD-0E00F298B7D3}"/>
              </a:ext>
            </a:extLst>
          </p:cNvPr>
          <p:cNvSpPr>
            <a:spLocks noGrp="1"/>
          </p:cNvSpPr>
          <p:nvPr>
            <p:ph type="title"/>
          </p:nvPr>
        </p:nvSpPr>
        <p:spPr/>
        <p:txBody>
          <a:bodyPr/>
          <a:lstStyle/>
          <a:p>
            <a:r>
              <a:rPr lang="en-US" dirty="0"/>
              <a:t>Potential outcomes</a:t>
            </a:r>
          </a:p>
        </p:txBody>
      </p:sp>
      <p:sp>
        <p:nvSpPr>
          <p:cNvPr id="3" name="Text Placeholder 2">
            <a:extLst>
              <a:ext uri="{FF2B5EF4-FFF2-40B4-BE49-F238E27FC236}">
                <a16:creationId xmlns:a16="http://schemas.microsoft.com/office/drawing/2014/main" id="{3565EA98-C086-953D-4212-1FAFC9478EBF}"/>
              </a:ext>
            </a:extLst>
          </p:cNvPr>
          <p:cNvSpPr>
            <a:spLocks noGrp="1"/>
          </p:cNvSpPr>
          <p:nvPr>
            <p:ph type="body" idx="1"/>
          </p:nvPr>
        </p:nvSpPr>
        <p:spPr/>
        <p:txBody>
          <a:bodyPr/>
          <a:lstStyle/>
          <a:p>
            <a:r>
              <a:rPr lang="en-US" dirty="0"/>
              <a:t>A </a:t>
            </a:r>
            <a:r>
              <a:rPr lang="en-US" i="1" dirty="0"/>
              <a:t>less </a:t>
            </a:r>
            <a:r>
              <a:rPr lang="en-US" i="1" dirty="0" err="1"/>
              <a:t>mathy</a:t>
            </a:r>
            <a:r>
              <a:rPr lang="en-US" i="1" dirty="0"/>
              <a:t> </a:t>
            </a:r>
            <a:r>
              <a:rPr lang="en-US" dirty="0"/>
              <a:t>version of the original</a:t>
            </a:r>
          </a:p>
        </p:txBody>
      </p:sp>
    </p:spTree>
    <p:extLst>
      <p:ext uri="{BB962C8B-B14F-4D97-AF65-F5344CB8AC3E}">
        <p14:creationId xmlns:p14="http://schemas.microsoft.com/office/powerpoint/2010/main" val="2592112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4A12BF-7879-0E03-1044-8C282711B80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71F450D-7DB8-A5A0-B68F-B252D1C83AEC}"/>
                  </a:ext>
                </a:extLst>
              </p:cNvPr>
              <p:cNvSpPr>
                <a:spLocks noGrp="1"/>
              </p:cNvSpPr>
              <p:nvPr>
                <p:ph idx="1"/>
              </p:nvPr>
            </p:nvSpPr>
            <p:spPr/>
            <p:txBody>
              <a:bodyPr>
                <a:normAutofit lnSpcReduction="10000"/>
              </a:bodyPr>
              <a:lstStyle/>
              <a:p>
                <a:r>
                  <a:rPr lang="en-US" dirty="0"/>
                  <a:t>Suppose we want to know the causal effect of the treatment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oMath>
                </a14:m>
                <a:r>
                  <a:rPr lang="en-US" dirty="0"/>
                  <a:t> on the </a:t>
                </a:r>
                <a:r>
                  <a:rPr lang="en-US" i="1" dirty="0"/>
                  <a:t>outcome</a:t>
                </a:r>
                <a:r>
                  <a:rPr lang="en-US" dirty="0"/>
                  <a: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oMath>
                </a14:m>
                <a:r>
                  <a:rPr lang="en-US" dirty="0"/>
                  <a:t>.</a:t>
                </a:r>
              </a:p>
              <a:p>
                <a:r>
                  <a:rPr lang="en-US" dirty="0"/>
                  <a:t>For example, let’s assume that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oMath>
                </a14:m>
                <a:r>
                  <a:rPr lang="en-US" dirty="0"/>
                  <a:t> is behavior and that the treatment is information such that:</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=1</m:t>
                    </m:r>
                  </m:oMath>
                </a14:m>
                <a:r>
                  <a:rPr lang="en-US" dirty="0"/>
                  <a:t> when </a:t>
                </a:r>
                <a14:m>
                  <m:oMath xmlns:m="http://schemas.openxmlformats.org/officeDocument/2006/math">
                    <m:r>
                      <a:rPr lang="en-CA" b="0" i="1" smtClean="0">
                        <a:latin typeface="Cambria Math" panose="02040503050406030204" pitchFamily="18" charset="0"/>
                      </a:rPr>
                      <m:t>𝑖</m:t>
                    </m:r>
                  </m:oMath>
                </a14:m>
                <a:r>
                  <a:rPr lang="en-US" dirty="0"/>
                  <a:t> gets information</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=0</m:t>
                    </m:r>
                  </m:oMath>
                </a14:m>
                <a:r>
                  <a:rPr lang="en-US" dirty="0"/>
                  <a:t> when </a:t>
                </a:r>
                <a14:m>
                  <m:oMath xmlns:m="http://schemas.openxmlformats.org/officeDocument/2006/math">
                    <m:r>
                      <a:rPr lang="en-CA" b="0" i="1" smtClean="0">
                        <a:latin typeface="Cambria Math" panose="02040503050406030204" pitchFamily="18" charset="0"/>
                      </a:rPr>
                      <m:t>𝑖</m:t>
                    </m:r>
                  </m:oMath>
                </a14:m>
                <a:r>
                  <a:rPr lang="en-US" dirty="0"/>
                  <a:t> does not get information</a:t>
                </a:r>
              </a:p>
              <a:p>
                <a:r>
                  <a:rPr lang="en-US" dirty="0"/>
                  <a:t>For each individual </a:t>
                </a:r>
                <a14:m>
                  <m:oMath xmlns:m="http://schemas.openxmlformats.org/officeDocument/2006/math">
                    <m:r>
                      <a:rPr lang="en-CA" b="0" i="1" smtClean="0">
                        <a:latin typeface="Cambria Math" panose="02040503050406030204" pitchFamily="18" charset="0"/>
                      </a:rPr>
                      <m:t>𝑖</m:t>
                    </m:r>
                  </m:oMath>
                </a14:m>
                <a:r>
                  <a:rPr lang="en-US" dirty="0"/>
                  <a:t> there are two potential </a:t>
                </a:r>
                <a:r>
                  <a:rPr lang="en-US" i="1" dirty="0"/>
                  <a:t>outcomes</a:t>
                </a:r>
                <a:r>
                  <a:rPr lang="en-US" dirty="0"/>
                  <a:t>.</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r>
                      <a:rPr lang="en-CA" b="0" i="0" smtClean="0">
                        <a:latin typeface="Cambria Math" panose="02040503050406030204" pitchFamily="18" charset="0"/>
                      </a:rPr>
                      <m:t>(1)</m:t>
                    </m:r>
                  </m:oMath>
                </a14:m>
                <a:r>
                  <a:rPr lang="en-US" dirty="0"/>
                  <a:t> is the outcome for individual </a:t>
                </a:r>
                <a14:m>
                  <m:oMath xmlns:m="http://schemas.openxmlformats.org/officeDocument/2006/math">
                    <m:r>
                      <a:rPr lang="en-CA" i="1">
                        <a:latin typeface="Cambria Math" panose="02040503050406030204" pitchFamily="18" charset="0"/>
                      </a:rPr>
                      <m:t>𝑖</m:t>
                    </m:r>
                  </m:oMath>
                </a14:m>
                <a:r>
                  <a:rPr lang="en-US" dirty="0"/>
                  <a:t> if they get information</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r>
                      <a:rPr lang="en-CA" b="0" i="0" smtClean="0">
                        <a:latin typeface="Cambria Math" panose="02040503050406030204" pitchFamily="18" charset="0"/>
                      </a:rPr>
                      <m:t>(0)</m:t>
                    </m:r>
                  </m:oMath>
                </a14:m>
                <a:r>
                  <a:rPr lang="en-US" dirty="0"/>
                  <a:t> is the outcome for individual </a:t>
                </a:r>
                <a14:m>
                  <m:oMath xmlns:m="http://schemas.openxmlformats.org/officeDocument/2006/math">
                    <m:r>
                      <a:rPr lang="en-CA" i="1">
                        <a:latin typeface="Cambria Math" panose="02040503050406030204" pitchFamily="18" charset="0"/>
                      </a:rPr>
                      <m:t>𝑖</m:t>
                    </m:r>
                  </m:oMath>
                </a14:m>
                <a:r>
                  <a:rPr lang="en-US" dirty="0"/>
                  <a:t> if they do not get information</a:t>
                </a:r>
              </a:p>
              <a:p>
                <a:r>
                  <a:rPr lang="en-US" dirty="0"/>
                  <a:t>The causal effect of the treatment on the </a:t>
                </a:r>
                <a:r>
                  <a:rPr lang="en-US" i="1" dirty="0"/>
                  <a:t>outcome</a:t>
                </a:r>
                <a:r>
                  <a:rPr lang="en-US" dirty="0"/>
                  <a:t> of individual </a:t>
                </a:r>
                <a14:m>
                  <m:oMath xmlns:m="http://schemas.openxmlformats.org/officeDocument/2006/math">
                    <m:r>
                      <a:rPr lang="en-CA" b="0" i="1" smtClean="0">
                        <a:latin typeface="Cambria Math" panose="02040503050406030204" pitchFamily="18" charset="0"/>
                      </a:rPr>
                      <m:t>𝑖</m:t>
                    </m:r>
                  </m:oMath>
                </a14:m>
                <a:r>
                  <a:rPr lang="en-US" dirty="0"/>
                  <a:t> is:</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𝐶𝑎𝑢𝑠𝑎𝑙𝐸𝑓𝑓𝑒𝑐𝑡</m:t>
                        </m:r>
                      </m:e>
                      <m:sub>
                        <m:r>
                          <a:rPr lang="en-CA" b="0" i="1" smtClean="0">
                            <a:latin typeface="Cambria Math" panose="02040503050406030204" pitchFamily="18" charset="0"/>
                          </a:rPr>
                          <m:t>𝑖</m:t>
                        </m:r>
                      </m:sub>
                    </m:sSub>
                    <m:r>
                      <a:rPr lang="en-CA" b="0" i="1" smtClean="0">
                        <a:latin typeface="Cambria Math" panose="02040503050406030204" pitchFamily="18" charset="0"/>
                      </a:rPr>
                      <m:t>= </m:t>
                    </m:r>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d>
                      <m:dPr>
                        <m:ctrlPr>
                          <a:rPr lang="en-CA" b="0" i="1" smtClean="0">
                            <a:latin typeface="Cambria Math" panose="02040503050406030204" pitchFamily="18" charset="0"/>
                          </a:rPr>
                        </m:ctrlPr>
                      </m:dPr>
                      <m:e>
                        <m:r>
                          <a:rPr lang="en-CA" b="0" i="0" smtClean="0">
                            <a:latin typeface="Cambria Math" panose="02040503050406030204" pitchFamily="18" charset="0"/>
                          </a:rPr>
                          <m:t>1</m:t>
                        </m:r>
                      </m:e>
                    </m:d>
                    <m:r>
                      <a:rPr lang="en-CA" b="0" i="0"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d>
                      <m:dPr>
                        <m:ctrlPr>
                          <a:rPr lang="en-CA" i="1">
                            <a:latin typeface="Cambria Math" panose="02040503050406030204" pitchFamily="18" charset="0"/>
                          </a:rPr>
                        </m:ctrlPr>
                      </m:dPr>
                      <m:e>
                        <m:r>
                          <a:rPr lang="en-CA" b="0" i="0" smtClean="0">
                            <a:latin typeface="Cambria Math" panose="02040503050406030204" pitchFamily="18" charset="0"/>
                          </a:rPr>
                          <m:t>0</m:t>
                        </m:r>
                      </m:e>
                    </m:d>
                  </m:oMath>
                </a14:m>
                <a:endParaRPr lang="en-US" dirty="0"/>
              </a:p>
              <a:p>
                <a:pPr lvl="1"/>
                <a:endParaRPr lang="en-US" dirty="0"/>
              </a:p>
            </p:txBody>
          </p:sp>
        </mc:Choice>
        <mc:Fallback xmlns="">
          <p:sp>
            <p:nvSpPr>
              <p:cNvPr id="5" name="Content Placeholder 4">
                <a:extLst>
                  <a:ext uri="{FF2B5EF4-FFF2-40B4-BE49-F238E27FC236}">
                    <a16:creationId xmlns:a16="http://schemas.microsoft.com/office/drawing/2014/main" id="{B71F450D-7DB8-A5A0-B68F-B252D1C83AEC}"/>
                  </a:ext>
                </a:extLst>
              </p:cNvPr>
              <p:cNvSpPr>
                <a:spLocks noGrp="1" noRot="1" noChangeAspect="1" noMove="1" noResize="1" noEditPoints="1" noAdjustHandles="1" noChangeArrowheads="1" noChangeShapeType="1" noTextEdit="1"/>
              </p:cNvSpPr>
              <p:nvPr>
                <p:ph idx="1"/>
              </p:nvPr>
            </p:nvSpPr>
            <p:spPr>
              <a:blipFill>
                <a:blip r:embed="rId2"/>
                <a:stretch>
                  <a:fillRect l="-498" t="-1056"/>
                </a:stretch>
              </a:blipFill>
            </p:spPr>
            <p:txBody>
              <a:bodyPr/>
              <a:lstStyle/>
              <a:p>
                <a:r>
                  <a:rPr lang="en-US">
                    <a:noFill/>
                  </a:rPr>
                  <a:t> </a:t>
                </a:r>
              </a:p>
            </p:txBody>
          </p:sp>
        </mc:Fallback>
      </mc:AlternateContent>
    </p:spTree>
    <p:extLst>
      <p:ext uri="{BB962C8B-B14F-4D97-AF65-F5344CB8AC3E}">
        <p14:creationId xmlns:p14="http://schemas.microsoft.com/office/powerpoint/2010/main" val="1329696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DC1A8D-64A0-82A3-4777-3F2F3AD1E0C4}"/>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530832-C0C9-03B5-1619-5DA7BF4F6A58}"/>
                  </a:ext>
                </a:extLst>
              </p:cNvPr>
              <p:cNvSpPr>
                <a:spLocks noGrp="1"/>
              </p:cNvSpPr>
              <p:nvPr>
                <p:ph idx="1"/>
              </p:nvPr>
            </p:nvSpPr>
            <p:spPr>
              <a:xfrm>
                <a:off x="1251678" y="2286001"/>
                <a:ext cx="10178322" cy="3593591"/>
              </a:xfrm>
            </p:spPr>
            <p:txBody>
              <a:bodyPr>
                <a:normAutofit fontScale="92500" lnSpcReduction="20000"/>
              </a:bodyPr>
              <a:lstStyle/>
              <a:p>
                <a:r>
                  <a:rPr lang="en-US" dirty="0"/>
                  <a:t>The observed outcome for </a:t>
                </a:r>
                <a14:m>
                  <m:oMath xmlns:m="http://schemas.openxmlformats.org/officeDocument/2006/math">
                    <m:sSub>
                      <m:sSubPr>
                        <m:ctrlPr>
                          <a:rPr lang="en-US" i="1" smtClean="0">
                            <a:latin typeface="Cambria Math" panose="02040503050406030204" pitchFamily="18" charset="0"/>
                          </a:rPr>
                        </m:ctrlPr>
                      </m:sSubPr>
                      <m:e>
                        <m:r>
                          <a:rPr lang="en-CA" smtClean="0">
                            <a:latin typeface="Cambria Math" panose="02040503050406030204" pitchFamily="18" charset="0"/>
                          </a:rPr>
                          <m:t>𝑌</m:t>
                        </m:r>
                      </m:e>
                      <m:sub>
                        <m:r>
                          <a:rPr lang="en-CA" smtClean="0">
                            <a:latin typeface="Cambria Math" panose="02040503050406030204" pitchFamily="18" charset="0"/>
                          </a:rPr>
                          <m:t>𝑖</m:t>
                        </m:r>
                      </m:sub>
                    </m:sSub>
                  </m:oMath>
                </a14:m>
                <a:r>
                  <a:rPr lang="en-US" dirty="0"/>
                  <a:t> can be written as a potential outcome:</a:t>
                </a:r>
              </a:p>
              <a:p>
                <a:pPr lvl="1"/>
                <a14:m>
                  <m:oMath xmlns:m="http://schemas.openxmlformats.org/officeDocument/2006/math">
                    <m:sSub>
                      <m:sSubPr>
                        <m:ctrlPr>
                          <a:rPr lang="es-ES_tradnl" i="1" smtClean="0">
                            <a:latin typeface="Cambria Math" panose="02040503050406030204" pitchFamily="18" charset="0"/>
                          </a:rPr>
                        </m:ctrlPr>
                      </m:sSubPr>
                      <m:e>
                        <m:r>
                          <a:rPr lang="en-US" smtClean="0">
                            <a:latin typeface="Cambria Math" panose="02040503050406030204" pitchFamily="18" charset="0"/>
                          </a:rPr>
                          <m:t>𝑌</m:t>
                        </m:r>
                      </m:e>
                      <m:sub>
                        <m:r>
                          <a:rPr lang="en-US" smtClean="0">
                            <a:latin typeface="Cambria Math" panose="02040503050406030204" pitchFamily="18" charset="0"/>
                          </a:rPr>
                          <m:t>𝑖</m:t>
                        </m:r>
                      </m:sub>
                    </m:sSub>
                    <m:r>
                      <a:rPr lang="en-US" smtClean="0">
                        <a:latin typeface="Cambria Math" panose="02040503050406030204" pitchFamily="18" charset="0"/>
                      </a:rPr>
                      <m:t>= </m:t>
                    </m:r>
                    <m:sSub>
                      <m:sSubPr>
                        <m:ctrlPr>
                          <a:rPr lang="en-US" i="1" smtClean="0">
                            <a:latin typeface="Cambria Math" panose="02040503050406030204" pitchFamily="18" charset="0"/>
                          </a:rPr>
                        </m:ctrlPr>
                      </m:sSubPr>
                      <m:e>
                        <m:r>
                          <a:rPr lang="en-US" smtClean="0">
                            <a:latin typeface="Cambria Math" panose="02040503050406030204" pitchFamily="18" charset="0"/>
                          </a:rPr>
                          <m:t>𝑌</m:t>
                        </m:r>
                      </m:e>
                      <m:sub>
                        <m:r>
                          <a:rPr lang="en-US" smtClean="0">
                            <a:latin typeface="Cambria Math" panose="02040503050406030204" pitchFamily="18" charset="0"/>
                          </a:rPr>
                          <m:t>𝑖</m:t>
                        </m:r>
                      </m:sub>
                    </m:sSub>
                    <m:d>
                      <m:dPr>
                        <m:ctrlPr>
                          <a:rPr lang="en-US" i="1" smtClean="0">
                            <a:latin typeface="Cambria Math" panose="02040503050406030204" pitchFamily="18" charset="0"/>
                          </a:rPr>
                        </m:ctrlPr>
                      </m:dPr>
                      <m:e>
                        <m:r>
                          <a:rPr lang="en-US" smtClean="0">
                            <a:latin typeface="Cambria Math" panose="02040503050406030204" pitchFamily="18" charset="0"/>
                          </a:rPr>
                          <m:t>1</m:t>
                        </m:r>
                      </m:e>
                    </m:d>
                    <m:r>
                      <a:rPr lang="en-US" smtClean="0">
                        <a:latin typeface="Cambria Math" panose="02040503050406030204" pitchFamily="18" charset="0"/>
                      </a:rPr>
                      <m:t>∙</m:t>
                    </m:r>
                    <m:sSub>
                      <m:sSubPr>
                        <m:ctrlPr>
                          <a:rPr lang="en-US" i="1" smtClean="0">
                            <a:latin typeface="Cambria Math" panose="02040503050406030204" pitchFamily="18" charset="0"/>
                          </a:rPr>
                        </m:ctrlPr>
                      </m:sSubPr>
                      <m:e>
                        <m:r>
                          <a:rPr lang="en-US" smtClean="0">
                            <a:latin typeface="Cambria Math" panose="02040503050406030204" pitchFamily="18" charset="0"/>
                          </a:rPr>
                          <m:t>𝑋</m:t>
                        </m:r>
                      </m:e>
                      <m:sub>
                        <m:r>
                          <a:rPr lang="en-US" smtClean="0">
                            <a:latin typeface="Cambria Math" panose="02040503050406030204" pitchFamily="18" charset="0"/>
                          </a:rPr>
                          <m:t>𝑖</m:t>
                        </m:r>
                        <m:r>
                          <a:rPr lang="en-US" smtClean="0">
                            <a:latin typeface="Cambria Math" panose="02040503050406030204" pitchFamily="18" charset="0"/>
                          </a:rPr>
                          <m:t> </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smtClean="0">
                            <a:latin typeface="Cambria Math" panose="02040503050406030204" pitchFamily="18" charset="0"/>
                          </a:rPr>
                          <m:t>0</m:t>
                        </m:r>
                      </m:e>
                    </m:d>
                    <m:r>
                      <a:rPr lang="en-US">
                        <a:latin typeface="Cambria Math" panose="02040503050406030204" pitchFamily="18" charset="0"/>
                      </a:rPr>
                      <m:t>∙</m:t>
                    </m:r>
                    <m:sSub>
                      <m:sSubPr>
                        <m:ctrlPr>
                          <a:rPr lang="en-US" i="1">
                            <a:latin typeface="Cambria Math" panose="02040503050406030204" pitchFamily="18" charset="0"/>
                          </a:rPr>
                        </m:ctrlPr>
                      </m:sSubPr>
                      <m:e>
                        <m:r>
                          <a:rPr lang="en-US" smtClean="0">
                            <a:latin typeface="Cambria Math" panose="02040503050406030204" pitchFamily="18" charset="0"/>
                          </a:rPr>
                          <m:t>(1−</m:t>
                        </m:r>
                        <m:r>
                          <a:rPr lang="en-US">
                            <a:latin typeface="Cambria Math" panose="02040503050406030204" pitchFamily="18" charset="0"/>
                          </a:rPr>
                          <m:t>𝑋</m:t>
                        </m:r>
                      </m:e>
                      <m:sub>
                        <m:r>
                          <a:rPr lang="en-US">
                            <a:latin typeface="Cambria Math" panose="02040503050406030204" pitchFamily="18" charset="0"/>
                          </a:rPr>
                          <m:t>𝑖</m:t>
                        </m:r>
                        <m:r>
                          <a:rPr lang="en-US">
                            <a:latin typeface="Cambria Math" panose="02040503050406030204" pitchFamily="18" charset="0"/>
                          </a:rPr>
                          <m:t> </m:t>
                        </m:r>
                      </m:sub>
                    </m:sSub>
                    <m:r>
                      <a:rPr lang="en-US" smtClean="0">
                        <a:latin typeface="Cambria Math" panose="02040503050406030204" pitchFamily="18" charset="0"/>
                      </a:rPr>
                      <m:t>)</m:t>
                    </m:r>
                  </m:oMath>
                </a14:m>
                <a:endParaRPr lang="es-ES_tradnl" dirty="0"/>
              </a:p>
              <a:p>
                <a:r>
                  <a:rPr lang="en-US" dirty="0"/>
                  <a:t>If the individual </a:t>
                </a:r>
                <a14:m>
                  <m:oMath xmlns:m="http://schemas.openxmlformats.org/officeDocument/2006/math">
                    <m:r>
                      <a:rPr lang="en-CA" smtClean="0">
                        <a:latin typeface="Cambria Math" panose="02040503050406030204" pitchFamily="18" charset="0"/>
                      </a:rPr>
                      <m:t>𝑖</m:t>
                    </m:r>
                  </m:oMath>
                </a14:m>
                <a:r>
                  <a:rPr lang="en-US" dirty="0"/>
                  <a:t> received the treatment (</a:t>
                </a:r>
                <a14:m>
                  <m:oMath xmlns:m="http://schemas.openxmlformats.org/officeDocument/2006/math">
                    <m:sSub>
                      <m:sSubPr>
                        <m:ctrlPr>
                          <a:rPr lang="en-US" i="1">
                            <a:latin typeface="Cambria Math" panose="02040503050406030204" pitchFamily="18" charset="0"/>
                          </a:rPr>
                        </m:ctrlPr>
                      </m:sSubPr>
                      <m:e>
                        <m:r>
                          <a:rPr lang="en-CA">
                            <a:latin typeface="Cambria Math" panose="02040503050406030204" pitchFamily="18" charset="0"/>
                          </a:rPr>
                          <m:t>𝑋</m:t>
                        </m:r>
                      </m:e>
                      <m:sub>
                        <m:r>
                          <a:rPr lang="en-CA">
                            <a:latin typeface="Cambria Math" panose="02040503050406030204" pitchFamily="18" charset="0"/>
                          </a:rPr>
                          <m:t>𝑖</m:t>
                        </m:r>
                      </m:sub>
                    </m:sSub>
                    <m:r>
                      <a:rPr lang="en-CA">
                        <a:latin typeface="Cambria Math" panose="02040503050406030204" pitchFamily="18" charset="0"/>
                      </a:rPr>
                      <m:t>=1</m:t>
                    </m:r>
                  </m:oMath>
                </a14:m>
                <a:r>
                  <a:rPr lang="en-US" dirty="0"/>
                  <a:t>):</a:t>
                </a:r>
              </a:p>
              <a:p>
                <a:pPr lvl="1"/>
                <a14:m>
                  <m:oMath xmlns:m="http://schemas.openxmlformats.org/officeDocument/2006/math">
                    <m:sSub>
                      <m:sSubPr>
                        <m:ctrlPr>
                          <a:rPr lang="es-ES_tradnl" i="1" smtClean="0">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1</m:t>
                        </m:r>
                      </m:e>
                    </m:d>
                    <m:r>
                      <a:rPr lang="en-US">
                        <a:latin typeface="Cambria Math" panose="02040503050406030204" pitchFamily="18" charset="0"/>
                      </a:rPr>
                      <m:t>∙</m:t>
                    </m:r>
                    <m:r>
                      <a:rPr lang="es-ES" smtClean="0">
                        <a:latin typeface="Cambria Math" panose="02040503050406030204" pitchFamily="18" charset="0"/>
                      </a:rPr>
                      <m:t>1</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0</m:t>
                        </m:r>
                      </m:e>
                    </m:d>
                    <m:r>
                      <a:rPr lang="en-US">
                        <a:latin typeface="Cambria Math" panose="02040503050406030204" pitchFamily="18" charset="0"/>
                      </a:rPr>
                      <m:t>∙</m:t>
                    </m:r>
                    <m:r>
                      <a:rPr lang="es-ES" smtClean="0">
                        <a:latin typeface="Cambria Math" panose="02040503050406030204" pitchFamily="18" charset="0"/>
                      </a:rPr>
                      <m:t>0=</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1</m:t>
                        </m:r>
                      </m:e>
                    </m:d>
                  </m:oMath>
                </a14:m>
                <a:endParaRPr lang="en-US" dirty="0"/>
              </a:p>
              <a:p>
                <a:r>
                  <a:rPr lang="en-US" dirty="0"/>
                  <a:t>If the individual </a:t>
                </a:r>
                <a14:m>
                  <m:oMath xmlns:m="http://schemas.openxmlformats.org/officeDocument/2006/math">
                    <m:r>
                      <a:rPr lang="en-CA" smtClean="0">
                        <a:latin typeface="Cambria Math" panose="02040503050406030204" pitchFamily="18" charset="0"/>
                      </a:rPr>
                      <m:t>𝑖</m:t>
                    </m:r>
                  </m:oMath>
                </a14:m>
                <a:r>
                  <a:rPr lang="en-US" dirty="0"/>
                  <a:t> did not received the treatment (</a:t>
                </a:r>
                <a14:m>
                  <m:oMath xmlns:m="http://schemas.openxmlformats.org/officeDocument/2006/math">
                    <m:sSub>
                      <m:sSubPr>
                        <m:ctrlPr>
                          <a:rPr lang="en-US" i="1">
                            <a:latin typeface="Cambria Math" panose="02040503050406030204" pitchFamily="18" charset="0"/>
                          </a:rPr>
                        </m:ctrlPr>
                      </m:sSubPr>
                      <m:e>
                        <m:r>
                          <a:rPr lang="en-CA">
                            <a:latin typeface="Cambria Math" panose="02040503050406030204" pitchFamily="18" charset="0"/>
                          </a:rPr>
                          <m:t>𝑋</m:t>
                        </m:r>
                      </m:e>
                      <m:sub>
                        <m:r>
                          <a:rPr lang="en-CA">
                            <a:latin typeface="Cambria Math" panose="02040503050406030204" pitchFamily="18" charset="0"/>
                          </a:rPr>
                          <m:t>𝑖</m:t>
                        </m:r>
                      </m:sub>
                    </m:sSub>
                    <m:r>
                      <a:rPr lang="en-CA">
                        <a:latin typeface="Cambria Math" panose="02040503050406030204" pitchFamily="18" charset="0"/>
                      </a:rPr>
                      <m:t>=</m:t>
                    </m:r>
                    <m:r>
                      <a:rPr lang="en-CA" smtClean="0">
                        <a:latin typeface="Cambria Math" panose="02040503050406030204" pitchFamily="18" charset="0"/>
                      </a:rPr>
                      <m:t>0</m:t>
                    </m:r>
                  </m:oMath>
                </a14:m>
                <a:r>
                  <a:rPr lang="en-US" dirty="0"/>
                  <a:t>):</a:t>
                </a:r>
              </a:p>
              <a:p>
                <a:pPr lvl="1"/>
                <a14:m>
                  <m:oMath xmlns:m="http://schemas.openxmlformats.org/officeDocument/2006/math">
                    <m:sSub>
                      <m:sSubPr>
                        <m:ctrlPr>
                          <a:rPr lang="es-ES_tradnl" i="1" smtClean="0">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r>
                      <a:rPr lang="en-US">
                        <a:latin typeface="Cambria Math" panose="02040503050406030204" pitchFamily="18" charset="0"/>
                      </a:rPr>
                      <m:t>= </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1</m:t>
                        </m:r>
                      </m:e>
                    </m:d>
                    <m:r>
                      <a:rPr lang="en-US">
                        <a:latin typeface="Cambria Math" panose="02040503050406030204" pitchFamily="18" charset="0"/>
                      </a:rPr>
                      <m:t>∙</m:t>
                    </m:r>
                    <m:r>
                      <a:rPr lang="es-ES" smtClean="0">
                        <a:latin typeface="Cambria Math" panose="02040503050406030204" pitchFamily="18" charset="0"/>
                      </a:rPr>
                      <m:t>0</m:t>
                    </m:r>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0</m:t>
                        </m:r>
                      </m:e>
                    </m:d>
                    <m:r>
                      <a:rPr lang="en-US">
                        <a:latin typeface="Cambria Math" panose="02040503050406030204" pitchFamily="18" charset="0"/>
                      </a:rPr>
                      <m:t>∙</m:t>
                    </m:r>
                    <m:r>
                      <a:rPr lang="es-ES" smtClean="0">
                        <a:latin typeface="Cambria Math" panose="02040503050406030204" pitchFamily="18" charset="0"/>
                      </a:rPr>
                      <m:t>1</m:t>
                    </m:r>
                    <m:r>
                      <a:rPr lang="es-E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s-ES" smtClean="0">
                            <a:latin typeface="Cambria Math" panose="02040503050406030204" pitchFamily="18" charset="0"/>
                          </a:rPr>
                          <m:t>0</m:t>
                        </m:r>
                      </m:e>
                    </m:d>
                  </m:oMath>
                </a14:m>
                <a:endParaRPr lang="es-ES_tradnl" dirty="0"/>
              </a:p>
              <a:p>
                <a:pPr lvl="1"/>
                <a:endParaRPr lang="es-ES_tradnl" dirty="0"/>
              </a:p>
              <a:p>
                <a:r>
                  <a:rPr lang="en-CA" dirty="0"/>
                  <a:t>But… here we have an identification problem. Why?</a:t>
                </a:r>
              </a:p>
              <a:p>
                <a:r>
                  <a:rPr lang="en-CA" dirty="0"/>
                  <a:t>That’s right, we cannot identify the causal effect for the </a:t>
                </a:r>
                <a:r>
                  <a:rPr lang="en-US" dirty="0"/>
                  <a:t>individual </a:t>
                </a:r>
                <a14:m>
                  <m:oMath xmlns:m="http://schemas.openxmlformats.org/officeDocument/2006/math">
                    <m:r>
                      <a:rPr lang="en-CA" smtClean="0">
                        <a:latin typeface="Cambria Math" panose="02040503050406030204" pitchFamily="18" charset="0"/>
                      </a:rPr>
                      <m:t>𝑖</m:t>
                    </m:r>
                  </m:oMath>
                </a14:m>
                <a:r>
                  <a:rPr lang="en-US" dirty="0"/>
                  <a:t> because we either observe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US">
                            <a:latin typeface="Cambria Math" panose="02040503050406030204" pitchFamily="18" charset="0"/>
                          </a:rPr>
                          <m:t>1</m:t>
                        </m:r>
                      </m:e>
                    </m:d>
                  </m:oMath>
                </a14:m>
                <a:r>
                  <a:rPr lang="en-US" dirty="0"/>
                  <a:t> or we observe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𝑌</m:t>
                        </m:r>
                      </m:e>
                      <m:sub>
                        <m:r>
                          <a:rPr lang="en-US">
                            <a:latin typeface="Cambria Math" panose="02040503050406030204" pitchFamily="18" charset="0"/>
                          </a:rPr>
                          <m:t>𝑖</m:t>
                        </m:r>
                      </m:sub>
                    </m:sSub>
                    <m:d>
                      <m:dPr>
                        <m:ctrlPr>
                          <a:rPr lang="en-US" i="1">
                            <a:latin typeface="Cambria Math" panose="02040503050406030204" pitchFamily="18" charset="0"/>
                          </a:rPr>
                        </m:ctrlPr>
                      </m:dPr>
                      <m:e>
                        <m:r>
                          <a:rPr lang="en-CA" smtClean="0">
                            <a:latin typeface="Cambria Math" panose="02040503050406030204" pitchFamily="18" charset="0"/>
                          </a:rPr>
                          <m:t>0</m:t>
                        </m:r>
                      </m:e>
                    </m:d>
                  </m:oMath>
                </a14:m>
                <a:r>
                  <a:rPr lang="en-CA" dirty="0"/>
                  <a:t>. But never both (once again, the counterfactual problem). </a:t>
                </a:r>
              </a:p>
            </p:txBody>
          </p:sp>
        </mc:Choice>
        <mc:Fallback xmlns="">
          <p:sp>
            <p:nvSpPr>
              <p:cNvPr id="3" name="Content Placeholder 2">
                <a:extLst>
                  <a:ext uri="{FF2B5EF4-FFF2-40B4-BE49-F238E27FC236}">
                    <a16:creationId xmlns:a16="http://schemas.microsoft.com/office/drawing/2014/main" id="{E1530832-C0C9-03B5-1619-5DA7BF4F6A58}"/>
                  </a:ext>
                </a:extLst>
              </p:cNvPr>
              <p:cNvSpPr>
                <a:spLocks noGrp="1" noRot="1" noChangeAspect="1" noMove="1" noResize="1" noEditPoints="1" noAdjustHandles="1" noChangeArrowheads="1" noChangeShapeType="1" noTextEdit="1"/>
              </p:cNvSpPr>
              <p:nvPr>
                <p:ph idx="1"/>
              </p:nvPr>
            </p:nvSpPr>
            <p:spPr>
              <a:xfrm>
                <a:off x="1251678" y="2286001"/>
                <a:ext cx="10178322" cy="3593591"/>
              </a:xfrm>
              <a:blipFill>
                <a:blip r:embed="rId2"/>
                <a:stretch>
                  <a:fillRect l="-374" t="-1761"/>
                </a:stretch>
              </a:blipFill>
            </p:spPr>
            <p:txBody>
              <a:bodyPr/>
              <a:lstStyle/>
              <a:p>
                <a:r>
                  <a:rPr lang="en-US">
                    <a:noFill/>
                  </a:rPr>
                  <a:t> </a:t>
                </a:r>
              </a:p>
            </p:txBody>
          </p:sp>
        </mc:Fallback>
      </mc:AlternateContent>
    </p:spTree>
    <p:extLst>
      <p:ext uri="{BB962C8B-B14F-4D97-AF65-F5344CB8AC3E}">
        <p14:creationId xmlns:p14="http://schemas.microsoft.com/office/powerpoint/2010/main" val="862504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B55-6B57-D796-EFF7-641E0672B4D9}"/>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CB234F-8C0A-EAEE-891B-670C7126C766}"/>
                  </a:ext>
                </a:extLst>
              </p:cNvPr>
              <p:cNvSpPr>
                <a:spLocks noGrp="1"/>
              </p:cNvSpPr>
              <p:nvPr>
                <p:ph idx="1"/>
              </p:nvPr>
            </p:nvSpPr>
            <p:spPr/>
            <p:txBody>
              <a:bodyPr/>
              <a:lstStyle/>
              <a:p>
                <a:r>
                  <a:rPr lang="en-US" dirty="0"/>
                  <a:t>Even though we will never be able to observe the causal effect of the treatment on individual </a:t>
                </a:r>
                <a14:m>
                  <m:oMath xmlns:m="http://schemas.openxmlformats.org/officeDocument/2006/math">
                    <m:r>
                      <a:rPr lang="en-CA" b="0" i="1" smtClean="0">
                        <a:latin typeface="Cambria Math" panose="02040503050406030204" pitchFamily="18" charset="0"/>
                      </a:rPr>
                      <m:t>𝑖</m:t>
                    </m:r>
                  </m:oMath>
                </a14:m>
                <a:r>
                  <a:rPr lang="en-US" dirty="0"/>
                  <a:t>, maybe we can </a:t>
                </a:r>
                <a:r>
                  <a:rPr lang="en-US" dirty="0">
                    <a:solidFill>
                      <a:schemeClr val="accent1"/>
                    </a:solidFill>
                  </a:rPr>
                  <a:t>estimate</a:t>
                </a:r>
                <a:r>
                  <a:rPr lang="en-US" dirty="0"/>
                  <a:t> the average causal effect of the treatment on the </a:t>
                </a:r>
                <a:r>
                  <a:rPr lang="en-US" dirty="0">
                    <a:solidFill>
                      <a:schemeClr val="accent1"/>
                    </a:solidFill>
                  </a:rPr>
                  <a:t>population</a:t>
                </a:r>
                <a:r>
                  <a:rPr lang="en-US" dirty="0"/>
                  <a:t>. </a:t>
                </a:r>
              </a:p>
              <a:p>
                <a:r>
                  <a:rPr lang="en-US" dirty="0"/>
                  <a:t>The </a:t>
                </a:r>
                <a:r>
                  <a:rPr lang="en-US" dirty="0">
                    <a:solidFill>
                      <a:schemeClr val="accent1"/>
                    </a:solidFill>
                  </a:rPr>
                  <a:t>average treatment effect </a:t>
                </a:r>
                <a:r>
                  <a:rPr lang="en-US" dirty="0"/>
                  <a:t>(ATE):</a:t>
                </a:r>
              </a:p>
              <a:p>
                <a:pPr lvl="1"/>
                <a14:m>
                  <m:oMath xmlns:m="http://schemas.openxmlformats.org/officeDocument/2006/math">
                    <m:r>
                      <a:rPr lang="es-E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b="0" i="1" smtClean="0">
                            <a:latin typeface="Cambria Math" panose="02040503050406030204" pitchFamily="18" charset="0"/>
                          </a:rPr>
                          <m:t>] </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oMath>
                </a14:m>
                <a:endParaRPr lang="en-US" dirty="0"/>
              </a:p>
              <a:p>
                <a:r>
                  <a:rPr lang="en-US" dirty="0"/>
                  <a:t>In the ATE equation we still need to know the potential outcomes of individual </a:t>
                </a:r>
                <a14:m>
                  <m:oMath xmlns:m="http://schemas.openxmlformats.org/officeDocument/2006/math">
                    <m:r>
                      <a:rPr lang="en-CA" b="0" i="1" smtClean="0">
                        <a:latin typeface="Cambria Math" panose="02040503050406030204" pitchFamily="18" charset="0"/>
                      </a:rPr>
                      <m:t>𝑖</m:t>
                    </m:r>
                  </m:oMath>
                </a14:m>
                <a:r>
                  <a:rPr lang="en-US" dirty="0"/>
                  <a:t>. Since we can only know one of these outcomes, the ATE is inherently unknown. Therefore, the ATE can only be </a:t>
                </a:r>
                <a:r>
                  <a:rPr lang="en-US" i="1" dirty="0"/>
                  <a:t>estimated</a:t>
                </a:r>
                <a:r>
                  <a:rPr lang="en-US" dirty="0"/>
                  <a:t>. </a:t>
                </a:r>
              </a:p>
            </p:txBody>
          </p:sp>
        </mc:Choice>
        <mc:Fallback xmlns="">
          <p:sp>
            <p:nvSpPr>
              <p:cNvPr id="3" name="Content Placeholder 2">
                <a:extLst>
                  <a:ext uri="{FF2B5EF4-FFF2-40B4-BE49-F238E27FC236}">
                    <a16:creationId xmlns:a16="http://schemas.microsoft.com/office/drawing/2014/main" id="{4BCB234F-8C0A-EAEE-891B-670C7126C766}"/>
                  </a:ext>
                </a:extLst>
              </p:cNvPr>
              <p:cNvSpPr>
                <a:spLocks noGrp="1" noRot="1" noChangeAspect="1" noMove="1" noResize="1" noEditPoints="1" noAdjustHandles="1" noChangeArrowheads="1" noChangeShapeType="1" noTextEdit="1"/>
              </p:cNvSpPr>
              <p:nvPr>
                <p:ph idx="1"/>
              </p:nvPr>
            </p:nvSpPr>
            <p:spPr>
              <a:blipFill>
                <a:blip r:embed="rId2"/>
                <a:stretch>
                  <a:fillRect l="-498" t="-704" r="-747"/>
                </a:stretch>
              </a:blipFill>
            </p:spPr>
            <p:txBody>
              <a:bodyPr/>
              <a:lstStyle/>
              <a:p>
                <a:r>
                  <a:rPr lang="en-US">
                    <a:noFill/>
                  </a:rPr>
                  <a:t> </a:t>
                </a:r>
              </a:p>
            </p:txBody>
          </p:sp>
        </mc:Fallback>
      </mc:AlternateContent>
    </p:spTree>
    <p:extLst>
      <p:ext uri="{BB962C8B-B14F-4D97-AF65-F5344CB8AC3E}">
        <p14:creationId xmlns:p14="http://schemas.microsoft.com/office/powerpoint/2010/main" val="192934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FCE8-4E33-B137-4A09-E25BC37888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5D92AD-E845-6952-AEEB-703158C0D4F7}"/>
              </a:ext>
            </a:extLst>
          </p:cNvPr>
          <p:cNvSpPr>
            <a:spLocks noGrp="1"/>
          </p:cNvSpPr>
          <p:nvPr>
            <p:ph idx="1"/>
          </p:nvPr>
        </p:nvSpPr>
        <p:spPr/>
        <p:txBody>
          <a:bodyPr/>
          <a:lstStyle/>
          <a:p>
            <a:r>
              <a:rPr lang="en-US" dirty="0"/>
              <a:t>From our last session, we know that:</a:t>
            </a:r>
          </a:p>
          <a:p>
            <a:pPr lvl="1"/>
            <a:r>
              <a:rPr lang="en-US" dirty="0">
                <a:solidFill>
                  <a:schemeClr val="accent1"/>
                </a:solidFill>
                <a:highlight>
                  <a:srgbClr val="FFFF00"/>
                </a:highlight>
              </a:rPr>
              <a:t>The fundamental problem of causal inference is the </a:t>
            </a:r>
            <a:r>
              <a:rPr lang="en-US" b="1" dirty="0">
                <a:solidFill>
                  <a:schemeClr val="accent1"/>
                </a:solidFill>
                <a:highlight>
                  <a:srgbClr val="FFFF00"/>
                </a:highlight>
              </a:rPr>
              <a:t>counterfactual problem</a:t>
            </a:r>
            <a:endParaRPr lang="en-US" b="1" dirty="0"/>
          </a:p>
          <a:p>
            <a:r>
              <a:rPr lang="en-US" dirty="0"/>
              <a:t>We also showed (somewhat superficially) that </a:t>
            </a:r>
            <a:r>
              <a:rPr lang="en-US" i="1" dirty="0"/>
              <a:t>experiments</a:t>
            </a:r>
            <a:r>
              <a:rPr lang="en-US" dirty="0"/>
              <a:t> allow us to provide a solution to our lack of observable counterfactual. </a:t>
            </a:r>
          </a:p>
          <a:p>
            <a:endParaRPr lang="en-US" dirty="0"/>
          </a:p>
        </p:txBody>
      </p:sp>
    </p:spTree>
    <p:extLst>
      <p:ext uri="{BB962C8B-B14F-4D97-AF65-F5344CB8AC3E}">
        <p14:creationId xmlns:p14="http://schemas.microsoft.com/office/powerpoint/2010/main" val="2654997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531CA-5E22-FAB6-C893-020B6FC2753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3804E5-9109-DBD4-1857-8AC3C828BF8D}"/>
                  </a:ext>
                </a:extLst>
              </p:cNvPr>
              <p:cNvSpPr>
                <a:spLocks noGrp="1"/>
              </p:cNvSpPr>
              <p:nvPr>
                <p:ph idx="1"/>
              </p:nvPr>
            </p:nvSpPr>
            <p:spPr/>
            <p:txBody>
              <a:bodyPr>
                <a:normAutofit lnSpcReduction="10000"/>
              </a:bodyPr>
              <a:lstStyle/>
              <a:p>
                <a:r>
                  <a:rPr lang="en-US" dirty="0"/>
                  <a:t>Ok… here is where the magic happens:</a:t>
                </a:r>
              </a:p>
              <a:p>
                <a:r>
                  <a:rPr lang="en-US" dirty="0"/>
                  <a:t>The potential outcome can be different for two individuals:</a:t>
                </a:r>
              </a:p>
              <a:p>
                <a:pPr lvl="1"/>
                <a14:m>
                  <m:oMath xmlns:m="http://schemas.openxmlformats.org/officeDocument/2006/math">
                    <m:sSub>
                      <m:sSubPr>
                        <m:ctrlPr>
                          <a:rPr lang="es-ES_tradnl" i="1" smtClean="0">
                            <a:latin typeface="Cambria Math" panose="02040503050406030204" pitchFamily="18" charset="0"/>
                          </a:rPr>
                        </m:ctrlPr>
                      </m:sSubPr>
                      <m:e>
                        <m:r>
                          <a:rPr lang="es-ES" b="0" i="1" smtClean="0">
                            <a:latin typeface="Cambria Math" panose="02040503050406030204" pitchFamily="18" charset="0"/>
                          </a:rPr>
                          <m:t>𝑌</m:t>
                        </m:r>
                      </m:e>
                      <m:sub>
                        <m:r>
                          <a:rPr lang="es-ES" b="0" i="1" smtClean="0">
                            <a:latin typeface="Cambria Math" panose="02040503050406030204" pitchFamily="18" charset="0"/>
                          </a:rPr>
                          <m:t>𝑖</m:t>
                        </m:r>
                      </m:sub>
                    </m:sSub>
                    <m:d>
                      <m:dPr>
                        <m:ctrlPr>
                          <a:rPr lang="es-ES" b="0" i="1" smtClean="0">
                            <a:latin typeface="Cambria Math" panose="02040503050406030204" pitchFamily="18" charset="0"/>
                          </a:rPr>
                        </m:ctrlPr>
                      </m:dPr>
                      <m:e>
                        <m:r>
                          <a:rPr lang="es-ES" b="0" i="1" smtClean="0">
                            <a:latin typeface="Cambria Math" panose="02040503050406030204" pitchFamily="18" charset="0"/>
                          </a:rPr>
                          <m:t>1</m:t>
                        </m:r>
                      </m:e>
                    </m:d>
                    <m:r>
                      <a:rPr lang="es-ES" b="0" i="1" smtClean="0">
                        <a:latin typeface="Cambria Math" panose="02040503050406030204" pitchFamily="18" charset="0"/>
                        <a:ea typeface="Cambria Math" panose="02040503050406030204" pitchFamily="18" charset="0"/>
                      </a:rPr>
                      <m:t>≠</m:t>
                    </m:r>
                    <m:sSub>
                      <m:sSubPr>
                        <m:ctrlPr>
                          <a:rPr lang="es-ES_tradnl" i="1">
                            <a:latin typeface="Cambria Math" panose="02040503050406030204" pitchFamily="18" charset="0"/>
                          </a:rPr>
                        </m:ctrlPr>
                      </m:sSubPr>
                      <m:e>
                        <m:r>
                          <a:rPr lang="es-ES" i="1">
                            <a:latin typeface="Cambria Math" panose="02040503050406030204" pitchFamily="18" charset="0"/>
                          </a:rPr>
                          <m:t>𝑌</m:t>
                        </m:r>
                      </m:e>
                      <m:sub>
                        <m:r>
                          <a:rPr lang="es-ES" b="0" i="1" smtClean="0">
                            <a:latin typeface="Cambria Math" panose="02040503050406030204" pitchFamily="18" charset="0"/>
                          </a:rPr>
                          <m:t>𝑗</m:t>
                        </m:r>
                      </m:sub>
                    </m:sSub>
                    <m:d>
                      <m:dPr>
                        <m:ctrlPr>
                          <a:rPr lang="es-ES" i="1">
                            <a:latin typeface="Cambria Math" panose="02040503050406030204" pitchFamily="18" charset="0"/>
                          </a:rPr>
                        </m:ctrlPr>
                      </m:dPr>
                      <m:e>
                        <m:r>
                          <a:rPr lang="es-ES" i="1">
                            <a:latin typeface="Cambria Math" panose="02040503050406030204" pitchFamily="18" charset="0"/>
                          </a:rPr>
                          <m:t>1</m:t>
                        </m:r>
                      </m:e>
                    </m:d>
                    <m:r>
                      <a:rPr lang="es-ES" b="0" i="1" smtClean="0">
                        <a:latin typeface="Cambria Math" panose="02040503050406030204" pitchFamily="18" charset="0"/>
                      </a:rPr>
                      <m:t>   </m:t>
                    </m:r>
                    <m:r>
                      <a:rPr lang="en-CA" b="0" i="1" smtClean="0">
                        <a:latin typeface="Cambria Math" panose="02040503050406030204" pitchFamily="18" charset="0"/>
                      </a:rPr>
                      <m:t>𝑎𝑛𝑑</m:t>
                    </m:r>
                    <m:r>
                      <a:rPr lang="es-ES" b="0" i="1" smtClean="0">
                        <a:latin typeface="Cambria Math" panose="02040503050406030204" pitchFamily="18" charset="0"/>
                      </a:rPr>
                      <m:t>   </m:t>
                    </m:r>
                    <m:sSub>
                      <m:sSubPr>
                        <m:ctrlPr>
                          <a:rPr lang="es-ES_tradnl"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𝑖</m:t>
                        </m:r>
                      </m:sub>
                    </m:sSub>
                    <m:d>
                      <m:dPr>
                        <m:ctrlPr>
                          <a:rPr lang="es-ES" i="1">
                            <a:latin typeface="Cambria Math" panose="02040503050406030204" pitchFamily="18" charset="0"/>
                          </a:rPr>
                        </m:ctrlPr>
                      </m:dPr>
                      <m:e>
                        <m:r>
                          <a:rPr lang="es-ES" b="0" i="1" smtClean="0">
                            <a:latin typeface="Cambria Math" panose="02040503050406030204" pitchFamily="18" charset="0"/>
                          </a:rPr>
                          <m:t>0</m:t>
                        </m:r>
                      </m:e>
                    </m:d>
                    <m:r>
                      <a:rPr lang="es-ES" i="1">
                        <a:latin typeface="Cambria Math" panose="02040503050406030204" pitchFamily="18" charset="0"/>
                        <a:ea typeface="Cambria Math" panose="02040503050406030204" pitchFamily="18" charset="0"/>
                      </a:rPr>
                      <m:t>≠</m:t>
                    </m:r>
                    <m:sSub>
                      <m:sSubPr>
                        <m:ctrlPr>
                          <a:rPr lang="es-ES_tradnl" i="1">
                            <a:latin typeface="Cambria Math" panose="02040503050406030204" pitchFamily="18" charset="0"/>
                          </a:rPr>
                        </m:ctrlPr>
                      </m:sSubPr>
                      <m:e>
                        <m:r>
                          <a:rPr lang="es-ES" i="1">
                            <a:latin typeface="Cambria Math" panose="02040503050406030204" pitchFamily="18" charset="0"/>
                          </a:rPr>
                          <m:t>𝑌</m:t>
                        </m:r>
                      </m:e>
                      <m:sub>
                        <m:r>
                          <a:rPr lang="es-ES" i="1">
                            <a:latin typeface="Cambria Math" panose="02040503050406030204" pitchFamily="18" charset="0"/>
                          </a:rPr>
                          <m:t>𝑗</m:t>
                        </m:r>
                      </m:sub>
                    </m:sSub>
                    <m:d>
                      <m:dPr>
                        <m:ctrlPr>
                          <a:rPr lang="es-ES" i="1">
                            <a:latin typeface="Cambria Math" panose="02040503050406030204" pitchFamily="18" charset="0"/>
                          </a:rPr>
                        </m:ctrlPr>
                      </m:dPr>
                      <m:e>
                        <m:r>
                          <a:rPr lang="es-ES" b="0" i="1" smtClean="0">
                            <a:latin typeface="Cambria Math" panose="02040503050406030204" pitchFamily="18" charset="0"/>
                          </a:rPr>
                          <m:t>0</m:t>
                        </m:r>
                      </m:e>
                    </m:d>
                  </m:oMath>
                </a14:m>
                <a:endParaRPr lang="en-US" dirty="0"/>
              </a:p>
              <a:p>
                <a:r>
                  <a:rPr lang="en-US" dirty="0"/>
                  <a:t>However, if treatment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oMath>
                </a14:m>
                <a:r>
                  <a:rPr lang="en-US" dirty="0"/>
                  <a:t> is randomly assigned, the distribution of potential outcomes will be the same for the treated group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𝑖</m:t>
                        </m:r>
                      </m:sub>
                    </m:sSub>
                    <m:r>
                      <a:rPr lang="en-CA" b="0" i="1" smtClean="0">
                        <a:latin typeface="Cambria Math" panose="02040503050406030204" pitchFamily="18" charset="0"/>
                      </a:rPr>
                      <m:t>=1</m:t>
                    </m:r>
                  </m:oMath>
                </a14:m>
                <a:r>
                  <a:rPr lang="en-US" dirty="0"/>
                  <a:t>) and the control group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𝑋</m:t>
                        </m:r>
                      </m:e>
                      <m:sub>
                        <m:r>
                          <a:rPr lang="en-CA" i="1">
                            <a:latin typeface="Cambria Math" panose="02040503050406030204" pitchFamily="18" charset="0"/>
                          </a:rPr>
                          <m:t>𝑖</m:t>
                        </m:r>
                      </m:sub>
                    </m:sSub>
                    <m:r>
                      <a:rPr lang="en-CA" b="0" i="1" smtClean="0">
                        <a:latin typeface="Cambria Math" panose="02040503050406030204" pitchFamily="18" charset="0"/>
                      </a:rPr>
                      <m:t>=0</m:t>
                    </m:r>
                  </m:oMath>
                </a14:m>
                <a:r>
                  <a:rPr lang="en-US" dirty="0"/>
                  <a:t>). </a:t>
                </a:r>
              </a:p>
              <a:p>
                <a:r>
                  <a:rPr lang="en-US" dirty="0"/>
                  <a:t>With randomization, the potential outcomes are </a:t>
                </a:r>
                <a:r>
                  <a:rPr lang="en-US" dirty="0">
                    <a:solidFill>
                      <a:schemeClr val="accent1"/>
                    </a:solidFill>
                  </a:rPr>
                  <a:t>independent</a:t>
                </a:r>
                <a:r>
                  <a:rPr lang="en-US" dirty="0"/>
                  <a:t> of the treatment. Therefore, </a:t>
                </a:r>
              </a:p>
              <a:p>
                <a:pPr lvl="1"/>
                <a14:m>
                  <m:oMath xmlns:m="http://schemas.openxmlformats.org/officeDocument/2006/math">
                    <m:r>
                      <a:rPr lang="es-E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e>
                    </m:d>
                  </m:oMath>
                </a14:m>
                <a:endParaRPr lang="en-US" dirty="0"/>
              </a:p>
              <a:p>
                <a:pPr lvl="1"/>
                <a14:m>
                  <m:oMath xmlns:m="http://schemas.openxmlformats.org/officeDocument/2006/math">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smtClean="0">
                                <a:latin typeface="Cambria Math" panose="02040503050406030204" pitchFamily="18" charset="0"/>
                              </a:rPr>
                            </m:ctrlPr>
                          </m:dPr>
                          <m:e>
                            <m:r>
                              <a:rPr lang="en-US" b="0" i="1" smtClean="0">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oMath>
                </a14:m>
                <a:endParaRPr lang="en-US" dirty="0"/>
              </a:p>
              <a:p>
                <a:r>
                  <a:rPr lang="en-US" dirty="0"/>
                  <a:t>In other words, the groups are </a:t>
                </a:r>
                <a:r>
                  <a:rPr lang="en-US" dirty="0">
                    <a:solidFill>
                      <a:schemeClr val="accent1"/>
                    </a:solidFill>
                  </a:rPr>
                  <a:t>exchangeable</a:t>
                </a:r>
                <a:r>
                  <a:rPr lang="en-US" dirty="0"/>
                  <a:t>. </a:t>
                </a:r>
              </a:p>
            </p:txBody>
          </p:sp>
        </mc:Choice>
        <mc:Fallback xmlns="">
          <p:sp>
            <p:nvSpPr>
              <p:cNvPr id="3" name="Content Placeholder 2">
                <a:extLst>
                  <a:ext uri="{FF2B5EF4-FFF2-40B4-BE49-F238E27FC236}">
                    <a16:creationId xmlns:a16="http://schemas.microsoft.com/office/drawing/2014/main" id="{233804E5-9109-DBD4-1857-8AC3C828BF8D}"/>
                  </a:ext>
                </a:extLst>
              </p:cNvPr>
              <p:cNvSpPr>
                <a:spLocks noGrp="1" noRot="1" noChangeAspect="1" noMove="1" noResize="1" noEditPoints="1" noAdjustHandles="1" noChangeArrowheads="1" noChangeShapeType="1" noTextEdit="1"/>
              </p:cNvSpPr>
              <p:nvPr>
                <p:ph idx="1"/>
              </p:nvPr>
            </p:nvSpPr>
            <p:spPr>
              <a:blipFill>
                <a:blip r:embed="rId2"/>
                <a:stretch>
                  <a:fillRect l="-498" t="-1056"/>
                </a:stretch>
              </a:blipFill>
            </p:spPr>
            <p:txBody>
              <a:bodyPr/>
              <a:lstStyle/>
              <a:p>
                <a:r>
                  <a:rPr lang="en-US">
                    <a:noFill/>
                  </a:rPr>
                  <a:t> </a:t>
                </a:r>
              </a:p>
            </p:txBody>
          </p:sp>
        </mc:Fallback>
      </mc:AlternateContent>
    </p:spTree>
    <p:extLst>
      <p:ext uri="{BB962C8B-B14F-4D97-AF65-F5344CB8AC3E}">
        <p14:creationId xmlns:p14="http://schemas.microsoft.com/office/powerpoint/2010/main" val="4211905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C5D9D-8136-6228-5720-7E84200DE02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ABF9F6-6555-B112-F0BC-C9CAF299A878}"/>
                  </a:ext>
                </a:extLst>
              </p:cNvPr>
              <p:cNvSpPr>
                <a:spLocks noGrp="1"/>
              </p:cNvSpPr>
              <p:nvPr>
                <p:ph idx="1"/>
              </p:nvPr>
            </p:nvSpPr>
            <p:spPr/>
            <p:txBody>
              <a:bodyPr>
                <a:normAutofit fontScale="92500"/>
              </a:bodyPr>
              <a:lstStyle/>
              <a:p>
                <a:r>
                  <a:rPr lang="en-US" dirty="0"/>
                  <a:t>In an experimental setting, individuals are randomly assigned to a treatment group and a control group, thus:</a:t>
                </a:r>
              </a:p>
              <a:p>
                <a:pPr lvl="1"/>
                <a14:m>
                  <m:oMath xmlns:m="http://schemas.openxmlformats.org/officeDocument/2006/math">
                    <m:r>
                      <a:rPr lang="es-ES"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CA" b="0" i="1" smtClean="0">
                            <a:latin typeface="Cambria Math" panose="02040503050406030204" pitchFamily="18" charset="0"/>
                          </a:rPr>
                          <m:t>1</m:t>
                        </m:r>
                      </m:e>
                    </m:d>
                  </m:oMath>
                </a14:m>
                <a:endParaRPr lang="en-US" dirty="0"/>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CA" b="0" i="1" smtClean="0">
                            <a:latin typeface="Cambria Math" panose="02040503050406030204" pitchFamily="18" charset="0"/>
                          </a:rPr>
                          <m:t>0</m:t>
                        </m:r>
                      </m:e>
                    </m:d>
                    <m:r>
                      <a:rPr lang="en-US" i="1">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oMath>
                </a14:m>
                <a:endParaRPr lang="en-US" dirty="0"/>
              </a:p>
              <a:p>
                <a:r>
                  <a:rPr lang="en-US" dirty="0"/>
                  <a:t>This would suggest that:</a:t>
                </a:r>
              </a:p>
              <a:p>
                <a:pPr lvl="1"/>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e>
                    </m:d>
                  </m:oMath>
                </a14:m>
                <a:endParaRPr lang="en-US" dirty="0"/>
              </a:p>
              <a:p>
                <a:r>
                  <a:rPr lang="en-US" dirty="0"/>
                  <a:t>This translates as ”the potential outcomes are the same on average” since (from the previous slide):</a:t>
                </a:r>
              </a:p>
              <a:p>
                <a:pPr lvl="1"/>
                <a14:m>
                  <m:oMath xmlns:m="http://schemas.openxmlformats.org/officeDocument/2006/math">
                    <m:r>
                      <a:rPr lang="es-E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e>
                        </m:d>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r>
                      <a:rPr lang="en-US" b="0" i="1" smtClean="0">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e>
                    </m:d>
                  </m:oMath>
                </a14:m>
                <a:endParaRPr lang="en-US" dirty="0"/>
              </a:p>
              <a:p>
                <a:pPr lvl="1"/>
                <a14:m>
                  <m:oMath xmlns:m="http://schemas.openxmlformats.org/officeDocument/2006/math">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smtClean="0">
                                <a:latin typeface="Cambria Math" panose="02040503050406030204" pitchFamily="18" charset="0"/>
                              </a:rPr>
                            </m:ctrlPr>
                          </m:dPr>
                          <m:e>
                            <m:r>
                              <a:rPr lang="en-US" b="0" i="1" smtClean="0">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r>
                      <a:rPr lang="en-US" i="1">
                        <a:latin typeface="Cambria Math" panose="02040503050406030204" pitchFamily="18" charset="0"/>
                      </a:rPr>
                      <m:t>=</m:t>
                    </m:r>
                    <m:r>
                      <a:rPr lang="es-E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b="0" i="1" smtClean="0">
                                <a:latin typeface="Cambria Math" panose="02040503050406030204" pitchFamily="18" charset="0"/>
                              </a:rPr>
                              <m:t>0</m:t>
                            </m:r>
                          </m:e>
                        </m:d>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=0</m:t>
                        </m:r>
                      </m:e>
                    </m:d>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0CABF9F6-6555-B112-F0BC-C9CAF299A878}"/>
                  </a:ext>
                </a:extLst>
              </p:cNvPr>
              <p:cNvSpPr>
                <a:spLocks noGrp="1" noRot="1" noChangeAspect="1" noMove="1" noResize="1" noEditPoints="1" noAdjustHandles="1" noChangeArrowheads="1" noChangeShapeType="1" noTextEdit="1"/>
              </p:cNvSpPr>
              <p:nvPr>
                <p:ph idx="1"/>
              </p:nvPr>
            </p:nvSpPr>
            <p:spPr>
              <a:blipFill>
                <a:blip r:embed="rId2"/>
                <a:stretch>
                  <a:fillRect l="-374" t="-704" r="-249"/>
                </a:stretch>
              </a:blipFill>
            </p:spPr>
            <p:txBody>
              <a:bodyPr/>
              <a:lstStyle/>
              <a:p>
                <a:r>
                  <a:rPr lang="en-US">
                    <a:noFill/>
                  </a:rPr>
                  <a:t> </a:t>
                </a:r>
              </a:p>
            </p:txBody>
          </p:sp>
        </mc:Fallback>
      </mc:AlternateContent>
    </p:spTree>
    <p:extLst>
      <p:ext uri="{BB962C8B-B14F-4D97-AF65-F5344CB8AC3E}">
        <p14:creationId xmlns:p14="http://schemas.microsoft.com/office/powerpoint/2010/main" val="20469782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F966-1217-574D-56D4-0896DF3763C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676D62-BD2F-24E5-6F53-A2D94BC450A9}"/>
              </a:ext>
            </a:extLst>
          </p:cNvPr>
          <p:cNvSpPr>
            <a:spLocks noGrp="1"/>
          </p:cNvSpPr>
          <p:nvPr>
            <p:ph idx="1"/>
          </p:nvPr>
        </p:nvSpPr>
        <p:spPr/>
        <p:txBody>
          <a:bodyPr/>
          <a:lstStyle/>
          <a:p>
            <a:r>
              <a:rPr lang="en-US" dirty="0"/>
              <a:t>And the selection bias? </a:t>
            </a:r>
          </a:p>
          <a:p>
            <a:r>
              <a:rPr lang="en-US" dirty="0"/>
              <a:t>No selection bias!! YEY!</a:t>
            </a:r>
          </a:p>
        </p:txBody>
      </p:sp>
    </p:spTree>
    <p:extLst>
      <p:ext uri="{BB962C8B-B14F-4D97-AF65-F5344CB8AC3E}">
        <p14:creationId xmlns:p14="http://schemas.microsoft.com/office/powerpoint/2010/main" val="71748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E655-18F0-5F27-66F6-031311F89E47}"/>
              </a:ext>
            </a:extLst>
          </p:cNvPr>
          <p:cNvSpPr>
            <a:spLocks noGrp="1"/>
          </p:cNvSpPr>
          <p:nvPr>
            <p:ph type="title"/>
          </p:nvPr>
        </p:nvSpPr>
        <p:spPr/>
        <p:txBody>
          <a:bodyPr/>
          <a:lstStyle/>
          <a:p>
            <a:r>
              <a:rPr lang="en-US" dirty="0"/>
              <a:t>Example (cont.)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E9B788-853F-1F16-C484-B95B1775EB5A}"/>
                  </a:ext>
                </a:extLst>
              </p:cNvPr>
              <p:cNvSpPr>
                <a:spLocks noGrp="1"/>
              </p:cNvSpPr>
              <p:nvPr>
                <p:ph idx="1"/>
              </p:nvPr>
            </p:nvSpPr>
            <p:spPr/>
            <p:txBody>
              <a:bodyPr/>
              <a:lstStyle/>
              <a:p>
                <a:r>
                  <a:rPr lang="en-US" dirty="0"/>
                  <a:t>What Liebman and </a:t>
                </a:r>
                <a:r>
                  <a:rPr lang="en-US" dirty="0" err="1"/>
                  <a:t>Luttmer</a:t>
                </a:r>
                <a:r>
                  <a:rPr lang="en-US" dirty="0"/>
                  <a:t> did was randomly send an informational pamphlet and video about social security and pensions to a group of workers &gt;50 years old (N=2,483). </a:t>
                </a:r>
              </a:p>
              <a:p>
                <a:r>
                  <a:rPr lang="en-US" dirty="0"/>
                  <a:t>We now have two groups:</a:t>
                </a:r>
              </a:p>
              <a:p>
                <a:pPr lvl="1"/>
                <a:r>
                  <a:rPr lang="en-US" dirty="0"/>
                  <a:t>A treatment group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=1</m:t>
                    </m:r>
                  </m:oMath>
                </a14:m>
                <a:r>
                  <a:rPr lang="en-US" dirty="0"/>
                  <a:t>) </a:t>
                </a:r>
                <a:r>
                  <a:rPr lang="en-CA" dirty="0"/>
                  <a:t>who gets </a:t>
                </a:r>
                <a:r>
                  <a:rPr lang="en-US" dirty="0"/>
                  <a:t>pamphlet and video</a:t>
                </a:r>
              </a:p>
              <a:p>
                <a:pPr lvl="1"/>
                <a:r>
                  <a:rPr lang="en-US" dirty="0"/>
                  <a:t>A control group (</a:t>
                </a:r>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𝑖</m:t>
                        </m:r>
                      </m:sub>
                    </m:sSub>
                    <m:r>
                      <a:rPr lang="en-CA" b="0" i="1" smtClean="0">
                        <a:latin typeface="Cambria Math" panose="02040503050406030204" pitchFamily="18" charset="0"/>
                      </a:rPr>
                      <m:t>=0</m:t>
                    </m:r>
                  </m:oMath>
                </a14:m>
                <a:r>
                  <a:rPr lang="en-US" dirty="0"/>
                  <a:t>) </a:t>
                </a:r>
                <a:r>
                  <a:rPr lang="en-CA" dirty="0"/>
                  <a:t>who does not get </a:t>
                </a:r>
                <a:r>
                  <a:rPr lang="en-US" dirty="0"/>
                  <a:t>pamphlet and video</a:t>
                </a:r>
              </a:p>
              <a:p>
                <a:r>
                  <a:rPr lang="en-US" dirty="0"/>
                  <a:t>They were interested in the effect of information on the behavior of workers (in this case, </a:t>
                </a:r>
                <a:r>
                  <a:rPr lang="en-US"/>
                  <a:t>if they </a:t>
                </a:r>
                <a:r>
                  <a:rPr lang="en-US" dirty="0"/>
                  <a:t>worked </a:t>
                </a:r>
                <a:r>
                  <a:rPr lang="en-US"/>
                  <a:t>more or </a:t>
                </a:r>
                <a:r>
                  <a:rPr lang="en-US" dirty="0"/>
                  <a:t>not). </a:t>
                </a:r>
              </a:p>
            </p:txBody>
          </p:sp>
        </mc:Choice>
        <mc:Fallback>
          <p:sp>
            <p:nvSpPr>
              <p:cNvPr id="3" name="Content Placeholder 2">
                <a:extLst>
                  <a:ext uri="{FF2B5EF4-FFF2-40B4-BE49-F238E27FC236}">
                    <a16:creationId xmlns:a16="http://schemas.microsoft.com/office/drawing/2014/main" id="{08E9B788-853F-1F16-C484-B95B1775EB5A}"/>
                  </a:ext>
                </a:extLst>
              </p:cNvPr>
              <p:cNvSpPr>
                <a:spLocks noGrp="1" noRot="1" noChangeAspect="1" noMove="1" noResize="1" noEditPoints="1" noAdjustHandles="1" noChangeArrowheads="1" noChangeShapeType="1" noTextEdit="1"/>
              </p:cNvSpPr>
              <p:nvPr>
                <p:ph idx="1"/>
              </p:nvPr>
            </p:nvSpPr>
            <p:spPr>
              <a:blipFill>
                <a:blip r:embed="rId2"/>
                <a:stretch>
                  <a:fillRect l="-498" t="-704" r="-1121"/>
                </a:stretch>
              </a:blipFill>
            </p:spPr>
            <p:txBody>
              <a:bodyPr/>
              <a:lstStyle/>
              <a:p>
                <a:r>
                  <a:rPr lang="en-US">
                    <a:noFill/>
                  </a:rPr>
                  <a:t> </a:t>
                </a:r>
              </a:p>
            </p:txBody>
          </p:sp>
        </mc:Fallback>
      </mc:AlternateContent>
    </p:spTree>
    <p:extLst>
      <p:ext uri="{BB962C8B-B14F-4D97-AF65-F5344CB8AC3E}">
        <p14:creationId xmlns:p14="http://schemas.microsoft.com/office/powerpoint/2010/main" val="986456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53FB-58DC-D03C-6B01-6AA7CF86528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F32C1C-3657-FCF3-0C9C-1FB25F6F419D}"/>
                  </a:ext>
                </a:extLst>
              </p:cNvPr>
              <p:cNvSpPr>
                <a:spLocks noGrp="1"/>
              </p:cNvSpPr>
              <p:nvPr>
                <p:ph idx="1"/>
              </p:nvPr>
            </p:nvSpPr>
            <p:spPr/>
            <p:txBody>
              <a:bodyPr/>
              <a:lstStyle/>
              <a:p>
                <a:r>
                  <a:rPr lang="en-US" dirty="0"/>
                  <a:t>For each individual surveyed we have two potential outcomes: </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r>
                      <a:rPr lang="en-CA" b="0" i="0" smtClean="0">
                        <a:latin typeface="Cambria Math" panose="02040503050406030204" pitchFamily="18" charset="0"/>
                      </a:rPr>
                      <m:t>(1)</m:t>
                    </m:r>
                  </m:oMath>
                </a14:m>
                <a:r>
                  <a:rPr lang="en-US" dirty="0"/>
                  <a:t> is the outcome for individual </a:t>
                </a:r>
                <a14:m>
                  <m:oMath xmlns:m="http://schemas.openxmlformats.org/officeDocument/2006/math">
                    <m:r>
                      <a:rPr lang="en-CA" i="1">
                        <a:latin typeface="Cambria Math" panose="02040503050406030204" pitchFamily="18" charset="0"/>
                      </a:rPr>
                      <m:t>𝑖</m:t>
                    </m:r>
                  </m:oMath>
                </a14:m>
                <a:r>
                  <a:rPr lang="en-US" dirty="0"/>
                  <a:t> if they get pamphlet and video</a:t>
                </a:r>
              </a:p>
              <a:p>
                <a:pPr lvl="1"/>
                <a14:m>
                  <m:oMath xmlns:m="http://schemas.openxmlformats.org/officeDocument/2006/math">
                    <m:sSub>
                      <m:sSubPr>
                        <m:ctrlPr>
                          <a:rPr lang="en-US" i="1" smtClean="0">
                            <a:latin typeface="Cambria Math" panose="02040503050406030204" pitchFamily="18" charset="0"/>
                          </a:rPr>
                        </m:ctrlPr>
                      </m:sSubPr>
                      <m:e>
                        <m:r>
                          <a:rPr lang="en-CA" b="0" i="1" smtClean="0">
                            <a:latin typeface="Cambria Math" panose="02040503050406030204" pitchFamily="18" charset="0"/>
                          </a:rPr>
                          <m:t>𝑌</m:t>
                        </m:r>
                      </m:e>
                      <m:sub>
                        <m:r>
                          <a:rPr lang="en-CA" b="0" i="1" smtClean="0">
                            <a:latin typeface="Cambria Math" panose="02040503050406030204" pitchFamily="18" charset="0"/>
                          </a:rPr>
                          <m:t>𝑖</m:t>
                        </m:r>
                      </m:sub>
                    </m:sSub>
                    <m:r>
                      <a:rPr lang="en-CA" b="0" i="0" smtClean="0">
                        <a:latin typeface="Cambria Math" panose="02040503050406030204" pitchFamily="18" charset="0"/>
                      </a:rPr>
                      <m:t>(0)</m:t>
                    </m:r>
                  </m:oMath>
                </a14:m>
                <a:r>
                  <a:rPr lang="en-US" dirty="0"/>
                  <a:t> is the outcome for individual </a:t>
                </a:r>
                <a14:m>
                  <m:oMath xmlns:m="http://schemas.openxmlformats.org/officeDocument/2006/math">
                    <m:r>
                      <a:rPr lang="en-CA" i="1">
                        <a:latin typeface="Cambria Math" panose="02040503050406030204" pitchFamily="18" charset="0"/>
                      </a:rPr>
                      <m:t>𝑖</m:t>
                    </m:r>
                  </m:oMath>
                </a14:m>
                <a:r>
                  <a:rPr lang="en-US" dirty="0"/>
                  <a:t> if they do not get pamphlet and video</a:t>
                </a:r>
              </a:p>
              <a:p>
                <a:r>
                  <a:rPr lang="en-US" dirty="0"/>
                  <a:t>The causal effect of the pamphlet and video in the behavior of </a:t>
                </a:r>
                <a14:m>
                  <m:oMath xmlns:m="http://schemas.openxmlformats.org/officeDocument/2006/math">
                    <m:r>
                      <a:rPr lang="en-CA" i="1" smtClean="0">
                        <a:latin typeface="Cambria Math" panose="02040503050406030204" pitchFamily="18" charset="0"/>
                      </a:rPr>
                      <m:t>𝑖</m:t>
                    </m:r>
                  </m:oMath>
                </a14:m>
                <a:r>
                  <a:rPr lang="en-US" dirty="0"/>
                  <a:t> is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d>
                      <m:dPr>
                        <m:ctrlPr>
                          <a:rPr lang="en-CA" i="1">
                            <a:latin typeface="Cambria Math" panose="02040503050406030204" pitchFamily="18" charset="0"/>
                          </a:rPr>
                        </m:ctrlPr>
                      </m:dPr>
                      <m:e>
                        <m:r>
                          <a:rPr lang="en-CA">
                            <a:latin typeface="Cambria Math" panose="02040503050406030204" pitchFamily="18" charset="0"/>
                          </a:rPr>
                          <m:t>1</m:t>
                        </m:r>
                      </m:e>
                    </m:d>
                    <m:r>
                      <a:rPr lang="en-CA">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𝑌</m:t>
                        </m:r>
                      </m:e>
                      <m:sub>
                        <m:r>
                          <a:rPr lang="en-CA" i="1">
                            <a:latin typeface="Cambria Math" panose="02040503050406030204" pitchFamily="18" charset="0"/>
                          </a:rPr>
                          <m:t>𝑖</m:t>
                        </m:r>
                      </m:sub>
                    </m:sSub>
                    <m:d>
                      <m:dPr>
                        <m:ctrlPr>
                          <a:rPr lang="en-CA" i="1">
                            <a:latin typeface="Cambria Math" panose="02040503050406030204" pitchFamily="18" charset="0"/>
                          </a:rPr>
                        </m:ctrlPr>
                      </m:dPr>
                      <m:e>
                        <m:r>
                          <a:rPr lang="en-CA">
                            <a:latin typeface="Cambria Math" panose="02040503050406030204" pitchFamily="18" charset="0"/>
                          </a:rPr>
                          <m:t>0</m:t>
                        </m:r>
                      </m:e>
                    </m:d>
                  </m:oMath>
                </a14:m>
                <a:r>
                  <a:rPr lang="en-US" dirty="0"/>
                  <a:t>.</a:t>
                </a:r>
              </a:p>
              <a:p>
                <a:pPr lvl="1"/>
                <a:r>
                  <a:rPr lang="en-US" dirty="0"/>
                  <a:t>But this we cannot observe. </a:t>
                </a:r>
              </a:p>
              <a:p>
                <a:r>
                  <a:rPr lang="en-US" dirty="0"/>
                  <a:t>Since each individual surveyed was assigned randomly to the treatment group and the control group, we can estimate </a:t>
                </a:r>
                <a14:m>
                  <m:oMath xmlns:m="http://schemas.openxmlformats.org/officeDocument/2006/math">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oMath>
                </a14:m>
                <a:r>
                  <a:rPr lang="en-US" dirty="0"/>
                  <a:t> if we compare</a:t>
                </a:r>
              </a:p>
              <a:p>
                <a:pPr lvl="1"/>
                <a:r>
                  <a:rPr lang="en-US" dirty="0"/>
                  <a:t>The average behavior of those who got the pamphlet and video </a:t>
                </a:r>
                <a14:m>
                  <m:oMath xmlns:m="http://schemas.openxmlformats.org/officeDocument/2006/math">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=1</m:t>
                        </m:r>
                      </m:e>
                    </m:d>
                  </m:oMath>
                </a14:m>
                <a:endParaRPr lang="en-US" dirty="0"/>
              </a:p>
              <a:p>
                <a:pPr lvl="1"/>
                <a:r>
                  <a:rPr lang="en-US" dirty="0"/>
                  <a:t>The average behavior of those who did not get the pamphlet and video </a:t>
                </a:r>
                <a14:m>
                  <m:oMath xmlns:m="http://schemas.openxmlformats.org/officeDocument/2006/math">
                    <m:r>
                      <a:rPr lang="en-US" i="1" smtClean="0">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e>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r>
                          <a:rPr lang="en-CA" b="0" i="1" smtClean="0">
                            <a:latin typeface="Cambria Math" panose="02040503050406030204" pitchFamily="18" charset="0"/>
                          </a:rPr>
                          <m:t>0</m:t>
                        </m:r>
                      </m:e>
                    </m:d>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51F32C1C-3657-FCF3-0C9C-1FB25F6F419D}"/>
                  </a:ext>
                </a:extLst>
              </p:cNvPr>
              <p:cNvSpPr>
                <a:spLocks noGrp="1" noRot="1" noChangeAspect="1" noMove="1" noResize="1" noEditPoints="1" noAdjustHandles="1" noChangeArrowheads="1" noChangeShapeType="1" noTextEdit="1"/>
              </p:cNvSpPr>
              <p:nvPr>
                <p:ph idx="1"/>
              </p:nvPr>
            </p:nvSpPr>
            <p:spPr>
              <a:blipFill>
                <a:blip r:embed="rId2"/>
                <a:stretch>
                  <a:fillRect l="-498" t="-704" b="-704"/>
                </a:stretch>
              </a:blipFill>
            </p:spPr>
            <p:txBody>
              <a:bodyPr/>
              <a:lstStyle/>
              <a:p>
                <a:r>
                  <a:rPr lang="en-US">
                    <a:noFill/>
                  </a:rPr>
                  <a:t> </a:t>
                </a:r>
              </a:p>
            </p:txBody>
          </p:sp>
        </mc:Fallback>
      </mc:AlternateContent>
    </p:spTree>
    <p:extLst>
      <p:ext uri="{BB962C8B-B14F-4D97-AF65-F5344CB8AC3E}">
        <p14:creationId xmlns:p14="http://schemas.microsoft.com/office/powerpoint/2010/main" val="13210320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2992-4A4D-419A-1311-22360D4EF6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E0A543-169E-87B7-D301-22DC37FDBF28}"/>
              </a:ext>
            </a:extLst>
          </p:cNvPr>
          <p:cNvSpPr>
            <a:spLocks noGrp="1"/>
          </p:cNvSpPr>
          <p:nvPr>
            <p:ph idx="1"/>
          </p:nvPr>
        </p:nvSpPr>
        <p:spPr/>
        <p:txBody>
          <a:bodyPr/>
          <a:lstStyle/>
          <a:p>
            <a:endParaRPr lang="en-US" dirty="0"/>
          </a:p>
          <a:p>
            <a:endParaRPr lang="en-US" dirty="0"/>
          </a:p>
          <a:p>
            <a:endParaRPr lang="en-US" dirty="0"/>
          </a:p>
          <a:p>
            <a:r>
              <a:rPr lang="en-US" dirty="0"/>
              <a:t>Let’s see this in action (go to code for 4 Core Concepts of Experimental </a:t>
            </a:r>
            <a:r>
              <a:rPr lang="en-US" dirty="0" err="1"/>
              <a:t>Design.R</a:t>
            </a:r>
            <a:r>
              <a:rPr lang="en-US" dirty="0"/>
              <a:t> / Vignette 3.1)</a:t>
            </a:r>
          </a:p>
          <a:p>
            <a:endParaRPr lang="en-US" dirty="0"/>
          </a:p>
        </p:txBody>
      </p:sp>
    </p:spTree>
    <p:extLst>
      <p:ext uri="{BB962C8B-B14F-4D97-AF65-F5344CB8AC3E}">
        <p14:creationId xmlns:p14="http://schemas.microsoft.com/office/powerpoint/2010/main" val="13733607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A2987-897C-95F4-FE1E-0EDC706BEF7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6639BE-158E-8485-4A54-A5C774BE06E7}"/>
                  </a:ext>
                </a:extLst>
              </p:cNvPr>
              <p:cNvSpPr>
                <a:spLocks noGrp="1"/>
              </p:cNvSpPr>
              <p:nvPr>
                <p:ph idx="1"/>
              </p:nvPr>
            </p:nvSpPr>
            <p:spPr/>
            <p:txBody>
              <a:bodyPr/>
              <a:lstStyle/>
              <a:p>
                <a:r>
                  <a:rPr lang="en-US" dirty="0"/>
                  <a:t>Why can we use an OLS model to estimate the effects?</a:t>
                </a:r>
              </a:p>
              <a:p>
                <a:r>
                  <a:rPr lang="en-US" dirty="0"/>
                  <a:t>Remember that we said:</a:t>
                </a:r>
              </a:p>
              <a:p>
                <a:pPr lvl="1"/>
                <a14:m>
                  <m:oMath xmlns:m="http://schemas.openxmlformats.org/officeDocument/2006/math">
                    <m:sSub>
                      <m:sSubPr>
                        <m:ctrlPr>
                          <a:rPr lang="es-ES_tradnl"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r>
                      <a:rPr lang="en-US" i="1">
                        <a:latin typeface="Cambria Math" panose="02040503050406030204" pitchFamily="18" charset="0"/>
                        <a:ea typeface="Cambria Math" panose="02040503050406030204" pitchFamily="18" charset="0"/>
                      </a:rPr>
                      <m:t>)</m:t>
                    </m:r>
                  </m:oMath>
                </a14:m>
                <a:endParaRPr lang="es-ES_tradnl" dirty="0"/>
              </a:p>
              <a:p>
                <a:pPr lvl="1"/>
                <a14:m>
                  <m:oMath xmlns:m="http://schemas.openxmlformats.org/officeDocument/2006/math">
                    <m:sSub>
                      <m:sSubPr>
                        <m:ctrlPr>
                          <a:rPr lang="es-ES_tradnl"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oMath>
                </a14:m>
                <a:endParaRPr lang="es-ES_tradnl" dirty="0"/>
              </a:p>
              <a:p>
                <a:pPr lvl="1"/>
                <a14:m>
                  <m:oMath xmlns:m="http://schemas.openxmlformats.org/officeDocument/2006/math">
                    <m:sSub>
                      <m:sSubPr>
                        <m:ctrlPr>
                          <a:rPr lang="es-ES_tradnl"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𝑋</m:t>
                        </m:r>
                      </m:e>
                      <m:sub>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sub>
                    </m:sSub>
                    <m:r>
                      <a:rPr lang="en-US" b="0"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b="0" i="1" smtClean="0">
                        <a:latin typeface="Cambria Math" panose="02040503050406030204" pitchFamily="18" charset="0"/>
                      </a:rPr>
                      <m:t> −</m:t>
                    </m:r>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d>
                          <m:dPr>
                            <m:ctrlPr>
                              <a:rPr lang="en-US" i="1">
                                <a:latin typeface="Cambria Math" panose="02040503050406030204" pitchFamily="18" charset="0"/>
                              </a:rPr>
                            </m:ctrlPr>
                          </m:dPr>
                          <m:e>
                            <m:r>
                              <a:rPr lang="en-US" i="1">
                                <a:latin typeface="Cambria Math" panose="02040503050406030204" pitchFamily="18" charset="0"/>
                              </a:rPr>
                              <m:t>0</m:t>
                            </m:r>
                          </m:e>
                        </m:d>
                      </m:e>
                    </m:d>
                    <m:r>
                      <a:rPr lang="en-US" b="0" i="1" smtClean="0">
                        <a:latin typeface="Cambria Math" panose="02040503050406030204" pitchFamily="18" charset="0"/>
                      </a:rPr>
                      <m:t>)</m:t>
                    </m:r>
                  </m:oMath>
                </a14:m>
                <a:endParaRPr lang="es-ES_tradnl" dirty="0"/>
              </a:p>
              <a:p>
                <a:pPr lvl="1"/>
                <a:r>
                  <a:rPr lang="en-US" dirty="0"/>
                  <a:t>Reminds you of something?</a:t>
                </a:r>
              </a:p>
              <a:p>
                <a:pPr lvl="1"/>
                <a:endParaRPr lang="en-US" dirty="0"/>
              </a:p>
              <a:p>
                <a:pPr lvl="1"/>
                <a14:m>
                  <m:oMath xmlns:m="http://schemas.openxmlformats.org/officeDocument/2006/math">
                    <m:sSub>
                      <m:sSubPr>
                        <m:ctrlPr>
                          <a:rPr lang="es-ES_tradnl" i="1" smtClean="0">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𝑋</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1</m:t>
                        </m:r>
                      </m:sub>
                    </m:sSub>
                  </m:oMath>
                </a14:m>
                <a:r>
                  <a:rPr lang="es-ES_tradnl" dirty="0"/>
                  <a:t> </a:t>
                </a:r>
              </a:p>
              <a:p>
                <a:pPr lvl="1"/>
                <a:endParaRPr lang="en-US" dirty="0"/>
              </a:p>
            </p:txBody>
          </p:sp>
        </mc:Choice>
        <mc:Fallback xmlns="">
          <p:sp>
            <p:nvSpPr>
              <p:cNvPr id="3" name="Content Placeholder 2">
                <a:extLst>
                  <a:ext uri="{FF2B5EF4-FFF2-40B4-BE49-F238E27FC236}">
                    <a16:creationId xmlns:a16="http://schemas.microsoft.com/office/drawing/2014/main" id="{7B6639BE-158E-8485-4A54-A5C774BE06E7}"/>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pic>
        <p:nvPicPr>
          <p:cNvPr id="4" name="Picture 4" descr="math is fun - Rainbow Spongbob | Make a Meme">
            <a:extLst>
              <a:ext uri="{FF2B5EF4-FFF2-40B4-BE49-F238E27FC236}">
                <a16:creationId xmlns:a16="http://schemas.microsoft.com/office/drawing/2014/main" id="{7CB6353D-E4EA-A023-E73E-5A905A8F7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20276">
            <a:off x="7763500" y="1200216"/>
            <a:ext cx="3585317" cy="296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13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68F8-A9F8-ABBA-2834-1FD74C1D009F}"/>
              </a:ext>
            </a:extLst>
          </p:cNvPr>
          <p:cNvSpPr>
            <a:spLocks noGrp="1"/>
          </p:cNvSpPr>
          <p:nvPr>
            <p:ph type="title"/>
          </p:nvPr>
        </p:nvSpPr>
        <p:spPr/>
        <p:txBody>
          <a:bodyPr/>
          <a:lstStyle/>
          <a:p>
            <a:r>
              <a:rPr lang="en-US" dirty="0"/>
              <a:t>In-class Exercise</a:t>
            </a:r>
          </a:p>
        </p:txBody>
      </p:sp>
      <p:sp>
        <p:nvSpPr>
          <p:cNvPr id="3" name="Content Placeholder 2">
            <a:extLst>
              <a:ext uri="{FF2B5EF4-FFF2-40B4-BE49-F238E27FC236}">
                <a16:creationId xmlns:a16="http://schemas.microsoft.com/office/drawing/2014/main" id="{37538BDE-0491-25AE-2836-E5D8126C1058}"/>
              </a:ext>
            </a:extLst>
          </p:cNvPr>
          <p:cNvSpPr>
            <a:spLocks noGrp="1"/>
          </p:cNvSpPr>
          <p:nvPr>
            <p:ph idx="1"/>
          </p:nvPr>
        </p:nvSpPr>
        <p:spPr/>
        <p:txBody>
          <a:bodyPr>
            <a:normAutofit lnSpcReduction="10000"/>
          </a:bodyPr>
          <a:lstStyle/>
          <a:p>
            <a:r>
              <a:rPr lang="en-US" dirty="0"/>
              <a:t>Using the ’fertil2’ dataset from ’</a:t>
            </a:r>
            <a:r>
              <a:rPr lang="en-US" dirty="0" err="1"/>
              <a:t>wooldridge</a:t>
            </a:r>
            <a:r>
              <a:rPr lang="en-US" dirty="0"/>
              <a:t>’ on women living in the Republic of Botswana in 1988,</a:t>
            </a:r>
          </a:p>
          <a:p>
            <a:pPr lvl="1"/>
            <a:r>
              <a:rPr lang="en-US" dirty="0"/>
              <a:t>calculate the means and mean differences between those with and without electricity for the following two characteristics: education (educ) and age when first child was born (</a:t>
            </a:r>
            <a:r>
              <a:rPr lang="en-US" dirty="0" err="1"/>
              <a:t>agefbrth</a:t>
            </a:r>
            <a:r>
              <a:rPr lang="en-US" dirty="0"/>
              <a:t>);</a:t>
            </a:r>
          </a:p>
          <a:p>
            <a:pPr lvl="1"/>
            <a:r>
              <a:rPr lang="en-US" dirty="0"/>
              <a:t>evaluate if the mean differences are statistically significant at the 0.01 and 0.05 levels;</a:t>
            </a:r>
          </a:p>
          <a:p>
            <a:pPr lvl="1"/>
            <a:r>
              <a:rPr lang="en-US" dirty="0"/>
              <a:t>interpret the results;</a:t>
            </a:r>
          </a:p>
          <a:p>
            <a:pPr lvl="1"/>
            <a:r>
              <a:rPr lang="en-US" dirty="0"/>
              <a:t>from this analysis, would you say that the comparisons between women with and without electricity are apples to apples or apples to oranges?</a:t>
            </a:r>
          </a:p>
          <a:p>
            <a:pPr lvl="1"/>
            <a:r>
              <a:rPr lang="en-US" dirty="0"/>
              <a:t>How does that affect our ability to conclude anything about the relationship between access to electricity and number of children?</a:t>
            </a:r>
          </a:p>
        </p:txBody>
      </p:sp>
    </p:spTree>
    <p:extLst>
      <p:ext uri="{BB962C8B-B14F-4D97-AF65-F5344CB8AC3E}">
        <p14:creationId xmlns:p14="http://schemas.microsoft.com/office/powerpoint/2010/main" val="159239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7E7D9-F52D-1FDC-557C-1CE06EE94C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371BDE-A89D-D1F8-1930-C36653A2527B}"/>
              </a:ext>
            </a:extLst>
          </p:cNvPr>
          <p:cNvSpPr>
            <a:spLocks noGrp="1"/>
          </p:cNvSpPr>
          <p:nvPr>
            <p:ph idx="1"/>
          </p:nvPr>
        </p:nvSpPr>
        <p:spPr/>
        <p:txBody>
          <a:bodyPr/>
          <a:lstStyle/>
          <a:p>
            <a:r>
              <a:rPr lang="en-US" dirty="0"/>
              <a:t>Experiments are a type of quantitative method in which researchers </a:t>
            </a:r>
            <a:r>
              <a:rPr lang="en-US" dirty="0">
                <a:solidFill>
                  <a:schemeClr val="accent1"/>
                </a:solidFill>
              </a:rPr>
              <a:t>randomly</a:t>
            </a:r>
            <a:r>
              <a:rPr lang="en-US" dirty="0"/>
              <a:t> assign individuals </a:t>
            </a:r>
            <a:r>
              <a:rPr lang="en-US" dirty="0">
                <a:solidFill>
                  <a:schemeClr val="accent1"/>
                </a:solidFill>
              </a:rPr>
              <a:t>to experimental conditions </a:t>
            </a:r>
            <a:r>
              <a:rPr lang="en-US" dirty="0"/>
              <a:t>(i.e., a treatment condition where the explanatory factor is present and a control condition where it is not) in order to test causal arguments.</a:t>
            </a:r>
          </a:p>
        </p:txBody>
      </p:sp>
    </p:spTree>
    <p:extLst>
      <p:ext uri="{BB962C8B-B14F-4D97-AF65-F5344CB8AC3E}">
        <p14:creationId xmlns:p14="http://schemas.microsoft.com/office/powerpoint/2010/main" val="366506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B8AB0C-5145-D22E-70BA-35E1DB059AEC}"/>
              </a:ext>
            </a:extLst>
          </p:cNvPr>
          <p:cNvSpPr>
            <a:spLocks noGrp="1"/>
          </p:cNvSpPr>
          <p:nvPr>
            <p:ph type="title"/>
          </p:nvPr>
        </p:nvSpPr>
        <p:spPr/>
        <p:txBody>
          <a:bodyPr>
            <a:normAutofit/>
          </a:bodyPr>
          <a:lstStyle/>
          <a:p>
            <a:r>
              <a:rPr lang="en-US" sz="6600" dirty="0"/>
              <a:t>A brief history of randomization</a:t>
            </a:r>
          </a:p>
        </p:txBody>
      </p:sp>
      <p:sp>
        <p:nvSpPr>
          <p:cNvPr id="5" name="Text Placeholder 4">
            <a:extLst>
              <a:ext uri="{FF2B5EF4-FFF2-40B4-BE49-F238E27FC236}">
                <a16:creationId xmlns:a16="http://schemas.microsoft.com/office/drawing/2014/main" id="{73669403-D55D-9352-9666-F988ABE9934D}"/>
              </a:ext>
            </a:extLst>
          </p:cNvPr>
          <p:cNvSpPr>
            <a:spLocks noGrp="1"/>
          </p:cNvSpPr>
          <p:nvPr>
            <p:ph type="body" idx="1"/>
          </p:nvPr>
        </p:nvSpPr>
        <p:spPr/>
        <p:txBody>
          <a:bodyPr/>
          <a:lstStyle/>
          <a:p>
            <a:r>
              <a:rPr lang="en-US" dirty="0"/>
              <a:t>(And great way to make you feel unaccomplished)</a:t>
            </a:r>
          </a:p>
        </p:txBody>
      </p:sp>
    </p:spTree>
    <p:extLst>
      <p:ext uri="{BB962C8B-B14F-4D97-AF65-F5344CB8AC3E}">
        <p14:creationId xmlns:p14="http://schemas.microsoft.com/office/powerpoint/2010/main" val="3131263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9E5E4F-D0CC-8EF8-4304-C10875C6F520}"/>
              </a:ext>
            </a:extLst>
          </p:cNvPr>
          <p:cNvSpPr>
            <a:spLocks noGrp="1"/>
          </p:cNvSpPr>
          <p:nvPr>
            <p:ph type="title"/>
          </p:nvPr>
        </p:nvSpPr>
        <p:spPr/>
        <p:txBody>
          <a:bodyPr/>
          <a:lstStyle/>
          <a:p>
            <a:r>
              <a:rPr lang="en-US" dirty="0"/>
              <a:t>Good </a:t>
            </a:r>
            <a:r>
              <a:rPr lang="en-US" dirty="0" err="1"/>
              <a:t>ol</a:t>
            </a:r>
            <a:r>
              <a:rPr lang="en-US" dirty="0"/>
              <a:t>’ Hume:</a:t>
            </a:r>
          </a:p>
        </p:txBody>
      </p:sp>
      <p:sp>
        <p:nvSpPr>
          <p:cNvPr id="5" name="Content Placeholder 4">
            <a:extLst>
              <a:ext uri="{FF2B5EF4-FFF2-40B4-BE49-F238E27FC236}">
                <a16:creationId xmlns:a16="http://schemas.microsoft.com/office/drawing/2014/main" id="{144F1493-B897-21EB-3CED-25C1A57A4DAD}"/>
              </a:ext>
            </a:extLst>
          </p:cNvPr>
          <p:cNvSpPr>
            <a:spLocks noGrp="1"/>
          </p:cNvSpPr>
          <p:nvPr>
            <p:ph idx="1"/>
          </p:nvPr>
        </p:nvSpPr>
        <p:spPr/>
        <p:txBody>
          <a:bodyPr/>
          <a:lstStyle/>
          <a:p>
            <a:endParaRPr lang="es-ES_tradnl" dirty="0"/>
          </a:p>
          <a:p>
            <a:r>
              <a:rPr lang="es-ES_tradnl" dirty="0"/>
              <a:t>“</a:t>
            </a:r>
            <a:r>
              <a:rPr lang="en-US" dirty="0"/>
              <a:t>We may define a </a:t>
            </a:r>
            <a:r>
              <a:rPr lang="en-US" dirty="0">
                <a:solidFill>
                  <a:schemeClr val="accent1"/>
                </a:solidFill>
              </a:rPr>
              <a:t>cause</a:t>
            </a:r>
            <a:r>
              <a:rPr lang="en-US" dirty="0"/>
              <a:t> to be an object, followed by another, and where all the objects similar to the first are followed by objects similar to the second. Or in other words where, if the first object had not been, the second never had existed.”</a:t>
            </a:r>
          </a:p>
          <a:p>
            <a:endParaRPr lang="en-US" dirty="0"/>
          </a:p>
        </p:txBody>
      </p:sp>
    </p:spTree>
    <p:extLst>
      <p:ext uri="{BB962C8B-B14F-4D97-AF65-F5344CB8AC3E}">
        <p14:creationId xmlns:p14="http://schemas.microsoft.com/office/powerpoint/2010/main" val="100697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20866-A609-5D1A-A9CD-9E9777EA1902}"/>
              </a:ext>
            </a:extLst>
          </p:cNvPr>
          <p:cNvSpPr>
            <a:spLocks noGrp="1"/>
          </p:cNvSpPr>
          <p:nvPr>
            <p:ph type="title"/>
          </p:nvPr>
        </p:nvSpPr>
        <p:spPr/>
        <p:txBody>
          <a:bodyPr/>
          <a:lstStyle/>
          <a:p>
            <a:r>
              <a:rPr lang="en-US" dirty="0"/>
              <a:t>Statistical Inference</a:t>
            </a:r>
          </a:p>
        </p:txBody>
      </p:sp>
      <p:sp>
        <p:nvSpPr>
          <p:cNvPr id="3" name="Content Placeholder 2">
            <a:extLst>
              <a:ext uri="{FF2B5EF4-FFF2-40B4-BE49-F238E27FC236}">
                <a16:creationId xmlns:a16="http://schemas.microsoft.com/office/drawing/2014/main" id="{0E7D1DA3-AAC8-FFBF-0C8D-FBF7EA063F9F}"/>
              </a:ext>
            </a:extLst>
          </p:cNvPr>
          <p:cNvSpPr>
            <a:spLocks noGrp="1"/>
          </p:cNvSpPr>
          <p:nvPr>
            <p:ph idx="1"/>
          </p:nvPr>
        </p:nvSpPr>
        <p:spPr/>
        <p:txBody>
          <a:bodyPr/>
          <a:lstStyle/>
          <a:p>
            <a:r>
              <a:rPr lang="en-US" dirty="0"/>
              <a:t>At the beginning of the 19</a:t>
            </a:r>
            <a:r>
              <a:rPr lang="en-US" baseline="30000" dirty="0"/>
              <a:t>th</a:t>
            </a:r>
            <a:r>
              <a:rPr lang="en-US" dirty="0"/>
              <a:t> century, the astronomer Giuseppe Piazzi discovered the dwarf planet Ceres, between Jupiter and Mars. Piazzi observed the planet 24 times before it disappeared. Carl Friedrich Gauss (yes, that Gauss) proposed a method that would be able to predict the location of Ceres based on its previous locations. His method minimized the sum of the squares of the errors… </a:t>
            </a:r>
          </a:p>
          <a:p>
            <a:r>
              <a:rPr lang="en-US" dirty="0"/>
              <a:t>Gauss invented OLS…</a:t>
            </a:r>
          </a:p>
          <a:p>
            <a:r>
              <a:rPr lang="en-US" dirty="0"/>
              <a:t>When he was 18… year… old. </a:t>
            </a:r>
          </a:p>
        </p:txBody>
      </p:sp>
    </p:spTree>
    <p:extLst>
      <p:ext uri="{BB962C8B-B14F-4D97-AF65-F5344CB8AC3E}">
        <p14:creationId xmlns:p14="http://schemas.microsoft.com/office/powerpoint/2010/main" val="364080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224D5-36DD-F5FC-2CD8-BAC355DD1E89}"/>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B0276E-2915-4C80-FEB7-7928616CF42F}"/>
                  </a:ext>
                </a:extLst>
              </p:cNvPr>
              <p:cNvSpPr>
                <a:spLocks noGrp="1"/>
              </p:cNvSpPr>
              <p:nvPr>
                <p:ph idx="1"/>
              </p:nvPr>
            </p:nvSpPr>
            <p:spPr/>
            <p:txBody>
              <a:bodyPr/>
              <a:lstStyle/>
              <a:p>
                <a:r>
                  <a:rPr lang="en-US" dirty="0"/>
                  <a:t>In 1899, an economist named </a:t>
                </a:r>
                <a:r>
                  <a:rPr lang="en-US" dirty="0" err="1"/>
                  <a:t>Udny</a:t>
                </a:r>
                <a:r>
                  <a:rPr lang="en-US" dirty="0"/>
                  <a:t> Yule used regressions to determine the cause (</a:t>
                </a:r>
                <a:r>
                  <a:rPr lang="en-US" i="1" dirty="0"/>
                  <a:t>cause</a:t>
                </a:r>
                <a:r>
                  <a:rPr lang="en-US" dirty="0"/>
                  <a:t> according to him) of poverty in England. The </a:t>
                </a:r>
                <a:r>
                  <a:rPr lang="en-US" i="1" dirty="0"/>
                  <a:t>poor </a:t>
                </a:r>
                <a:r>
                  <a:rPr lang="en-US" dirty="0"/>
                  <a:t>relied on public assistance. Yule wanted to know if public assistance increased the number of beggars. </a:t>
                </a:r>
              </a:p>
              <a:p>
                <a:r>
                  <a:rPr lang="en-US" dirty="0"/>
                  <a:t>Yule used the following equation to find this </a:t>
                </a:r>
                <a:r>
                  <a:rPr lang="en-US" i="1" dirty="0"/>
                  <a:t>causal</a:t>
                </a:r>
                <a:r>
                  <a:rPr lang="en-US" dirty="0"/>
                  <a:t> relation:</a:t>
                </a:r>
              </a:p>
              <a:p>
                <a:pPr lvl="1"/>
                <a:r>
                  <a:rPr lang="en-US" dirty="0"/>
                  <a:t> </a:t>
                </a:r>
                <a14:m>
                  <m:oMath xmlns:m="http://schemas.openxmlformats.org/officeDocument/2006/math">
                    <m:r>
                      <a:rPr lang="en-CA" b="0" i="1" smtClean="0">
                        <a:latin typeface="Cambria Math" panose="02040503050406030204" pitchFamily="18" charset="0"/>
                      </a:rPr>
                      <m:t>𝐵𝑒𝑔𝑔𝑎𝑟𝑠</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𝛿</m:t>
                    </m:r>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𝐴𝑠𝑠𝑖𝑠𝑡𝑎𝑛𝑐𝑒</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𝐴𝑔𝑒</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ea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𝑃𝑜𝑝𝑢𝑙𝑎𝑡𝑖𝑜𝑛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𝜇</m:t>
                    </m:r>
                  </m:oMath>
                </a14:m>
                <a:endParaRPr lang="es-ES_tradnl" dirty="0"/>
              </a:p>
              <a:p>
                <a:endParaRPr lang="en-US" i="1" dirty="0"/>
              </a:p>
              <a:p>
                <a:r>
                  <a:rPr lang="en-US" dirty="0"/>
                  <a:t>Bad in different ways, but the important thing is that he tried and was the first to do it in the social sciences. </a:t>
                </a:r>
              </a:p>
            </p:txBody>
          </p:sp>
        </mc:Choice>
        <mc:Fallback xmlns="">
          <p:sp>
            <p:nvSpPr>
              <p:cNvPr id="3" name="Content Placeholder 2">
                <a:extLst>
                  <a:ext uri="{FF2B5EF4-FFF2-40B4-BE49-F238E27FC236}">
                    <a16:creationId xmlns:a16="http://schemas.microsoft.com/office/drawing/2014/main" id="{46B0276E-2915-4C80-FEB7-7928616CF42F}"/>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53846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D104F-91C7-87D7-1197-304A97536FA3}"/>
              </a:ext>
            </a:extLst>
          </p:cNvPr>
          <p:cNvSpPr>
            <a:spLocks noGrp="1"/>
          </p:cNvSpPr>
          <p:nvPr>
            <p:ph type="title"/>
          </p:nvPr>
        </p:nvSpPr>
        <p:spPr/>
        <p:txBody>
          <a:bodyPr/>
          <a:lstStyle/>
          <a:p>
            <a:r>
              <a:rPr lang="en-US" dirty="0"/>
              <a:t>Randomization</a:t>
            </a:r>
          </a:p>
        </p:txBody>
      </p:sp>
      <p:sp>
        <p:nvSpPr>
          <p:cNvPr id="3" name="Content Placeholder 2">
            <a:extLst>
              <a:ext uri="{FF2B5EF4-FFF2-40B4-BE49-F238E27FC236}">
                <a16:creationId xmlns:a16="http://schemas.microsoft.com/office/drawing/2014/main" id="{CF58924D-7A26-A1E7-1A3A-CDA3840A451F}"/>
              </a:ext>
            </a:extLst>
          </p:cNvPr>
          <p:cNvSpPr>
            <a:spLocks noGrp="1"/>
          </p:cNvSpPr>
          <p:nvPr>
            <p:ph idx="1"/>
          </p:nvPr>
        </p:nvSpPr>
        <p:spPr/>
        <p:txBody>
          <a:bodyPr/>
          <a:lstStyle/>
          <a:p>
            <a:r>
              <a:rPr lang="en-US" dirty="0"/>
              <a:t>The first time that randomization was used for research was in psychology to trick patients (rather than to determine causality). </a:t>
            </a:r>
          </a:p>
          <a:p>
            <a:r>
              <a:rPr lang="en-US" dirty="0"/>
              <a:t>During the first half of the previous century, randomization was mainly used in agriculture. </a:t>
            </a:r>
          </a:p>
          <a:p>
            <a:r>
              <a:rPr lang="en-US" dirty="0"/>
              <a:t>The first formal use of formal randomization was used to estimate the effect of the Salk vaccine (aka the polio vaccine).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635704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1504</TotalTime>
  <Words>2611</Words>
  <Application>Microsoft Macintosh PowerPoint</Application>
  <PresentationFormat>Widescreen</PresentationFormat>
  <Paragraphs>172</Paragraphs>
  <Slides>37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Arial</vt:lpstr>
      <vt:lpstr>Cambria Math</vt:lpstr>
      <vt:lpstr>Garamond</vt:lpstr>
      <vt:lpstr>Gill Sans MT</vt:lpstr>
      <vt:lpstr>Impact</vt:lpstr>
      <vt:lpstr>Badge</vt:lpstr>
      <vt:lpstr>Core Concepts of Experimental Design</vt:lpstr>
      <vt:lpstr>Happy Birthday Gramsci!</vt:lpstr>
      <vt:lpstr>PowerPoint Presentation</vt:lpstr>
      <vt:lpstr>PowerPoint Presentation</vt:lpstr>
      <vt:lpstr>A brief history of randomization</vt:lpstr>
      <vt:lpstr>Good ol’ Hume:</vt:lpstr>
      <vt:lpstr>Statistical Inference</vt:lpstr>
      <vt:lpstr>PowerPoint Presentation</vt:lpstr>
      <vt:lpstr>Randomization</vt:lpstr>
      <vt:lpstr>PowerPoint Presentation</vt:lpstr>
      <vt:lpstr>PowerPoint Presentation</vt:lpstr>
      <vt:lpstr>PowerPoint Presentation</vt:lpstr>
      <vt:lpstr>PowerPoint Presentation</vt:lpstr>
      <vt:lpstr>Selection Bias</vt:lpstr>
      <vt:lpstr>Example</vt:lpstr>
      <vt:lpstr>PowerPoint Presentation</vt:lpstr>
      <vt:lpstr>PowerPoint Presentation</vt:lpstr>
      <vt:lpstr>PowerPoint Presentation</vt:lpstr>
      <vt:lpstr>PowerPoint Presentation</vt:lpstr>
      <vt:lpstr>Formal demonstration of selection bias</vt:lpstr>
      <vt:lpstr>PowerPoint Presentation</vt:lpstr>
      <vt:lpstr>PowerPoint Presentation</vt:lpstr>
      <vt:lpstr>PowerPoint Presentation</vt:lpstr>
      <vt:lpstr>PowerPoint Presentation</vt:lpstr>
      <vt:lpstr>PowerPoint Presentation</vt:lpstr>
      <vt:lpstr>Potential outcomes</vt:lpstr>
      <vt:lpstr>PowerPoint Presentation</vt:lpstr>
      <vt:lpstr>PowerPoint Presentation</vt:lpstr>
      <vt:lpstr>PowerPoint Presentation</vt:lpstr>
      <vt:lpstr>PowerPoint Presentation</vt:lpstr>
      <vt:lpstr>PowerPoint Presentation</vt:lpstr>
      <vt:lpstr>PowerPoint Presentation</vt:lpstr>
      <vt:lpstr>Example (cont.)</vt:lpstr>
      <vt:lpstr>PowerPoint Presentation</vt:lpstr>
      <vt:lpstr>PowerPoint Presentation</vt:lpstr>
      <vt:lpstr>PowerPoint Presentation</vt:lpstr>
      <vt:lpstr>In-class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Concepts of Experimental Design</dc:title>
  <dc:creator>Sebastian Vallejo Vera</dc:creator>
  <cp:lastModifiedBy>Sebastian Vallejo Vera</cp:lastModifiedBy>
  <cp:revision>3</cp:revision>
  <dcterms:created xsi:type="dcterms:W3CDTF">2024-01-17T20:42:20Z</dcterms:created>
  <dcterms:modified xsi:type="dcterms:W3CDTF">2025-01-28T14:46:05Z</dcterms:modified>
</cp:coreProperties>
</file>