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1" r:id="rId19"/>
    <p:sldId id="274" r:id="rId20"/>
    <p:sldId id="275" r:id="rId21"/>
    <p:sldId id="276" r:id="rId22"/>
    <p:sldId id="282" r:id="rId23"/>
    <p:sldId id="277" r:id="rId24"/>
    <p:sldId id="278"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96234"/>
  </p:normalViewPr>
  <p:slideViewPr>
    <p:cSldViewPr snapToGrid="0">
      <p:cViewPr varScale="1">
        <p:scale>
          <a:sx n="115" d="100"/>
          <a:sy n="115" d="100"/>
        </p:scale>
        <p:origin x="6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lejo Vera, Sebastian" userId="9dbf769e-f5f7-4c1a-b214-de73a2d2b9d1" providerId="ADAL" clId="{2B9F761E-BC60-C94E-AC9C-D25C25D15C16}"/>
    <pc:docChg chg="modSld">
      <pc:chgData name="Vallejo Vera, Sebastian" userId="9dbf769e-f5f7-4c1a-b214-de73a2d2b9d1" providerId="ADAL" clId="{2B9F761E-BC60-C94E-AC9C-D25C25D15C16}" dt="2024-01-30T14:27:22.571" v="1"/>
      <pc:docMkLst>
        <pc:docMk/>
      </pc:docMkLst>
      <pc:sldChg chg="modAnim">
        <pc:chgData name="Vallejo Vera, Sebastian" userId="9dbf769e-f5f7-4c1a-b214-de73a2d2b9d1" providerId="ADAL" clId="{2B9F761E-BC60-C94E-AC9C-D25C25D15C16}" dt="2024-01-30T14:25:54.673" v="0"/>
        <pc:sldMkLst>
          <pc:docMk/>
          <pc:sldMk cId="2977338760" sldId="258"/>
        </pc:sldMkLst>
      </pc:sldChg>
      <pc:sldChg chg="modAnim">
        <pc:chgData name="Vallejo Vera, Sebastian" userId="9dbf769e-f5f7-4c1a-b214-de73a2d2b9d1" providerId="ADAL" clId="{2B9F761E-BC60-C94E-AC9C-D25C25D15C16}" dt="2024-01-30T14:27:22.571" v="1"/>
        <pc:sldMkLst>
          <pc:docMk/>
          <pc:sldMk cId="3173617716" sldId="268"/>
        </pc:sldMkLst>
      </pc:sldChg>
    </pc:docChg>
  </pc:docChgLst>
  <pc:docChgLst>
    <pc:chgData name="Sebastian Vallejo Vera" userId="661f42ee-5565-49c4-8b1d-325f2d699b91" providerId="ADAL" clId="{A7DB73DF-5AA7-F742-A476-8F33CFB18A57}"/>
    <pc:docChg chg="modSld">
      <pc:chgData name="Sebastian Vallejo Vera" userId="661f42ee-5565-49c4-8b1d-325f2d699b91" providerId="ADAL" clId="{A7DB73DF-5AA7-F742-A476-8F33CFB18A57}" dt="2025-02-04T14:50:57.720" v="30" actId="20577"/>
      <pc:docMkLst>
        <pc:docMk/>
      </pc:docMkLst>
      <pc:sldChg chg="modSp">
        <pc:chgData name="Sebastian Vallejo Vera" userId="661f42ee-5565-49c4-8b1d-325f2d699b91" providerId="ADAL" clId="{A7DB73DF-5AA7-F742-A476-8F33CFB18A57}" dt="2025-01-28T14:49:01.004" v="0" actId="13926"/>
        <pc:sldMkLst>
          <pc:docMk/>
          <pc:sldMk cId="3173617716" sldId="268"/>
        </pc:sldMkLst>
        <pc:spChg chg="mod">
          <ac:chgData name="Sebastian Vallejo Vera" userId="661f42ee-5565-49c4-8b1d-325f2d699b91" providerId="ADAL" clId="{A7DB73DF-5AA7-F742-A476-8F33CFB18A57}" dt="2025-01-28T14:49:01.004" v="0" actId="13926"/>
          <ac:spMkLst>
            <pc:docMk/>
            <pc:sldMk cId="3173617716" sldId="268"/>
            <ac:spMk id="3" creationId="{F453CE11-22FB-873E-01E3-FBDBD2CDD57A}"/>
          </ac:spMkLst>
        </pc:spChg>
      </pc:sldChg>
      <pc:sldChg chg="modSp mod">
        <pc:chgData name="Sebastian Vallejo Vera" userId="661f42ee-5565-49c4-8b1d-325f2d699b91" providerId="ADAL" clId="{A7DB73DF-5AA7-F742-A476-8F33CFB18A57}" dt="2025-02-04T14:50:57.720" v="30" actId="20577"/>
        <pc:sldMkLst>
          <pc:docMk/>
          <pc:sldMk cId="90779891" sldId="283"/>
        </pc:sldMkLst>
        <pc:spChg chg="mod">
          <ac:chgData name="Sebastian Vallejo Vera" userId="661f42ee-5565-49c4-8b1d-325f2d699b91" providerId="ADAL" clId="{A7DB73DF-5AA7-F742-A476-8F33CFB18A57}" dt="2025-02-04T14:50:57.720" v="30" actId="20577"/>
          <ac:spMkLst>
            <pc:docMk/>
            <pc:sldMk cId="90779891" sldId="283"/>
            <ac:spMk id="3" creationId="{66581A83-CD50-90C1-705B-A1C645F0865A}"/>
          </ac:spMkLst>
        </pc:spChg>
      </pc:sldChg>
      <pc:sldChg chg="modSp">
        <pc:chgData name="Sebastian Vallejo Vera" userId="661f42ee-5565-49c4-8b1d-325f2d699b91" providerId="ADAL" clId="{A7DB73DF-5AA7-F742-A476-8F33CFB18A57}" dt="2025-02-04T14:47:41.212" v="2" actId="20577"/>
        <pc:sldMkLst>
          <pc:docMk/>
          <pc:sldMk cId="1862039551" sldId="285"/>
        </pc:sldMkLst>
        <pc:spChg chg="mod">
          <ac:chgData name="Sebastian Vallejo Vera" userId="661f42ee-5565-49c4-8b1d-325f2d699b91" providerId="ADAL" clId="{A7DB73DF-5AA7-F742-A476-8F33CFB18A57}" dt="2025-02-04T14:47:41.212" v="2" actId="20577"/>
          <ac:spMkLst>
            <pc:docMk/>
            <pc:sldMk cId="1862039551" sldId="285"/>
            <ac:spMk id="3" creationId="{95A0E812-B129-BB09-7261-3E151D3E3CDB}"/>
          </ac:spMkLst>
        </pc:spChg>
      </pc:sldChg>
      <pc:sldChg chg="modSp">
        <pc:chgData name="Sebastian Vallejo Vera" userId="661f42ee-5565-49c4-8b1d-325f2d699b91" providerId="ADAL" clId="{A7DB73DF-5AA7-F742-A476-8F33CFB18A57}" dt="2025-02-04T14:48:49.650" v="18" actId="20577"/>
        <pc:sldMkLst>
          <pc:docMk/>
          <pc:sldMk cId="4290903839" sldId="287"/>
        </pc:sldMkLst>
        <pc:spChg chg="mod">
          <ac:chgData name="Sebastian Vallejo Vera" userId="661f42ee-5565-49c4-8b1d-325f2d699b91" providerId="ADAL" clId="{A7DB73DF-5AA7-F742-A476-8F33CFB18A57}" dt="2025-02-04T14:48:49.650" v="18" actId="20577"/>
          <ac:spMkLst>
            <pc:docMk/>
            <pc:sldMk cId="4290903839" sldId="287"/>
            <ac:spMk id="3" creationId="{5B098BF3-BC4C-A159-134B-BD3D2AEECB51}"/>
          </ac:spMkLst>
        </pc:spChg>
      </pc:sldChg>
    </pc:docChg>
  </pc:docChgLst>
  <pc:docChgLst>
    <pc:chgData name="Sebastian Vallejo Vera" userId="661f42ee-5565-49c4-8b1d-325f2d699b91" providerId="ADAL" clId="{4D00B550-2332-004F-82FA-DED9C04719F1}"/>
    <pc:docChg chg="modSld">
      <pc:chgData name="Sebastian Vallejo Vera" userId="661f42ee-5565-49c4-8b1d-325f2d699b91" providerId="ADAL" clId="{4D00B550-2332-004F-82FA-DED9C04719F1}" dt="2025-03-06T23:30:52.282" v="13" actId="20577"/>
      <pc:docMkLst>
        <pc:docMk/>
      </pc:docMkLst>
      <pc:sldChg chg="modSp mod">
        <pc:chgData name="Sebastian Vallejo Vera" userId="661f42ee-5565-49c4-8b1d-325f2d699b91" providerId="ADAL" clId="{4D00B550-2332-004F-82FA-DED9C04719F1}" dt="2025-03-06T23:29:03.912" v="0" actId="20577"/>
        <pc:sldMkLst>
          <pc:docMk/>
          <pc:sldMk cId="1240769758" sldId="257"/>
        </pc:sldMkLst>
        <pc:spChg chg="mod">
          <ac:chgData name="Sebastian Vallejo Vera" userId="661f42ee-5565-49c4-8b1d-325f2d699b91" providerId="ADAL" clId="{4D00B550-2332-004F-82FA-DED9C04719F1}" dt="2025-03-06T23:29:03.912" v="0" actId="20577"/>
          <ac:spMkLst>
            <pc:docMk/>
            <pc:sldMk cId="1240769758" sldId="257"/>
            <ac:spMk id="3" creationId="{A932CBBF-9718-5285-D27B-A5DF4D24B688}"/>
          </ac:spMkLst>
        </pc:spChg>
      </pc:sldChg>
      <pc:sldChg chg="modSp mod">
        <pc:chgData name="Sebastian Vallejo Vera" userId="661f42ee-5565-49c4-8b1d-325f2d699b91" providerId="ADAL" clId="{4D00B550-2332-004F-82FA-DED9C04719F1}" dt="2025-03-06T23:29:35.864" v="8" actId="20577"/>
        <pc:sldMkLst>
          <pc:docMk/>
          <pc:sldMk cId="295764200" sldId="263"/>
        </pc:sldMkLst>
        <pc:spChg chg="mod">
          <ac:chgData name="Sebastian Vallejo Vera" userId="661f42ee-5565-49c4-8b1d-325f2d699b91" providerId="ADAL" clId="{4D00B550-2332-004F-82FA-DED9C04719F1}" dt="2025-03-06T23:29:35.864" v="8" actId="20577"/>
          <ac:spMkLst>
            <pc:docMk/>
            <pc:sldMk cId="295764200" sldId="263"/>
            <ac:spMk id="3" creationId="{836ADF38-0722-0650-293C-F3066C7BDD40}"/>
          </ac:spMkLst>
        </pc:spChg>
      </pc:sldChg>
      <pc:sldChg chg="modSp mod">
        <pc:chgData name="Sebastian Vallejo Vera" userId="661f42ee-5565-49c4-8b1d-325f2d699b91" providerId="ADAL" clId="{4D00B550-2332-004F-82FA-DED9C04719F1}" dt="2025-03-06T23:30:52.282" v="13" actId="20577"/>
        <pc:sldMkLst>
          <pc:docMk/>
          <pc:sldMk cId="2121661004" sldId="267"/>
        </pc:sldMkLst>
        <pc:spChg chg="mod">
          <ac:chgData name="Sebastian Vallejo Vera" userId="661f42ee-5565-49c4-8b1d-325f2d699b91" providerId="ADAL" clId="{4D00B550-2332-004F-82FA-DED9C04719F1}" dt="2025-03-06T23:30:52.282" v="13" actId="20577"/>
          <ac:spMkLst>
            <pc:docMk/>
            <pc:sldMk cId="2121661004" sldId="267"/>
            <ac:spMk id="3" creationId="{42B80C29-DFE9-A5E8-C655-57AE7C84579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0"/>
    </inkml:context>
    <inkml:brush xml:id="br0">
      <inkml:brushProperty name="width" value="0.1" units="cm"/>
      <inkml:brushProperty name="height" value="0.1" units="cm"/>
    </inkml:brush>
  </inkml:definitions>
  <inkml:trace contextRef="#ctx0" brushRef="#br0">9 0 24575,'-5'17'0,"1"0"0,4-2 0,0 2 0,0-7 0,0 3 0,0-2 0,0 3 0,0-2 0,0 6 0,0-8 0,0 3 0,0-5 0,0 1 0,0-5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22:25:41.236"/>
    </inkml:context>
    <inkml:brush xml:id="br0">
      <inkml:brushProperty name="width" value="0.1" units="cm"/>
      <inkml:brushProperty name="height" value="0.1" units="cm"/>
      <inkml:brushProperty name="color" value="#008C3A"/>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22:25:43.298"/>
    </inkml:context>
    <inkml:brush xml:id="br0">
      <inkml:brushProperty name="width" value="0.1" units="cm"/>
      <inkml:brushProperty name="height" value="0.1" units="cm"/>
      <inkml:brushProperty name="color" value="#008C3A"/>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22:25:44.988"/>
    </inkml:context>
    <inkml:brush xml:id="br0">
      <inkml:brushProperty name="width" value="0.1" units="cm"/>
      <inkml:brushProperty name="height" value="0.1" units="cm"/>
      <inkml:brushProperty name="color" value="#008C3A"/>
    </inkml:brush>
  </inkml:definitions>
  <inkml:trace contextRef="#ctx0" brushRef="#br0">0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5T23:01:29.4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7192 55,'-67'0,"11"0,-5 0,3 0,-5 0,-32 0,-7 0,31 0,0 0,-4 0,-13 0,-3 0,-1 0,-3 0,-1 0,-5 0,12 0,-3 0,-2 0,2 0,4 0,1 0,1 0,0 0,6 0,1 0,0 0,-1 0,-1 0,-1 0,1 0,4 0,-6 0,5 0,0 0,5 0,1 0,0 0,-2 0,0 0,7 0,3 0,2 0,-14 0,1 0,-25 0,42 0,4 0,6 0,-49 0,45 0,-44 0,38 0,-2 0,0 0,-1 0,-16 0,-5 0,-10 0,-6 0,17 0,-3 0,1 0,11 0,2 0,-4 0,-21 0,-4 0,6 0,-9 0,4 0,2-3,0 0,0 3,4-1,28-5,3-1,-10 3,0 1,11-1,2-1,3-1,5 1,-4 3,-6-4,36 6,-11 0,-6 0,-12 5,-4 2,-7-1,3 4,12-4,3 0,11-2,2-4,10 4,5-3,6 3,-2-1,-2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2"/>
    </inkml:context>
    <inkml:brush xml:id="br0">
      <inkml:brushProperty name="width" value="0.1" units="cm"/>
      <inkml:brushProperty name="height" value="0.1" units="cm"/>
    </inkml:brush>
  </inkml:definitions>
  <inkml:trace contextRef="#ctx0" brushRef="#br0">1 0 24575,'0'13'0,"0"-1"0,0 14 0,0-17 0,0 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3"/>
    </inkml:context>
    <inkml:brush xml:id="br0">
      <inkml:brushProperty name="width" value="0.1" units="cm"/>
      <inkml:brushProperty name="height" value="0.1" units="cm"/>
    </inkml:brush>
  </inkml:definitions>
  <inkml:trace contextRef="#ctx0" brushRef="#br0">19 0 24575,'0'13'0,"0"-1"0,0-4 0,0 0 0,0 5 0,0 1 0,0 5 0,0-5 0,0 4 0,0-4 0,0 0 0,-8 0 0,5-6 0,-5 1 0,8 0 0,0-5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5"/>
    </inkml:context>
    <inkml:brush xml:id="br0">
      <inkml:brushProperty name="width" value="0.1" units="cm"/>
      <inkml:brushProperty name="height" value="0.1" units="cm"/>
    </inkml:brush>
  </inkml:definitions>
  <inkml:trace contextRef="#ctx0" brushRef="#br0">1 1 24575,'0'12'0,"0"0"0,0 1 0,0 1 0,0 0 0,0-1 0,0-4 0,0 4 0,0 1 0,0 5 0,0 0 0,0 0 0,0 0 0,0-5 0,0-1 0,0-5 0,0-3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7"/>
    </inkml:context>
    <inkml:brush xml:id="br0">
      <inkml:brushProperty name="width" value="0.1" units="cm"/>
      <inkml:brushProperty name="height" value="0.1" units="cm"/>
    </inkml:brush>
  </inkml:definitions>
  <inkml:trace contextRef="#ctx0" brushRef="#br0">0 0 24575,'25'0'0,"1"0"0,5 0 0,0 0 0,6 0 0,-4 0 0,10 0 0,-10 0 0,-1 0 0,-3 0 0,-13 0 0,2 0 0,-5 0 0,-3 0 0,-1 0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9:43:44.991"/>
    </inkml:context>
    <inkml:brush xml:id="br0">
      <inkml:brushProperty name="width" value="0.035" units="cm"/>
      <inkml:brushProperty name="height" value="0.035" units="cm"/>
    </inkml:brush>
  </inkml:definitions>
  <inkml:trace contextRef="#ctx0" brushRef="#br0">1 1 24575,'19'0'0,"4"0"0,0 0 0,5 0 0,-1 0 0,13 0 0,-9 0 0,14 0 0,-16 0 0,16 0 0,-9 0 0,11 0 0,-7 0 0,7 0 0,-11 0 0,9 0 0,-10 0 0,-5 0 0,-3 0 0,-10 0 0,0 0 0,-5 0 0,4 0 0,-7 0 0,3 0 0,-5 0 0,0 0 0,0 0 0,-3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9:43:48.484"/>
    </inkml:context>
    <inkml:brush xml:id="br0">
      <inkml:brushProperty name="width" value="0.035" units="cm"/>
      <inkml:brushProperty name="height" value="0.035" units="cm"/>
    </inkml:brush>
  </inkml:definitions>
  <inkml:trace contextRef="#ctx0" brushRef="#br0">1 7 15009,'2'-4'0,"-1"1"4036,14 7-4036,2 5 1654,-3 0-1654,12 8 0,-16-8 894,15 4-894,-15-5 2982,11 5-2982,-4 0 0,6 1 0,-4 2 0,2-6 0,-8 6 0,4-3 0,0 0 0,-1-1 0,-3-3 0,-1-2 0,-4 1 0,-1 0 0,1-4 0,-1 3 0,1-6 0,-1 5 0,-6-2 0,1 3 0,-8 0 0,-3 5 0,1-3 0,-5 7 0,1-4 0,-1 1 0,0 3 0,-3-6 0,7 6 0,-3-7 0,-1 3 0,5-5 0,-4 1 0,8 0 0,-3 0 0,2-1 0,-2 1 0,2-1 0,-2 1 0,3 0 0,0-1 0,-3 1 0,6-1 0,-6 1 0,7-1 0,-7-3 0,6 3 0,-6-3 0,6 4 0,-6-4 0,6 3 0,-2-3 0,-1 0 0,4 2 0,-7-5 0,6 2 0,-2-3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9:43:55.534"/>
    </inkml:context>
    <inkml:brush xml:id="br0">
      <inkml:brushProperty name="width" value="0.035" units="cm"/>
      <inkml:brushProperty name="height" value="0.035" units="cm"/>
    </inkml:brush>
  </inkml:definitions>
  <inkml:trace contextRef="#ctx0" brushRef="#br0">1 0 24575,'25'0'0,"4"0"0,11 0 0,14 0 0,-16 0 0,27 0 0,-27 0 0,16 0 0,-14 0 0,0 0 0,-5 0 0,-2 0 0,-10 0 0,-1 0 0,-9 0 0,2 0 0,-6 0 0,3 0 0,-1 0 0,-2 0 0,2 0 0,-3 0 0,4 0 0,-4 0 0,8 0 0,-3 0 0,4 0 0,0 0 0,-1 0 0,1 0 0,0 0 0,-4 0 0,3 0 0,-8 0 0,4 0 0,-4 0 0,-1 0 0,1 0 0,-1 0 0,-3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51:31.844"/>
    </inkml:context>
    <inkml:brush xml:id="br0">
      <inkml:brushProperty name="width" value="0.1" units="cm"/>
      <inkml:brushProperty name="height" value="0.1" units="cm"/>
      <inkml:brushProperty name="color" value="#008C3A"/>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34A33-CCE2-0646-B2BF-3C8F2A97B807}" type="datetimeFigureOut">
              <a:rPr lang="en-US" smtClean="0"/>
              <a:t>3/6/25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F8765-3CE9-5D41-8602-2F7FFDF234DC}" type="slidenum">
              <a:rPr lang="en-US" smtClean="0"/>
              <a:t>‹#›</a:t>
            </a:fld>
            <a:endParaRPr lang="en-US"/>
          </a:p>
        </p:txBody>
      </p:sp>
    </p:spTree>
    <p:extLst>
      <p:ext uri="{BB962C8B-B14F-4D97-AF65-F5344CB8AC3E}">
        <p14:creationId xmlns:p14="http://schemas.microsoft.com/office/powerpoint/2010/main" val="3672143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2F8765-3CE9-5D41-8602-2F7FFDF234DC}" type="slidenum">
              <a:rPr lang="en-US" smtClean="0"/>
              <a:t>10</a:t>
            </a:fld>
            <a:endParaRPr lang="en-US"/>
          </a:p>
        </p:txBody>
      </p:sp>
    </p:spTree>
    <p:extLst>
      <p:ext uri="{BB962C8B-B14F-4D97-AF65-F5344CB8AC3E}">
        <p14:creationId xmlns:p14="http://schemas.microsoft.com/office/powerpoint/2010/main" val="305565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66941AC-892E-FD49-AFF4-EDB4F11F9829}" type="datetimeFigureOut">
              <a:rPr lang="en-US" smtClean="0"/>
              <a:t>3/6/25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3D3AF0C-73EA-094D-8FA1-B4DE9DB29C8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858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941AC-892E-FD49-AFF4-EDB4F11F9829}" type="datetimeFigureOut">
              <a:rPr lang="en-US" smtClean="0"/>
              <a:t>3/6/25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263397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941AC-892E-FD49-AFF4-EDB4F11F9829}" type="datetimeFigureOut">
              <a:rPr lang="en-US" smtClean="0"/>
              <a:t>3/6/25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381096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941AC-892E-FD49-AFF4-EDB4F11F9829}" type="datetimeFigureOut">
              <a:rPr lang="en-US" smtClean="0"/>
              <a:t>3/6/25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86694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66941AC-892E-FD49-AFF4-EDB4F11F9829}" type="datetimeFigureOut">
              <a:rPr lang="en-US" smtClean="0"/>
              <a:t>3/6/25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3D3AF0C-73EA-094D-8FA1-B4DE9DB29C8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01490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941AC-892E-FD49-AFF4-EDB4F11F9829}" type="datetimeFigureOut">
              <a:rPr lang="en-US" smtClean="0"/>
              <a:t>3/6/25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65307264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941AC-892E-FD49-AFF4-EDB4F11F9829}" type="datetimeFigureOut">
              <a:rPr lang="en-US" smtClean="0"/>
              <a:t>3/6/25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14104739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6941AC-892E-FD49-AFF4-EDB4F11F9829}" type="datetimeFigureOut">
              <a:rPr lang="en-US" smtClean="0"/>
              <a:t>3/6/25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91269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941AC-892E-FD49-AFF4-EDB4F11F9829}" type="datetimeFigureOut">
              <a:rPr lang="en-US" smtClean="0"/>
              <a:t>3/6/25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17280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66941AC-892E-FD49-AFF4-EDB4F11F9829}" type="datetimeFigureOut">
              <a:rPr lang="en-US" smtClean="0"/>
              <a:t>3/6/25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3D3AF0C-73EA-094D-8FA1-B4DE9DB29C8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01543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66941AC-892E-FD49-AFF4-EDB4F11F9829}" type="datetimeFigureOut">
              <a:rPr lang="en-US" smtClean="0"/>
              <a:t>3/6/25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78361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66941AC-892E-FD49-AFF4-EDB4F11F9829}" type="datetimeFigureOut">
              <a:rPr lang="en-US" smtClean="0"/>
              <a:t>3/6/25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3D3AF0C-73EA-094D-8FA1-B4DE9DB29C8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4884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8" Type="http://schemas.openxmlformats.org/officeDocument/2006/relationships/customXml" Target="../ink/ink4.xml"/><Relationship Id="rId26" Type="http://schemas.openxmlformats.org/officeDocument/2006/relationships/image" Target="../media/image17.png"/><Relationship Id="rId3" Type="http://schemas.openxmlformats.org/officeDocument/2006/relationships/image" Target="../media/image8.png"/><Relationship Id="rId21"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16.png"/><Relationship Id="rId2" Type="http://schemas.openxmlformats.org/officeDocument/2006/relationships/customXml" Target="../ink/ink1.xml"/><Relationship Id="rId16" Type="http://schemas.openxmlformats.org/officeDocument/2006/relationships/customXml" Target="../ink/ink3.xml"/><Relationship Id="rId20" Type="http://schemas.openxmlformats.org/officeDocument/2006/relationships/customXml" Target="../ink/ink5.xml"/><Relationship Id="rId29" Type="http://schemas.openxmlformats.org/officeDocument/2006/relationships/image" Target="../media/image20.png"/><Relationship Id="rId1" Type="http://schemas.openxmlformats.org/officeDocument/2006/relationships/slideLayout" Target="../slideLayouts/slideLayout7.xml"/><Relationship Id="rId24" Type="http://schemas.openxmlformats.org/officeDocument/2006/relationships/image" Target="../media/image13.png"/><Relationship Id="rId32" Type="http://schemas.openxmlformats.org/officeDocument/2006/relationships/image" Target="../media/image23.png"/><Relationship Id="rId15" Type="http://schemas.openxmlformats.org/officeDocument/2006/relationships/image" Target="../media/image14.png"/><Relationship Id="rId23" Type="http://schemas.openxmlformats.org/officeDocument/2006/relationships/image" Target="../media/image12.png"/><Relationship Id="rId28" Type="http://schemas.openxmlformats.org/officeDocument/2006/relationships/image" Target="../media/image19.png"/><Relationship Id="rId19" Type="http://schemas.openxmlformats.org/officeDocument/2006/relationships/image" Target="../media/image9.png"/><Relationship Id="rId31" Type="http://schemas.openxmlformats.org/officeDocument/2006/relationships/image" Target="../media/image22.png"/><Relationship Id="rId4" Type="http://schemas.openxmlformats.org/officeDocument/2006/relationships/customXml" Target="../ink/ink2.xml"/><Relationship Id="rId22" Type="http://schemas.openxmlformats.org/officeDocument/2006/relationships/image" Target="../media/image11.png"/><Relationship Id="rId27" Type="http://schemas.openxmlformats.org/officeDocument/2006/relationships/image" Target="../media/image18.png"/><Relationship Id="rId30"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customXml" Target="../ink/ink7.xml"/><Relationship Id="rId5" Type="http://schemas.openxmlformats.org/officeDocument/2006/relationships/image" Target="../media/image29.png"/><Relationship Id="rId4" Type="http://schemas.openxmlformats.org/officeDocument/2006/relationships/customXml" Target="../ink/ink6.xml"/><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customXml" Target="../ink/ink9.xml"/><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7.png"/><Relationship Id="rId16" Type="http://schemas.openxmlformats.org/officeDocument/2006/relationships/customXml" Target="../ink/ink12.xml"/><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customXml" Target="../ink/ink11.xml"/><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customXml" Target="../ink/ink10.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customXml" Target="../ink/ink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6339-FE88-AB96-ED6F-93A858F1B21B}"/>
              </a:ext>
            </a:extLst>
          </p:cNvPr>
          <p:cNvSpPr>
            <a:spLocks noGrp="1"/>
          </p:cNvSpPr>
          <p:nvPr>
            <p:ph type="ctrTitle"/>
          </p:nvPr>
        </p:nvSpPr>
        <p:spPr/>
        <p:txBody>
          <a:bodyPr/>
          <a:lstStyle/>
          <a:p>
            <a:r>
              <a:rPr lang="en-US" dirty="0"/>
              <a:t>The Simple Regression Model I</a:t>
            </a:r>
          </a:p>
        </p:txBody>
      </p:sp>
      <p:sp>
        <p:nvSpPr>
          <p:cNvPr id="3" name="Subtitle 2">
            <a:extLst>
              <a:ext uri="{FF2B5EF4-FFF2-40B4-BE49-F238E27FC236}">
                <a16:creationId xmlns:a16="http://schemas.microsoft.com/office/drawing/2014/main" id="{E01CC43C-FBBA-3FB4-9903-3D7410E19F8F}"/>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403597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8A1A1AD-D33C-80D4-6A2D-2226A32CC0C5}"/>
              </a:ext>
            </a:extLst>
          </p:cNvPr>
          <p:cNvPicPr>
            <a:picLocks noChangeAspect="1"/>
          </p:cNvPicPr>
          <p:nvPr/>
        </p:nvPicPr>
        <p:blipFill>
          <a:blip r:embed="rId3"/>
          <a:stretch>
            <a:fillRect/>
          </a:stretch>
        </p:blipFill>
        <p:spPr>
          <a:xfrm>
            <a:off x="830683" y="796343"/>
            <a:ext cx="10530634" cy="5265315"/>
          </a:xfrm>
          <a:prstGeom prst="rect">
            <a:avLst/>
          </a:prstGeom>
        </p:spPr>
      </p:pic>
    </p:spTree>
    <p:extLst>
      <p:ext uri="{BB962C8B-B14F-4D97-AF65-F5344CB8AC3E}">
        <p14:creationId xmlns:p14="http://schemas.microsoft.com/office/powerpoint/2010/main" val="417936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E18D-054A-B751-2FB1-2B554B0A8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B80C29-DFE9-A5E8-C655-57AE7C84579C}"/>
              </a:ext>
            </a:extLst>
          </p:cNvPr>
          <p:cNvSpPr>
            <a:spLocks noGrp="1"/>
          </p:cNvSpPr>
          <p:nvPr>
            <p:ph idx="1"/>
          </p:nvPr>
        </p:nvSpPr>
        <p:spPr/>
        <p:txBody>
          <a:bodyPr/>
          <a:lstStyle/>
          <a:p>
            <a:r>
              <a:rPr lang="en-US" dirty="0"/>
              <a:t>Ok, so, what’s the difference between my grouping technique and a regression?</a:t>
            </a:r>
          </a:p>
          <a:p>
            <a:r>
              <a:rPr lang="en-US" dirty="0"/>
              <a:t>In a regression, we can give more structure to our predictions.  </a:t>
            </a:r>
          </a:p>
        </p:txBody>
      </p:sp>
    </p:spTree>
    <p:extLst>
      <p:ext uri="{BB962C8B-B14F-4D97-AF65-F5344CB8AC3E}">
        <p14:creationId xmlns:p14="http://schemas.microsoft.com/office/powerpoint/2010/main" val="212166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CF5F-4F2E-F588-5F53-5C58441D1C5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53CE11-22FB-873E-01E3-FBDBD2CDD57A}"/>
                  </a:ext>
                </a:extLst>
              </p:cNvPr>
              <p:cNvSpPr>
                <a:spLocks noGrp="1"/>
              </p:cNvSpPr>
              <p:nvPr>
                <p:ph idx="1"/>
              </p:nvPr>
            </p:nvSpPr>
            <p:spPr/>
            <p:txBody>
              <a:bodyPr/>
              <a:lstStyle/>
              <a:p>
                <a:r>
                  <a:rPr lang="en-US" dirty="0"/>
                  <a:t>But before this, we need to make certain </a:t>
                </a:r>
                <a:r>
                  <a:rPr lang="en-US" dirty="0">
                    <a:highlight>
                      <a:srgbClr val="FFFF00"/>
                    </a:highlight>
                  </a:rPr>
                  <a:t>assumptions</a:t>
                </a:r>
                <a:r>
                  <a:rPr lang="en-US" dirty="0"/>
                  <a:t>. The first assumption we are going to make is about our two variables of interest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that their relation is linear (i.e., that the values of </a:t>
                </a:r>
                <a14:m>
                  <m:oMath xmlns:m="http://schemas.openxmlformats.org/officeDocument/2006/math">
                    <m:r>
                      <a:rPr lang="en-US" i="1" dirty="0" smtClean="0">
                        <a:latin typeface="Cambria Math" panose="02040503050406030204" pitchFamily="18" charset="0"/>
                      </a:rPr>
                      <m:t>𝑦</m:t>
                    </m:r>
                  </m:oMath>
                </a14:m>
                <a:r>
                  <a:rPr lang="en-US" dirty="0"/>
                  <a:t> increase/decrease monotonically across the values of </a:t>
                </a:r>
                <a14:m>
                  <m:oMath xmlns:m="http://schemas.openxmlformats.org/officeDocument/2006/math">
                    <m:r>
                      <a:rPr lang="en-US" i="1" dirty="0" smtClean="0">
                        <a:latin typeface="Cambria Math" panose="02040503050406030204" pitchFamily="18" charset="0"/>
                      </a:rPr>
                      <m:t>𝑥</m:t>
                    </m:r>
                  </m:oMath>
                </a14:m>
                <a:r>
                  <a:rPr lang="en-US" dirty="0"/>
                  <a:t>)*</a:t>
                </a:r>
              </a:p>
              <a:p>
                <a:endParaRPr lang="en-US" dirty="0"/>
              </a:p>
              <a:p>
                <a:r>
                  <a:rPr lang="en-US" dirty="0"/>
                  <a:t>Since we are projecting this relationship in a two-dimensional space, it might be useful to think of the algebraic formula for a straight line: </a:t>
                </a:r>
                <a:endParaRPr lang="en-CA" b="0" i="1" dirty="0">
                  <a:latin typeface="Cambria Math" panose="02040503050406030204" pitchFamily="18" charset="0"/>
                </a:endParaRPr>
              </a:p>
              <a:p>
                <a:pPr lvl="1"/>
                <a14:m>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𝑥</m:t>
                    </m:r>
                  </m:oMath>
                </a14:m>
                <a:r>
                  <a:rPr lang="es-ES_tradnl" dirty="0"/>
                  <a:t>.</a:t>
                </a:r>
              </a:p>
              <a:p>
                <a:r>
                  <a:rPr lang="en-US" dirty="0"/>
                  <a:t>What does </a:t>
                </a:r>
                <a14:m>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𝑏</m:t>
                    </m:r>
                    <m:r>
                      <a:rPr lang="es-ES" b="0" i="1" smtClean="0">
                        <a:latin typeface="Cambria Math" panose="02040503050406030204" pitchFamily="18" charset="0"/>
                      </a:rPr>
                      <m:t>,</m:t>
                    </m:r>
                    <m:r>
                      <a:rPr lang="es-ES" b="0" i="1" smtClean="0">
                        <a:latin typeface="Cambria Math" panose="02040503050406030204" pitchFamily="18" charset="0"/>
                      </a:rPr>
                      <m:t>𝑚</m:t>
                    </m:r>
                  </m:oMath>
                </a14:m>
                <a:r>
                  <a:rPr lang="es-ES_tradnl" dirty="0"/>
                  <a:t> mean?</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453CE11-22FB-873E-01E3-FBDBD2CDD57A}"/>
                  </a:ext>
                </a:extLst>
              </p:cNvPr>
              <p:cNvSpPr>
                <a:spLocks noGrp="1" noRot="1" noChangeAspect="1" noMove="1" noResize="1" noEditPoints="1" noAdjustHandles="1" noChangeArrowheads="1" noChangeShapeType="1" noTextEdit="1"/>
              </p:cNvSpPr>
              <p:nvPr>
                <p:ph idx="1"/>
              </p:nvPr>
            </p:nvSpPr>
            <p:spPr>
              <a:blipFill>
                <a:blip r:embed="rId2"/>
                <a:stretch>
                  <a:fillRect l="-498" t="-704" r="-24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1B693DD-F505-DF57-C674-F104415F572B}"/>
              </a:ext>
            </a:extLst>
          </p:cNvPr>
          <p:cNvSpPr txBox="1"/>
          <p:nvPr/>
        </p:nvSpPr>
        <p:spPr>
          <a:xfrm>
            <a:off x="2665357" y="6291076"/>
            <a:ext cx="8764643" cy="369332"/>
          </a:xfrm>
          <a:prstGeom prst="rect">
            <a:avLst/>
          </a:prstGeom>
          <a:noFill/>
        </p:spPr>
        <p:txBody>
          <a:bodyPr wrap="none" rtlCol="0">
            <a:spAutoFit/>
          </a:bodyPr>
          <a:lstStyle/>
          <a:p>
            <a:r>
              <a:rPr lang="en-US" dirty="0"/>
              <a:t>* Later in the course we will see what happens when we violate this, and other assumptions.</a:t>
            </a:r>
          </a:p>
        </p:txBody>
      </p:sp>
    </p:spTree>
    <p:extLst>
      <p:ext uri="{BB962C8B-B14F-4D97-AF65-F5344CB8AC3E}">
        <p14:creationId xmlns:p14="http://schemas.microsoft.com/office/powerpoint/2010/main" val="317361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9262-C792-FBE5-73FD-DF8720687AAA}"/>
              </a:ext>
            </a:extLst>
          </p:cNvPr>
          <p:cNvSpPr>
            <a:spLocks noGrp="1"/>
          </p:cNvSpPr>
          <p:nvPr>
            <p:ph type="title"/>
          </p:nvPr>
        </p:nvSpPr>
        <p:spPr/>
        <p:txBody>
          <a:bodyPr/>
          <a:lstStyle/>
          <a:p>
            <a:r>
              <a:rPr lang="en-US" dirty="0"/>
              <a:t>The Simple Regression Model (SRM)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481D2-316F-2B3C-11D4-874883E2F9C7}"/>
                  </a:ext>
                </a:extLst>
              </p:cNvPr>
              <p:cNvSpPr>
                <a:spLocks noGrp="1"/>
              </p:cNvSpPr>
              <p:nvPr>
                <p:ph idx="1"/>
              </p:nvPr>
            </p:nvSpPr>
            <p:spPr/>
            <p:txBody>
              <a:bodyPr/>
              <a:lstStyle/>
              <a:p>
                <a:r>
                  <a:rPr lang="en-CA" dirty="0"/>
                  <a:t>Cool. Let’s turn that into a </a:t>
                </a:r>
                <a:r>
                  <a:rPr lang="en-CA" b="1" dirty="0"/>
                  <a:t>linear regression model</a:t>
                </a:r>
                <a:r>
                  <a:rPr lang="en-CA" dirty="0"/>
                  <a:t>.</a:t>
                </a:r>
              </a:p>
              <a:p>
                <a:r>
                  <a:rPr lang="en-CA" dirty="0"/>
                  <a:t>To examine how </a:t>
                </a:r>
                <a14:m>
                  <m:oMath xmlns:m="http://schemas.openxmlformats.org/officeDocument/2006/math">
                    <m:r>
                      <a:rPr lang="en-CA" i="1" smtClean="0">
                        <a:latin typeface="Cambria Math" panose="02040503050406030204" pitchFamily="18" charset="0"/>
                      </a:rPr>
                      <m:t>𝑦</m:t>
                    </m:r>
                  </m:oMath>
                </a14:m>
                <a:r>
                  <a:rPr lang="en-CA" dirty="0"/>
                  <a:t> varies with changes in </a:t>
                </a:r>
                <a14:m>
                  <m:oMath xmlns:m="http://schemas.openxmlformats.org/officeDocument/2006/math">
                    <m:r>
                      <a:rPr lang="en-CA" i="1" smtClean="0">
                        <a:latin typeface="Cambria Math" panose="02040503050406030204" pitchFamily="18" charset="0"/>
                      </a:rPr>
                      <m:t>𝑥</m:t>
                    </m:r>
                  </m:oMath>
                </a14:m>
                <a:r>
                  <a:rPr lang="en-CA" dirty="0"/>
                  <a:t>, we propose a two-variable linear regression model (also known as a </a:t>
                </a:r>
                <a:r>
                  <a:rPr lang="en-CA" i="1" dirty="0"/>
                  <a:t>bivariate linear regression model</a:t>
                </a:r>
                <a:r>
                  <a:rPr lang="en-CA" dirty="0"/>
                  <a:t>) in the population of interest (the population regression function or PRF): </a:t>
                </a:r>
              </a:p>
              <a:p>
                <a:pPr lvl="1"/>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endParaRPr lang="en-CA" dirty="0"/>
              </a:p>
              <a:p>
                <a14:m>
                  <m:oMath xmlns:m="http://schemas.openxmlformats.org/officeDocument/2006/math">
                    <m:r>
                      <a:rPr lang="en-US" b="1" i="1" dirty="0" smtClean="0">
                        <a:solidFill>
                          <a:schemeClr val="accent1"/>
                        </a:solidFill>
                        <a:latin typeface="Cambria Math" panose="02040503050406030204" pitchFamily="18" charset="0"/>
                      </a:rPr>
                      <m:t>𝒚</m:t>
                    </m:r>
                  </m:oMath>
                </a14:m>
                <a:r>
                  <a:rPr lang="en-US" dirty="0"/>
                  <a:t> is the dependent variable (or the explained or response or outcome variable, </a:t>
                </a:r>
                <a:r>
                  <a:rPr lang="en-US" i="1" dirty="0"/>
                  <a:t>wage</a:t>
                </a:r>
                <a:r>
                  <a:rPr lang="en-US" dirty="0"/>
                  <a:t>) </a:t>
                </a:r>
              </a:p>
              <a:p>
                <a14:m>
                  <m:oMath xmlns:m="http://schemas.openxmlformats.org/officeDocument/2006/math">
                    <m:r>
                      <a:rPr lang="en-US" b="1" i="1" dirty="0" smtClean="0">
                        <a:solidFill>
                          <a:schemeClr val="accent1"/>
                        </a:solidFill>
                        <a:latin typeface="Cambria Math" panose="02040503050406030204" pitchFamily="18" charset="0"/>
                      </a:rPr>
                      <m:t>𝒙</m:t>
                    </m:r>
                  </m:oMath>
                </a14:m>
                <a:r>
                  <a:rPr lang="en-US" dirty="0"/>
                  <a:t> is the independent variable (or explanatory or control variable or covariate, </a:t>
                </a:r>
                <a:r>
                  <a:rPr lang="en-US" i="1" dirty="0"/>
                  <a:t>experience</a:t>
                </a:r>
                <a:r>
                  <a:rPr lang="en-US" dirty="0"/>
                  <a:t>).</a:t>
                </a:r>
              </a:p>
              <a:p>
                <a14:m>
                  <m:oMath xmlns:m="http://schemas.openxmlformats.org/officeDocument/2006/math">
                    <m:r>
                      <a:rPr lang="en-US" b="1" i="1" dirty="0">
                        <a:solidFill>
                          <a:schemeClr val="accent1"/>
                        </a:solidFill>
                        <a:latin typeface="Cambria Math" panose="02040503050406030204" pitchFamily="18" charset="0"/>
                      </a:rPr>
                      <m:t>𝝁</m:t>
                    </m:r>
                  </m:oMath>
                </a14:m>
                <a:r>
                  <a:rPr lang="en-US" dirty="0"/>
                  <a:t>, called the error term or disturbance, represents factors other than </a:t>
                </a:r>
                <a14:m>
                  <m:oMath xmlns:m="http://schemas.openxmlformats.org/officeDocument/2006/math">
                    <m:r>
                      <a:rPr lang="en-US" i="1" dirty="0">
                        <a:latin typeface="Cambria Math" panose="02040503050406030204" pitchFamily="18" charset="0"/>
                      </a:rPr>
                      <m:t>𝑥</m:t>
                    </m:r>
                  </m:oMath>
                </a14:m>
                <a:r>
                  <a:rPr lang="en-US" dirty="0"/>
                  <a:t> that affect </a:t>
                </a:r>
                <a14:m>
                  <m:oMath xmlns:m="http://schemas.openxmlformats.org/officeDocument/2006/math">
                    <m:r>
                      <a:rPr lang="en-US" i="1" dirty="0">
                        <a:latin typeface="Cambria Math" panose="02040503050406030204" pitchFamily="18" charset="0"/>
                      </a:rPr>
                      <m:t>𝑦</m:t>
                    </m:r>
                  </m:oMath>
                </a14:m>
                <a:r>
                  <a:rPr lang="en-US" dirty="0"/>
                  <a:t>, the ”unobserved.”</a:t>
                </a:r>
              </a:p>
              <a:p>
                <a:endParaRPr lang="en-CA" dirty="0"/>
              </a:p>
              <a:p>
                <a:endParaRPr lang="en-CA" dirty="0"/>
              </a:p>
            </p:txBody>
          </p:sp>
        </mc:Choice>
        <mc:Fallback xmlns="">
          <p:sp>
            <p:nvSpPr>
              <p:cNvPr id="3" name="Content Placeholder 2">
                <a:extLst>
                  <a:ext uri="{FF2B5EF4-FFF2-40B4-BE49-F238E27FC236}">
                    <a16:creationId xmlns:a16="http://schemas.microsoft.com/office/drawing/2014/main" id="{34E481D2-316F-2B3C-11D4-874883E2F9C7}"/>
                  </a:ext>
                </a:extLst>
              </p:cNvPr>
              <p:cNvSpPr>
                <a:spLocks noGrp="1" noRot="1" noChangeAspect="1" noMove="1" noResize="1" noEditPoints="1" noAdjustHandles="1" noChangeArrowheads="1" noChangeShapeType="1" noTextEdit="1"/>
              </p:cNvSpPr>
              <p:nvPr>
                <p:ph idx="1"/>
              </p:nvPr>
            </p:nvSpPr>
            <p:spPr>
              <a:blipFill>
                <a:blip r:embed="rId2"/>
                <a:stretch>
                  <a:fillRect l="-498" t="-704" r="-1121"/>
                </a:stretch>
              </a:blipFill>
            </p:spPr>
            <p:txBody>
              <a:bodyPr/>
              <a:lstStyle/>
              <a:p>
                <a:r>
                  <a:rPr lang="en-US">
                    <a:noFill/>
                  </a:rPr>
                  <a:t> </a:t>
                </a:r>
              </a:p>
            </p:txBody>
          </p:sp>
        </mc:Fallback>
      </mc:AlternateContent>
    </p:spTree>
    <p:extLst>
      <p:ext uri="{BB962C8B-B14F-4D97-AF65-F5344CB8AC3E}">
        <p14:creationId xmlns:p14="http://schemas.microsoft.com/office/powerpoint/2010/main" val="423788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FC36-A79B-5FC2-0939-1159D3188868}"/>
              </a:ext>
            </a:extLst>
          </p:cNvPr>
          <p:cNvSpPr>
            <a:spLocks noGrp="1"/>
          </p:cNvSpPr>
          <p:nvPr>
            <p:ph type="title"/>
          </p:nvPr>
        </p:nvSpPr>
        <p:spPr/>
        <p:txBody>
          <a:bodyPr/>
          <a:lstStyle/>
          <a:p>
            <a:r>
              <a:rPr lang="en-US" dirty="0"/>
              <a:t>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2C09F6-601F-4D16-F90F-03CC937888CB}"/>
                  </a:ext>
                </a:extLst>
              </p:cNvPr>
              <p:cNvSpPr>
                <a:spLocks noGrp="1"/>
              </p:cNvSpPr>
              <p:nvPr>
                <p:ph idx="1"/>
              </p:nvPr>
            </p:nvSpPr>
            <p:spPr/>
            <p:txBody>
              <a:bodyPr/>
              <a:lstStyle/>
              <a:p>
                <a:r>
                  <a:rPr lang="en-CA" dirty="0">
                    <a:solidFill>
                      <a:schemeClr val="accent1"/>
                    </a:solidFill>
                  </a:rPr>
                  <a:t>Intercept (</a:t>
                </a:r>
                <a14:m>
                  <m:oMath xmlns:m="http://schemas.openxmlformats.org/officeDocument/2006/math">
                    <m:sSub>
                      <m:sSubPr>
                        <m:ctrlPr>
                          <a:rPr lang="en-CA" i="1" smtClean="0">
                            <a:solidFill>
                              <a:schemeClr val="accent1"/>
                            </a:solidFill>
                            <a:latin typeface="Cambria Math" panose="02040503050406030204" pitchFamily="18" charset="0"/>
                          </a:rPr>
                        </m:ctrlPr>
                      </m:sSubPr>
                      <m:e>
                        <m:r>
                          <a:rPr lang="en-CA" i="1" smtClean="0">
                            <a:solidFill>
                              <a:schemeClr val="accent1"/>
                            </a:solidFill>
                            <a:latin typeface="Cambria Math" panose="02040503050406030204" pitchFamily="18" charset="0"/>
                            <a:ea typeface="Cambria Math" panose="02040503050406030204" pitchFamily="18" charset="0"/>
                          </a:rPr>
                          <m:t>𝛽</m:t>
                        </m:r>
                      </m:e>
                      <m:sub>
                        <m:r>
                          <a:rPr lang="en-CA" b="0" i="1" smtClean="0">
                            <a:solidFill>
                              <a:schemeClr val="accent1"/>
                            </a:solidFill>
                            <a:latin typeface="Cambria Math" panose="02040503050406030204" pitchFamily="18" charset="0"/>
                          </a:rPr>
                          <m:t>0</m:t>
                        </m:r>
                      </m:sub>
                    </m:sSub>
                  </m:oMath>
                </a14:m>
                <a:r>
                  <a:rPr lang="en-CA" dirty="0">
                    <a:solidFill>
                      <a:schemeClr val="accent1"/>
                    </a:solidFill>
                  </a:rPr>
                  <a:t>): </a:t>
                </a:r>
                <a:r>
                  <a:rPr lang="en-CA" dirty="0"/>
                  <a:t>the value of </a:t>
                </a:r>
                <a14:m>
                  <m:oMath xmlns:m="http://schemas.openxmlformats.org/officeDocument/2006/math">
                    <m:r>
                      <a:rPr lang="en-CA" b="0" i="1" smtClean="0">
                        <a:latin typeface="Cambria Math" panose="02040503050406030204" pitchFamily="18" charset="0"/>
                      </a:rPr>
                      <m:t>𝑦</m:t>
                    </m:r>
                  </m:oMath>
                </a14:m>
                <a:r>
                  <a:rPr lang="en-CA" dirty="0"/>
                  <a:t> when </a:t>
                </a:r>
                <a14:m>
                  <m:oMath xmlns:m="http://schemas.openxmlformats.org/officeDocument/2006/math">
                    <m:r>
                      <a:rPr lang="en-CA" b="0" i="1" smtClean="0">
                        <a:latin typeface="Cambria Math" panose="02040503050406030204" pitchFamily="18" charset="0"/>
                      </a:rPr>
                      <m:t>𝑥</m:t>
                    </m:r>
                    <m:r>
                      <a:rPr lang="en-CA" b="0" i="1" smtClean="0">
                        <a:latin typeface="Cambria Math" panose="02040503050406030204" pitchFamily="18" charset="0"/>
                      </a:rPr>
                      <m:t>=0</m:t>
                    </m:r>
                  </m:oMath>
                </a14:m>
                <a:r>
                  <a:rPr lang="en-CA" dirty="0"/>
                  <a:t>. In other words, if my experience was zero years, what would my salary be. In our regression equation:</a:t>
                </a:r>
              </a:p>
              <a:p>
                <a:pPr lvl="1">
                  <a:buFont typeface="Wingdings" pitchFamily="2" charset="2"/>
                  <a:buChar char="§"/>
                </a:pPr>
                <a14:m>
                  <m:oMath xmlns:m="http://schemas.openxmlformats.org/officeDocument/2006/math">
                    <m:r>
                      <a:rPr lang="en-CA" i="1">
                        <a:latin typeface="Cambria Math" panose="02040503050406030204" pitchFamily="18" charset="0"/>
                      </a:rPr>
                      <m:t>𝑦</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0</m:t>
                        </m:r>
                      </m:sub>
                    </m:sSub>
                    <m:r>
                      <a:rPr lang="en-CA" i="1">
                        <a:latin typeface="Cambria Math" panose="020405030504060302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1</m:t>
                        </m:r>
                      </m:sub>
                    </m:sSub>
                    <m:r>
                      <a:rPr lang="en-CA" b="0" i="1" smtClean="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oMath>
                </a14:m>
                <a:endParaRPr lang="en-CA" dirty="0"/>
              </a:p>
              <a:p>
                <a:pPr lvl="1">
                  <a:buFont typeface="Wingdings" pitchFamily="2" charset="2"/>
                  <a:buChar char="§"/>
                </a:pPr>
                <a14:m>
                  <m:oMath xmlns:m="http://schemas.openxmlformats.org/officeDocument/2006/math">
                    <m:r>
                      <a:rPr lang="en-CA" i="1">
                        <a:latin typeface="Cambria Math" panose="02040503050406030204" pitchFamily="18" charset="0"/>
                      </a:rPr>
                      <m:t>𝑦</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0</m:t>
                        </m:r>
                      </m:sub>
                    </m:sSub>
                    <m:r>
                      <a:rPr lang="en-CA" i="1">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oMath>
                </a14:m>
                <a:endParaRPr lang="en-CA" dirty="0"/>
              </a:p>
              <a:p>
                <a:r>
                  <a:rPr lang="en-CA" dirty="0">
                    <a:solidFill>
                      <a:schemeClr val="accent1"/>
                    </a:solidFill>
                  </a:rPr>
                  <a:t>Slope (</a:t>
                </a:r>
                <a14:m>
                  <m:oMath xmlns:m="http://schemas.openxmlformats.org/officeDocument/2006/math">
                    <m:sSub>
                      <m:sSubPr>
                        <m:ctrlPr>
                          <a:rPr lang="en-CA" i="1" smtClean="0">
                            <a:solidFill>
                              <a:schemeClr val="accent1"/>
                            </a:solidFill>
                            <a:latin typeface="Cambria Math" panose="02040503050406030204" pitchFamily="18" charset="0"/>
                          </a:rPr>
                        </m:ctrlPr>
                      </m:sSubPr>
                      <m:e>
                        <m:r>
                          <a:rPr lang="en-CA" i="1" smtClean="0">
                            <a:solidFill>
                              <a:schemeClr val="accent1"/>
                            </a:solidFill>
                            <a:latin typeface="Cambria Math" panose="02040503050406030204" pitchFamily="18" charset="0"/>
                            <a:ea typeface="Cambria Math" panose="02040503050406030204" pitchFamily="18" charset="0"/>
                          </a:rPr>
                          <m:t>𝛽</m:t>
                        </m:r>
                      </m:e>
                      <m:sub>
                        <m:r>
                          <a:rPr lang="en-CA" b="0" i="1" smtClean="0">
                            <a:solidFill>
                              <a:schemeClr val="accent1"/>
                            </a:solidFill>
                            <a:latin typeface="Cambria Math" panose="02040503050406030204" pitchFamily="18" charset="0"/>
                          </a:rPr>
                          <m:t>1</m:t>
                        </m:r>
                      </m:sub>
                    </m:sSub>
                  </m:oMath>
                </a14:m>
                <a:r>
                  <a:rPr lang="en-CA" dirty="0">
                    <a:solidFill>
                      <a:schemeClr val="accent1"/>
                    </a:solidFill>
                  </a:rPr>
                  <a:t>): </a:t>
                </a:r>
                <a:r>
                  <a:rPr lang="en-CA" dirty="0"/>
                  <a:t>the pace at which </a:t>
                </a:r>
                <a14:m>
                  <m:oMath xmlns:m="http://schemas.openxmlformats.org/officeDocument/2006/math">
                    <m:r>
                      <a:rPr lang="en-CA" b="0" i="1" smtClean="0">
                        <a:latin typeface="Cambria Math" panose="02040503050406030204" pitchFamily="18" charset="0"/>
                      </a:rPr>
                      <m:t>𝑦</m:t>
                    </m:r>
                  </m:oMath>
                </a14:m>
                <a:r>
                  <a:rPr lang="en-CA" dirty="0"/>
                  <a:t> changes in relation to a one-unit change in </a:t>
                </a:r>
                <a14:m>
                  <m:oMath xmlns:m="http://schemas.openxmlformats.org/officeDocument/2006/math">
                    <m:r>
                      <a:rPr lang="en-CA" b="0" i="1" smtClean="0">
                        <a:latin typeface="Cambria Math" panose="02040503050406030204" pitchFamily="18" charset="0"/>
                      </a:rPr>
                      <m:t>𝑥</m:t>
                    </m:r>
                  </m:oMath>
                </a14:m>
                <a:r>
                  <a:rPr lang="en-CA" dirty="0"/>
                  <a:t>*.</a:t>
                </a:r>
              </a:p>
              <a:p>
                <a:pPr lvl="1">
                  <a:buFont typeface="Wingdings" pitchFamily="2" charset="2"/>
                  <a:buChar char="§"/>
                </a:pPr>
                <a14:m>
                  <m:oMath xmlns:m="http://schemas.openxmlformats.org/officeDocument/2006/math">
                    <m:f>
                      <m:fPr>
                        <m:ctrlPr>
                          <a:rPr lang="en-CA" i="1" smtClean="0">
                            <a:latin typeface="Cambria Math" panose="02040503050406030204" pitchFamily="18" charset="0"/>
                          </a:rPr>
                        </m:ctrlPr>
                      </m:fPr>
                      <m:num>
                        <m:r>
                          <a:rPr lang="en-CA" i="1" smtClean="0">
                            <a:latin typeface="Cambria Math" panose="02040503050406030204" pitchFamily="18" charset="0"/>
                          </a:rPr>
                          <m:t>𝑑𝑦</m:t>
                        </m:r>
                      </m:num>
                      <m:den>
                        <m:r>
                          <a:rPr lang="en-CA" i="1" smtClean="0">
                            <a:latin typeface="Cambria Math" panose="02040503050406030204" pitchFamily="18" charset="0"/>
                          </a:rPr>
                          <m:t>𝑑𝑥</m:t>
                        </m:r>
                      </m:den>
                    </m:f>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i="1" dirty="0">
                            <a:latin typeface="Cambria Math" panose="02040503050406030204" pitchFamily="18" charset="0"/>
                          </a:rPr>
                          <m:t>∆</m:t>
                        </m:r>
                        <m:r>
                          <a:rPr lang="en-CA" i="1">
                            <a:latin typeface="Cambria Math" panose="02040503050406030204" pitchFamily="18" charset="0"/>
                          </a:rPr>
                          <m:t>𝑦</m:t>
                        </m:r>
                      </m:num>
                      <m:den>
                        <m:r>
                          <a:rPr lang="en-CA" i="1" dirty="0">
                            <a:latin typeface="Cambria Math" panose="02040503050406030204" pitchFamily="18" charset="0"/>
                          </a:rPr>
                          <m:t>∆</m:t>
                        </m:r>
                        <m:r>
                          <a:rPr lang="en-CA" i="1">
                            <a:latin typeface="Cambria Math" panose="02040503050406030204" pitchFamily="18" charset="0"/>
                          </a:rPr>
                          <m:t>𝑥</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oMath>
                </a14:m>
                <a:endParaRPr lang="en-CA" dirty="0"/>
              </a:p>
              <a:p>
                <a:pPr lvl="1">
                  <a:buFont typeface="Wingdings" pitchFamily="2" charset="2"/>
                  <a:buChar char="§"/>
                </a:pPr>
                <a:r>
                  <a:rPr lang="en-CA" dirty="0"/>
                  <a:t>This is true if the the other factors in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CA" dirty="0"/>
                  <a:t> are held fixed (</a:t>
                </a:r>
                <a14:m>
                  <m:oMath xmlns:m="http://schemas.openxmlformats.org/officeDocument/2006/math">
                    <m:r>
                      <a:rPr lang="en-CA"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CA" b="0" i="0" smtClean="0">
                        <a:latin typeface="Cambria Math" panose="02040503050406030204" pitchFamily="18" charset="0"/>
                        <a:ea typeface="Cambria Math" panose="02040503050406030204" pitchFamily="18" charset="0"/>
                      </a:rPr>
                      <m:t>=0</m:t>
                    </m:r>
                  </m:oMath>
                </a14:m>
                <a:r>
                  <a:rPr lang="en-CA" dirty="0"/>
                  <a:t>).</a:t>
                </a:r>
              </a:p>
            </p:txBody>
          </p:sp>
        </mc:Choice>
        <mc:Fallback xmlns="">
          <p:sp>
            <p:nvSpPr>
              <p:cNvPr id="3" name="Content Placeholder 2">
                <a:extLst>
                  <a:ext uri="{FF2B5EF4-FFF2-40B4-BE49-F238E27FC236}">
                    <a16:creationId xmlns:a16="http://schemas.microsoft.com/office/drawing/2014/main" id="{942C09F6-601F-4D16-F90F-03CC937888CB}"/>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FA1BF4-C2BB-AF66-0C31-B9C91DB43D09}"/>
                  </a:ext>
                </a:extLst>
              </p:cNvPr>
              <p:cNvSpPr txBox="1"/>
              <p:nvPr/>
            </p:nvSpPr>
            <p:spPr>
              <a:xfrm>
                <a:off x="4299856" y="5552285"/>
                <a:ext cx="7130143" cy="923330"/>
              </a:xfrm>
              <a:prstGeom prst="rect">
                <a:avLst/>
              </a:prstGeom>
              <a:noFill/>
            </p:spPr>
            <p:txBody>
              <a:bodyPr wrap="square" rtlCol="0">
                <a:spAutoFit/>
              </a:bodyPr>
              <a:lstStyle/>
              <a:p>
                <a:r>
                  <a:rPr lang="en-US" dirty="0"/>
                  <a:t>* Note also that the linearity of </a:t>
                </a: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r>
                  <a:rPr lang="en-US" dirty="0"/>
                  <a:t>implies that a one-unit change in </a:t>
                </a:r>
                <a14:m>
                  <m:oMath xmlns:m="http://schemas.openxmlformats.org/officeDocument/2006/math">
                    <m:r>
                      <a:rPr lang="en-CA" b="0" i="1" smtClean="0">
                        <a:latin typeface="Cambria Math" panose="02040503050406030204" pitchFamily="18" charset="0"/>
                      </a:rPr>
                      <m:t>𝑥</m:t>
                    </m:r>
                  </m:oMath>
                </a14:m>
                <a:r>
                  <a:rPr lang="en-US" dirty="0"/>
                  <a:t> has the same effect on </a:t>
                </a:r>
                <a14:m>
                  <m:oMath xmlns:m="http://schemas.openxmlformats.org/officeDocument/2006/math">
                    <m:r>
                      <a:rPr lang="en-CA" i="1">
                        <a:latin typeface="Cambria Math" panose="02040503050406030204" pitchFamily="18" charset="0"/>
                      </a:rPr>
                      <m:t>𝑦</m:t>
                    </m:r>
                  </m:oMath>
                </a14:m>
                <a:r>
                  <a:rPr lang="en-US" dirty="0"/>
                  <a:t>, regardless of the initial value of </a:t>
                </a:r>
                <a14:m>
                  <m:oMath xmlns:m="http://schemas.openxmlformats.org/officeDocument/2006/math">
                    <m:r>
                      <a:rPr lang="en-CA" i="1">
                        <a:latin typeface="Cambria Math" panose="02040503050406030204" pitchFamily="18" charset="0"/>
                      </a:rPr>
                      <m:t>𝑥</m:t>
                    </m:r>
                  </m:oMath>
                </a14:m>
                <a:r>
                  <a:rPr lang="en-US" dirty="0"/>
                  <a:t>. This is unrealistic in many applications.</a:t>
                </a:r>
              </a:p>
            </p:txBody>
          </p:sp>
        </mc:Choice>
        <mc:Fallback xmlns="">
          <p:sp>
            <p:nvSpPr>
              <p:cNvPr id="4" name="TextBox 3">
                <a:extLst>
                  <a:ext uri="{FF2B5EF4-FFF2-40B4-BE49-F238E27FC236}">
                    <a16:creationId xmlns:a16="http://schemas.microsoft.com/office/drawing/2014/main" id="{C8FA1BF4-C2BB-AF66-0C31-B9C91DB43D09}"/>
                  </a:ext>
                </a:extLst>
              </p:cNvPr>
              <p:cNvSpPr txBox="1">
                <a:spLocks noRot="1" noChangeAspect="1" noMove="1" noResize="1" noEditPoints="1" noAdjustHandles="1" noChangeArrowheads="1" noChangeShapeType="1" noTextEdit="1"/>
              </p:cNvSpPr>
              <p:nvPr/>
            </p:nvSpPr>
            <p:spPr>
              <a:xfrm>
                <a:off x="4299856" y="5552285"/>
                <a:ext cx="7130143" cy="923330"/>
              </a:xfrm>
              <a:prstGeom prst="rect">
                <a:avLst/>
              </a:prstGeom>
              <a:blipFill>
                <a:blip r:embed="rId3"/>
                <a:stretch>
                  <a:fillRect l="-710" t="-4110" r="-178" b="-9589"/>
                </a:stretch>
              </a:blipFill>
            </p:spPr>
            <p:txBody>
              <a:bodyPr/>
              <a:lstStyle/>
              <a:p>
                <a:r>
                  <a:rPr lang="en-US">
                    <a:noFill/>
                  </a:rPr>
                  <a:t> </a:t>
                </a:r>
              </a:p>
            </p:txBody>
          </p:sp>
        </mc:Fallback>
      </mc:AlternateContent>
    </p:spTree>
    <p:extLst>
      <p:ext uri="{BB962C8B-B14F-4D97-AF65-F5344CB8AC3E}">
        <p14:creationId xmlns:p14="http://schemas.microsoft.com/office/powerpoint/2010/main" val="318738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FC281BA-E333-1956-D248-05ACF8C10DA2}"/>
              </a:ext>
            </a:extLst>
          </p:cNvPr>
          <p:cNvCxnSpPr/>
          <p:nvPr/>
        </p:nvCxnSpPr>
        <p:spPr>
          <a:xfrm>
            <a:off x="3253839" y="653143"/>
            <a:ext cx="0" cy="5403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E125070-AA05-F857-72C2-5ED56DFC0B3F}"/>
              </a:ext>
            </a:extLst>
          </p:cNvPr>
          <p:cNvCxnSpPr>
            <a:cxnSpLocks/>
          </p:cNvCxnSpPr>
          <p:nvPr/>
        </p:nvCxnSpPr>
        <p:spPr>
          <a:xfrm flipH="1">
            <a:off x="2753096" y="5425045"/>
            <a:ext cx="59277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1C5BD1A-7FEB-D181-AB13-A517754611AE}"/>
              </a:ext>
            </a:extLst>
          </p:cNvPr>
          <p:cNvCxnSpPr/>
          <p:nvPr/>
        </p:nvCxnSpPr>
        <p:spPr>
          <a:xfrm flipV="1">
            <a:off x="2861953" y="1365662"/>
            <a:ext cx="5047013" cy="3040083"/>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FBD5A047-B94E-47CA-1018-1A422CD02E05}"/>
                  </a:ext>
                </a:extLst>
              </p14:cNvPr>
              <p14:cNvContentPartPr/>
              <p14:nvPr/>
            </p14:nvContentPartPr>
            <p14:xfrm>
              <a:off x="3259150" y="5444023"/>
              <a:ext cx="3240" cy="69480"/>
            </p14:xfrm>
          </p:contentPart>
        </mc:Choice>
        <mc:Fallback xmlns="">
          <p:pic>
            <p:nvPicPr>
              <p:cNvPr id="13" name="Ink 12">
                <a:extLst>
                  <a:ext uri="{FF2B5EF4-FFF2-40B4-BE49-F238E27FC236}">
                    <a16:creationId xmlns:a16="http://schemas.microsoft.com/office/drawing/2014/main" id="{FBD5A047-B94E-47CA-1018-1A422CD02E05}"/>
                  </a:ext>
                </a:extLst>
              </p:cNvPr>
              <p:cNvPicPr/>
              <p:nvPr/>
            </p:nvPicPr>
            <p:blipFill>
              <a:blip r:embed="rId3"/>
              <a:stretch>
                <a:fillRect/>
              </a:stretch>
            </p:blipFill>
            <p:spPr>
              <a:xfrm>
                <a:off x="3242950" y="5426023"/>
                <a:ext cx="35316" cy="105120"/>
              </a:xfrm>
              <a:prstGeom prst="rect">
                <a:avLst/>
              </a:prstGeom>
            </p:spPr>
          </p:pic>
        </mc:Fallback>
      </mc:AlternateContent>
      <p:grpSp>
        <p:nvGrpSpPr>
          <p:cNvPr id="15" name="Group 14">
            <a:extLst>
              <a:ext uri="{FF2B5EF4-FFF2-40B4-BE49-F238E27FC236}">
                <a16:creationId xmlns:a16="http://schemas.microsoft.com/office/drawing/2014/main" id="{18179CD2-ED36-C880-74EE-D07099027485}"/>
              </a:ext>
            </a:extLst>
          </p:cNvPr>
          <p:cNvGrpSpPr/>
          <p:nvPr/>
        </p:nvGrpSpPr>
        <p:grpSpPr>
          <a:xfrm>
            <a:off x="4622830" y="5416303"/>
            <a:ext cx="7200" cy="70560"/>
            <a:chOff x="4622830" y="5416303"/>
            <a:chExt cx="7200" cy="70560"/>
          </a:xfrm>
        </p:grpSpPr>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727DB4E7-23D9-4FDC-031B-B9EA624C7091}"/>
                    </a:ext>
                  </a:extLst>
                </p14:cNvPr>
                <p14:cNvContentPartPr/>
                <p14:nvPr/>
              </p14:nvContentPartPr>
              <p14:xfrm>
                <a:off x="4629310" y="5418103"/>
                <a:ext cx="360" cy="29880"/>
              </p14:xfrm>
            </p:contentPart>
          </mc:Choice>
          <mc:Fallback xmlns="">
            <p:pic>
              <p:nvPicPr>
                <p:cNvPr id="21" name="Ink 20">
                  <a:extLst>
                    <a:ext uri="{FF2B5EF4-FFF2-40B4-BE49-F238E27FC236}">
                      <a16:creationId xmlns:a16="http://schemas.microsoft.com/office/drawing/2014/main" id="{9CB41F67-FA8C-DA4D-B359-70B3E5A85E09}"/>
                    </a:ext>
                  </a:extLst>
                </p:cNvPr>
                <p:cNvPicPr/>
                <p:nvPr/>
              </p:nvPicPr>
              <p:blipFill>
                <a:blip r:embed="rId15"/>
                <a:stretch>
                  <a:fillRect/>
                </a:stretch>
              </p:blipFill>
              <p:spPr>
                <a:xfrm>
                  <a:off x="4611670" y="5400103"/>
                  <a:ext cx="360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D7080FBB-BB92-6B54-C50A-34D1D2D8D8CA}"/>
                    </a:ext>
                  </a:extLst>
                </p14:cNvPr>
                <p14:cNvContentPartPr/>
                <p14:nvPr/>
              </p14:nvContentPartPr>
              <p14:xfrm>
                <a:off x="4622830" y="5416303"/>
                <a:ext cx="7200" cy="70560"/>
              </p14:xfrm>
            </p:contentPart>
          </mc:Choice>
          <mc:Fallback xmlns="">
            <p:pic>
              <p:nvPicPr>
                <p:cNvPr id="22" name="Ink 21">
                  <a:extLst>
                    <a:ext uri="{FF2B5EF4-FFF2-40B4-BE49-F238E27FC236}">
                      <a16:creationId xmlns:a16="http://schemas.microsoft.com/office/drawing/2014/main" id="{7860B9D9-CE0C-FC45-B3E5-1D5F90B5BF9A}"/>
                    </a:ext>
                  </a:extLst>
                </p:cNvPr>
                <p:cNvPicPr/>
                <p:nvPr/>
              </p:nvPicPr>
              <p:blipFill>
                <a:blip r:embed="rId17"/>
                <a:stretch>
                  <a:fillRect/>
                </a:stretch>
              </p:blipFill>
              <p:spPr>
                <a:xfrm>
                  <a:off x="4604830" y="5398303"/>
                  <a:ext cx="42840"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C229897D-E8BD-8161-66B3-E7B359580605}"/>
                  </a:ext>
                </a:extLst>
              </p14:cNvPr>
              <p14:cNvContentPartPr/>
              <p14:nvPr/>
            </p14:nvContentPartPr>
            <p14:xfrm>
              <a:off x="5874550" y="5438983"/>
              <a:ext cx="360" cy="84240"/>
            </p14:xfrm>
          </p:contentPart>
        </mc:Choice>
        <mc:Fallback xmlns="">
          <p:pic>
            <p:nvPicPr>
              <p:cNvPr id="19" name="Ink 18">
                <a:extLst>
                  <a:ext uri="{FF2B5EF4-FFF2-40B4-BE49-F238E27FC236}">
                    <a16:creationId xmlns:a16="http://schemas.microsoft.com/office/drawing/2014/main" id="{C229897D-E8BD-8161-66B3-E7B359580605}"/>
                  </a:ext>
                </a:extLst>
              </p:cNvPr>
              <p:cNvPicPr/>
              <p:nvPr/>
            </p:nvPicPr>
            <p:blipFill>
              <a:blip r:embed="rId19"/>
              <a:stretch>
                <a:fillRect/>
              </a:stretch>
            </p:blipFill>
            <p:spPr>
              <a:xfrm>
                <a:off x="5856550" y="5420983"/>
                <a:ext cx="360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E5ED320-FF47-373F-315B-40179EAC6EB6}"/>
                  </a:ext>
                </a:extLst>
              </p14:cNvPr>
              <p14:cNvContentPartPr/>
              <p14:nvPr/>
            </p14:nvContentPartPr>
            <p14:xfrm>
              <a:off x="3195070" y="4187623"/>
              <a:ext cx="140760" cy="360"/>
            </p14:xfrm>
          </p:contentPart>
        </mc:Choice>
        <mc:Fallback xmlns="">
          <p:pic>
            <p:nvPicPr>
              <p:cNvPr id="21" name="Ink 20">
                <a:extLst>
                  <a:ext uri="{FF2B5EF4-FFF2-40B4-BE49-F238E27FC236}">
                    <a16:creationId xmlns:a16="http://schemas.microsoft.com/office/drawing/2014/main" id="{0E5ED320-FF47-373F-315B-40179EAC6EB6}"/>
                  </a:ext>
                </a:extLst>
              </p:cNvPr>
              <p:cNvPicPr/>
              <p:nvPr/>
            </p:nvPicPr>
            <p:blipFill>
              <a:blip r:embed="rId21"/>
              <a:stretch>
                <a:fillRect/>
              </a:stretch>
            </p:blipFill>
            <p:spPr>
              <a:xfrm>
                <a:off x="3177070" y="4169623"/>
                <a:ext cx="176400" cy="36000"/>
              </a:xfrm>
              <a:prstGeom prst="rect">
                <a:avLst/>
              </a:prstGeom>
            </p:spPr>
          </p:pic>
        </mc:Fallback>
      </mc:AlternateContent>
      <p:cxnSp>
        <p:nvCxnSpPr>
          <p:cNvPr id="26" name="Straight Connector 25">
            <a:extLst>
              <a:ext uri="{FF2B5EF4-FFF2-40B4-BE49-F238E27FC236}">
                <a16:creationId xmlns:a16="http://schemas.microsoft.com/office/drawing/2014/main" id="{94C920C8-CA3C-94CA-540F-5E3DD3783E80}"/>
              </a:ext>
            </a:extLst>
          </p:cNvPr>
          <p:cNvCxnSpPr/>
          <p:nvPr/>
        </p:nvCxnSpPr>
        <p:spPr>
          <a:xfrm flipV="1">
            <a:off x="4629310" y="3336966"/>
            <a:ext cx="0" cy="2079337"/>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3AC4AB-373D-64E5-1005-CEFBE4D373AF}"/>
              </a:ext>
            </a:extLst>
          </p:cNvPr>
          <p:cNvCxnSpPr>
            <a:cxnSpLocks/>
          </p:cNvCxnSpPr>
          <p:nvPr/>
        </p:nvCxnSpPr>
        <p:spPr>
          <a:xfrm flipV="1">
            <a:off x="5874550" y="2576945"/>
            <a:ext cx="0" cy="284810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E6CD4F-593E-4130-425F-DC161F9B4B7E}"/>
              </a:ext>
            </a:extLst>
          </p:cNvPr>
          <p:cNvCxnSpPr>
            <a:cxnSpLocks/>
          </p:cNvCxnSpPr>
          <p:nvPr/>
        </p:nvCxnSpPr>
        <p:spPr>
          <a:xfrm flipH="1" flipV="1">
            <a:off x="3253839" y="3315320"/>
            <a:ext cx="2620711" cy="21646"/>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8CFCA9-D2C8-CC2B-E957-35E38DC4C983}"/>
              </a:ext>
            </a:extLst>
          </p:cNvPr>
          <p:cNvCxnSpPr>
            <a:cxnSpLocks/>
          </p:cNvCxnSpPr>
          <p:nvPr/>
        </p:nvCxnSpPr>
        <p:spPr>
          <a:xfrm flipH="1">
            <a:off x="3253839" y="2576945"/>
            <a:ext cx="2620711" cy="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DBA8B73-F83C-C5FB-5EBB-93AEB776D06D}"/>
              </a:ext>
            </a:extLst>
          </p:cNvPr>
          <p:cNvCxnSpPr>
            <a:cxnSpLocks/>
            <a:stCxn id="71" idx="3"/>
          </p:cNvCxnSpPr>
          <p:nvPr/>
        </p:nvCxnSpPr>
        <p:spPr>
          <a:xfrm>
            <a:off x="7430566" y="2948310"/>
            <a:ext cx="2689416" cy="1239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CA16740-B192-00BC-AC20-6751145B1340}"/>
                  </a:ext>
                </a:extLst>
              </p:cNvPr>
              <p:cNvSpPr txBox="1"/>
              <p:nvPr/>
            </p:nvSpPr>
            <p:spPr>
              <a:xfrm>
                <a:off x="2861953" y="549626"/>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𝑦</m:t>
                      </m:r>
                    </m:oMath>
                  </m:oMathPara>
                </a14:m>
                <a:endParaRPr lang="en-US" dirty="0"/>
              </a:p>
            </p:txBody>
          </p:sp>
        </mc:Choice>
        <mc:Fallback xmlns="">
          <p:sp>
            <p:nvSpPr>
              <p:cNvPr id="61" name="TextBox 60">
                <a:extLst>
                  <a:ext uri="{FF2B5EF4-FFF2-40B4-BE49-F238E27FC236}">
                    <a16:creationId xmlns:a16="http://schemas.microsoft.com/office/drawing/2014/main" id="{0CA16740-B192-00BC-AC20-6751145B1340}"/>
                  </a:ext>
                </a:extLst>
              </p:cNvPr>
              <p:cNvSpPr txBox="1">
                <a:spLocks noRot="1" noChangeAspect="1" noMove="1" noResize="1" noEditPoints="1" noAdjustHandles="1" noChangeArrowheads="1" noChangeShapeType="1" noTextEdit="1"/>
              </p:cNvSpPr>
              <p:nvPr/>
            </p:nvSpPr>
            <p:spPr>
              <a:xfrm>
                <a:off x="2861953" y="549626"/>
                <a:ext cx="382605" cy="369332"/>
              </a:xfrm>
              <a:prstGeom prst="rect">
                <a:avLst/>
              </a:prstGeom>
              <a:blipFill>
                <a:blip r:embed="rId2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F2A5E5B-001E-B4BD-5778-2756ECEF2896}"/>
                  </a:ext>
                </a:extLst>
              </p:cNvPr>
              <p:cNvSpPr txBox="1"/>
              <p:nvPr/>
            </p:nvSpPr>
            <p:spPr>
              <a:xfrm>
                <a:off x="2836150" y="2366191"/>
                <a:ext cx="4789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2</m:t>
                          </m:r>
                        </m:sub>
                      </m:sSub>
                    </m:oMath>
                  </m:oMathPara>
                </a14:m>
                <a:endParaRPr lang="en-US" dirty="0"/>
              </a:p>
            </p:txBody>
          </p:sp>
        </mc:Choice>
        <mc:Fallback xmlns="">
          <p:sp>
            <p:nvSpPr>
              <p:cNvPr id="62" name="TextBox 61">
                <a:extLst>
                  <a:ext uri="{FF2B5EF4-FFF2-40B4-BE49-F238E27FC236}">
                    <a16:creationId xmlns:a16="http://schemas.microsoft.com/office/drawing/2014/main" id="{3F2A5E5B-001E-B4BD-5778-2756ECEF2896}"/>
                  </a:ext>
                </a:extLst>
              </p:cNvPr>
              <p:cNvSpPr txBox="1">
                <a:spLocks noRot="1" noChangeAspect="1" noMove="1" noResize="1" noEditPoints="1" noAdjustHandles="1" noChangeArrowheads="1" noChangeShapeType="1" noTextEdit="1"/>
              </p:cNvSpPr>
              <p:nvPr/>
            </p:nvSpPr>
            <p:spPr>
              <a:xfrm>
                <a:off x="2836150" y="2366191"/>
                <a:ext cx="478977" cy="369332"/>
              </a:xfrm>
              <a:prstGeom prst="rect">
                <a:avLst/>
              </a:prstGeom>
              <a:blipFill>
                <a:blip r:embed="rId2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22C2647-BC40-760E-EE7C-516573DF3853}"/>
                  </a:ext>
                </a:extLst>
              </p:cNvPr>
              <p:cNvSpPr txBox="1"/>
              <p:nvPr/>
            </p:nvSpPr>
            <p:spPr>
              <a:xfrm>
                <a:off x="2862174" y="3048561"/>
                <a:ext cx="4736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1</m:t>
                          </m:r>
                        </m:sub>
                      </m:sSub>
                    </m:oMath>
                  </m:oMathPara>
                </a14:m>
                <a:endParaRPr lang="en-US" dirty="0"/>
              </a:p>
            </p:txBody>
          </p:sp>
        </mc:Choice>
        <mc:Fallback xmlns="">
          <p:sp>
            <p:nvSpPr>
              <p:cNvPr id="63" name="TextBox 62">
                <a:extLst>
                  <a:ext uri="{FF2B5EF4-FFF2-40B4-BE49-F238E27FC236}">
                    <a16:creationId xmlns:a16="http://schemas.microsoft.com/office/drawing/2014/main" id="{222C2647-BC40-760E-EE7C-516573DF3853}"/>
                  </a:ext>
                </a:extLst>
              </p:cNvPr>
              <p:cNvSpPr txBox="1">
                <a:spLocks noRot="1" noChangeAspect="1" noMove="1" noResize="1" noEditPoints="1" noAdjustHandles="1" noChangeArrowheads="1" noChangeShapeType="1" noTextEdit="1"/>
              </p:cNvSpPr>
              <p:nvPr/>
            </p:nvSpPr>
            <p:spPr>
              <a:xfrm>
                <a:off x="2862174" y="3048561"/>
                <a:ext cx="473656" cy="369332"/>
              </a:xfrm>
              <a:prstGeom prst="rect">
                <a:avLst/>
              </a:prstGeom>
              <a:blipFill>
                <a:blip r:embed="rId2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FF1AD543-A55B-7B09-64F7-A0B1FC2B0DB6}"/>
                  </a:ext>
                </a:extLst>
              </p:cNvPr>
              <p:cNvSpPr txBox="1"/>
              <p:nvPr/>
            </p:nvSpPr>
            <p:spPr>
              <a:xfrm>
                <a:off x="2796314" y="3947329"/>
                <a:ext cx="4809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𝛽</m:t>
                          </m:r>
                        </m:e>
                        <m:sub>
                          <m:r>
                            <a:rPr lang="en-CA" b="0" i="1" dirty="0" smtClean="0">
                              <a:latin typeface="Cambria Math" panose="02040503050406030204" pitchFamily="18" charset="0"/>
                            </a:rPr>
                            <m:t>0</m:t>
                          </m:r>
                        </m:sub>
                      </m:sSub>
                    </m:oMath>
                  </m:oMathPara>
                </a14:m>
                <a:endParaRPr lang="en-US" dirty="0"/>
              </a:p>
            </p:txBody>
          </p:sp>
        </mc:Choice>
        <mc:Fallback xmlns="">
          <p:sp>
            <p:nvSpPr>
              <p:cNvPr id="64" name="TextBox 63">
                <a:extLst>
                  <a:ext uri="{FF2B5EF4-FFF2-40B4-BE49-F238E27FC236}">
                    <a16:creationId xmlns:a16="http://schemas.microsoft.com/office/drawing/2014/main" id="{FF1AD543-A55B-7B09-64F7-A0B1FC2B0DB6}"/>
                  </a:ext>
                </a:extLst>
              </p:cNvPr>
              <p:cNvSpPr txBox="1">
                <a:spLocks noRot="1" noChangeAspect="1" noMove="1" noResize="1" noEditPoints="1" noAdjustHandles="1" noChangeArrowheads="1" noChangeShapeType="1" noTextEdit="1"/>
              </p:cNvSpPr>
              <p:nvPr/>
            </p:nvSpPr>
            <p:spPr>
              <a:xfrm>
                <a:off x="2796314" y="3947329"/>
                <a:ext cx="480901" cy="369332"/>
              </a:xfrm>
              <a:prstGeom prst="rect">
                <a:avLst/>
              </a:prstGeom>
              <a:blipFill>
                <a:blip r:embed="rId25"/>
                <a:stretch>
                  <a:fillRect b="-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C4CFF2B-8A89-990E-6745-C4257F9A3A64}"/>
                  </a:ext>
                </a:extLst>
              </p:cNvPr>
              <p:cNvSpPr txBox="1"/>
              <p:nvPr/>
            </p:nvSpPr>
            <p:spPr>
              <a:xfrm>
                <a:off x="8260222" y="5447983"/>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dirty="0" smtClean="0">
                          <a:latin typeface="Cambria Math" panose="02040503050406030204" pitchFamily="18" charset="0"/>
                        </a:rPr>
                        <m:t>𝑥</m:t>
                      </m:r>
                    </m:oMath>
                  </m:oMathPara>
                </a14:m>
                <a:endParaRPr lang="en-US" dirty="0"/>
              </a:p>
            </p:txBody>
          </p:sp>
        </mc:Choice>
        <mc:Fallback xmlns="">
          <p:sp>
            <p:nvSpPr>
              <p:cNvPr id="65" name="TextBox 64">
                <a:extLst>
                  <a:ext uri="{FF2B5EF4-FFF2-40B4-BE49-F238E27FC236}">
                    <a16:creationId xmlns:a16="http://schemas.microsoft.com/office/drawing/2014/main" id="{5C4CFF2B-8A89-990E-6745-C4257F9A3A64}"/>
                  </a:ext>
                </a:extLst>
              </p:cNvPr>
              <p:cNvSpPr txBox="1">
                <a:spLocks noRot="1" noChangeAspect="1" noMove="1" noResize="1" noEditPoints="1" noAdjustHandles="1" noChangeArrowheads="1" noChangeShapeType="1" noTextEdit="1"/>
              </p:cNvSpPr>
              <p:nvPr/>
            </p:nvSpPr>
            <p:spPr>
              <a:xfrm>
                <a:off x="8260222" y="5447983"/>
                <a:ext cx="3826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9E2E5BD-52BE-BDBE-0EDE-6358119F1328}"/>
                  </a:ext>
                </a:extLst>
              </p:cNvPr>
              <p:cNvSpPr txBox="1"/>
              <p:nvPr/>
            </p:nvSpPr>
            <p:spPr>
              <a:xfrm>
                <a:off x="5695871" y="551851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2</m:t>
                      </m:r>
                    </m:oMath>
                  </m:oMathPara>
                </a14:m>
                <a:endParaRPr lang="en-US" dirty="0"/>
              </a:p>
            </p:txBody>
          </p:sp>
        </mc:Choice>
        <mc:Fallback xmlns="">
          <p:sp>
            <p:nvSpPr>
              <p:cNvPr id="66" name="TextBox 65">
                <a:extLst>
                  <a:ext uri="{FF2B5EF4-FFF2-40B4-BE49-F238E27FC236}">
                    <a16:creationId xmlns:a16="http://schemas.microsoft.com/office/drawing/2014/main" id="{B9E2E5BD-52BE-BDBE-0EDE-6358119F1328}"/>
                  </a:ext>
                </a:extLst>
              </p:cNvPr>
              <p:cNvSpPr txBox="1">
                <a:spLocks noRot="1" noChangeAspect="1" noMove="1" noResize="1" noEditPoints="1" noAdjustHandles="1" noChangeArrowheads="1" noChangeShapeType="1" noTextEdit="1"/>
              </p:cNvSpPr>
              <p:nvPr/>
            </p:nvSpPr>
            <p:spPr>
              <a:xfrm>
                <a:off x="5695871" y="5518512"/>
                <a:ext cx="377026"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2E53420-3488-38DA-CA32-495BDC4D7B21}"/>
                  </a:ext>
                </a:extLst>
              </p:cNvPr>
              <p:cNvSpPr txBox="1"/>
              <p:nvPr/>
            </p:nvSpPr>
            <p:spPr>
              <a:xfrm>
                <a:off x="4440797" y="551851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oMath>
                  </m:oMathPara>
                </a14:m>
                <a:endParaRPr lang="en-US" dirty="0"/>
              </a:p>
            </p:txBody>
          </p:sp>
        </mc:Choice>
        <mc:Fallback xmlns="">
          <p:sp>
            <p:nvSpPr>
              <p:cNvPr id="67" name="TextBox 66">
                <a:extLst>
                  <a:ext uri="{FF2B5EF4-FFF2-40B4-BE49-F238E27FC236}">
                    <a16:creationId xmlns:a16="http://schemas.microsoft.com/office/drawing/2014/main" id="{12E53420-3488-38DA-CA32-495BDC4D7B21}"/>
                  </a:ext>
                </a:extLst>
              </p:cNvPr>
              <p:cNvSpPr txBox="1">
                <a:spLocks noRot="1" noChangeAspect="1" noMove="1" noResize="1" noEditPoints="1" noAdjustHandles="1" noChangeArrowheads="1" noChangeShapeType="1" noTextEdit="1"/>
              </p:cNvSpPr>
              <p:nvPr/>
            </p:nvSpPr>
            <p:spPr>
              <a:xfrm>
                <a:off x="4440797" y="5518512"/>
                <a:ext cx="377026"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8D26245-1358-8A49-BB27-4E3426FD9D49}"/>
                  </a:ext>
                </a:extLst>
              </p:cNvPr>
              <p:cNvSpPr txBox="1"/>
              <p:nvPr/>
            </p:nvSpPr>
            <p:spPr>
              <a:xfrm>
                <a:off x="3083190" y="548686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0</m:t>
                      </m:r>
                    </m:oMath>
                  </m:oMathPara>
                </a14:m>
                <a:endParaRPr lang="en-US" dirty="0"/>
              </a:p>
            </p:txBody>
          </p:sp>
        </mc:Choice>
        <mc:Fallback xmlns="">
          <p:sp>
            <p:nvSpPr>
              <p:cNvPr id="68" name="TextBox 67">
                <a:extLst>
                  <a:ext uri="{FF2B5EF4-FFF2-40B4-BE49-F238E27FC236}">
                    <a16:creationId xmlns:a16="http://schemas.microsoft.com/office/drawing/2014/main" id="{E8D26245-1358-8A49-BB27-4E3426FD9D49}"/>
                  </a:ext>
                </a:extLst>
              </p:cNvPr>
              <p:cNvSpPr txBox="1">
                <a:spLocks noRot="1" noChangeAspect="1" noMove="1" noResize="1" noEditPoints="1" noAdjustHandles="1" noChangeArrowheads="1" noChangeShapeType="1" noTextEdit="1"/>
              </p:cNvSpPr>
              <p:nvPr/>
            </p:nvSpPr>
            <p:spPr>
              <a:xfrm>
                <a:off x="3083190" y="5486863"/>
                <a:ext cx="377026"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5011EA9-ADB3-F107-0C59-4E6BBA886A4C}"/>
                  </a:ext>
                </a:extLst>
              </p:cNvPr>
              <p:cNvSpPr txBox="1"/>
              <p:nvPr/>
            </p:nvSpPr>
            <p:spPr>
              <a:xfrm>
                <a:off x="4778596" y="3315998"/>
                <a:ext cx="946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m:t>
                      </m:r>
                      <m:r>
                        <a:rPr lang="en-CA" i="1">
                          <a:latin typeface="Cambria Math" panose="02040503050406030204" pitchFamily="18" charset="0"/>
                        </a:rPr>
                        <m:t>𝑥</m:t>
                      </m:r>
                      <m:r>
                        <a:rPr lang="en-CA" b="0" i="1" smtClean="0">
                          <a:latin typeface="Cambria Math" panose="02040503050406030204" pitchFamily="18" charset="0"/>
                        </a:rPr>
                        <m:t>=1</m:t>
                      </m:r>
                    </m:oMath>
                  </m:oMathPara>
                </a14:m>
                <a:endParaRPr lang="en-US" dirty="0"/>
              </a:p>
            </p:txBody>
          </p:sp>
        </mc:Choice>
        <mc:Fallback xmlns="">
          <p:sp>
            <p:nvSpPr>
              <p:cNvPr id="69" name="TextBox 68">
                <a:extLst>
                  <a:ext uri="{FF2B5EF4-FFF2-40B4-BE49-F238E27FC236}">
                    <a16:creationId xmlns:a16="http://schemas.microsoft.com/office/drawing/2014/main" id="{85011EA9-ADB3-F107-0C59-4E6BBA886A4C}"/>
                  </a:ext>
                </a:extLst>
              </p:cNvPr>
              <p:cNvSpPr txBox="1">
                <a:spLocks noRot="1" noChangeAspect="1" noMove="1" noResize="1" noEditPoints="1" noAdjustHandles="1" noChangeArrowheads="1" noChangeShapeType="1" noTextEdit="1"/>
              </p:cNvSpPr>
              <p:nvPr/>
            </p:nvSpPr>
            <p:spPr>
              <a:xfrm>
                <a:off x="4778596" y="3315998"/>
                <a:ext cx="946669"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013CAE2-F2EC-000D-946C-EAA0A3B0B6B1}"/>
                  </a:ext>
                </a:extLst>
              </p:cNvPr>
              <p:cNvSpPr txBox="1"/>
              <p:nvPr/>
            </p:nvSpPr>
            <p:spPr>
              <a:xfrm>
                <a:off x="5877961" y="2763644"/>
                <a:ext cx="155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m:t>
                      </m:r>
                      <m:r>
                        <a:rPr lang="en-CA" b="0" i="1" dirty="0"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71" name="TextBox 70">
                <a:extLst>
                  <a:ext uri="{FF2B5EF4-FFF2-40B4-BE49-F238E27FC236}">
                    <a16:creationId xmlns:a16="http://schemas.microsoft.com/office/drawing/2014/main" id="{0013CAE2-F2EC-000D-946C-EAA0A3B0B6B1}"/>
                  </a:ext>
                </a:extLst>
              </p:cNvPr>
              <p:cNvSpPr txBox="1">
                <a:spLocks noRot="1" noChangeAspect="1" noMove="1" noResize="1" noEditPoints="1" noAdjustHandles="1" noChangeArrowheads="1" noChangeShapeType="1" noTextEdit="1"/>
              </p:cNvSpPr>
              <p:nvPr/>
            </p:nvSpPr>
            <p:spPr>
              <a:xfrm>
                <a:off x="5877961" y="2763644"/>
                <a:ext cx="1552605" cy="369332"/>
              </a:xfrm>
              <a:prstGeom prst="rect">
                <a:avLst/>
              </a:prstGeom>
              <a:blipFill>
                <a:blip r:embed="rId3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3828C1E-9D2D-6F4F-27D7-661933300814}"/>
                  </a:ext>
                </a:extLst>
              </p:cNvPr>
              <p:cNvSpPr txBox="1"/>
              <p:nvPr/>
            </p:nvSpPr>
            <p:spPr>
              <a:xfrm>
                <a:off x="8260222" y="1047369"/>
                <a:ext cx="2644378" cy="6365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i="1" smtClean="0">
                              <a:latin typeface="Cambria Math" panose="02040503050406030204" pitchFamily="18" charset="0"/>
                            </a:rPr>
                            <m:t>𝑑𝑦</m:t>
                          </m:r>
                        </m:num>
                        <m:den>
                          <m:r>
                            <a:rPr lang="en-CA" i="1" smtClean="0">
                              <a:latin typeface="Cambria Math" panose="02040503050406030204" pitchFamily="18" charset="0"/>
                            </a:rPr>
                            <m:t>𝑑𝑥</m:t>
                          </m:r>
                        </m:den>
                      </m:f>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i="1" dirty="0">
                              <a:latin typeface="Cambria Math" panose="02040503050406030204" pitchFamily="18" charset="0"/>
                            </a:rPr>
                            <m:t>∆</m:t>
                          </m:r>
                          <m:r>
                            <a:rPr lang="en-CA" i="1">
                              <a:latin typeface="Cambria Math" panose="02040503050406030204" pitchFamily="18" charset="0"/>
                            </a:rPr>
                            <m:t>𝑦</m:t>
                          </m:r>
                        </m:num>
                        <m:den>
                          <m:r>
                            <a:rPr lang="en-CA" i="1" dirty="0">
                              <a:latin typeface="Cambria Math" panose="02040503050406030204" pitchFamily="18" charset="0"/>
                            </a:rPr>
                            <m:t>∆</m:t>
                          </m:r>
                          <m:r>
                            <a:rPr lang="en-CA" i="1">
                              <a:latin typeface="Cambria Math" panose="02040503050406030204" pitchFamily="18" charset="0"/>
                            </a:rPr>
                            <m:t>𝑥</m:t>
                          </m:r>
                        </m:den>
                      </m:f>
                      <m:r>
                        <a:rPr lang="en-CA" b="0" i="1" smtClean="0">
                          <a:latin typeface="Cambria Math" panose="02040503050406030204" pitchFamily="18" charset="0"/>
                        </a:rPr>
                        <m:t>=</m:t>
                      </m:r>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1</m:t>
                              </m:r>
                            </m:sub>
                          </m:sSub>
                        </m:num>
                        <m:den>
                          <m:r>
                            <a:rPr lang="en-CA" b="0" i="1" smtClean="0">
                              <a:latin typeface="Cambria Math" panose="02040503050406030204" pitchFamily="18" charset="0"/>
                            </a:rPr>
                            <m:t>1</m:t>
                          </m:r>
                        </m:den>
                      </m:f>
                      <m:r>
                        <a:rPr lang="en-CA" i="1">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oMath>
                  </m:oMathPara>
                </a14:m>
                <a:endParaRPr lang="en-US" dirty="0"/>
              </a:p>
            </p:txBody>
          </p:sp>
        </mc:Choice>
        <mc:Fallback xmlns="">
          <p:sp>
            <p:nvSpPr>
              <p:cNvPr id="73" name="TextBox 72">
                <a:extLst>
                  <a:ext uri="{FF2B5EF4-FFF2-40B4-BE49-F238E27FC236}">
                    <a16:creationId xmlns:a16="http://schemas.microsoft.com/office/drawing/2014/main" id="{C3828C1E-9D2D-6F4F-27D7-661933300814}"/>
                  </a:ext>
                </a:extLst>
              </p:cNvPr>
              <p:cNvSpPr txBox="1">
                <a:spLocks noRot="1" noChangeAspect="1" noMove="1" noResize="1" noEditPoints="1" noAdjustHandles="1" noChangeArrowheads="1" noChangeShapeType="1" noTextEdit="1"/>
              </p:cNvSpPr>
              <p:nvPr/>
            </p:nvSpPr>
            <p:spPr>
              <a:xfrm>
                <a:off x="8260222" y="1047369"/>
                <a:ext cx="2644378" cy="636585"/>
              </a:xfrm>
              <a:prstGeom prst="rect">
                <a:avLst/>
              </a:prstGeom>
              <a:blipFill>
                <a:blip r:embed="rId32"/>
                <a:stretch>
                  <a:fillRect b="-1961"/>
                </a:stretch>
              </a:blipFill>
            </p:spPr>
            <p:txBody>
              <a:bodyPr/>
              <a:lstStyle/>
              <a:p>
                <a:r>
                  <a:rPr lang="en-US">
                    <a:noFill/>
                  </a:rPr>
                  <a:t> </a:t>
                </a:r>
              </a:p>
            </p:txBody>
          </p:sp>
        </mc:Fallback>
      </mc:AlternateContent>
      <p:sp>
        <p:nvSpPr>
          <p:cNvPr id="76" name="TextBox 75">
            <a:extLst>
              <a:ext uri="{FF2B5EF4-FFF2-40B4-BE49-F238E27FC236}">
                <a16:creationId xmlns:a16="http://schemas.microsoft.com/office/drawing/2014/main" id="{8CBE526F-6D80-C06A-65FF-E233A30543B7}"/>
              </a:ext>
            </a:extLst>
          </p:cNvPr>
          <p:cNvSpPr txBox="1"/>
          <p:nvPr/>
        </p:nvSpPr>
        <p:spPr>
          <a:xfrm>
            <a:off x="10168856" y="3657232"/>
            <a:ext cx="599065" cy="1200329"/>
          </a:xfrm>
          <a:prstGeom prst="rect">
            <a:avLst/>
          </a:prstGeom>
          <a:noFill/>
        </p:spPr>
        <p:txBody>
          <a:bodyPr wrap="square" rtlCol="0">
            <a:spAutoFit/>
          </a:bodyPr>
          <a:lstStyle/>
          <a:p>
            <a:r>
              <a:rPr lang="en-US" sz="7200" dirty="0">
                <a:latin typeface="Garamond" panose="02020404030301010803" pitchFamily="18" charset="0"/>
              </a:rPr>
              <a:t>?</a:t>
            </a:r>
            <a:endParaRPr lang="en-US" dirty="0">
              <a:latin typeface="Garamond" panose="02020404030301010803" pitchFamily="18" charset="0"/>
            </a:endParaRPr>
          </a:p>
        </p:txBody>
      </p:sp>
    </p:spTree>
    <p:extLst>
      <p:ext uri="{BB962C8B-B14F-4D97-AF65-F5344CB8AC3E}">
        <p14:creationId xmlns:p14="http://schemas.microsoft.com/office/powerpoint/2010/main" val="359154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5ACA-F3BE-D663-8015-0B5A91B560B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D374F7-064B-AE6A-8157-991A180AEDF5}"/>
                  </a:ext>
                </a:extLst>
              </p:cNvPr>
              <p:cNvSpPr>
                <a:spLocks noGrp="1"/>
              </p:cNvSpPr>
              <p:nvPr>
                <p:ph idx="1"/>
              </p:nvPr>
            </p:nvSpPr>
            <p:spPr/>
            <p:txBody>
              <a:bodyPr/>
              <a:lstStyle/>
              <a:p>
                <a:r>
                  <a:rPr lang="en-US" dirty="0"/>
                  <a:t>Our interest lies in the estimation of the parameters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1</m:t>
                        </m:r>
                      </m:sub>
                    </m:sSub>
                  </m:oMath>
                </a14:m>
                <a:r>
                  <a:rPr lang="en-US" dirty="0"/>
                  <a:t>. </a:t>
                </a:r>
              </a:p>
              <a:p>
                <a:r>
                  <a:rPr lang="en-US" dirty="0"/>
                  <a:t>Recall that </a:t>
                </a: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r>
                  <a:rPr lang="en-US" dirty="0"/>
                  <a:t>is the population equation. This means that the relationship between </a:t>
                </a:r>
                <a14:m>
                  <m:oMath xmlns:m="http://schemas.openxmlformats.org/officeDocument/2006/math">
                    <m:r>
                      <a:rPr lang="en-CA" i="1">
                        <a:latin typeface="Cambria Math" panose="02040503050406030204" pitchFamily="18" charset="0"/>
                      </a:rPr>
                      <m:t>𝑥</m:t>
                    </m:r>
                  </m:oMath>
                </a14:m>
                <a:r>
                  <a:rPr lang="en-US" dirty="0"/>
                  <a:t> and </a:t>
                </a:r>
                <a14:m>
                  <m:oMath xmlns:m="http://schemas.openxmlformats.org/officeDocument/2006/math">
                    <m:r>
                      <a:rPr lang="en-CA" i="1">
                        <a:latin typeface="Cambria Math" panose="02040503050406030204" pitchFamily="18" charset="0"/>
                      </a:rPr>
                      <m:t>𝑦</m:t>
                    </m:r>
                  </m:oMath>
                </a14:m>
                <a:r>
                  <a:rPr lang="en-US" dirty="0"/>
                  <a:t> is real in the </a:t>
                </a:r>
                <a:r>
                  <a:rPr lang="en-US" i="1" dirty="0"/>
                  <a:t>population</a:t>
                </a:r>
                <a:r>
                  <a:rPr lang="en-US" dirty="0"/>
                  <a:t>, that is, it exists but it is unknown.</a:t>
                </a:r>
              </a:p>
              <a:p>
                <a:r>
                  <a:rPr lang="en-US" dirty="0"/>
                  <a:t>But how do we go about estimating the relationship between </a:t>
                </a:r>
                <a14:m>
                  <m:oMath xmlns:m="http://schemas.openxmlformats.org/officeDocument/2006/math">
                    <m:r>
                      <a:rPr lang="en-CA" i="1" smtClean="0">
                        <a:latin typeface="Cambria Math" panose="02040503050406030204" pitchFamily="18" charset="0"/>
                      </a:rPr>
                      <m:t>𝑥</m:t>
                    </m:r>
                  </m:oMath>
                </a14:m>
                <a:r>
                  <a:rPr lang="en-US" dirty="0"/>
                  <a:t> and </a:t>
                </a:r>
                <a14:m>
                  <m:oMath xmlns:m="http://schemas.openxmlformats.org/officeDocument/2006/math">
                    <m:r>
                      <a:rPr lang="en-CA" i="1">
                        <a:latin typeface="Cambria Math" panose="02040503050406030204" pitchFamily="18" charset="0"/>
                      </a:rPr>
                      <m:t>𝑦</m:t>
                    </m:r>
                  </m:oMath>
                </a14:m>
                <a:r>
                  <a:rPr lang="en-US" dirty="0"/>
                  <a:t> with a random sample from the population?</a:t>
                </a:r>
              </a:p>
            </p:txBody>
          </p:sp>
        </mc:Choice>
        <mc:Fallback xmlns="">
          <p:sp>
            <p:nvSpPr>
              <p:cNvPr id="3" name="Content Placeholder 2">
                <a:extLst>
                  <a:ext uri="{FF2B5EF4-FFF2-40B4-BE49-F238E27FC236}">
                    <a16:creationId xmlns:a16="http://schemas.microsoft.com/office/drawing/2014/main" id="{B0D374F7-064B-AE6A-8157-991A180AEDF5}"/>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414887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9AB2-F213-8FDC-AD19-DC0A55E191C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95B7B6-3909-9A41-D0D9-7C60CFD9F91F}"/>
                  </a:ext>
                </a:extLst>
              </p:cNvPr>
              <p:cNvSpPr>
                <a:spLocks noGrp="1"/>
              </p:cNvSpPr>
              <p:nvPr>
                <p:ph idx="1"/>
              </p:nvPr>
            </p:nvSpPr>
            <p:spPr/>
            <p:txBody>
              <a:bodyPr>
                <a:normAutofit/>
              </a:bodyPr>
              <a:lstStyle/>
              <a:p>
                <a:r>
                  <a:rPr lang="en-US" dirty="0"/>
                  <a:t>Let </a:t>
                </a:r>
                <a14:m>
                  <m:oMath xmlns:m="http://schemas.openxmlformats.org/officeDocument/2006/math">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𝑥</m:t>
                            </m:r>
                          </m:e>
                          <m:sub>
                            <m:r>
                              <a:rPr lang="en-CA" b="0" i="1" dirty="0" smtClean="0">
                                <a:latin typeface="Cambria Math" panose="02040503050406030204" pitchFamily="18" charset="0"/>
                              </a:rPr>
                              <m:t>𝑖</m:t>
                            </m:r>
                          </m:sub>
                        </m:sSub>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𝑖</m:t>
                            </m:r>
                          </m:sub>
                        </m:sSub>
                      </m:e>
                    </m:d>
                    <m:r>
                      <a:rPr lang="en-CA" b="0"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=1,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denote a random sample of size </a:t>
                </a:r>
                <a14:m>
                  <m:oMath xmlns:m="http://schemas.openxmlformats.org/officeDocument/2006/math">
                    <m:r>
                      <a:rPr lang="en-US" i="1" dirty="0" smtClean="0">
                        <a:latin typeface="Cambria Math" panose="02040503050406030204" pitchFamily="18" charset="0"/>
                      </a:rPr>
                      <m:t>𝑛</m:t>
                    </m:r>
                  </m:oMath>
                </a14:m>
                <a:r>
                  <a:rPr lang="en-US" dirty="0"/>
                  <a:t> from the population. With these data in hand, we want to estimate the following equation:</a:t>
                </a:r>
              </a:p>
              <a:p>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e>
                    </m:acc>
                    <m:r>
                      <a:rPr lang="es-ES" i="1">
                        <a:latin typeface="Cambria Math" panose="02040503050406030204" pitchFamily="18" charset="0"/>
                      </a:rPr>
                      <m:t>=</m:t>
                    </m:r>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acc>
                    <m:sSub>
                      <m:sSubPr>
                        <m:ctrlPr>
                          <a:rPr lang="en-US"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oMath>
                </a14:m>
                <a:endParaRPr lang="en-US" dirty="0"/>
              </a:p>
              <a:p>
                <a:r>
                  <a:rPr lang="en-US" dirty="0"/>
                  <a:t>where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s-ES" b="0" i="1" smtClean="0">
                        <a:latin typeface="Cambria Math" panose="02040503050406030204" pitchFamily="18" charset="0"/>
                      </a:rPr>
                      <m:t> </m:t>
                    </m:r>
                  </m:oMath>
                </a14:m>
                <a:r>
                  <a:rPr lang="en-US" dirty="0"/>
                  <a:t>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US" i="1">
                        <a:latin typeface="Cambria Math" panose="02040503050406030204" pitchFamily="18" charset="0"/>
                      </a:rPr>
                      <m:t> </m:t>
                    </m:r>
                  </m:oMath>
                </a14:m>
                <a:r>
                  <a:rPr lang="en-US" dirty="0"/>
                  <a:t>are estimated and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 </m:t>
                    </m:r>
                  </m:oMath>
                </a14:m>
                <a:r>
                  <a:rPr lang="en-US" dirty="0"/>
                  <a:t>becomes therefore predicted, as indicated by the hat (ˆ).</a:t>
                </a:r>
              </a:p>
              <a:p>
                <a:r>
                  <a:rPr lang="en-US" dirty="0"/>
                  <a:t>There are several possible estimators to estimate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e>
                    </m:acc>
                    <m:r>
                      <a:rPr lang="es-ES" i="1">
                        <a:latin typeface="Cambria Math" panose="02040503050406030204" pitchFamily="18" charset="0"/>
                      </a:rPr>
                      <m:t>=</m:t>
                    </m:r>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acc>
                    <m:sSub>
                      <m:sSubPr>
                        <m:ctrlPr>
                          <a:rPr lang="en-US"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r>
                      <a:rPr lang="en-CA" b="0" i="1" smtClean="0">
                        <a:latin typeface="Cambria Math" panose="02040503050406030204" pitchFamily="18" charset="0"/>
                      </a:rPr>
                      <m:t> </m:t>
                    </m:r>
                  </m:oMath>
                </a14:m>
                <a:r>
                  <a:rPr lang="en-US" dirty="0"/>
                  <a:t>but the best linear unbiased estimator (under certain assumptions) is the Ordinary Least Squares (OLS). (More on that later)</a:t>
                </a:r>
              </a:p>
            </p:txBody>
          </p:sp>
        </mc:Choice>
        <mc:Fallback xmlns="">
          <p:sp>
            <p:nvSpPr>
              <p:cNvPr id="3" name="Content Placeholder 2">
                <a:extLst>
                  <a:ext uri="{FF2B5EF4-FFF2-40B4-BE49-F238E27FC236}">
                    <a16:creationId xmlns:a16="http://schemas.microsoft.com/office/drawing/2014/main" id="{3595B7B6-3909-9A41-D0D9-7C60CFD9F91F}"/>
                  </a:ext>
                </a:extLst>
              </p:cNvPr>
              <p:cNvSpPr>
                <a:spLocks noGrp="1" noRot="1" noChangeAspect="1" noMove="1" noResize="1" noEditPoints="1" noAdjustHandles="1" noChangeArrowheads="1" noChangeShapeType="1" noTextEdit="1"/>
              </p:cNvSpPr>
              <p:nvPr>
                <p:ph idx="1"/>
              </p:nvPr>
            </p:nvSpPr>
            <p:spPr>
              <a:blipFill>
                <a:blip r:embed="rId2"/>
                <a:stretch>
                  <a:fillRect l="-498" t="-704" r="-374"/>
                </a:stretch>
              </a:blipFill>
            </p:spPr>
            <p:txBody>
              <a:bodyPr/>
              <a:lstStyle/>
              <a:p>
                <a:r>
                  <a:rPr lang="en-US">
                    <a:noFill/>
                  </a:rPr>
                  <a:t> </a:t>
                </a:r>
              </a:p>
            </p:txBody>
          </p:sp>
        </mc:Fallback>
      </mc:AlternateContent>
    </p:spTree>
    <p:extLst>
      <p:ext uri="{BB962C8B-B14F-4D97-AF65-F5344CB8AC3E}">
        <p14:creationId xmlns:p14="http://schemas.microsoft.com/office/powerpoint/2010/main" val="342778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F7CA-C7BC-7AEB-BF6D-F6271986A67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DA6C20-5F16-B9DC-5E27-9E997725E910}"/>
                  </a:ext>
                </a:extLst>
              </p:cNvPr>
              <p:cNvSpPr>
                <a:spLocks noGrp="1"/>
              </p:cNvSpPr>
              <p:nvPr>
                <p:ph idx="1"/>
              </p:nvPr>
            </p:nvSpPr>
            <p:spPr/>
            <p:txBody>
              <a:bodyPr>
                <a:normAutofit/>
              </a:bodyPr>
              <a:lstStyle/>
              <a:p>
                <a:r>
                  <a:rPr lang="en-US" dirty="0"/>
                  <a:t>Let’s think back about the relationship between experience and wages (in the population):</a:t>
                </a:r>
              </a:p>
              <a:p>
                <a:pPr lvl="1"/>
                <a14:m>
                  <m:oMath xmlns:m="http://schemas.openxmlformats.org/officeDocument/2006/math">
                    <m:r>
                      <a:rPr lang="en-CA" b="0" i="1" dirty="0" smtClean="0">
                        <a:latin typeface="Cambria Math" panose="02040503050406030204" pitchFamily="18" charset="0"/>
                      </a:rPr>
                      <m:t>𝑤𝑎𝑔𝑒</m:t>
                    </m:r>
                    <m:r>
                      <a:rPr lang="en-US" i="1" dirty="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l-GR" i="1" dirty="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n-CA" b="0" i="1" dirty="0" smtClean="0">
                        <a:latin typeface="Cambria Math" panose="02040503050406030204" pitchFamily="18" charset="0"/>
                      </a:rPr>
                      <m:t>𝑒𝑥𝑝𝑒𝑟𝑖𝑒𝑛𝑐𝑒</m:t>
                    </m:r>
                    <m:r>
                      <a:rPr lang="en-US" i="1" dirty="0" smtClean="0">
                        <a:latin typeface="Cambria Math" panose="02040503050406030204" pitchFamily="18" charset="0"/>
                      </a:rPr>
                      <m:t> + </m:t>
                    </m:r>
                    <m:r>
                      <a:rPr lang="en-US" i="1" dirty="0" smtClean="0">
                        <a:latin typeface="Cambria Math" panose="02040503050406030204" pitchFamily="18" charset="0"/>
                      </a:rPr>
                      <m:t>𝑢</m:t>
                    </m:r>
                  </m:oMath>
                </a14:m>
                <a:endParaRPr lang="en-US" dirty="0"/>
              </a:p>
              <a:p>
                <a:r>
                  <a:rPr lang="en-US" dirty="0"/>
                  <a:t>where </a:t>
                </a:r>
                <a:r>
                  <a:rPr lang="en-US" i="1" dirty="0"/>
                  <a:t>wages</a:t>
                </a:r>
                <a:r>
                  <a:rPr lang="en-US" dirty="0"/>
                  <a:t> is measured in euros per hour and </a:t>
                </a:r>
                <a:r>
                  <a:rPr lang="en-US" i="1" dirty="0"/>
                  <a:t>experiences</a:t>
                </a:r>
                <a:r>
                  <a:rPr lang="en-US" dirty="0"/>
                  <a:t> is years of experiences.</a:t>
                </a:r>
              </a:p>
              <a:p>
                <a:r>
                  <a:rPr lang="en-US" dirty="0"/>
                  <a:t>By using the data in ‘</a:t>
                </a:r>
                <a:r>
                  <a:rPr lang="en-US" dirty="0" err="1"/>
                  <a:t>Bwages</a:t>
                </a:r>
                <a:r>
                  <a:rPr lang="en-US" dirty="0"/>
                  <a:t>’ from the ‘</a:t>
                </a:r>
                <a:r>
                  <a:rPr lang="en-US" dirty="0" err="1"/>
                  <a:t>Ecdat</a:t>
                </a:r>
                <a:r>
                  <a:rPr lang="en-US" dirty="0"/>
                  <a:t>’ package, we can plot experiences over wage and estimate a regression line. </a:t>
                </a:r>
              </a:p>
            </p:txBody>
          </p:sp>
        </mc:Choice>
        <mc:Fallback xmlns="">
          <p:sp>
            <p:nvSpPr>
              <p:cNvPr id="3" name="Content Placeholder 2">
                <a:extLst>
                  <a:ext uri="{FF2B5EF4-FFF2-40B4-BE49-F238E27FC236}">
                    <a16:creationId xmlns:a16="http://schemas.microsoft.com/office/drawing/2014/main" id="{8EDA6C20-5F16-B9DC-5E27-9E997725E910}"/>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211878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2652C1-7CDC-2757-CB80-FB039C95EFAD}"/>
              </a:ext>
            </a:extLst>
          </p:cNvPr>
          <p:cNvPicPr>
            <a:picLocks noChangeAspect="1"/>
          </p:cNvPicPr>
          <p:nvPr/>
        </p:nvPicPr>
        <p:blipFill>
          <a:blip r:embed="rId2"/>
          <a:stretch>
            <a:fillRect/>
          </a:stretch>
        </p:blipFill>
        <p:spPr>
          <a:xfrm>
            <a:off x="1143656" y="796342"/>
            <a:ext cx="6162028" cy="526531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2608C9-6604-36FD-5511-73FF7D6CFD68}"/>
                  </a:ext>
                </a:extLst>
              </p:cNvPr>
              <p:cNvSpPr txBox="1"/>
              <p:nvPr/>
            </p:nvSpPr>
            <p:spPr>
              <a:xfrm>
                <a:off x="7423901" y="3244333"/>
                <a:ext cx="3964685" cy="3693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acc>
                        <m:accPr>
                          <m:chr m:val="̂"/>
                          <m:ctrlPr>
                            <a:rPr lang="en-CA" b="0" i="1" dirty="0" smtClean="0">
                              <a:latin typeface="Cambria Math" panose="02040503050406030204" pitchFamily="18" charset="0"/>
                            </a:rPr>
                          </m:ctrlPr>
                        </m:accPr>
                        <m:e>
                          <m:r>
                            <a:rPr lang="en-CA" i="1" dirty="0">
                              <a:latin typeface="Cambria Math" panose="02040503050406030204" pitchFamily="18" charset="0"/>
                            </a:rPr>
                            <m:t>𝑤𝑎𝑔𝑒</m:t>
                          </m:r>
                        </m:e>
                      </m:acc>
                      <m:r>
                        <a:rPr lang="en-US" i="1" dirty="0" smtClean="0">
                          <a:latin typeface="Cambria Math" panose="02040503050406030204" pitchFamily="18" charset="0"/>
                        </a:rPr>
                        <m:t>=</m:t>
                      </m:r>
                      <m:r>
                        <a:rPr lang="en-CA" b="0" i="1" dirty="0" smtClean="0">
                          <a:latin typeface="Cambria Math" panose="02040503050406030204" pitchFamily="18" charset="0"/>
                        </a:rPr>
                        <m:t>8.73</m:t>
                      </m:r>
                      <m:r>
                        <a:rPr lang="el-GR" i="1" dirty="0" smtClean="0">
                          <a:latin typeface="Cambria Math" panose="02040503050406030204" pitchFamily="18" charset="0"/>
                        </a:rPr>
                        <m:t>+</m:t>
                      </m:r>
                      <m:r>
                        <a:rPr lang="en-CA" b="0" i="1" dirty="0" smtClean="0">
                          <a:latin typeface="Cambria Math" panose="02040503050406030204" pitchFamily="18" charset="0"/>
                        </a:rPr>
                        <m:t>0.13 </m:t>
                      </m:r>
                      <m:r>
                        <a:rPr lang="en-CA" b="0" i="1" dirty="0" smtClean="0">
                          <a:latin typeface="Cambria Math" panose="02040503050406030204" pitchFamily="18" charset="0"/>
                        </a:rPr>
                        <m:t>𝑒𝑥𝑝𝑒𝑟𝑖𝑒𝑛𝑐𝑒</m:t>
                      </m:r>
                    </m:oMath>
                  </m:oMathPara>
                </a14:m>
                <a:endParaRPr lang="en-US" dirty="0"/>
              </a:p>
            </p:txBody>
          </p:sp>
        </mc:Choice>
        <mc:Fallback xmlns="">
          <p:sp>
            <p:nvSpPr>
              <p:cNvPr id="6" name="TextBox 5">
                <a:extLst>
                  <a:ext uri="{FF2B5EF4-FFF2-40B4-BE49-F238E27FC236}">
                    <a16:creationId xmlns:a16="http://schemas.microsoft.com/office/drawing/2014/main" id="{7A2608C9-6604-36FD-5511-73FF7D6CFD68}"/>
                  </a:ext>
                </a:extLst>
              </p:cNvPr>
              <p:cNvSpPr txBox="1">
                <a:spLocks noRot="1" noChangeAspect="1" noMove="1" noResize="1" noEditPoints="1" noAdjustHandles="1" noChangeArrowheads="1" noChangeShapeType="1" noTextEdit="1"/>
              </p:cNvSpPr>
              <p:nvPr/>
            </p:nvSpPr>
            <p:spPr>
              <a:xfrm>
                <a:off x="7423901" y="3244333"/>
                <a:ext cx="3964685"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6A33643-8A1A-A6D2-6C3B-AE7133529201}"/>
                  </a:ext>
                </a:extLst>
              </p14:cNvPr>
              <p14:cNvContentPartPr/>
              <p14:nvPr/>
            </p14:nvContentPartPr>
            <p14:xfrm>
              <a:off x="7404781" y="3492134"/>
              <a:ext cx="275760" cy="360"/>
            </p14:xfrm>
          </p:contentPart>
        </mc:Choice>
        <mc:Fallback xmlns="">
          <p:pic>
            <p:nvPicPr>
              <p:cNvPr id="7" name="Ink 6">
                <a:extLst>
                  <a:ext uri="{FF2B5EF4-FFF2-40B4-BE49-F238E27FC236}">
                    <a16:creationId xmlns:a16="http://schemas.microsoft.com/office/drawing/2014/main" id="{86A33643-8A1A-A6D2-6C3B-AE7133529201}"/>
                  </a:ext>
                </a:extLst>
              </p:cNvPr>
              <p:cNvPicPr/>
              <p:nvPr/>
            </p:nvPicPr>
            <p:blipFill>
              <a:blip r:embed="rId5"/>
              <a:stretch>
                <a:fillRect/>
              </a:stretch>
            </p:blipFill>
            <p:spPr>
              <a:xfrm>
                <a:off x="7398661" y="3486014"/>
                <a:ext cx="2880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B903191-F2A5-A83A-78E0-52FD050AA0B9}"/>
                  </a:ext>
                </a:extLst>
              </p14:cNvPr>
              <p14:cNvContentPartPr/>
              <p14:nvPr/>
            </p14:nvContentPartPr>
            <p14:xfrm>
              <a:off x="7619701" y="3401414"/>
              <a:ext cx="129240" cy="194760"/>
            </p14:xfrm>
          </p:contentPart>
        </mc:Choice>
        <mc:Fallback xmlns="">
          <p:pic>
            <p:nvPicPr>
              <p:cNvPr id="10" name="Ink 9">
                <a:extLst>
                  <a:ext uri="{FF2B5EF4-FFF2-40B4-BE49-F238E27FC236}">
                    <a16:creationId xmlns:a16="http://schemas.microsoft.com/office/drawing/2014/main" id="{EB903191-F2A5-A83A-78E0-52FD050AA0B9}"/>
                  </a:ext>
                </a:extLst>
              </p:cNvPr>
              <p:cNvPicPr/>
              <p:nvPr/>
            </p:nvPicPr>
            <p:blipFill>
              <a:blip r:embed="rId7"/>
              <a:stretch>
                <a:fillRect/>
              </a:stretch>
            </p:blipFill>
            <p:spPr>
              <a:xfrm>
                <a:off x="7613581" y="3395294"/>
                <a:ext cx="1414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21D8703-19BA-4861-83D5-9E133F7F711B}"/>
                  </a:ext>
                </a:extLst>
              </p14:cNvPr>
              <p14:cNvContentPartPr/>
              <p14:nvPr/>
            </p14:nvContentPartPr>
            <p14:xfrm>
              <a:off x="7416301" y="3522014"/>
              <a:ext cx="304200" cy="360"/>
            </p14:xfrm>
          </p:contentPart>
        </mc:Choice>
        <mc:Fallback xmlns="">
          <p:pic>
            <p:nvPicPr>
              <p:cNvPr id="13" name="Ink 12">
                <a:extLst>
                  <a:ext uri="{FF2B5EF4-FFF2-40B4-BE49-F238E27FC236}">
                    <a16:creationId xmlns:a16="http://schemas.microsoft.com/office/drawing/2014/main" id="{E21D8703-19BA-4861-83D5-9E133F7F711B}"/>
                  </a:ext>
                </a:extLst>
              </p:cNvPr>
              <p:cNvPicPr/>
              <p:nvPr/>
            </p:nvPicPr>
            <p:blipFill>
              <a:blip r:embed="rId9"/>
              <a:stretch>
                <a:fillRect/>
              </a:stretch>
            </p:blipFill>
            <p:spPr>
              <a:xfrm>
                <a:off x="7410181" y="3515894"/>
                <a:ext cx="316440" cy="12600"/>
              </a:xfrm>
              <a:prstGeom prst="rect">
                <a:avLst/>
              </a:prstGeom>
            </p:spPr>
          </p:pic>
        </mc:Fallback>
      </mc:AlternateContent>
    </p:spTree>
    <p:extLst>
      <p:ext uri="{BB962C8B-B14F-4D97-AF65-F5344CB8AC3E}">
        <p14:creationId xmlns:p14="http://schemas.microsoft.com/office/powerpoint/2010/main" val="277737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4D1C-8397-2164-FB64-5E4C31F201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32CBBF-9718-5285-D27B-A5DF4D24B688}"/>
              </a:ext>
            </a:extLst>
          </p:cNvPr>
          <p:cNvSpPr>
            <a:spLocks noGrp="1"/>
          </p:cNvSpPr>
          <p:nvPr>
            <p:ph idx="1"/>
          </p:nvPr>
        </p:nvSpPr>
        <p:spPr/>
        <p:txBody>
          <a:bodyPr/>
          <a:lstStyle/>
          <a:p>
            <a:r>
              <a:rPr lang="en-US" dirty="0"/>
              <a:t>For the first two weeks, I tried to convince you that experiments were the shit, allowing us to make simple comparisons that we could ultimately deem causal. </a:t>
            </a:r>
          </a:p>
          <a:p>
            <a:r>
              <a:rPr lang="en-US" dirty="0"/>
              <a:t>I also showed you that, through the creative power of math, we could model our comparisons as a regression. I could see your eyes glistening with anticipation, craving knowledge. </a:t>
            </a:r>
          </a:p>
          <a:p>
            <a:endParaRPr lang="en-US" dirty="0"/>
          </a:p>
          <a:p>
            <a:r>
              <a:rPr lang="en-US" dirty="0"/>
              <a:t>But… why regressions? Didn’t we just establish that with experiments we solve the fundamental problem of causal inference, we eliminate selections bias, we compare apples to apples, we raise our self-esteem, etc.?</a:t>
            </a:r>
          </a:p>
          <a:p>
            <a:endParaRPr lang="en-US" dirty="0"/>
          </a:p>
        </p:txBody>
      </p:sp>
    </p:spTree>
    <p:extLst>
      <p:ext uri="{BB962C8B-B14F-4D97-AF65-F5344CB8AC3E}">
        <p14:creationId xmlns:p14="http://schemas.microsoft.com/office/powerpoint/2010/main" val="1240769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C0AE88-4BCF-8BE8-1EE1-113EB944EE27}"/>
              </a:ext>
            </a:extLst>
          </p:cNvPr>
          <p:cNvPicPr>
            <a:picLocks noChangeAspect="1"/>
          </p:cNvPicPr>
          <p:nvPr/>
        </p:nvPicPr>
        <p:blipFill>
          <a:blip r:embed="rId2"/>
          <a:stretch>
            <a:fillRect/>
          </a:stretch>
        </p:blipFill>
        <p:spPr>
          <a:xfrm>
            <a:off x="830683" y="796343"/>
            <a:ext cx="10530634" cy="5265315"/>
          </a:xfrm>
          <a:prstGeom prst="rect">
            <a:avLst/>
          </a:prstGeom>
        </p:spPr>
      </p:pic>
    </p:spTree>
    <p:extLst>
      <p:ext uri="{BB962C8B-B14F-4D97-AF65-F5344CB8AC3E}">
        <p14:creationId xmlns:p14="http://schemas.microsoft.com/office/powerpoint/2010/main" val="259979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red line&#10;&#10;Description automatically generated">
            <a:extLst>
              <a:ext uri="{FF2B5EF4-FFF2-40B4-BE49-F238E27FC236}">
                <a16:creationId xmlns:a16="http://schemas.microsoft.com/office/drawing/2014/main" id="{7CC0AE88-4BCF-8BE8-1EE1-113EB944EE27}"/>
              </a:ext>
            </a:extLst>
          </p:cNvPr>
          <p:cNvPicPr>
            <a:picLocks noChangeAspect="1"/>
          </p:cNvPicPr>
          <p:nvPr/>
        </p:nvPicPr>
        <p:blipFill>
          <a:blip r:embed="rId2"/>
          <a:stretch>
            <a:fillRect/>
          </a:stretch>
        </p:blipFill>
        <p:spPr>
          <a:xfrm>
            <a:off x="830683" y="796343"/>
            <a:ext cx="10530634" cy="5265315"/>
          </a:xfrm>
          <a:prstGeom prst="rect">
            <a:avLst/>
          </a:prstGeom>
        </p:spPr>
      </p:pic>
      <p:cxnSp>
        <p:nvCxnSpPr>
          <p:cNvPr id="3" name="Straight Connector 2">
            <a:extLst>
              <a:ext uri="{FF2B5EF4-FFF2-40B4-BE49-F238E27FC236}">
                <a16:creationId xmlns:a16="http://schemas.microsoft.com/office/drawing/2014/main" id="{CAE9EFE7-EABF-CF03-976E-081D898EF408}"/>
              </a:ext>
            </a:extLst>
          </p:cNvPr>
          <p:cNvCxnSpPr/>
          <p:nvPr/>
        </p:nvCxnSpPr>
        <p:spPr>
          <a:xfrm>
            <a:off x="1683026" y="4200939"/>
            <a:ext cx="0" cy="152400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39F422E-89A8-4D6D-2228-71E7DB716A1B}"/>
              </a:ext>
            </a:extLst>
          </p:cNvPr>
          <p:cNvCxnSpPr>
            <a:cxnSpLocks/>
          </p:cNvCxnSpPr>
          <p:nvPr/>
        </p:nvCxnSpPr>
        <p:spPr>
          <a:xfrm>
            <a:off x="3637721" y="3975652"/>
            <a:ext cx="0" cy="1749287"/>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9AAF9C-26E0-4C1F-9B67-244D83F48B72}"/>
              </a:ext>
            </a:extLst>
          </p:cNvPr>
          <p:cNvCxnSpPr>
            <a:cxnSpLocks/>
          </p:cNvCxnSpPr>
          <p:nvPr/>
        </p:nvCxnSpPr>
        <p:spPr>
          <a:xfrm flipH="1">
            <a:off x="1285463" y="3988900"/>
            <a:ext cx="2365512"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3A3FBC-7B67-7639-8674-C8B948AD44D7}"/>
              </a:ext>
            </a:extLst>
          </p:cNvPr>
          <p:cNvCxnSpPr>
            <a:cxnSpLocks/>
          </p:cNvCxnSpPr>
          <p:nvPr/>
        </p:nvCxnSpPr>
        <p:spPr>
          <a:xfrm flipH="1">
            <a:off x="1272209" y="4200939"/>
            <a:ext cx="2365512"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FB61A97-2301-6A16-D0CD-58BC5F649453}"/>
                  </a:ext>
                </a:extLst>
              </p:cNvPr>
              <p:cNvSpPr txBox="1"/>
              <p:nvPr/>
            </p:nvSpPr>
            <p:spPr>
              <a:xfrm>
                <a:off x="2122917" y="6060052"/>
                <a:ext cx="10749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m:t>
                      </m:r>
                      <m:r>
                        <a:rPr lang="en-CA" i="1">
                          <a:latin typeface="Cambria Math" panose="02040503050406030204" pitchFamily="18" charset="0"/>
                        </a:rPr>
                        <m:t>𝑥</m:t>
                      </m:r>
                      <m:r>
                        <a:rPr lang="en-CA" b="0" i="1" smtClean="0">
                          <a:latin typeface="Cambria Math" panose="02040503050406030204" pitchFamily="18" charset="0"/>
                        </a:rPr>
                        <m:t>=10</m:t>
                      </m:r>
                    </m:oMath>
                  </m:oMathPara>
                </a14:m>
                <a:endParaRPr lang="en-US" dirty="0"/>
              </a:p>
            </p:txBody>
          </p:sp>
        </mc:Choice>
        <mc:Fallback xmlns="">
          <p:sp>
            <p:nvSpPr>
              <p:cNvPr id="13" name="TextBox 12">
                <a:extLst>
                  <a:ext uri="{FF2B5EF4-FFF2-40B4-BE49-F238E27FC236}">
                    <a16:creationId xmlns:a16="http://schemas.microsoft.com/office/drawing/2014/main" id="{DFB61A97-2301-6A16-D0CD-58BC5F649453}"/>
                  </a:ext>
                </a:extLst>
              </p:cNvPr>
              <p:cNvSpPr txBox="1">
                <a:spLocks noRot="1" noChangeAspect="1" noMove="1" noResize="1" noEditPoints="1" noAdjustHandles="1" noChangeArrowheads="1" noChangeShapeType="1" noTextEdit="1"/>
              </p:cNvSpPr>
              <p:nvPr/>
            </p:nvSpPr>
            <p:spPr>
              <a:xfrm>
                <a:off x="2122917" y="6060052"/>
                <a:ext cx="10749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3B2BD2C-CA8E-923D-7C2E-2CABF473DBE4}"/>
                  </a:ext>
                </a:extLst>
              </p:cNvPr>
              <p:cNvSpPr txBox="1"/>
              <p:nvPr/>
            </p:nvSpPr>
            <p:spPr>
              <a:xfrm>
                <a:off x="3918277" y="3897867"/>
                <a:ext cx="1786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m:t>
                      </m:r>
                      <m:r>
                        <a:rPr lang="en-CA" b="0" i="1" dirty="0" smtClean="0">
                          <a:latin typeface="Cambria Math" panose="02040503050406030204" pitchFamily="18" charset="0"/>
                        </a:rPr>
                        <m:t>𝑦</m:t>
                      </m:r>
                      <m:r>
                        <a:rPr lang="en-CA" b="0" i="1" smtClean="0">
                          <a:latin typeface="Cambria Math" panose="02040503050406030204" pitchFamily="18" charset="0"/>
                        </a:rPr>
                        <m:t>=10−8.73</m:t>
                      </m:r>
                    </m:oMath>
                  </m:oMathPara>
                </a14:m>
                <a:endParaRPr lang="en-US" dirty="0"/>
              </a:p>
            </p:txBody>
          </p:sp>
        </mc:Choice>
        <mc:Fallback xmlns="">
          <p:sp>
            <p:nvSpPr>
              <p:cNvPr id="14" name="TextBox 13">
                <a:extLst>
                  <a:ext uri="{FF2B5EF4-FFF2-40B4-BE49-F238E27FC236}">
                    <a16:creationId xmlns:a16="http://schemas.microsoft.com/office/drawing/2014/main" id="{B3B2BD2C-CA8E-923D-7C2E-2CABF473DBE4}"/>
                  </a:ext>
                </a:extLst>
              </p:cNvPr>
              <p:cNvSpPr txBox="1">
                <a:spLocks noRot="1" noChangeAspect="1" noMove="1" noResize="1" noEditPoints="1" noAdjustHandles="1" noChangeArrowheads="1" noChangeShapeType="1" noTextEdit="1"/>
              </p:cNvSpPr>
              <p:nvPr/>
            </p:nvSpPr>
            <p:spPr>
              <a:xfrm>
                <a:off x="3918277" y="3897867"/>
                <a:ext cx="1786836" cy="369332"/>
              </a:xfrm>
              <a:prstGeom prst="rect">
                <a:avLst/>
              </a:prstGeom>
              <a:blipFill>
                <a:blip r:embed="rId4"/>
                <a:stretch>
                  <a:fillRect b="-10000"/>
                </a:stretch>
              </a:blipFill>
            </p:spPr>
            <p:txBody>
              <a:bodyPr/>
              <a:lstStyle/>
              <a:p>
                <a:r>
                  <a:rPr lang="en-US">
                    <a:noFill/>
                  </a:rPr>
                  <a:t> </a:t>
                </a:r>
              </a:p>
            </p:txBody>
          </p:sp>
        </mc:Fallback>
      </mc:AlternateContent>
      <p:sp>
        <p:nvSpPr>
          <p:cNvPr id="16" name="Right Brace 15">
            <a:extLst>
              <a:ext uri="{FF2B5EF4-FFF2-40B4-BE49-F238E27FC236}">
                <a16:creationId xmlns:a16="http://schemas.microsoft.com/office/drawing/2014/main" id="{8EB7013D-DDC1-714C-F1BE-2D9282B7B4AA}"/>
              </a:ext>
            </a:extLst>
          </p:cNvPr>
          <p:cNvSpPr/>
          <p:nvPr/>
        </p:nvSpPr>
        <p:spPr>
          <a:xfrm rot="10800000" flipH="1">
            <a:off x="3776516" y="3988900"/>
            <a:ext cx="185530" cy="22528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12772569-AED6-A371-EE04-AEACBAB4C5AA}"/>
              </a:ext>
            </a:extLst>
          </p:cNvPr>
          <p:cNvSpPr/>
          <p:nvPr/>
        </p:nvSpPr>
        <p:spPr>
          <a:xfrm rot="16200000" flipH="1">
            <a:off x="2566862" y="5040639"/>
            <a:ext cx="187020" cy="195469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DA74A3E-48FD-8F37-7380-305736E7C648}"/>
                  </a:ext>
                </a:extLst>
              </p:cNvPr>
              <p:cNvSpPr txBox="1"/>
              <p:nvPr/>
            </p:nvSpPr>
            <p:spPr>
              <a:xfrm>
                <a:off x="6732104" y="1259404"/>
                <a:ext cx="3545530"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i="1" smtClean="0">
                              <a:latin typeface="Cambria Math" panose="02040503050406030204" pitchFamily="18" charset="0"/>
                            </a:rPr>
                            <m:t>𝑑𝑦</m:t>
                          </m:r>
                        </m:num>
                        <m:den>
                          <m:r>
                            <a:rPr lang="en-CA" i="1" smtClean="0">
                              <a:latin typeface="Cambria Math" panose="02040503050406030204" pitchFamily="18" charset="0"/>
                            </a:rPr>
                            <m:t>𝑑𝑥</m:t>
                          </m:r>
                        </m:den>
                      </m:f>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i="1" dirty="0">
                              <a:latin typeface="Cambria Math" panose="02040503050406030204" pitchFamily="18" charset="0"/>
                            </a:rPr>
                            <m:t>∆</m:t>
                          </m:r>
                          <m:r>
                            <a:rPr lang="en-CA" i="1">
                              <a:latin typeface="Cambria Math" panose="02040503050406030204" pitchFamily="18" charset="0"/>
                            </a:rPr>
                            <m:t>𝑦</m:t>
                          </m:r>
                        </m:num>
                        <m:den>
                          <m:r>
                            <a:rPr lang="en-CA" i="1" dirty="0">
                              <a:latin typeface="Cambria Math" panose="02040503050406030204" pitchFamily="18" charset="0"/>
                            </a:rPr>
                            <m:t>∆</m:t>
                          </m:r>
                          <m:r>
                            <a:rPr lang="en-CA" i="1">
                              <a:latin typeface="Cambria Math" panose="02040503050406030204" pitchFamily="18" charset="0"/>
                            </a:rPr>
                            <m:t>𝑥</m:t>
                          </m:r>
                        </m:den>
                      </m:f>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i="1">
                              <a:latin typeface="Cambria Math" panose="02040503050406030204" pitchFamily="18" charset="0"/>
                            </a:rPr>
                            <m:t>10−8.7</m:t>
                          </m:r>
                          <m:r>
                            <a:rPr lang="en-CA" b="0" i="1" smtClean="0">
                              <a:latin typeface="Cambria Math" panose="02040503050406030204" pitchFamily="18" charset="0"/>
                            </a:rPr>
                            <m:t>3</m:t>
                          </m:r>
                        </m:num>
                        <m:den>
                          <m:r>
                            <a:rPr lang="en-CA" b="0" i="1" smtClean="0">
                              <a:latin typeface="Cambria Math" panose="02040503050406030204" pitchFamily="18" charset="0"/>
                            </a:rPr>
                            <m:t>10</m:t>
                          </m:r>
                        </m:den>
                      </m:f>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rPr>
                        <m:t>0.13</m:t>
                      </m:r>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oMath>
                  </m:oMathPara>
                </a14:m>
                <a:endParaRPr lang="en-US" dirty="0"/>
              </a:p>
            </p:txBody>
          </p:sp>
        </mc:Choice>
        <mc:Fallback xmlns="">
          <p:sp>
            <p:nvSpPr>
              <p:cNvPr id="19" name="TextBox 18">
                <a:extLst>
                  <a:ext uri="{FF2B5EF4-FFF2-40B4-BE49-F238E27FC236}">
                    <a16:creationId xmlns:a16="http://schemas.microsoft.com/office/drawing/2014/main" id="{8DA74A3E-48FD-8F37-7380-305736E7C648}"/>
                  </a:ext>
                </a:extLst>
              </p:cNvPr>
              <p:cNvSpPr txBox="1">
                <a:spLocks noRot="1" noChangeAspect="1" noMove="1" noResize="1" noEditPoints="1" noAdjustHandles="1" noChangeArrowheads="1" noChangeShapeType="1" noTextEdit="1"/>
              </p:cNvSpPr>
              <p:nvPr/>
            </p:nvSpPr>
            <p:spPr>
              <a:xfrm>
                <a:off x="6732104" y="1259404"/>
                <a:ext cx="3545530" cy="618246"/>
              </a:xfrm>
              <a:prstGeom prst="rect">
                <a:avLst/>
              </a:prstGeom>
              <a:blipFill>
                <a:blip r:embed="rId5"/>
                <a:stretch>
                  <a:fillRect b="-6122"/>
                </a:stretch>
              </a:blipFill>
            </p:spPr>
            <p:txBody>
              <a:bodyPr/>
              <a:lstStyle/>
              <a:p>
                <a:r>
                  <a:rPr lang="en-US">
                    <a:noFill/>
                  </a:rPr>
                  <a:t> </a:t>
                </a:r>
              </a:p>
            </p:txBody>
          </p:sp>
        </mc:Fallback>
      </mc:AlternateContent>
    </p:spTree>
    <p:extLst>
      <p:ext uri="{BB962C8B-B14F-4D97-AF65-F5344CB8AC3E}">
        <p14:creationId xmlns:p14="http://schemas.microsoft.com/office/powerpoint/2010/main" val="927270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1E8A-8540-A6E8-EEC4-32BCA1E5433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CF62B7-8830-4617-4429-D367D04388D8}"/>
                  </a:ext>
                </a:extLst>
              </p:cNvPr>
              <p:cNvSpPr>
                <a:spLocks noGrp="1"/>
              </p:cNvSpPr>
              <p:nvPr>
                <p:ph idx="1"/>
              </p:nvPr>
            </p:nvSpPr>
            <p:spPr/>
            <p:txBody>
              <a:bodyPr>
                <a:normAutofit fontScale="92500" lnSpcReduction="20000"/>
              </a:bodyPr>
              <a:lstStyle/>
              <a:p>
                <a:r>
                  <a:rPr lang="en-US" dirty="0"/>
                  <a:t>What does: </a:t>
                </a:r>
                <a14:m>
                  <m:oMath xmlns:m="http://schemas.openxmlformats.org/officeDocument/2006/math">
                    <m:acc>
                      <m:accPr>
                        <m:chr m:val="̂"/>
                        <m:ctrlPr>
                          <a:rPr lang="en-CA" b="0" i="1" dirty="0" smtClean="0">
                            <a:latin typeface="Cambria Math" panose="02040503050406030204" pitchFamily="18" charset="0"/>
                          </a:rPr>
                        </m:ctrlPr>
                      </m:accPr>
                      <m:e>
                        <m:r>
                          <a:rPr lang="en-CA" i="1" dirty="0">
                            <a:latin typeface="Cambria Math" panose="02040503050406030204" pitchFamily="18" charset="0"/>
                          </a:rPr>
                          <m:t>𝑤𝑎𝑔𝑒</m:t>
                        </m:r>
                      </m:e>
                    </m:acc>
                    <m:r>
                      <a:rPr lang="en-US" i="1" dirty="0" smtClean="0">
                        <a:latin typeface="Cambria Math" panose="02040503050406030204" pitchFamily="18" charset="0"/>
                      </a:rPr>
                      <m:t>=</m:t>
                    </m:r>
                    <m:r>
                      <a:rPr lang="en-CA" b="0" i="1" dirty="0" smtClean="0">
                        <a:latin typeface="Cambria Math" panose="02040503050406030204" pitchFamily="18" charset="0"/>
                      </a:rPr>
                      <m:t>8.73</m:t>
                    </m:r>
                    <m:r>
                      <a:rPr lang="el-GR" i="1" dirty="0" smtClean="0">
                        <a:latin typeface="Cambria Math" panose="02040503050406030204" pitchFamily="18" charset="0"/>
                      </a:rPr>
                      <m:t>+</m:t>
                    </m:r>
                    <m:r>
                      <a:rPr lang="en-CA" b="0" i="1" dirty="0" smtClean="0">
                        <a:latin typeface="Cambria Math" panose="02040503050406030204" pitchFamily="18" charset="0"/>
                      </a:rPr>
                      <m:t>0.13 </m:t>
                    </m:r>
                    <m:r>
                      <a:rPr lang="en-CA" b="0" i="1" dirty="0" smtClean="0">
                        <a:latin typeface="Cambria Math" panose="02040503050406030204" pitchFamily="18" charset="0"/>
                      </a:rPr>
                      <m:t>𝑒𝑥𝑝𝑒𝑟𝑖𝑒𝑛𝑐𝑒</m:t>
                    </m:r>
                  </m:oMath>
                </a14:m>
                <a:r>
                  <a:rPr lang="en-US" dirty="0"/>
                  <a:t> tells us?</a:t>
                </a:r>
              </a:p>
              <a:p>
                <a:r>
                  <a:rPr lang="en-US" dirty="0"/>
                  <a:t>First, the slope estimate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oMath>
                </a14:m>
                <a:r>
                  <a:rPr lang="el-GR" dirty="0"/>
                  <a:t> </a:t>
                </a:r>
                <a:r>
                  <a:rPr lang="en-US" dirty="0"/>
                  <a:t>tells us that one additional year of experience increases hourly wage by 13¢ an hour, on average.</a:t>
                </a:r>
              </a:p>
              <a:p>
                <a:r>
                  <a:rPr lang="en-US" dirty="0"/>
                  <a:t>Therefore, 10 more years of experience increase the predicted wage by </a:t>
                </a:r>
                <a14:m>
                  <m:oMath xmlns:m="http://schemas.openxmlformats.org/officeDocument/2006/math">
                    <m:r>
                      <a:rPr lang="en-US" i="1" dirty="0">
                        <a:latin typeface="Cambria Math" panose="02040503050406030204" pitchFamily="18" charset="0"/>
                      </a:rPr>
                      <m:t>1</m:t>
                    </m:r>
                    <m:r>
                      <a:rPr lang="en-CA" b="0" i="1" dirty="0" smtClean="0">
                        <a:latin typeface="Cambria Math" panose="02040503050406030204" pitchFamily="18" charset="0"/>
                      </a:rPr>
                      <m:t>0∗</m:t>
                    </m:r>
                    <m:r>
                      <a:rPr lang="en-US" i="1" dirty="0" smtClean="0">
                        <a:latin typeface="Cambria Math" panose="02040503050406030204" pitchFamily="18" charset="0"/>
                      </a:rPr>
                      <m:t>(0.</m:t>
                    </m:r>
                    <m:r>
                      <a:rPr lang="en-CA" b="0" i="1" dirty="0" smtClean="0">
                        <a:latin typeface="Cambria Math" panose="02040503050406030204" pitchFamily="18" charset="0"/>
                      </a:rPr>
                      <m:t>13</m:t>
                    </m:r>
                    <m:r>
                      <a:rPr lang="en-US" i="1" dirty="0" smtClean="0">
                        <a:latin typeface="Cambria Math" panose="02040503050406030204" pitchFamily="18" charset="0"/>
                      </a:rPr>
                      <m:t>) =</m:t>
                    </m:r>
                    <m:r>
                      <a:rPr lang="en-CA" b="0" i="1" dirty="0" smtClean="0">
                        <a:latin typeface="Cambria Math" panose="02040503050406030204" pitchFamily="18" charset="0"/>
                      </a:rPr>
                      <m:t>1</m:t>
                    </m:r>
                    <m:r>
                      <a:rPr lang="en-US" i="1" dirty="0" smtClean="0">
                        <a:latin typeface="Cambria Math" panose="02040503050406030204" pitchFamily="18" charset="0"/>
                      </a:rPr>
                      <m:t>.</m:t>
                    </m:r>
                    <m:r>
                      <a:rPr lang="en-CA" b="0" i="1" dirty="0" smtClean="0">
                        <a:latin typeface="Cambria Math" panose="02040503050406030204" pitchFamily="18" charset="0"/>
                      </a:rPr>
                      <m:t>30</m:t>
                    </m:r>
                  </m:oMath>
                </a14:m>
                <a:r>
                  <a:rPr lang="en-US" dirty="0"/>
                  <a:t>, or $1.30 per hour, on average.</a:t>
                </a:r>
              </a:p>
              <a:p>
                <a:r>
                  <a:rPr lang="en-US" dirty="0"/>
                  <a:t>In general, the intercept estimate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oMath>
                </a14:m>
                <a:r>
                  <a:rPr lang="el-GR" dirty="0"/>
                  <a:t> </a:t>
                </a:r>
                <a:r>
                  <a:rPr lang="en-US" dirty="0"/>
                  <a:t>is less meaningful (oftentimes, it’s absurd), but in our case, it suggests that someone with no working experience would earn an hourly wage of $8.73, on average. </a:t>
                </a:r>
              </a:p>
              <a:p>
                <a:r>
                  <a:rPr lang="en-US" dirty="0"/>
                  <a:t>Finally, it is possible to calculate predicted wages (</a:t>
                </a:r>
                <a14:m>
                  <m:oMath xmlns:m="http://schemas.openxmlformats.org/officeDocument/2006/math">
                    <m:acc>
                      <m:accPr>
                        <m:chr m:val="̂"/>
                        <m:ctrlPr>
                          <a:rPr lang="en-CA" b="0" i="1" dirty="0" smtClean="0">
                            <a:latin typeface="Cambria Math" panose="02040503050406030204" pitchFamily="18" charset="0"/>
                          </a:rPr>
                        </m:ctrlPr>
                      </m:accPr>
                      <m:e>
                        <m:r>
                          <a:rPr lang="en-CA" i="1" dirty="0">
                            <a:latin typeface="Cambria Math" panose="02040503050406030204" pitchFamily="18" charset="0"/>
                          </a:rPr>
                          <m:t>𝑤𝑎𝑔𝑒</m:t>
                        </m:r>
                      </m:e>
                    </m:acc>
                  </m:oMath>
                </a14:m>
                <a:r>
                  <a:rPr lang="en-US" dirty="0"/>
                  <a:t>), given different levels of experience. A person with 8 years of education would earn, on average, a wage of $9.77 per hour (in 1994 euros):</a:t>
                </a:r>
              </a:p>
              <a:p>
                <a:pPr lvl="1"/>
                <a14:m>
                  <m:oMath xmlns:m="http://schemas.openxmlformats.org/officeDocument/2006/math">
                    <m:r>
                      <a:rPr lang="en-US" i="1" dirty="0">
                        <a:latin typeface="Cambria Math" panose="02040503050406030204" pitchFamily="18" charset="0"/>
                      </a:rPr>
                      <m:t>8</m:t>
                    </m:r>
                    <m:r>
                      <a:rPr lang="en-CA" b="0" i="1" dirty="0" smtClean="0">
                        <a:latin typeface="Cambria Math" panose="02040503050406030204" pitchFamily="18" charset="0"/>
                      </a:rPr>
                      <m:t>.73</m:t>
                    </m:r>
                    <m:r>
                      <a:rPr lang="en-US" i="1" dirty="0" smtClean="0">
                        <a:latin typeface="Cambria Math" panose="02040503050406030204" pitchFamily="18" charset="0"/>
                      </a:rPr>
                      <m:t> + 0.</m:t>
                    </m:r>
                    <m:r>
                      <a:rPr lang="en-CA" b="0" i="1" dirty="0" smtClean="0">
                        <a:latin typeface="Cambria Math" panose="02040503050406030204" pitchFamily="18" charset="0"/>
                      </a:rPr>
                      <m:t>13</m:t>
                    </m:r>
                    <m:r>
                      <a:rPr lang="en-US" i="1" dirty="0" smtClean="0">
                        <a:latin typeface="Cambria Math" panose="02040503050406030204" pitchFamily="18" charset="0"/>
                      </a:rPr>
                      <m:t> ∗ 8 =</m:t>
                    </m:r>
                    <m:r>
                      <a:rPr lang="en-CA" b="0" i="1" dirty="0" smtClean="0">
                        <a:latin typeface="Cambria Math" panose="02040503050406030204" pitchFamily="18" charset="0"/>
                      </a:rPr>
                      <m:t>9.77</m:t>
                    </m:r>
                  </m:oMath>
                </a14:m>
                <a:endParaRPr lang="en-US" dirty="0"/>
              </a:p>
            </p:txBody>
          </p:sp>
        </mc:Choice>
        <mc:Fallback xmlns="">
          <p:sp>
            <p:nvSpPr>
              <p:cNvPr id="3" name="Content Placeholder 2">
                <a:extLst>
                  <a:ext uri="{FF2B5EF4-FFF2-40B4-BE49-F238E27FC236}">
                    <a16:creationId xmlns:a16="http://schemas.microsoft.com/office/drawing/2014/main" id="{3BCF62B7-8830-4617-4429-D367D04388D8}"/>
                  </a:ext>
                </a:extLst>
              </p:cNvPr>
              <p:cNvSpPr>
                <a:spLocks noGrp="1" noRot="1" noChangeAspect="1" noMove="1" noResize="1" noEditPoints="1" noAdjustHandles="1" noChangeArrowheads="1" noChangeShapeType="1" noTextEdit="1"/>
              </p:cNvSpPr>
              <p:nvPr>
                <p:ph idx="1"/>
              </p:nvPr>
            </p:nvSpPr>
            <p:spPr>
              <a:blipFill>
                <a:blip r:embed="rId2"/>
                <a:stretch>
                  <a:fillRect l="-374" t="-1761"/>
                </a:stretch>
              </a:blipFill>
            </p:spPr>
            <p:txBody>
              <a:bodyPr/>
              <a:lstStyle/>
              <a:p>
                <a:r>
                  <a:rPr lang="en-US">
                    <a:noFill/>
                  </a:rPr>
                  <a:t> </a:t>
                </a:r>
              </a:p>
            </p:txBody>
          </p:sp>
        </mc:Fallback>
      </mc:AlternateContent>
    </p:spTree>
    <p:extLst>
      <p:ext uri="{BB962C8B-B14F-4D97-AF65-F5344CB8AC3E}">
        <p14:creationId xmlns:p14="http://schemas.microsoft.com/office/powerpoint/2010/main" val="3213898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64EA-F0A4-284C-8A34-DFF196779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91E465-C3D1-479A-C193-EBAEE8B29F75}"/>
              </a:ext>
            </a:extLst>
          </p:cNvPr>
          <p:cNvSpPr>
            <a:spLocks noGrp="1"/>
          </p:cNvSpPr>
          <p:nvPr>
            <p:ph idx="1"/>
          </p:nvPr>
        </p:nvSpPr>
        <p:spPr/>
        <p:txBody>
          <a:bodyPr/>
          <a:lstStyle/>
          <a:p>
            <a:r>
              <a:rPr lang="en-US" dirty="0"/>
              <a:t>Ok, Sebastián, that is neat trick, but… How does R know what is the line, among all the possible likes we could draw, that best fits our data?</a:t>
            </a:r>
          </a:p>
        </p:txBody>
      </p:sp>
    </p:spTree>
    <p:extLst>
      <p:ext uri="{BB962C8B-B14F-4D97-AF65-F5344CB8AC3E}">
        <p14:creationId xmlns:p14="http://schemas.microsoft.com/office/powerpoint/2010/main" val="149223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red dots&#10;&#10;Description automatically generated">
            <a:extLst>
              <a:ext uri="{FF2B5EF4-FFF2-40B4-BE49-F238E27FC236}">
                <a16:creationId xmlns:a16="http://schemas.microsoft.com/office/drawing/2014/main" id="{B9186B79-34C1-A9DF-C353-9136A0EB6080}"/>
              </a:ext>
            </a:extLst>
          </p:cNvPr>
          <p:cNvPicPr>
            <a:picLocks noChangeAspect="1"/>
          </p:cNvPicPr>
          <p:nvPr/>
        </p:nvPicPr>
        <p:blipFill>
          <a:blip r:embed="rId2"/>
          <a:stretch>
            <a:fillRect/>
          </a:stretch>
        </p:blipFill>
        <p:spPr>
          <a:xfrm>
            <a:off x="1256969" y="796343"/>
            <a:ext cx="5265315" cy="5265315"/>
          </a:xfrm>
          <a:prstGeom prst="rect">
            <a:avLst/>
          </a:prstGeom>
        </p:spPr>
      </p:pic>
      <p:cxnSp>
        <p:nvCxnSpPr>
          <p:cNvPr id="6" name="Straight Connector 5">
            <a:extLst>
              <a:ext uri="{FF2B5EF4-FFF2-40B4-BE49-F238E27FC236}">
                <a16:creationId xmlns:a16="http://schemas.microsoft.com/office/drawing/2014/main" id="{79CC6AE6-AB87-96C0-152E-589701809E9F}"/>
              </a:ext>
            </a:extLst>
          </p:cNvPr>
          <p:cNvCxnSpPr/>
          <p:nvPr/>
        </p:nvCxnSpPr>
        <p:spPr>
          <a:xfrm>
            <a:off x="3611331" y="2968487"/>
            <a:ext cx="0" cy="283596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2BA295B-B829-AC6E-12FC-953F91060BE4}"/>
                  </a:ext>
                </a:extLst>
              </p14:cNvPr>
              <p14:cNvContentPartPr/>
              <p14:nvPr/>
            </p14:nvContentPartPr>
            <p14:xfrm>
              <a:off x="3609846" y="4010752"/>
              <a:ext cx="360" cy="360"/>
            </p14:xfrm>
          </p:contentPart>
        </mc:Choice>
        <mc:Fallback xmlns="">
          <p:pic>
            <p:nvPicPr>
              <p:cNvPr id="10" name="Ink 9">
                <a:extLst>
                  <a:ext uri="{FF2B5EF4-FFF2-40B4-BE49-F238E27FC236}">
                    <a16:creationId xmlns:a16="http://schemas.microsoft.com/office/drawing/2014/main" id="{B2BA295B-B829-AC6E-12FC-953F91060BE4}"/>
                  </a:ext>
                </a:extLst>
              </p:cNvPr>
              <p:cNvPicPr/>
              <p:nvPr/>
            </p:nvPicPr>
            <p:blipFill>
              <a:blip r:embed="rId4"/>
              <a:stretch>
                <a:fillRect/>
              </a:stretch>
            </p:blipFill>
            <p:spPr>
              <a:xfrm>
                <a:off x="3591846" y="3992752"/>
                <a:ext cx="36000" cy="36000"/>
              </a:xfrm>
              <a:prstGeom prst="rect">
                <a:avLst/>
              </a:prstGeom>
            </p:spPr>
          </p:pic>
        </mc:Fallback>
      </mc:AlternateContent>
      <p:sp>
        <p:nvSpPr>
          <p:cNvPr id="12" name="Left Brace 11">
            <a:extLst>
              <a:ext uri="{FF2B5EF4-FFF2-40B4-BE49-F238E27FC236}">
                <a16:creationId xmlns:a16="http://schemas.microsoft.com/office/drawing/2014/main" id="{365235B9-D685-CDB1-BBE2-82D36AB4CCB7}"/>
              </a:ext>
            </a:extLst>
          </p:cNvPr>
          <p:cNvSpPr/>
          <p:nvPr/>
        </p:nvSpPr>
        <p:spPr>
          <a:xfrm rot="10800000">
            <a:off x="3696672" y="2968487"/>
            <a:ext cx="390546" cy="2835965"/>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dirty="0"/>
          </a:p>
        </p:txBody>
      </p:sp>
      <p:sp>
        <p:nvSpPr>
          <p:cNvPr id="13" name="Left Brace 12">
            <a:extLst>
              <a:ext uri="{FF2B5EF4-FFF2-40B4-BE49-F238E27FC236}">
                <a16:creationId xmlns:a16="http://schemas.microsoft.com/office/drawing/2014/main" id="{21F1B373-2166-23E9-87EB-90CD17104957}"/>
              </a:ext>
            </a:extLst>
          </p:cNvPr>
          <p:cNvSpPr/>
          <p:nvPr/>
        </p:nvSpPr>
        <p:spPr>
          <a:xfrm>
            <a:off x="3108704" y="4010752"/>
            <a:ext cx="390546" cy="17937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dirty="0"/>
          </a:p>
        </p:txBody>
      </p:sp>
      <p:sp>
        <p:nvSpPr>
          <p:cNvPr id="14" name="Left Brace 13">
            <a:extLst>
              <a:ext uri="{FF2B5EF4-FFF2-40B4-BE49-F238E27FC236}">
                <a16:creationId xmlns:a16="http://schemas.microsoft.com/office/drawing/2014/main" id="{18C5000D-6B81-4A26-EA86-E4E34453BA3C}"/>
              </a:ext>
            </a:extLst>
          </p:cNvPr>
          <p:cNvSpPr/>
          <p:nvPr/>
        </p:nvSpPr>
        <p:spPr>
          <a:xfrm>
            <a:off x="3108704" y="2968486"/>
            <a:ext cx="390546" cy="1042265"/>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BE129A3-3049-80AB-D723-2F754CDAD15F}"/>
                  </a:ext>
                </a:extLst>
              </p:cNvPr>
              <p:cNvSpPr txBox="1"/>
              <p:nvPr/>
            </p:nvSpPr>
            <p:spPr>
              <a:xfrm>
                <a:off x="4061501" y="4201803"/>
                <a:ext cx="1611660" cy="369332"/>
              </a:xfrm>
              <a:prstGeom prst="rect">
                <a:avLst/>
              </a:prstGeom>
              <a:noFill/>
            </p:spPr>
            <p:txBody>
              <a:bodyPr wrap="none" rtlCol="0">
                <a:spAutoFit/>
              </a:bodyPr>
              <a:lstStyle/>
              <a:p>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e>
                    </m:acc>
                  </m:oMath>
                </a14:m>
                <a:r>
                  <a:rPr lang="en-US" dirty="0">
                    <a:latin typeface="Garamond" panose="02020404030301010803" pitchFamily="18" charset="0"/>
                  </a:rPr>
                  <a:t>= fitted value</a:t>
                </a:r>
              </a:p>
            </p:txBody>
          </p:sp>
        </mc:Choice>
        <mc:Fallback xmlns="">
          <p:sp>
            <p:nvSpPr>
              <p:cNvPr id="15" name="TextBox 14">
                <a:extLst>
                  <a:ext uri="{FF2B5EF4-FFF2-40B4-BE49-F238E27FC236}">
                    <a16:creationId xmlns:a16="http://schemas.microsoft.com/office/drawing/2014/main" id="{FBE129A3-3049-80AB-D723-2F754CDAD15F}"/>
                  </a:ext>
                </a:extLst>
              </p:cNvPr>
              <p:cNvSpPr txBox="1">
                <a:spLocks noRot="1" noChangeAspect="1" noMove="1" noResize="1" noEditPoints="1" noAdjustHandles="1" noChangeArrowheads="1" noChangeShapeType="1" noTextEdit="1"/>
              </p:cNvSpPr>
              <p:nvPr/>
            </p:nvSpPr>
            <p:spPr>
              <a:xfrm>
                <a:off x="4061501" y="4201803"/>
                <a:ext cx="1611660" cy="369332"/>
              </a:xfrm>
              <a:prstGeom prst="rect">
                <a:avLst/>
              </a:prstGeom>
              <a:blipFill>
                <a:blip r:embed="rId5"/>
                <a:stretch>
                  <a:fillRect t="-6667" r="-78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7C18D47-9B25-50B4-92CE-FA8874EF15AC}"/>
                  </a:ext>
                </a:extLst>
              </p:cNvPr>
              <p:cNvSpPr txBox="1"/>
              <p:nvPr/>
            </p:nvSpPr>
            <p:spPr>
              <a:xfrm>
                <a:off x="2761270" y="4648508"/>
                <a:ext cx="446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oMath>
                  </m:oMathPara>
                </a14:m>
                <a:endParaRPr lang="en-US" dirty="0"/>
              </a:p>
            </p:txBody>
          </p:sp>
        </mc:Choice>
        <mc:Fallback xmlns="">
          <p:sp>
            <p:nvSpPr>
              <p:cNvPr id="18" name="TextBox 17">
                <a:extLst>
                  <a:ext uri="{FF2B5EF4-FFF2-40B4-BE49-F238E27FC236}">
                    <a16:creationId xmlns:a16="http://schemas.microsoft.com/office/drawing/2014/main" id="{57C18D47-9B25-50B4-92CE-FA8874EF15AC}"/>
                  </a:ext>
                </a:extLst>
              </p:cNvPr>
              <p:cNvSpPr txBox="1">
                <a:spLocks noRot="1" noChangeAspect="1" noMove="1" noResize="1" noEditPoints="1" noAdjustHandles="1" noChangeArrowheads="1" noChangeShapeType="1" noTextEdit="1"/>
              </p:cNvSpPr>
              <p:nvPr/>
            </p:nvSpPr>
            <p:spPr>
              <a:xfrm>
                <a:off x="2761270" y="4648508"/>
                <a:ext cx="446276"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96A2212-AE8D-9446-2880-7369321981BF}"/>
                  </a:ext>
                </a:extLst>
              </p:cNvPr>
              <p:cNvSpPr txBox="1"/>
              <p:nvPr/>
            </p:nvSpPr>
            <p:spPr>
              <a:xfrm>
                <a:off x="1848553" y="3298613"/>
                <a:ext cx="1391215" cy="369332"/>
              </a:xfrm>
              <a:prstGeom prst="rect">
                <a:avLst/>
              </a:prstGeom>
              <a:noFill/>
            </p:spPr>
            <p:txBody>
              <a:bodyPr wrap="none" rtlCol="0">
                <a:spAutoFit/>
              </a:bodyPr>
              <a:lstStyle/>
              <a:p>
                <a:r>
                  <a:rPr lang="en-US" dirty="0">
                    <a:latin typeface="Garamond" panose="02020404030301010803" pitchFamily="18" charset="0"/>
                  </a:rPr>
                  <a:t>residuals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smtClean="0">
                                <a:latin typeface="Cambria Math" panose="02040503050406030204" pitchFamily="18" charset="0"/>
                              </a:rPr>
                              <m:t>𝑖</m:t>
                            </m:r>
                          </m:sub>
                        </m:sSub>
                      </m:e>
                    </m:acc>
                  </m:oMath>
                </a14:m>
                <a:endParaRPr lang="en-US" dirty="0">
                  <a:latin typeface="Garamond" panose="02020404030301010803" pitchFamily="18" charset="0"/>
                </a:endParaRPr>
              </a:p>
            </p:txBody>
          </p:sp>
        </mc:Choice>
        <mc:Fallback xmlns="">
          <p:sp>
            <p:nvSpPr>
              <p:cNvPr id="21" name="TextBox 20">
                <a:extLst>
                  <a:ext uri="{FF2B5EF4-FFF2-40B4-BE49-F238E27FC236}">
                    <a16:creationId xmlns:a16="http://schemas.microsoft.com/office/drawing/2014/main" id="{796A2212-AE8D-9446-2880-7369321981BF}"/>
                  </a:ext>
                </a:extLst>
              </p:cNvPr>
              <p:cNvSpPr txBox="1">
                <a:spLocks noRot="1" noChangeAspect="1" noMove="1" noResize="1" noEditPoints="1" noAdjustHandles="1" noChangeArrowheads="1" noChangeShapeType="1" noTextEdit="1"/>
              </p:cNvSpPr>
              <p:nvPr/>
            </p:nvSpPr>
            <p:spPr>
              <a:xfrm>
                <a:off x="1848553" y="3298613"/>
                <a:ext cx="1391215" cy="369332"/>
              </a:xfrm>
              <a:prstGeom prst="rect">
                <a:avLst/>
              </a:prstGeom>
              <a:blipFill>
                <a:blip r:embed="rId7"/>
                <a:stretch>
                  <a:fillRect l="-3636"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8FEDA39-26F5-8114-DFFC-C10EDFE3C316}"/>
                  </a:ext>
                </a:extLst>
              </p:cNvPr>
              <p:cNvSpPr txBox="1"/>
              <p:nvPr/>
            </p:nvSpPr>
            <p:spPr>
              <a:xfrm>
                <a:off x="6634365" y="796343"/>
                <a:ext cx="2705423" cy="369332"/>
              </a:xfrm>
              <a:prstGeom prst="rect">
                <a:avLst/>
              </a:prstGeom>
              <a:noFill/>
            </p:spPr>
            <p:txBody>
              <a:bodyPr wrap="square" rtlCol="0">
                <a:spAutoFit/>
              </a:bodyPr>
              <a:lstStyle/>
              <a:p>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smtClean="0">
                                <a:latin typeface="Cambria Math" panose="02040503050406030204" pitchFamily="18" charset="0"/>
                              </a:rPr>
                              <m:t>𝑖</m:t>
                            </m:r>
                          </m:sub>
                        </m:sSub>
                      </m:e>
                    </m:acc>
                    <m:r>
                      <a:rPr lang="en-CA" b="0" i="1" smtClean="0">
                        <a:latin typeface="Cambria Math" panose="02040503050406030204" pitchFamily="18" charset="0"/>
                      </a:rPr>
                      <m:t>=</m:t>
                    </m:r>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b="0" i="0" smtClean="0">
                        <a:latin typeface="Cambria Math" panose="02040503050406030204" pitchFamily="18" charset="0"/>
                      </a:rPr>
                      <m:t>−</m:t>
                    </m:r>
                  </m:oMath>
                </a14:m>
                <a:r>
                  <a:rPr lang="es-ES"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oMath>
                </a14:m>
                <a:endParaRPr lang="en-US" dirty="0"/>
              </a:p>
            </p:txBody>
          </p:sp>
        </mc:Choice>
        <mc:Fallback xmlns="">
          <p:sp>
            <p:nvSpPr>
              <p:cNvPr id="22" name="TextBox 21">
                <a:extLst>
                  <a:ext uri="{FF2B5EF4-FFF2-40B4-BE49-F238E27FC236}">
                    <a16:creationId xmlns:a16="http://schemas.microsoft.com/office/drawing/2014/main" id="{68FEDA39-26F5-8114-DFFC-C10EDFE3C316}"/>
                  </a:ext>
                </a:extLst>
              </p:cNvPr>
              <p:cNvSpPr txBox="1">
                <a:spLocks noRot="1" noChangeAspect="1" noMove="1" noResize="1" noEditPoints="1" noAdjustHandles="1" noChangeArrowheads="1" noChangeShapeType="1" noTextEdit="1"/>
              </p:cNvSpPr>
              <p:nvPr/>
            </p:nvSpPr>
            <p:spPr>
              <a:xfrm>
                <a:off x="6634365" y="796343"/>
                <a:ext cx="2705423"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940198F-4FB1-C8F3-73F1-1A5BC764D42B}"/>
                  </a:ext>
                </a:extLst>
              </p:cNvPr>
              <p:cNvSpPr txBox="1"/>
              <p:nvPr/>
            </p:nvSpPr>
            <p:spPr>
              <a:xfrm>
                <a:off x="6634365" y="1165675"/>
                <a:ext cx="4148858" cy="38395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smtClean="0">
                                  <a:latin typeface="Cambria Math" panose="02040503050406030204" pitchFamily="18" charset="0"/>
                                </a:rPr>
                                <m:t>𝑖</m:t>
                              </m:r>
                            </m:sub>
                          </m:sSub>
                        </m:e>
                      </m:acc>
                      <m:r>
                        <a:rPr lang="en-CA" b="0" i="1" smtClean="0">
                          <a:latin typeface="Cambria Math" panose="02040503050406030204" pitchFamily="18" charset="0"/>
                        </a:rPr>
                        <m:t>=</m:t>
                      </m:r>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b="0" i="0" smtClean="0">
                          <a:latin typeface="Cambria Math" panose="02040503050406030204" pitchFamily="18" charset="0"/>
                        </a:rPr>
                        <m:t>−</m:t>
                      </m:r>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e>
                      </m:acc>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m:oMathPara>
                </a14:m>
                <a:endParaRPr lang="en-US" dirty="0"/>
              </a:p>
            </p:txBody>
          </p:sp>
        </mc:Choice>
        <mc:Fallback xmlns="">
          <p:sp>
            <p:nvSpPr>
              <p:cNvPr id="25" name="TextBox 24">
                <a:extLst>
                  <a:ext uri="{FF2B5EF4-FFF2-40B4-BE49-F238E27FC236}">
                    <a16:creationId xmlns:a16="http://schemas.microsoft.com/office/drawing/2014/main" id="{0940198F-4FB1-C8F3-73F1-1A5BC764D42B}"/>
                  </a:ext>
                </a:extLst>
              </p:cNvPr>
              <p:cNvSpPr txBox="1">
                <a:spLocks noRot="1" noChangeAspect="1" noMove="1" noResize="1" noEditPoints="1" noAdjustHandles="1" noChangeArrowheads="1" noChangeShapeType="1" noTextEdit="1"/>
              </p:cNvSpPr>
              <p:nvPr/>
            </p:nvSpPr>
            <p:spPr>
              <a:xfrm>
                <a:off x="6634365" y="1165675"/>
                <a:ext cx="4148858" cy="383951"/>
              </a:xfrm>
              <a:prstGeom prst="rect">
                <a:avLst/>
              </a:prstGeom>
              <a:blipFill>
                <a:blip r:embed="rId9"/>
                <a:stretch>
                  <a:fillRect b="-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FA9693B-ECDA-EAA3-BE83-0837E6C130B9}"/>
                  </a:ext>
                </a:extLst>
              </p:cNvPr>
              <p:cNvSpPr txBox="1"/>
              <p:nvPr/>
            </p:nvSpPr>
            <p:spPr>
              <a:xfrm>
                <a:off x="6634365" y="1753538"/>
                <a:ext cx="4933858" cy="1214948"/>
              </a:xfrm>
              <a:prstGeom prst="rect">
                <a:avLst/>
              </a:prstGeom>
              <a:noFill/>
            </p:spPr>
            <p:txBody>
              <a:bodyPr wrap="square" rtlCol="0">
                <a:spAutoFit/>
              </a:bodyPr>
              <a:lstStyle/>
              <a:p>
                <a:r>
                  <a:rPr lang="en-US" dirty="0">
                    <a:latin typeface="Garamond" panose="02020404030301010803" pitchFamily="18" charset="0"/>
                  </a:rPr>
                  <a:t>The best fit line is the line that minimizes the error. Ordinary Least Squares (OLS) comes from the fact that </a:t>
                </a:r>
                <a14:m>
                  <m:oMath xmlns:m="http://schemas.openxmlformats.org/officeDocument/2006/math">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e>
                    </m:acc>
                    <m:r>
                      <a:rPr lang="en-CA" b="0" i="1" smtClean="0">
                        <a:latin typeface="Cambria Math" panose="02040503050406030204" pitchFamily="18" charset="0"/>
                      </a:rPr>
                      <m:t> </m:t>
                    </m:r>
                    <m:r>
                      <a:rPr lang="en-CA" b="0" i="1" smtClean="0">
                        <a:latin typeface="Cambria Math" panose="02040503050406030204" pitchFamily="18" charset="0"/>
                      </a:rPr>
                      <m:t>𝑎𝑛𝑑</m:t>
                    </m:r>
                    <m:r>
                      <a:rPr lang="en-CA"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oMath>
                </a14:m>
                <a:r>
                  <a:rPr lang="en-US" dirty="0">
                    <a:latin typeface="Garamond" panose="02020404030301010803" pitchFamily="18" charset="0"/>
                  </a:rPr>
                  <a:t> are chosen to minimize the sum of the square residuals:</a:t>
                </a:r>
              </a:p>
            </p:txBody>
          </p:sp>
        </mc:Choice>
        <mc:Fallback xmlns="">
          <p:sp>
            <p:nvSpPr>
              <p:cNvPr id="26" name="TextBox 25">
                <a:extLst>
                  <a:ext uri="{FF2B5EF4-FFF2-40B4-BE49-F238E27FC236}">
                    <a16:creationId xmlns:a16="http://schemas.microsoft.com/office/drawing/2014/main" id="{2FA9693B-ECDA-EAA3-BE83-0837E6C130B9}"/>
                  </a:ext>
                </a:extLst>
              </p:cNvPr>
              <p:cNvSpPr txBox="1">
                <a:spLocks noRot="1" noChangeAspect="1" noMove="1" noResize="1" noEditPoints="1" noAdjustHandles="1" noChangeArrowheads="1" noChangeShapeType="1" noTextEdit="1"/>
              </p:cNvSpPr>
              <p:nvPr/>
            </p:nvSpPr>
            <p:spPr>
              <a:xfrm>
                <a:off x="6634365" y="1753538"/>
                <a:ext cx="4933858" cy="1214948"/>
              </a:xfrm>
              <a:prstGeom prst="rect">
                <a:avLst/>
              </a:prstGeom>
              <a:blipFill>
                <a:blip r:embed="rId10"/>
                <a:stretch>
                  <a:fillRect l="-1026" t="-3125" b="-7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F11D161-D6E3-C0CD-E803-4512FF87D6A3}"/>
                  </a:ext>
                </a:extLst>
              </p:cNvPr>
              <p:cNvSpPr txBox="1"/>
              <p:nvPr/>
            </p:nvSpPr>
            <p:spPr>
              <a:xfrm>
                <a:off x="6629717" y="3096632"/>
                <a:ext cx="1345048"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𝑚𝑖𝑛</m:t>
                      </m:r>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p>
                            <m:sSupPr>
                              <m:ctrlPr>
                                <a:rPr lang="en-US" i="1" smtClean="0">
                                  <a:latin typeface="Cambria Math" panose="02040503050406030204" pitchFamily="18" charset="0"/>
                                </a:rPr>
                              </m:ctrlPr>
                            </m:sSup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sup>
                              <m:r>
                                <a:rPr lang="en-CA" b="0" i="1" smtClean="0">
                                  <a:latin typeface="Cambria Math" panose="02040503050406030204" pitchFamily="18" charset="0"/>
                                </a:rPr>
                                <m:t>2</m:t>
                              </m:r>
                            </m:sup>
                          </m:sSup>
                        </m:e>
                      </m:nary>
                    </m:oMath>
                  </m:oMathPara>
                </a14:m>
                <a:endParaRPr lang="en-US" dirty="0"/>
              </a:p>
            </p:txBody>
          </p:sp>
        </mc:Choice>
        <mc:Fallback xmlns="">
          <p:sp>
            <p:nvSpPr>
              <p:cNvPr id="27" name="TextBox 26">
                <a:extLst>
                  <a:ext uri="{FF2B5EF4-FFF2-40B4-BE49-F238E27FC236}">
                    <a16:creationId xmlns:a16="http://schemas.microsoft.com/office/drawing/2014/main" id="{4F11D161-D6E3-C0CD-E803-4512FF87D6A3}"/>
                  </a:ext>
                </a:extLst>
              </p:cNvPr>
              <p:cNvSpPr txBox="1">
                <a:spLocks noRot="1" noChangeAspect="1" noMove="1" noResize="1" noEditPoints="1" noAdjustHandles="1" noChangeArrowheads="1" noChangeShapeType="1" noTextEdit="1"/>
              </p:cNvSpPr>
              <p:nvPr/>
            </p:nvSpPr>
            <p:spPr>
              <a:xfrm>
                <a:off x="6629717" y="3096632"/>
                <a:ext cx="1345048" cy="848566"/>
              </a:xfrm>
              <a:prstGeom prst="rect">
                <a:avLst/>
              </a:prstGeom>
              <a:blipFill>
                <a:blip r:embed="rId11"/>
                <a:stretch>
                  <a:fillRect l="-22642" t="-98529" r="-7547" b="-152941"/>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2680AEB-BE23-EBAB-352E-832974065A30}"/>
              </a:ext>
            </a:extLst>
          </p:cNvPr>
          <p:cNvSpPr txBox="1"/>
          <p:nvPr/>
        </p:nvSpPr>
        <p:spPr>
          <a:xfrm>
            <a:off x="8835196" y="3336249"/>
            <a:ext cx="1041054" cy="369332"/>
          </a:xfrm>
          <a:prstGeom prst="rect">
            <a:avLst/>
          </a:prstGeom>
          <a:noFill/>
        </p:spPr>
        <p:txBody>
          <a:bodyPr wrap="none" rtlCol="0">
            <a:spAutoFit/>
          </a:bodyPr>
          <a:lstStyle/>
          <a:p>
            <a:r>
              <a:rPr lang="en-US" dirty="0">
                <a:latin typeface="Garamond" panose="02020404030301010803" pitchFamily="18" charset="0"/>
              </a:rPr>
              <a:t>(i.e., RSS)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900CAAC-86B9-4AD2-CCD5-C730CF623C76}"/>
                  </a:ext>
                </a:extLst>
              </p:cNvPr>
              <p:cNvSpPr txBox="1"/>
              <p:nvPr/>
            </p:nvSpPr>
            <p:spPr>
              <a:xfrm>
                <a:off x="6629717" y="4201803"/>
                <a:ext cx="1810175"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𝑐𝑜𝑣</m:t>
                          </m:r>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b="0" i="1" smtClean="0">
                                  <a:latin typeface="Cambria Math" panose="02040503050406030204" pitchFamily="18" charset="0"/>
                                </a:rPr>
                                <m:t>𝑦</m:t>
                              </m:r>
                            </m:e>
                            <m:sub>
                              <m:r>
                                <a:rPr lang="en-CA" i="1">
                                  <a:latin typeface="Cambria Math" panose="02040503050406030204" pitchFamily="18" charset="0"/>
                                </a:rPr>
                                <m:t>𝑖</m:t>
                              </m:r>
                            </m:sub>
                          </m:sSub>
                          <m:r>
                            <a:rPr lang="en-CA" b="0" i="1" smtClean="0">
                              <a:latin typeface="Cambria Math" panose="02040503050406030204" pitchFamily="18" charset="0"/>
                            </a:rPr>
                            <m:t>)</m:t>
                          </m:r>
                        </m:num>
                        <m:den>
                          <m:r>
                            <a:rPr lang="en-CA" b="0" i="1" smtClean="0">
                              <a:latin typeface="Cambria Math" panose="02040503050406030204" pitchFamily="18" charset="0"/>
                            </a:rPr>
                            <m:t>𝑣𝑎𝑟</m:t>
                          </m:r>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b="0" i="1" smtClean="0">
                              <a:latin typeface="Cambria Math" panose="02040503050406030204" pitchFamily="18" charset="0"/>
                            </a:rPr>
                            <m:t>)</m:t>
                          </m:r>
                        </m:den>
                      </m:f>
                    </m:oMath>
                  </m:oMathPara>
                </a14:m>
                <a:endParaRPr lang="en-US" dirty="0"/>
              </a:p>
            </p:txBody>
          </p:sp>
        </mc:Choice>
        <mc:Fallback xmlns="">
          <p:sp>
            <p:nvSpPr>
              <p:cNvPr id="29" name="TextBox 28">
                <a:extLst>
                  <a:ext uri="{FF2B5EF4-FFF2-40B4-BE49-F238E27FC236}">
                    <a16:creationId xmlns:a16="http://schemas.microsoft.com/office/drawing/2014/main" id="{E900CAAC-86B9-4AD2-CCD5-C730CF623C76}"/>
                  </a:ext>
                </a:extLst>
              </p:cNvPr>
              <p:cNvSpPr txBox="1">
                <a:spLocks noRot="1" noChangeAspect="1" noMove="1" noResize="1" noEditPoints="1" noAdjustHandles="1" noChangeArrowheads="1" noChangeShapeType="1" noTextEdit="1"/>
              </p:cNvSpPr>
              <p:nvPr/>
            </p:nvSpPr>
            <p:spPr>
              <a:xfrm>
                <a:off x="6629717" y="4201803"/>
                <a:ext cx="1810175" cy="669094"/>
              </a:xfrm>
              <a:prstGeom prst="rect">
                <a:avLst/>
              </a:prstGeom>
              <a:blipFill>
                <a:blip r:embed="rId12"/>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2913C50-B885-D87C-41CD-4026001EE853}"/>
                  </a:ext>
                </a:extLst>
              </p:cNvPr>
              <p:cNvSpPr txBox="1"/>
              <p:nvPr/>
            </p:nvSpPr>
            <p:spPr>
              <a:xfrm>
                <a:off x="6630063" y="4907602"/>
                <a:ext cx="1549014" cy="3839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𝑦</m:t>
                          </m:r>
                        </m:e>
                      </m:acc>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𝑥</m:t>
                          </m:r>
                        </m:e>
                      </m:acc>
                    </m:oMath>
                  </m:oMathPara>
                </a14:m>
                <a:endParaRPr lang="en-US" dirty="0"/>
              </a:p>
            </p:txBody>
          </p:sp>
        </mc:Choice>
        <mc:Fallback xmlns="">
          <p:sp>
            <p:nvSpPr>
              <p:cNvPr id="32" name="TextBox 31">
                <a:extLst>
                  <a:ext uri="{FF2B5EF4-FFF2-40B4-BE49-F238E27FC236}">
                    <a16:creationId xmlns:a16="http://schemas.microsoft.com/office/drawing/2014/main" id="{22913C50-B885-D87C-41CD-4026001EE853}"/>
                  </a:ext>
                </a:extLst>
              </p:cNvPr>
              <p:cNvSpPr txBox="1">
                <a:spLocks noRot="1" noChangeAspect="1" noMove="1" noResize="1" noEditPoints="1" noAdjustHandles="1" noChangeArrowheads="1" noChangeShapeType="1" noTextEdit="1"/>
              </p:cNvSpPr>
              <p:nvPr/>
            </p:nvSpPr>
            <p:spPr>
              <a:xfrm>
                <a:off x="6630063" y="4907602"/>
                <a:ext cx="1549014" cy="383951"/>
              </a:xfrm>
              <a:prstGeom prst="rect">
                <a:avLst/>
              </a:prstGeom>
              <a:blipFill>
                <a:blip r:embed="rId13"/>
                <a:stretch>
                  <a:fillRect t="-3226" b="-16129"/>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BC14F26E-5100-A53D-EEF5-C30B7F2C271D}"/>
              </a:ext>
            </a:extLst>
          </p:cNvPr>
          <p:cNvSpPr txBox="1"/>
          <p:nvPr/>
        </p:nvSpPr>
        <p:spPr>
          <a:xfrm>
            <a:off x="6629717" y="5650080"/>
            <a:ext cx="1334020" cy="369332"/>
          </a:xfrm>
          <a:prstGeom prst="rect">
            <a:avLst/>
          </a:prstGeom>
          <a:noFill/>
        </p:spPr>
        <p:txBody>
          <a:bodyPr wrap="none" rtlCol="0">
            <a:spAutoFit/>
          </a:bodyPr>
          <a:lstStyle/>
          <a:p>
            <a:r>
              <a:rPr lang="en-US" dirty="0">
                <a:latin typeface="Garamond" panose="02020404030301010803" pitchFamily="18" charset="0"/>
              </a:rPr>
              <a:t>…easy </a:t>
            </a:r>
            <a:r>
              <a:rPr lang="en-US" dirty="0" err="1">
                <a:latin typeface="Garamond" panose="02020404030301010803" pitchFamily="18" charset="0"/>
              </a:rPr>
              <a:t>peasy</a:t>
            </a:r>
            <a:endParaRPr lang="en-US" dirty="0">
              <a:latin typeface="Garamond" panose="02020404030301010803" pitchFamily="18" charset="0"/>
            </a:endParaRPr>
          </a:p>
        </p:txBody>
      </p:sp>
      <p:cxnSp>
        <p:nvCxnSpPr>
          <p:cNvPr id="37" name="Straight Arrow Connector 36">
            <a:extLst>
              <a:ext uri="{FF2B5EF4-FFF2-40B4-BE49-F238E27FC236}">
                <a16:creationId xmlns:a16="http://schemas.microsoft.com/office/drawing/2014/main" id="{AE36151F-08BD-796F-2421-D11CC1B8F24C}"/>
              </a:ext>
            </a:extLst>
          </p:cNvPr>
          <p:cNvCxnSpPr>
            <a:stCxn id="27" idx="3"/>
            <a:endCxn id="28" idx="1"/>
          </p:cNvCxnSpPr>
          <p:nvPr/>
        </p:nvCxnSpPr>
        <p:spPr>
          <a:xfrm>
            <a:off x="7974765" y="3520915"/>
            <a:ext cx="86043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618961D7-96F5-BCFE-6D0F-566A235EDBB4}"/>
              </a:ext>
            </a:extLst>
          </p:cNvPr>
          <p:cNvGrpSpPr/>
          <p:nvPr/>
        </p:nvGrpSpPr>
        <p:grpSpPr>
          <a:xfrm>
            <a:off x="3596701" y="4007872"/>
            <a:ext cx="9720" cy="13320"/>
            <a:chOff x="3596701" y="4007872"/>
            <a:chExt cx="9720" cy="13320"/>
          </a:xfrm>
        </p:grpSpPr>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5DE3337C-D7B3-C0DE-C964-A1DDBDE5790D}"/>
                    </a:ext>
                  </a:extLst>
                </p14:cNvPr>
                <p14:cNvContentPartPr/>
                <p14:nvPr/>
              </p14:nvContentPartPr>
              <p14:xfrm>
                <a:off x="3606061" y="4020832"/>
                <a:ext cx="360" cy="360"/>
              </p14:xfrm>
            </p:contentPart>
          </mc:Choice>
          <mc:Fallback xmlns="">
            <p:pic>
              <p:nvPicPr>
                <p:cNvPr id="39" name="Ink 38">
                  <a:extLst>
                    <a:ext uri="{FF2B5EF4-FFF2-40B4-BE49-F238E27FC236}">
                      <a16:creationId xmlns:a16="http://schemas.microsoft.com/office/drawing/2014/main" id="{5DE3337C-D7B3-C0DE-C964-A1DDBDE5790D}"/>
                    </a:ext>
                  </a:extLst>
                </p:cNvPr>
                <p:cNvPicPr/>
                <p:nvPr/>
              </p:nvPicPr>
              <p:blipFill>
                <a:blip r:embed="rId4"/>
                <a:stretch>
                  <a:fillRect/>
                </a:stretch>
              </p:blipFill>
              <p:spPr>
                <a:xfrm>
                  <a:off x="3588421" y="400319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FF4C8144-8B09-21A8-FF9D-EAA31965279D}"/>
                    </a:ext>
                  </a:extLst>
                </p14:cNvPr>
                <p14:cNvContentPartPr/>
                <p14:nvPr/>
              </p14:nvContentPartPr>
              <p14:xfrm>
                <a:off x="3596701" y="4015432"/>
                <a:ext cx="360" cy="360"/>
              </p14:xfrm>
            </p:contentPart>
          </mc:Choice>
          <mc:Fallback xmlns="">
            <p:pic>
              <p:nvPicPr>
                <p:cNvPr id="40" name="Ink 39">
                  <a:extLst>
                    <a:ext uri="{FF2B5EF4-FFF2-40B4-BE49-F238E27FC236}">
                      <a16:creationId xmlns:a16="http://schemas.microsoft.com/office/drawing/2014/main" id="{FF4C8144-8B09-21A8-FF9D-EAA31965279D}"/>
                    </a:ext>
                  </a:extLst>
                </p:cNvPr>
                <p:cNvPicPr/>
                <p:nvPr/>
              </p:nvPicPr>
              <p:blipFill>
                <a:blip r:embed="rId4"/>
                <a:stretch>
                  <a:fillRect/>
                </a:stretch>
              </p:blipFill>
              <p:spPr>
                <a:xfrm>
                  <a:off x="3578701" y="399779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2" name="Ink 41">
                  <a:extLst>
                    <a:ext uri="{FF2B5EF4-FFF2-40B4-BE49-F238E27FC236}">
                      <a16:creationId xmlns:a16="http://schemas.microsoft.com/office/drawing/2014/main" id="{4B0AB519-FE5F-6D8D-5DE8-D5379F557F46}"/>
                    </a:ext>
                  </a:extLst>
                </p14:cNvPr>
                <p14:cNvContentPartPr/>
                <p14:nvPr/>
              </p14:nvContentPartPr>
              <p14:xfrm>
                <a:off x="3601741" y="4007872"/>
                <a:ext cx="360" cy="360"/>
              </p14:xfrm>
            </p:contentPart>
          </mc:Choice>
          <mc:Fallback xmlns="">
            <p:pic>
              <p:nvPicPr>
                <p:cNvPr id="42" name="Ink 41">
                  <a:extLst>
                    <a:ext uri="{FF2B5EF4-FFF2-40B4-BE49-F238E27FC236}">
                      <a16:creationId xmlns:a16="http://schemas.microsoft.com/office/drawing/2014/main" id="{4B0AB519-FE5F-6D8D-5DE8-D5379F557F46}"/>
                    </a:ext>
                  </a:extLst>
                </p:cNvPr>
                <p:cNvPicPr/>
                <p:nvPr/>
              </p:nvPicPr>
              <p:blipFill>
                <a:blip r:embed="rId4"/>
                <a:stretch>
                  <a:fillRect/>
                </a:stretch>
              </p:blipFill>
              <p:spPr>
                <a:xfrm>
                  <a:off x="3583741" y="3989872"/>
                  <a:ext cx="36000" cy="36000"/>
                </a:xfrm>
                <a:prstGeom prst="rect">
                  <a:avLst/>
                </a:prstGeom>
              </p:spPr>
            </p:pic>
          </mc:Fallback>
        </mc:AlternateContent>
      </p:grpSp>
    </p:spTree>
    <p:extLst>
      <p:ext uri="{BB962C8B-B14F-4D97-AF65-F5344CB8AC3E}">
        <p14:creationId xmlns:p14="http://schemas.microsoft.com/office/powerpoint/2010/main" val="124799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DEFF-6BEF-D691-97A9-608E09A3FCE8}"/>
              </a:ext>
            </a:extLst>
          </p:cNvPr>
          <p:cNvSpPr>
            <a:spLocks noGrp="1"/>
          </p:cNvSpPr>
          <p:nvPr>
            <p:ph type="title"/>
          </p:nvPr>
        </p:nvSpPr>
        <p:spPr/>
        <p:txBody>
          <a:bodyPr/>
          <a:lstStyle/>
          <a:p>
            <a:r>
              <a:rPr lang="en-US" dirty="0"/>
              <a:t>Algebraic Properties of OLS 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581A83-CD50-90C1-705B-A1C645F0865A}"/>
                  </a:ext>
                </a:extLst>
              </p:cNvPr>
              <p:cNvSpPr>
                <a:spLocks noGrp="1"/>
              </p:cNvSpPr>
              <p:nvPr>
                <p:ph idx="1"/>
              </p:nvPr>
            </p:nvSpPr>
            <p:spPr/>
            <p:txBody>
              <a:bodyPr/>
              <a:lstStyle/>
              <a:p>
                <a:pPr marL="457200" indent="-457200">
                  <a:buFont typeface="+mj-lt"/>
                  <a:buAutoNum type="arabicPeriod"/>
                </a:pP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b="0" i="1" smtClean="0">
                        <a:latin typeface="Cambria Math" panose="02040503050406030204" pitchFamily="18" charset="0"/>
                      </a:rPr>
                      <m:t>=0</m:t>
                    </m:r>
                  </m:oMath>
                </a14:m>
                <a:endParaRPr lang="en-CA" b="0" dirty="0"/>
              </a:p>
              <a:p>
                <a:pPr lvl="1"/>
                <a:r>
                  <a:rPr lang="en-US" dirty="0"/>
                  <a:t>This is by construction, as the OLS estimates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1</m:t>
                        </m:r>
                      </m:sub>
                    </m:sSub>
                    <m:r>
                      <a:rPr lang="en-CA" b="0" i="1" dirty="0" smtClean="0">
                        <a:latin typeface="Cambria Math" panose="02040503050406030204" pitchFamily="18" charset="0"/>
                      </a:rPr>
                      <m:t> </m:t>
                    </m:r>
                  </m:oMath>
                </a14:m>
                <a:r>
                  <a:rPr lang="en-US" dirty="0"/>
                  <a:t>were chosen to make the residuals add up to zero (for any dataset).</a:t>
                </a:r>
              </a:p>
              <a:p>
                <a:pPr marL="457200" indent="-457200">
                  <a:buFont typeface="+mj-lt"/>
                  <a:buAutoNum type="arabicPeriod"/>
                </a:pP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b="0" i="1" smtClean="0">
                        <a:latin typeface="Cambria Math" panose="02040503050406030204" pitchFamily="18" charset="0"/>
                      </a:rPr>
                      <m:t>=0</m:t>
                    </m:r>
                  </m:oMath>
                </a14:m>
                <a:endParaRPr lang="en-CA" b="0" dirty="0"/>
              </a:p>
              <a:p>
                <a:pPr lvl="1"/>
                <a:r>
                  <a:rPr lang="en-CA" b="0" dirty="0"/>
                  <a:t>This means that the sample covariance between the regressor </a:t>
                </a:r>
                <a14:m>
                  <m:oMath xmlns:m="http://schemas.openxmlformats.org/officeDocument/2006/math">
                    <m:r>
                      <a:rPr lang="en-CA" b="0" i="1" smtClean="0">
                        <a:latin typeface="Cambria Math" panose="02040503050406030204" pitchFamily="18" charset="0"/>
                      </a:rPr>
                      <m:t>𝑥</m:t>
                    </m:r>
                  </m:oMath>
                </a14:m>
                <a:r>
                  <a:rPr lang="en-CA" b="0" dirty="0"/>
                  <a:t> and the OLS residuals </a:t>
                </a:r>
                <a14:m>
                  <m:oMath xmlns:m="http://schemas.openxmlformats.org/officeDocument/2006/math">
                    <m:acc>
                      <m:accPr>
                        <m:chr m:val="̂"/>
                        <m:ctrlPr>
                          <a:rPr lang="es-ES"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𝜇</m:t>
                        </m:r>
                      </m:e>
                    </m:acc>
                    <m:r>
                      <a:rPr lang="en-CA" i="1">
                        <a:latin typeface="Cambria Math" panose="02040503050406030204" pitchFamily="18" charset="0"/>
                      </a:rPr>
                      <m:t> </m:t>
                    </m:r>
                  </m:oMath>
                </a14:m>
                <a:r>
                  <a:rPr lang="en-CA" b="0" dirty="0"/>
                  <a:t>is zero.</a:t>
                </a:r>
              </a:p>
              <a:p>
                <a:pPr marL="457200" indent="-457200">
                  <a:buFont typeface="+mj-lt"/>
                  <a:buAutoNum type="arabicPeriod"/>
                </a:pPr>
                <a:r>
                  <a:rPr lang="en-CA" b="0" dirty="0"/>
                  <a:t>The point </a:t>
                </a:r>
                <a14:m>
                  <m:oMath xmlns:m="http://schemas.openxmlformats.org/officeDocument/2006/math">
                    <m:r>
                      <a:rPr lang="en-CA" b="0" i="1" smtClean="0">
                        <a:latin typeface="Cambria Math" panose="02040503050406030204" pitchFamily="18" charset="0"/>
                      </a:rPr>
                      <m:t>(</m:t>
                    </m:r>
                    <m:acc>
                      <m:accPr>
                        <m:chr m:val="̅"/>
                        <m:ctrlPr>
                          <a:rPr lang="en-CA" i="1">
                            <a:latin typeface="Cambria Math" panose="02040503050406030204" pitchFamily="18" charset="0"/>
                          </a:rPr>
                        </m:ctrlPr>
                      </m:accPr>
                      <m:e>
                        <m:r>
                          <a:rPr lang="en-CA" b="0" i="1" smtClean="0">
                            <a:latin typeface="Cambria Math" panose="02040503050406030204" pitchFamily="18" charset="0"/>
                          </a:rPr>
                          <m:t>𝑥</m:t>
                        </m:r>
                      </m:e>
                    </m:acc>
                  </m:oMath>
                </a14:m>
                <a:r>
                  <a:rPr lang="en-CA" b="0" dirty="0"/>
                  <a:t>,</a:t>
                </a:r>
                <a:r>
                  <a:rPr lang="en-CA" dirty="0"/>
                  <a:t>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 </m:t>
                    </m:r>
                  </m:oMath>
                </a14:m>
                <a:r>
                  <a:rPr lang="en-CA" b="0" dirty="0"/>
                  <a:t>) is always on the OLS regression line.</a:t>
                </a:r>
              </a:p>
              <a:p>
                <a:pPr marL="457200" indent="-457200">
                  <a:buFont typeface="+mj-lt"/>
                  <a:buAutoNum type="arabicPeriod"/>
                </a:pPr>
                <a:endParaRPr lang="en-CA" dirty="0"/>
              </a:p>
              <a:p>
                <a:pPr marL="0" indent="0">
                  <a:buNone/>
                </a:pPr>
                <a:r>
                  <a:rPr lang="en-CA" b="0" dirty="0"/>
                  <a:t>Note that because </a:t>
                </a: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b="0" i="1" smtClean="0">
                        <a:latin typeface="Cambria Math" panose="02040503050406030204" pitchFamily="18" charset="0"/>
                      </a:rPr>
                      <m:t>=0</m:t>
                    </m:r>
                  </m:oMath>
                </a14:m>
                <a:r>
                  <a:rPr lang="en-CA" b="0" dirty="0"/>
                  <a:t>, we have that </a:t>
                </a:r>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b="0" i="1" smtClean="0">
                                <a:latin typeface="Cambria Math" panose="02040503050406030204" pitchFamily="18" charset="0"/>
                              </a:rPr>
                              <m:t>𝑖</m:t>
                            </m:r>
                          </m:sub>
                        </m:sSub>
                      </m:e>
                    </m:acc>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b="0" dirty="0"/>
                  <a:t> since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r>
                      <a:rPr lang="en-CA" i="1">
                        <a:latin typeface="Cambria Math" panose="02040503050406030204" pitchFamily="18" charset="0"/>
                      </a:rPr>
                      <m:t>=</m:t>
                    </m:r>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a:latin typeface="Cambria Math" panose="02040503050406030204" pitchFamily="18" charset="0"/>
                      </a:rPr>
                      <m:t>−</m:t>
                    </m:r>
                  </m:oMath>
                </a14:m>
                <a:r>
                  <a:rPr lang="es-ES"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oMath>
                </a14:m>
                <a:endParaRPr lang="en-CA" b="0" dirty="0"/>
              </a:p>
              <a:p>
                <a:pPr marL="0" indent="0">
                  <a:buNone/>
                </a:pPr>
                <a:endParaRPr lang="en-CA" b="0" dirty="0"/>
              </a:p>
              <a:p>
                <a:endParaRPr lang="en-US" dirty="0"/>
              </a:p>
            </p:txBody>
          </p:sp>
        </mc:Choice>
        <mc:Fallback xmlns="">
          <p:sp>
            <p:nvSpPr>
              <p:cNvPr id="3" name="Content Placeholder 2">
                <a:extLst>
                  <a:ext uri="{FF2B5EF4-FFF2-40B4-BE49-F238E27FC236}">
                    <a16:creationId xmlns:a16="http://schemas.microsoft.com/office/drawing/2014/main" id="{66581A83-CD50-90C1-705B-A1C645F0865A}"/>
                  </a:ext>
                </a:extLst>
              </p:cNvPr>
              <p:cNvSpPr>
                <a:spLocks noGrp="1" noRot="1" noChangeAspect="1" noMove="1" noResize="1" noEditPoints="1" noAdjustHandles="1" noChangeArrowheads="1" noChangeShapeType="1" noTextEdit="1"/>
              </p:cNvSpPr>
              <p:nvPr>
                <p:ph idx="1"/>
              </p:nvPr>
            </p:nvSpPr>
            <p:spPr>
              <a:blipFill>
                <a:blip r:embed="rId2"/>
                <a:stretch>
                  <a:fillRect l="-623" t="-13028" b="-9155"/>
                </a:stretch>
              </a:blipFill>
            </p:spPr>
            <p:txBody>
              <a:bodyPr/>
              <a:lstStyle/>
              <a:p>
                <a:r>
                  <a:rPr lang="en-US">
                    <a:noFill/>
                  </a:rPr>
                  <a:t> </a:t>
                </a:r>
              </a:p>
            </p:txBody>
          </p:sp>
        </mc:Fallback>
      </mc:AlternateContent>
    </p:spTree>
    <p:extLst>
      <p:ext uri="{BB962C8B-B14F-4D97-AF65-F5344CB8AC3E}">
        <p14:creationId xmlns:p14="http://schemas.microsoft.com/office/powerpoint/2010/main" val="90779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5C07-51ED-0FDF-1083-073FD314D58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62026-26DD-316B-F0BA-5CD2B0CC31D3}"/>
                  </a:ext>
                </a:extLst>
              </p:cNvPr>
              <p:cNvSpPr>
                <a:spLocks noGrp="1"/>
              </p:cNvSpPr>
              <p:nvPr>
                <p:ph idx="1"/>
              </p:nvPr>
            </p:nvSpPr>
            <p:spPr/>
            <p:txBody>
              <a:bodyPr>
                <a:normAutofit fontScale="85000" lnSpcReduction="20000"/>
              </a:bodyPr>
              <a:lstStyle/>
              <a:p>
                <a:pPr marL="0" indent="0">
                  <a:buNone/>
                </a:pPr>
                <a:r>
                  <a:rPr lang="en-US" dirty="0"/>
                  <a:t>We can view OLS as decomposing each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into two parts, a fitted value and a residual:</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𝑇𝑆𝑆</m:t>
                    </m:r>
                    <m:r>
                      <a:rPr lang="en-CA"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CA" b="0" i="1" smtClean="0">
                                <a:latin typeface="Cambria Math" panose="02040503050406030204" pitchFamily="18" charset="0"/>
                              </a:rPr>
                            </m:ctrlPr>
                          </m:sSupPr>
                          <m:e>
                            <m:sSub>
                              <m:sSubPr>
                                <m:ctrlPr>
                                  <a:rPr lang="en-US" i="1">
                                    <a:latin typeface="Cambria Math" panose="02040503050406030204" pitchFamily="18" charset="0"/>
                                  </a:rPr>
                                </m:ctrlPr>
                              </m:sSubPr>
                              <m:e>
                                <m:r>
                                  <a:rPr lang="en-CA" i="1">
                                    <a:latin typeface="Cambria Math" panose="02040503050406030204" pitchFamily="18" charset="0"/>
                                  </a:rPr>
                                  <m:t>(</m:t>
                                </m:r>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a14:m>
                <a:endParaRPr lang="en-US" dirty="0"/>
              </a:p>
              <a:p>
                <a:pPr lvl="1"/>
                <a:r>
                  <a:rPr lang="en-US" i="1" dirty="0"/>
                  <a:t>TSS</a:t>
                </a:r>
                <a:r>
                  <a:rPr lang="en-US" dirty="0"/>
                  <a:t> is the total sum of squares, and it measures the total sample variation in the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that is, it measures how spread out the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are in the sample, or how much there is to explain. </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𝐸𝑆𝑆</m:t>
                    </m:r>
                    <m:r>
                      <a:rPr lang="en-CA"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a14:m>
                <a:endParaRPr lang="en-US" dirty="0"/>
              </a:p>
              <a:p>
                <a:pPr lvl="1"/>
                <a:r>
                  <a:rPr lang="en-US" i="1" dirty="0"/>
                  <a:t>ESS</a:t>
                </a:r>
                <a:r>
                  <a:rPr lang="en-US" dirty="0"/>
                  <a:t> is the explained sum of squares and, similarly, measures the sample variation in the </a:t>
                </a:r>
                <a14:m>
                  <m:oMath xmlns:m="http://schemas.openxmlformats.org/officeDocument/2006/math">
                    <m:acc>
                      <m:accPr>
                        <m:chr m:val="̂"/>
                        <m:ctrlPr>
                          <a:rPr lang="en-CA" b="0"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oMath>
                </a14:m>
                <a:r>
                  <a:rPr lang="en-US" dirty="0"/>
                  <a:t>; that is, how much of the variation is explained by the model.</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𝑅</m:t>
                    </m:r>
                    <m:r>
                      <a:rPr lang="en-CA" i="1">
                        <a:latin typeface="Cambria Math" panose="02040503050406030204" pitchFamily="18" charset="0"/>
                      </a:rPr>
                      <m:t>𝑆𝑆</m:t>
                    </m:r>
                    <m:r>
                      <a:rPr lang="en-CA" i="1">
                        <a:latin typeface="Cambria Math" panose="02040503050406030204" pitchFamily="18" charset="0"/>
                        <a:ea typeface="Cambria Math" panose="02040503050406030204" pitchFamily="18" charset="0"/>
                      </a:rPr>
                      <m:t>≡ </m:t>
                    </m:r>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p>
                          <m:sSupPr>
                            <m:ctrlPr>
                              <a:rPr lang="en-US" i="1" smtClean="0">
                                <a:latin typeface="Cambria Math" panose="02040503050406030204" pitchFamily="18" charset="0"/>
                              </a:rPr>
                            </m:ctrlPr>
                          </m:sSup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sup>
                            <m:r>
                              <a:rPr lang="en-CA" b="0" i="1" smtClean="0">
                                <a:latin typeface="Cambria Math" panose="02040503050406030204" pitchFamily="18" charset="0"/>
                              </a:rPr>
                              <m:t>2</m:t>
                            </m:r>
                          </m:sup>
                        </m:sSup>
                      </m:e>
                    </m:nary>
                  </m:oMath>
                </a14:m>
                <a:endParaRPr lang="en-CA" dirty="0"/>
              </a:p>
              <a:p>
                <a:pPr lvl="1"/>
                <a:r>
                  <a:rPr lang="en-US" i="1" dirty="0"/>
                  <a:t>RSS</a:t>
                </a:r>
                <a:r>
                  <a:rPr lang="en-US" dirty="0"/>
                  <a:t> is the residual sum of squares and measures the sample variation in the residuals (</a:t>
                </a:r>
                <a14:m>
                  <m:oMath xmlns:m="http://schemas.openxmlformats.org/officeDocument/2006/math">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oMath>
                </a14:m>
                <a:r>
                  <a:rPr lang="en-US" dirty="0"/>
                  <a:t>); that is, how much of the variation is not explained by the model.</a:t>
                </a:r>
              </a:p>
              <a:p>
                <a:pPr marL="0" indent="0">
                  <a:buNone/>
                </a:pPr>
                <a:r>
                  <a:rPr lang="en-US" dirty="0"/>
                  <a:t>The total variation in </a:t>
                </a:r>
                <a14:m>
                  <m:oMath xmlns:m="http://schemas.openxmlformats.org/officeDocument/2006/math">
                    <m:r>
                      <a:rPr lang="en-US" i="1" dirty="0" smtClean="0">
                        <a:latin typeface="Cambria Math" panose="02040503050406030204" pitchFamily="18" charset="0"/>
                      </a:rPr>
                      <m:t>𝑦</m:t>
                    </m:r>
                  </m:oMath>
                </a14:m>
                <a:r>
                  <a:rPr lang="en-US" dirty="0"/>
                  <a:t> can thus always be expressed as the sum of the explained variation and the unexplained variation: </a:t>
                </a:r>
                <a14:m>
                  <m:oMath xmlns:m="http://schemas.openxmlformats.org/officeDocument/2006/math">
                    <m:r>
                      <a:rPr lang="en-US" i="1" dirty="0" smtClean="0">
                        <a:latin typeface="Cambria Math" panose="02040503050406030204" pitchFamily="18" charset="0"/>
                      </a:rPr>
                      <m:t>𝑇𝑆</m:t>
                    </m:r>
                    <m:r>
                      <a:rPr lang="en-CA" b="0" i="1" dirty="0" smtClean="0">
                        <a:latin typeface="Cambria Math" panose="02040503050406030204" pitchFamily="18" charset="0"/>
                      </a:rPr>
                      <m:t>𝑆</m:t>
                    </m:r>
                    <m:r>
                      <a:rPr lang="en-US" i="1" dirty="0" smtClean="0">
                        <a:latin typeface="Cambria Math" panose="02040503050406030204" pitchFamily="18" charset="0"/>
                      </a:rPr>
                      <m:t>=</m:t>
                    </m:r>
                    <m:r>
                      <a:rPr lang="en-CA" b="0" i="1" dirty="0" smtClean="0">
                        <a:latin typeface="Cambria Math" panose="02040503050406030204" pitchFamily="18" charset="0"/>
                      </a:rPr>
                      <m:t>𝐸</m:t>
                    </m:r>
                    <m:r>
                      <a:rPr lang="en-US" i="1" dirty="0" smtClean="0">
                        <a:latin typeface="Cambria Math" panose="02040503050406030204" pitchFamily="18" charset="0"/>
                      </a:rPr>
                      <m:t>𝑆𝑆</m:t>
                    </m:r>
                    <m:r>
                      <a:rPr lang="en-US" i="1" dirty="0" smtClean="0">
                        <a:latin typeface="Cambria Math" panose="02040503050406030204" pitchFamily="18" charset="0"/>
                      </a:rPr>
                      <m:t>+</m:t>
                    </m:r>
                    <m:r>
                      <a:rPr lang="en-CA" b="0" i="1" dirty="0" smtClean="0">
                        <a:latin typeface="Cambria Math" panose="02040503050406030204" pitchFamily="18" charset="0"/>
                      </a:rPr>
                      <m:t>𝑅</m:t>
                    </m:r>
                    <m:r>
                      <a:rPr lang="en-US" i="1" dirty="0" smtClean="0">
                        <a:latin typeface="Cambria Math" panose="02040503050406030204" pitchFamily="18" charset="0"/>
                      </a:rPr>
                      <m:t>𝑆</m:t>
                    </m:r>
                    <m:r>
                      <a:rPr lang="en-CA" b="0" i="1" dirty="0" smtClean="0">
                        <a:latin typeface="Cambria Math" panose="02040503050406030204" pitchFamily="18" charset="0"/>
                      </a:rPr>
                      <m:t>𝑆</m:t>
                    </m:r>
                  </m:oMath>
                </a14:m>
                <a:r>
                  <a:rPr lang="en-US" dirty="0"/>
                  <a:t>.</a:t>
                </a:r>
              </a:p>
              <a:p>
                <a:pPr marL="457200"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C3062026-26DD-316B-F0BA-5CD2B0CC31D3}"/>
                  </a:ext>
                </a:extLst>
              </p:cNvPr>
              <p:cNvSpPr>
                <a:spLocks noGrp="1" noRot="1" noChangeAspect="1" noMove="1" noResize="1" noEditPoints="1" noAdjustHandles="1" noChangeArrowheads="1" noChangeShapeType="1" noTextEdit="1"/>
              </p:cNvSpPr>
              <p:nvPr>
                <p:ph idx="1"/>
              </p:nvPr>
            </p:nvSpPr>
            <p:spPr>
              <a:blipFill>
                <a:blip r:embed="rId2"/>
                <a:stretch>
                  <a:fillRect l="-374" t="-2465"/>
                </a:stretch>
              </a:blipFill>
            </p:spPr>
            <p:txBody>
              <a:bodyPr/>
              <a:lstStyle/>
              <a:p>
                <a:r>
                  <a:rPr lang="en-US">
                    <a:noFill/>
                  </a:rPr>
                  <a:t> </a:t>
                </a:r>
              </a:p>
            </p:txBody>
          </p:sp>
        </mc:Fallback>
      </mc:AlternateContent>
    </p:spTree>
    <p:extLst>
      <p:ext uri="{BB962C8B-B14F-4D97-AF65-F5344CB8AC3E}">
        <p14:creationId xmlns:p14="http://schemas.microsoft.com/office/powerpoint/2010/main" val="912417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FF38-0F89-851A-6FD5-3FC82631C6D9}"/>
              </a:ext>
            </a:extLst>
          </p:cNvPr>
          <p:cNvSpPr>
            <a:spLocks noGrp="1"/>
          </p:cNvSpPr>
          <p:nvPr>
            <p:ph type="title"/>
          </p:nvPr>
        </p:nvSpPr>
        <p:spPr/>
        <p:txBody>
          <a:bodyPr/>
          <a:lstStyle/>
          <a:p>
            <a:r>
              <a:rPr lang="en-US" dirty="0"/>
              <a:t>Goodness-of-fit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0E812-B129-BB09-7261-3E151D3E3CDB}"/>
                  </a:ext>
                </a:extLst>
              </p:cNvPr>
              <p:cNvSpPr>
                <a:spLocks noGrp="1"/>
              </p:cNvSpPr>
              <p:nvPr>
                <p:ph idx="1"/>
              </p:nvPr>
            </p:nvSpPr>
            <p:spPr/>
            <p:txBody>
              <a:bodyPr>
                <a:normAutofit lnSpcReduction="10000"/>
              </a:bodyPr>
              <a:lstStyle/>
              <a:p>
                <a:r>
                  <a:rPr lang="en-US" dirty="0"/>
                  <a:t>Researchers may ask themselves how well does the explanatory or independent variable, X , explain the dependent variable, Y. Or, in other words, how well does the OLS regression line fit the data?</a:t>
                </a:r>
              </a:p>
              <a:p>
                <a:r>
                  <a:rPr lang="en-US" dirty="0"/>
                  <a:t>The R-squared of the regression, also called the coefficient of determination, does just that and is defines as follows:</a:t>
                </a:r>
              </a:p>
              <a:p>
                <a:pPr lvl="1"/>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r>
                      <a:rPr lang="en-US" i="1" dirty="0" smtClean="0">
                        <a:latin typeface="Cambria Math" panose="02040503050406030204" pitchFamily="18" charset="0"/>
                      </a:rPr>
                      <m:t>≡</m:t>
                    </m:r>
                    <m:r>
                      <a:rPr lang="en-CA" b="0" i="1" dirty="0" smtClean="0">
                        <a:latin typeface="Cambria Math" panose="02040503050406030204" pitchFamily="18" charset="0"/>
                      </a:rPr>
                      <m:t>𝐸𝑆𝑆</m:t>
                    </m:r>
                    <m:r>
                      <a:rPr lang="en-US" i="1" dirty="0" smtClean="0">
                        <a:latin typeface="Cambria Math" panose="02040503050406030204" pitchFamily="18" charset="0"/>
                      </a:rPr>
                      <m:t>/</m:t>
                    </m:r>
                    <m:r>
                      <a:rPr lang="en-CA" b="0" i="1" dirty="0" smtClean="0">
                        <a:latin typeface="Cambria Math" panose="02040503050406030204" pitchFamily="18" charset="0"/>
                      </a:rPr>
                      <m:t>𝑇𝑆𝑆</m:t>
                    </m:r>
                    <m:r>
                      <a:rPr lang="en-US" i="1" dirty="0" smtClean="0">
                        <a:latin typeface="Cambria Math" panose="02040503050406030204" pitchFamily="18" charset="0"/>
                      </a:rPr>
                      <m:t>=1−</m:t>
                    </m:r>
                    <m:r>
                      <a:rPr lang="en-CA" b="0" i="1" dirty="0" smtClean="0">
                        <a:latin typeface="Cambria Math" panose="02040503050406030204" pitchFamily="18" charset="0"/>
                      </a:rPr>
                      <m:t>𝑅𝑆𝑆</m:t>
                    </m:r>
                    <m:r>
                      <a:rPr lang="en-US" i="1" dirty="0" smtClean="0">
                        <a:latin typeface="Cambria Math" panose="02040503050406030204" pitchFamily="18" charset="0"/>
                      </a:rPr>
                      <m:t>/</m:t>
                    </m:r>
                    <m:r>
                      <a:rPr lang="en-CA" b="0" i="1" dirty="0" smtClean="0">
                        <a:latin typeface="Cambria Math" panose="02040503050406030204" pitchFamily="18" charset="0"/>
                      </a:rPr>
                      <m:t>𝑇𝑆𝑆</m:t>
                    </m:r>
                  </m:oMath>
                </a14:m>
                <a:endParaRPr lang="en-US" dirty="0"/>
              </a:p>
              <a:p>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is the ratio of the explained variation compared to the total variation in the sample; thus, it is interpreted as the </a:t>
                </a:r>
                <a:r>
                  <a:rPr lang="en-US" dirty="0">
                    <a:solidFill>
                      <a:schemeClr val="accent1"/>
                    </a:solidFill>
                  </a:rPr>
                  <a:t>fraction of the sample variation in Y that is explained by X</a:t>
                </a:r>
                <a:r>
                  <a:rPr lang="en-US" dirty="0"/>
                  <a:t>.</a:t>
                </a:r>
              </a:p>
              <a:p>
                <a:r>
                  <a:rPr lang="en-US" dirty="0"/>
                  <a:t>Note that the value of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is always between zero and one, because ESS can be no greater than TSS.</a:t>
                </a:r>
              </a:p>
            </p:txBody>
          </p:sp>
        </mc:Choice>
        <mc:Fallback xmlns="">
          <p:sp>
            <p:nvSpPr>
              <p:cNvPr id="3" name="Content Placeholder 2">
                <a:extLst>
                  <a:ext uri="{FF2B5EF4-FFF2-40B4-BE49-F238E27FC236}">
                    <a16:creationId xmlns:a16="http://schemas.microsoft.com/office/drawing/2014/main" id="{95A0E812-B129-BB09-7261-3E151D3E3CDB}"/>
                  </a:ext>
                </a:extLst>
              </p:cNvPr>
              <p:cNvSpPr>
                <a:spLocks noGrp="1" noRot="1" noChangeAspect="1" noMove="1" noResize="1" noEditPoints="1" noAdjustHandles="1" noChangeArrowheads="1" noChangeShapeType="1" noTextEdit="1"/>
              </p:cNvSpPr>
              <p:nvPr>
                <p:ph idx="1"/>
              </p:nvPr>
            </p:nvSpPr>
            <p:spPr>
              <a:blipFill>
                <a:blip r:embed="rId2"/>
                <a:stretch>
                  <a:fillRect l="-498" t="-1056" r="-996"/>
                </a:stretch>
              </a:blipFill>
            </p:spPr>
            <p:txBody>
              <a:bodyPr/>
              <a:lstStyle/>
              <a:p>
                <a:r>
                  <a:rPr lang="en-US">
                    <a:noFill/>
                  </a:rPr>
                  <a:t> </a:t>
                </a:r>
              </a:p>
            </p:txBody>
          </p:sp>
        </mc:Fallback>
      </mc:AlternateContent>
    </p:spTree>
    <p:extLst>
      <p:ext uri="{BB962C8B-B14F-4D97-AF65-F5344CB8AC3E}">
        <p14:creationId xmlns:p14="http://schemas.microsoft.com/office/powerpoint/2010/main" val="1862039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65BD3E-5B80-149A-55C8-316557087B63}"/>
              </a:ext>
            </a:extLst>
          </p:cNvPr>
          <p:cNvPicPr>
            <a:picLocks noChangeAspect="1"/>
          </p:cNvPicPr>
          <p:nvPr/>
        </p:nvPicPr>
        <p:blipFill>
          <a:blip r:embed="rId2"/>
          <a:stretch>
            <a:fillRect/>
          </a:stretch>
        </p:blipFill>
        <p:spPr>
          <a:xfrm>
            <a:off x="782149" y="796342"/>
            <a:ext cx="6162028" cy="526531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771BE3-6ECB-261A-A81B-E74560DB367B}"/>
                  </a:ext>
                </a:extLst>
              </p:cNvPr>
              <p:cNvSpPr txBox="1"/>
              <p:nvPr/>
            </p:nvSpPr>
            <p:spPr>
              <a:xfrm>
                <a:off x="7023391" y="2274837"/>
                <a:ext cx="4612383" cy="2308324"/>
              </a:xfrm>
              <a:prstGeom prst="rect">
                <a:avLst/>
              </a:prstGeom>
              <a:noFill/>
            </p:spPr>
            <p:txBody>
              <a:bodyPr wrap="square" rtlCol="0">
                <a:spAutoFit/>
              </a:bodyPr>
              <a:lstStyle/>
              <a:p>
                <a:r>
                  <a:rPr lang="en-US" dirty="0">
                    <a:latin typeface="Garamond" panose="02020404030301010803" pitchFamily="18" charset="0"/>
                  </a:rPr>
                  <a:t>The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latin typeface="Garamond" panose="02020404030301010803" pitchFamily="18" charset="0"/>
                  </a:rPr>
                  <a:t> for that regression equation is 0.094. This means that 9.4% of the variation in Wage in the sample is explained by Experience.</a:t>
                </a:r>
              </a:p>
              <a:p>
                <a:endParaRPr lang="en-US" dirty="0">
                  <a:latin typeface="Garamond" panose="02020404030301010803" pitchFamily="18" charset="0"/>
                </a:endParaRPr>
              </a:p>
              <a:p>
                <a:r>
                  <a:rPr lang="en-US" dirty="0">
                    <a:latin typeface="Garamond" panose="02020404030301010803" pitchFamily="18" charset="0"/>
                  </a:rPr>
                  <a:t>But be careful not to give too much emphasis to the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latin typeface="Garamond" panose="02020404030301010803" pitchFamily="18" charset="0"/>
                  </a:rPr>
                  <a:t>. A low </a:t>
                </a:r>
                <a14:m>
                  <m:oMath xmlns:m="http://schemas.openxmlformats.org/officeDocument/2006/math">
                    <m:sSup>
                      <m:sSupPr>
                        <m:ctrlPr>
                          <a:rPr lang="en-US" i="1" dirty="0">
                            <a:latin typeface="Cambria Math" panose="02040503050406030204" pitchFamily="18" charset="0"/>
                          </a:rPr>
                        </m:ctrlPr>
                      </m:sSupPr>
                      <m:e>
                        <m:r>
                          <a:rPr lang="en-CA" i="1" dirty="0">
                            <a:latin typeface="Cambria Math" panose="02040503050406030204" pitchFamily="18" charset="0"/>
                          </a:rPr>
                          <m:t>𝑅</m:t>
                        </m:r>
                      </m:e>
                      <m:sup>
                        <m:r>
                          <a:rPr lang="en-CA" i="1" dirty="0">
                            <a:latin typeface="Cambria Math" panose="02040503050406030204" pitchFamily="18" charset="0"/>
                          </a:rPr>
                          <m:t>2</m:t>
                        </m:r>
                      </m:sup>
                    </m:sSup>
                  </m:oMath>
                </a14:m>
                <a:r>
                  <a:rPr lang="en-US" dirty="0">
                    <a:latin typeface="Garamond" panose="02020404030301010803" pitchFamily="18" charset="0"/>
                  </a:rPr>
                  <a:t> does not necessarily indicate that a model is “useless.” It may only mean that the phenomenon at hand is just hard to explain.</a:t>
                </a:r>
              </a:p>
            </p:txBody>
          </p:sp>
        </mc:Choice>
        <mc:Fallback xmlns="">
          <p:sp>
            <p:nvSpPr>
              <p:cNvPr id="5" name="TextBox 4">
                <a:extLst>
                  <a:ext uri="{FF2B5EF4-FFF2-40B4-BE49-F238E27FC236}">
                    <a16:creationId xmlns:a16="http://schemas.microsoft.com/office/drawing/2014/main" id="{3E771BE3-6ECB-261A-A81B-E74560DB367B}"/>
                  </a:ext>
                </a:extLst>
              </p:cNvPr>
              <p:cNvSpPr txBox="1">
                <a:spLocks noRot="1" noChangeAspect="1" noMove="1" noResize="1" noEditPoints="1" noAdjustHandles="1" noChangeArrowheads="1" noChangeShapeType="1" noTextEdit="1"/>
              </p:cNvSpPr>
              <p:nvPr/>
            </p:nvSpPr>
            <p:spPr>
              <a:xfrm>
                <a:off x="7023391" y="2274837"/>
                <a:ext cx="4612383" cy="2308324"/>
              </a:xfrm>
              <a:prstGeom prst="rect">
                <a:avLst/>
              </a:prstGeom>
              <a:blipFill>
                <a:blip r:embed="rId3"/>
                <a:stretch>
                  <a:fillRect l="-822" t="-1099" r="-1918" b="-384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F757A6B-175E-7824-03F7-E74F10A845BE}"/>
                  </a:ext>
                </a:extLst>
              </p14:cNvPr>
              <p14:cNvContentPartPr/>
              <p14:nvPr/>
            </p14:nvContentPartPr>
            <p14:xfrm>
              <a:off x="841261" y="5573478"/>
              <a:ext cx="2589120" cy="21960"/>
            </p14:xfrm>
          </p:contentPart>
        </mc:Choice>
        <mc:Fallback xmlns="">
          <p:pic>
            <p:nvPicPr>
              <p:cNvPr id="13" name="Ink 12">
                <a:extLst>
                  <a:ext uri="{FF2B5EF4-FFF2-40B4-BE49-F238E27FC236}">
                    <a16:creationId xmlns:a16="http://schemas.microsoft.com/office/drawing/2014/main" id="{0F757A6B-175E-7824-03F7-E74F10A845BE}"/>
                  </a:ext>
                </a:extLst>
              </p:cNvPr>
              <p:cNvPicPr/>
              <p:nvPr/>
            </p:nvPicPr>
            <p:blipFill>
              <a:blip r:embed="rId5"/>
              <a:stretch>
                <a:fillRect/>
              </a:stretch>
            </p:blipFill>
            <p:spPr>
              <a:xfrm>
                <a:off x="787261" y="5465478"/>
                <a:ext cx="2696760" cy="237600"/>
              </a:xfrm>
              <a:prstGeom prst="rect">
                <a:avLst/>
              </a:prstGeom>
            </p:spPr>
          </p:pic>
        </mc:Fallback>
      </mc:AlternateContent>
    </p:spTree>
    <p:extLst>
      <p:ext uri="{BB962C8B-B14F-4D97-AF65-F5344CB8AC3E}">
        <p14:creationId xmlns:p14="http://schemas.microsoft.com/office/powerpoint/2010/main" val="549978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A5BA-58A0-150A-5AC4-CED7BA36E198}"/>
              </a:ext>
            </a:extLst>
          </p:cNvPr>
          <p:cNvSpPr>
            <a:spLocks noGrp="1"/>
          </p:cNvSpPr>
          <p:nvPr>
            <p:ph type="title"/>
          </p:nvPr>
        </p:nvSpPr>
        <p:spPr/>
        <p:txBody>
          <a:bodyPr/>
          <a:lstStyle/>
          <a:p>
            <a:r>
              <a:rPr lang="en-US" dirty="0"/>
              <a:t>The SRM and causality</a:t>
            </a:r>
          </a:p>
        </p:txBody>
      </p:sp>
      <p:sp>
        <p:nvSpPr>
          <p:cNvPr id="3" name="Content Placeholder 2">
            <a:extLst>
              <a:ext uri="{FF2B5EF4-FFF2-40B4-BE49-F238E27FC236}">
                <a16:creationId xmlns:a16="http://schemas.microsoft.com/office/drawing/2014/main" id="{5B098BF3-BC4C-A159-134B-BD3D2AEECB51}"/>
              </a:ext>
            </a:extLst>
          </p:cNvPr>
          <p:cNvSpPr>
            <a:spLocks noGrp="1"/>
          </p:cNvSpPr>
          <p:nvPr>
            <p:ph idx="1"/>
          </p:nvPr>
        </p:nvSpPr>
        <p:spPr/>
        <p:txBody>
          <a:bodyPr/>
          <a:lstStyle/>
          <a:p>
            <a:r>
              <a:rPr lang="en-US" dirty="0"/>
              <a:t>Now, does the SRM allow us to draw </a:t>
            </a:r>
            <a:r>
              <a:rPr lang="en-US" i="1" dirty="0"/>
              <a:t>ceteris paribus </a:t>
            </a:r>
            <a:r>
              <a:rPr lang="en-US" dirty="0"/>
              <a:t>conclusions about how X affects Y? </a:t>
            </a:r>
          </a:p>
          <a:p>
            <a:r>
              <a:rPr lang="en-US" dirty="0"/>
              <a:t>The answer depends on how the unobserved U term relates to the explanatory variable X. </a:t>
            </a:r>
          </a:p>
          <a:p>
            <a:r>
              <a:rPr lang="en-US" dirty="0"/>
              <a:t>But the short answer for the SRM is </a:t>
            </a:r>
            <a:r>
              <a:rPr lang="en-US" b="1" dirty="0"/>
              <a:t>not likely at all. </a:t>
            </a:r>
            <a:r>
              <a:rPr lang="en-US" dirty="0"/>
              <a:t>Most phenomena are explained by more than one factor, many of which are correlated with the explanatory variable X . (More on this later)</a:t>
            </a:r>
          </a:p>
        </p:txBody>
      </p:sp>
    </p:spTree>
    <p:extLst>
      <p:ext uri="{BB962C8B-B14F-4D97-AF65-F5344CB8AC3E}">
        <p14:creationId xmlns:p14="http://schemas.microsoft.com/office/powerpoint/2010/main" val="429090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18E6-297C-9042-E43E-37C9425C4A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71BA19-3361-D4CE-7A11-010897760C25}"/>
              </a:ext>
            </a:extLst>
          </p:cNvPr>
          <p:cNvSpPr>
            <a:spLocks noGrp="1"/>
          </p:cNvSpPr>
          <p:nvPr>
            <p:ph idx="1"/>
          </p:nvPr>
        </p:nvSpPr>
        <p:spPr/>
        <p:txBody>
          <a:bodyPr/>
          <a:lstStyle/>
          <a:p>
            <a:r>
              <a:rPr lang="en-US" dirty="0"/>
              <a:t>Why can’t we solely rely on experiments to estimate causal relations?</a:t>
            </a:r>
          </a:p>
          <a:p>
            <a:r>
              <a:rPr lang="en-US" dirty="0"/>
              <a:t>That’s right:</a:t>
            </a:r>
          </a:p>
          <a:p>
            <a:pPr lvl="1"/>
            <a:r>
              <a:rPr lang="en-US" dirty="0"/>
              <a:t>It is not always possible</a:t>
            </a:r>
          </a:p>
          <a:p>
            <a:pPr lvl="1"/>
            <a:r>
              <a:rPr lang="en-US" dirty="0"/>
              <a:t>It can be costly</a:t>
            </a:r>
          </a:p>
          <a:p>
            <a:pPr lvl="1"/>
            <a:r>
              <a:rPr lang="en-US" dirty="0"/>
              <a:t>It can be immoral</a:t>
            </a:r>
          </a:p>
          <a:p>
            <a:r>
              <a:rPr lang="en-US" dirty="0"/>
              <a:t>Furthermore, when we are not able to run experiments, we will have to use other methods to estimate causality and those will require regressions. </a:t>
            </a:r>
          </a:p>
          <a:p>
            <a:r>
              <a:rPr lang="en-US" dirty="0"/>
              <a:t>Thus…</a:t>
            </a:r>
          </a:p>
        </p:txBody>
      </p:sp>
    </p:spTree>
    <p:extLst>
      <p:ext uri="{BB962C8B-B14F-4D97-AF65-F5344CB8AC3E}">
        <p14:creationId xmlns:p14="http://schemas.microsoft.com/office/powerpoint/2010/main" val="297733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9E6E-8BBB-7085-70E4-96D615412F21}"/>
              </a:ext>
            </a:extLst>
          </p:cNvPr>
          <p:cNvSpPr>
            <a:spLocks noGrp="1"/>
          </p:cNvSpPr>
          <p:nvPr>
            <p:ph type="title"/>
          </p:nvPr>
        </p:nvSpPr>
        <p:spPr/>
        <p:txBody>
          <a:bodyPr/>
          <a:lstStyle/>
          <a:p>
            <a:r>
              <a:rPr lang="en-US" dirty="0"/>
              <a:t>In-class 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BD31EA-3242-81CD-E4E3-401E59DD1904}"/>
                  </a:ext>
                </a:extLst>
              </p:cNvPr>
              <p:cNvSpPr>
                <a:spLocks noGrp="1"/>
              </p:cNvSpPr>
              <p:nvPr>
                <p:ph idx="1"/>
              </p:nvPr>
            </p:nvSpPr>
            <p:spPr/>
            <p:txBody>
              <a:bodyPr>
                <a:normAutofit fontScale="85000" lnSpcReduction="10000"/>
              </a:bodyPr>
              <a:lstStyle/>
              <a:p>
                <a:pPr marL="0" indent="0">
                  <a:buNone/>
                </a:pPr>
                <a:r>
                  <a:rPr lang="en-US" dirty="0"/>
                  <a:t>Using the ’fertil2’ dataset from ’</a:t>
                </a:r>
                <a:r>
                  <a:rPr lang="en-US" dirty="0" err="1"/>
                  <a:t>wooldridge</a:t>
                </a:r>
                <a:r>
                  <a:rPr lang="en-US" dirty="0"/>
                  <a:t>’ on women living in the Republic of Botswana in 1988,</a:t>
                </a:r>
              </a:p>
              <a:p>
                <a:r>
                  <a:rPr lang="en-US" dirty="0"/>
                  <a:t>produce a scatterplot with number of children (children) on the y-axis and education (educ) on the x-axis;</a:t>
                </a:r>
              </a:p>
              <a:p>
                <a:r>
                  <a:rPr lang="en-US" dirty="0"/>
                  <a:t>how do the two variables appear to be related?;</a:t>
                </a:r>
              </a:p>
              <a:p>
                <a:r>
                  <a:rPr lang="en-US" dirty="0"/>
                  <a:t>estimate the regression equation of the number of children on education (note: we say to regress y on x);</a:t>
                </a:r>
              </a:p>
              <a:p>
                <a:r>
                  <a:rPr lang="en-US" dirty="0"/>
                  <a:t>interpret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1</m:t>
                        </m:r>
                      </m:sub>
                    </m:sSub>
                  </m:oMath>
                </a14:m>
                <a:r>
                  <a:rPr lang="el-GR" dirty="0"/>
                  <a:t>;</a:t>
                </a:r>
              </a:p>
              <a:p>
                <a:r>
                  <a:rPr lang="en-US" dirty="0"/>
                  <a:t>plot the regression line on the scatterplot;</a:t>
                </a:r>
              </a:p>
              <a:p>
                <a:r>
                  <a:rPr lang="en-US" dirty="0"/>
                  <a:t>calculate TSS, ESS and RSS. Verify that </a:t>
                </a:r>
                <a14:m>
                  <m:oMath xmlns:m="http://schemas.openxmlformats.org/officeDocument/2006/math">
                    <m:r>
                      <a:rPr lang="en-US" i="1" dirty="0" smtClean="0">
                        <a:latin typeface="Cambria Math" panose="02040503050406030204" pitchFamily="18" charset="0"/>
                      </a:rPr>
                      <m:t>𝑇𝑆</m:t>
                    </m:r>
                    <m:r>
                      <a:rPr lang="en-CA" b="0" i="1" dirty="0" smtClean="0">
                        <a:latin typeface="Cambria Math" panose="02040503050406030204" pitchFamily="18" charset="0"/>
                      </a:rPr>
                      <m:t>𝑆</m:t>
                    </m:r>
                    <m:r>
                      <a:rPr lang="en-US" i="1" dirty="0" smtClean="0">
                        <a:latin typeface="Cambria Math" panose="02040503050406030204" pitchFamily="18" charset="0"/>
                      </a:rPr>
                      <m:t>=</m:t>
                    </m:r>
                    <m:r>
                      <a:rPr lang="en-CA" b="0" i="1" dirty="0" smtClean="0">
                        <a:latin typeface="Cambria Math" panose="02040503050406030204" pitchFamily="18" charset="0"/>
                      </a:rPr>
                      <m:t>𝐸</m:t>
                    </m:r>
                    <m:r>
                      <a:rPr lang="en-US" i="1" dirty="0" smtClean="0">
                        <a:latin typeface="Cambria Math" panose="02040503050406030204" pitchFamily="18" charset="0"/>
                      </a:rPr>
                      <m:t>𝑆𝑆</m:t>
                    </m:r>
                    <m:r>
                      <a:rPr lang="en-US" i="1" dirty="0" smtClean="0">
                        <a:latin typeface="Cambria Math" panose="02040503050406030204" pitchFamily="18" charset="0"/>
                      </a:rPr>
                      <m:t>+</m:t>
                    </m:r>
                    <m:r>
                      <a:rPr lang="en-CA" b="0" i="1" dirty="0" smtClean="0">
                        <a:latin typeface="Cambria Math" panose="02040503050406030204" pitchFamily="18" charset="0"/>
                      </a:rPr>
                      <m:t>𝑅</m:t>
                    </m:r>
                    <m:r>
                      <a:rPr lang="en-US" i="1" dirty="0" smtClean="0">
                        <a:latin typeface="Cambria Math" panose="02040503050406030204" pitchFamily="18" charset="0"/>
                      </a:rPr>
                      <m:t>𝑆</m:t>
                    </m:r>
                    <m:r>
                      <a:rPr lang="en-CA" b="0" i="1" dirty="0" smtClean="0">
                        <a:latin typeface="Cambria Math" panose="02040503050406030204" pitchFamily="18" charset="0"/>
                      </a:rPr>
                      <m:t>𝑆</m:t>
                    </m:r>
                  </m:oMath>
                </a14:m>
                <a:r>
                  <a:rPr lang="en-US" dirty="0"/>
                  <a:t>;</a:t>
                </a:r>
              </a:p>
              <a:p>
                <a:r>
                  <a:rPr lang="en-US" dirty="0"/>
                  <a:t>using TSS, ESS and RSS, calculate the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of the regression. Verify it is the same as the </a:t>
                </a:r>
                <a14:m>
                  <m:oMath xmlns:m="http://schemas.openxmlformats.org/officeDocument/2006/math">
                    <m:sSup>
                      <m:sSupPr>
                        <m:ctrlPr>
                          <a:rPr lang="en-US" i="1" dirty="0">
                            <a:latin typeface="Cambria Math" panose="02040503050406030204" pitchFamily="18" charset="0"/>
                          </a:rPr>
                        </m:ctrlPr>
                      </m:sSupPr>
                      <m:e>
                        <m:r>
                          <a:rPr lang="en-CA" i="1" dirty="0">
                            <a:latin typeface="Cambria Math" panose="02040503050406030204" pitchFamily="18" charset="0"/>
                          </a:rPr>
                          <m:t>𝑅</m:t>
                        </m:r>
                      </m:e>
                      <m:sup>
                        <m:r>
                          <a:rPr lang="en-CA" i="1" dirty="0">
                            <a:latin typeface="Cambria Math" panose="02040503050406030204" pitchFamily="18" charset="0"/>
                          </a:rPr>
                          <m:t>2</m:t>
                        </m:r>
                      </m:sup>
                    </m:sSup>
                  </m:oMath>
                </a14:m>
                <a:r>
                  <a:rPr lang="en-US" dirty="0"/>
                  <a:t> reported in the summary of your regression output;</a:t>
                </a:r>
              </a:p>
              <a:p>
                <a:r>
                  <a:rPr lang="en-US" dirty="0"/>
                  <a:t>interpret the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of the regression.</a:t>
                </a:r>
              </a:p>
            </p:txBody>
          </p:sp>
        </mc:Choice>
        <mc:Fallback xmlns="">
          <p:sp>
            <p:nvSpPr>
              <p:cNvPr id="3" name="Content Placeholder 2">
                <a:extLst>
                  <a:ext uri="{FF2B5EF4-FFF2-40B4-BE49-F238E27FC236}">
                    <a16:creationId xmlns:a16="http://schemas.microsoft.com/office/drawing/2014/main" id="{B6BD31EA-3242-81CD-E4E3-401E59DD1904}"/>
                  </a:ext>
                </a:extLst>
              </p:cNvPr>
              <p:cNvSpPr>
                <a:spLocks noGrp="1" noRot="1" noChangeAspect="1" noMove="1" noResize="1" noEditPoints="1" noAdjustHandles="1" noChangeArrowheads="1" noChangeShapeType="1" noTextEdit="1"/>
              </p:cNvSpPr>
              <p:nvPr>
                <p:ph idx="1"/>
              </p:nvPr>
            </p:nvSpPr>
            <p:spPr>
              <a:blipFill>
                <a:blip r:embed="rId2"/>
                <a:stretch>
                  <a:fillRect l="-374" t="-704"/>
                </a:stretch>
              </a:blipFill>
            </p:spPr>
            <p:txBody>
              <a:bodyPr/>
              <a:lstStyle/>
              <a:p>
                <a:r>
                  <a:rPr lang="en-US">
                    <a:noFill/>
                  </a:rPr>
                  <a:t> </a:t>
                </a:r>
              </a:p>
            </p:txBody>
          </p:sp>
        </mc:Fallback>
      </mc:AlternateContent>
    </p:spTree>
    <p:extLst>
      <p:ext uri="{BB962C8B-B14F-4D97-AF65-F5344CB8AC3E}">
        <p14:creationId xmlns:p14="http://schemas.microsoft.com/office/powerpoint/2010/main" val="20242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58172-7874-6266-0ABA-A0F17B3A12F7}"/>
              </a:ext>
            </a:extLst>
          </p:cNvPr>
          <p:cNvSpPr>
            <a:spLocks noGrp="1"/>
          </p:cNvSpPr>
          <p:nvPr>
            <p:ph type="title"/>
          </p:nvPr>
        </p:nvSpPr>
        <p:spPr/>
        <p:txBody>
          <a:bodyPr/>
          <a:lstStyle/>
          <a:p>
            <a:r>
              <a:rPr lang="en-US" dirty="0"/>
              <a:t>Regressions</a:t>
            </a:r>
          </a:p>
        </p:txBody>
      </p:sp>
      <p:sp>
        <p:nvSpPr>
          <p:cNvPr id="5" name="Text Placeholder 4">
            <a:extLst>
              <a:ext uri="{FF2B5EF4-FFF2-40B4-BE49-F238E27FC236}">
                <a16:creationId xmlns:a16="http://schemas.microsoft.com/office/drawing/2014/main" id="{14CFDFD8-1BCD-4483-3E10-7B34DECCBD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17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174DE-6BFF-35EA-D2DC-F9F26027DAF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9A9DB7A-B6F7-9401-EF46-2606B7123EB4}"/>
              </a:ext>
            </a:extLst>
          </p:cNvPr>
          <p:cNvSpPr>
            <a:spLocks noGrp="1"/>
          </p:cNvSpPr>
          <p:nvPr>
            <p:ph idx="1"/>
          </p:nvPr>
        </p:nvSpPr>
        <p:spPr/>
        <p:txBody>
          <a:bodyPr/>
          <a:lstStyle/>
          <a:p>
            <a:r>
              <a:rPr lang="en-US" dirty="0"/>
              <a:t>Remember hypothesis testing? What was the goal?</a:t>
            </a:r>
          </a:p>
          <a:p>
            <a:endParaRPr lang="en-US" dirty="0"/>
          </a:p>
          <a:p>
            <a:r>
              <a:rPr lang="en-US" dirty="0"/>
              <a:t>Yes, to show how changes in one variable affect the changes in another. </a:t>
            </a:r>
          </a:p>
          <a:p>
            <a:r>
              <a:rPr lang="en-US" dirty="0"/>
              <a:t>Let’s say we have some research question about experience and wages, and we want to test the effect of experience on wages. </a:t>
            </a:r>
          </a:p>
          <a:p>
            <a:r>
              <a:rPr lang="en-US" dirty="0"/>
              <a:t>Here is the data: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21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7D82E18-417F-D879-2273-34B5914950E9}"/>
              </a:ext>
            </a:extLst>
          </p:cNvPr>
          <p:cNvPicPr>
            <a:picLocks noChangeAspect="1"/>
          </p:cNvPicPr>
          <p:nvPr/>
        </p:nvPicPr>
        <p:blipFill>
          <a:blip r:embed="rId2"/>
          <a:stretch>
            <a:fillRect/>
          </a:stretch>
        </p:blipFill>
        <p:spPr>
          <a:xfrm>
            <a:off x="830683" y="796343"/>
            <a:ext cx="10530634" cy="5265315"/>
          </a:xfrm>
          <a:prstGeom prst="rect">
            <a:avLst/>
          </a:prstGeom>
        </p:spPr>
      </p:pic>
    </p:spTree>
    <p:extLst>
      <p:ext uri="{BB962C8B-B14F-4D97-AF65-F5344CB8AC3E}">
        <p14:creationId xmlns:p14="http://schemas.microsoft.com/office/powerpoint/2010/main" val="360181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70AF-F4DA-69D8-CAEE-586863B75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6ADF38-0722-0650-293C-F3066C7BDD40}"/>
              </a:ext>
            </a:extLst>
          </p:cNvPr>
          <p:cNvSpPr>
            <a:spLocks noGrp="1"/>
          </p:cNvSpPr>
          <p:nvPr>
            <p:ph idx="1"/>
          </p:nvPr>
        </p:nvSpPr>
        <p:spPr/>
        <p:txBody>
          <a:bodyPr/>
          <a:lstStyle/>
          <a:p>
            <a:r>
              <a:rPr lang="en-US" dirty="0"/>
              <a:t>How would you characterize this relationship (if you knew nothing about regressions)?</a:t>
            </a:r>
          </a:p>
          <a:p>
            <a:endParaRPr lang="en-US" dirty="0"/>
          </a:p>
          <a:p>
            <a:r>
              <a:rPr lang="en-US" dirty="0"/>
              <a:t>One (intuitive?) way of doing this would be to divide the treatment (i.e., independent variable, x) into groups or bins, and see if applying different magnitudes of that treatment changes, </a:t>
            </a:r>
            <a:r>
              <a:rPr lang="en-US" i="1" dirty="0"/>
              <a:t>on average</a:t>
            </a:r>
            <a:r>
              <a:rPr lang="en-US" dirty="0"/>
              <a:t>, the outcome (i.e., dependent variable, y). </a:t>
            </a:r>
          </a:p>
        </p:txBody>
      </p:sp>
    </p:spTree>
    <p:extLst>
      <p:ext uri="{BB962C8B-B14F-4D97-AF65-F5344CB8AC3E}">
        <p14:creationId xmlns:p14="http://schemas.microsoft.com/office/powerpoint/2010/main" val="29576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BFACD6-9A2F-A6E1-7C60-9018FF394B8D}"/>
              </a:ext>
            </a:extLst>
          </p:cNvPr>
          <p:cNvPicPr>
            <a:picLocks noChangeAspect="1"/>
          </p:cNvPicPr>
          <p:nvPr/>
        </p:nvPicPr>
        <p:blipFill>
          <a:blip r:embed="rId2"/>
          <a:stretch>
            <a:fillRect/>
          </a:stretch>
        </p:blipFill>
        <p:spPr>
          <a:xfrm>
            <a:off x="830683" y="796343"/>
            <a:ext cx="10530634" cy="5265315"/>
          </a:xfrm>
          <a:prstGeom prst="rect">
            <a:avLst/>
          </a:prstGeom>
        </p:spPr>
      </p:pic>
    </p:spTree>
    <p:extLst>
      <p:ext uri="{BB962C8B-B14F-4D97-AF65-F5344CB8AC3E}">
        <p14:creationId xmlns:p14="http://schemas.microsoft.com/office/powerpoint/2010/main" val="359822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EDB4-EACC-1FCA-FADE-D461F9AF32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2A0A47-93AD-1A54-5FAA-3C7C8D57181D}"/>
              </a:ext>
            </a:extLst>
          </p:cNvPr>
          <p:cNvSpPr>
            <a:spLocks noGrp="1"/>
          </p:cNvSpPr>
          <p:nvPr>
            <p:ph idx="1"/>
          </p:nvPr>
        </p:nvSpPr>
        <p:spPr/>
        <p:txBody>
          <a:bodyPr/>
          <a:lstStyle/>
          <a:p>
            <a:r>
              <a:rPr lang="en-US" dirty="0"/>
              <a:t>There seems to be a positive relation: as experience increases, so do wages. </a:t>
            </a:r>
          </a:p>
          <a:p>
            <a:r>
              <a:rPr lang="en-US" dirty="0"/>
              <a:t>Another way to understand this is to compare A) how well changes in experience explain changes in wages to B) how well we can explain wages by the tendency of normally distributed variables to gather around the mean (i.e., how well I can explain the likelihood of your wage by how far you are from the mean). </a:t>
            </a:r>
          </a:p>
        </p:txBody>
      </p:sp>
    </p:spTree>
    <p:extLst>
      <p:ext uri="{BB962C8B-B14F-4D97-AF65-F5344CB8AC3E}">
        <p14:creationId xmlns:p14="http://schemas.microsoft.com/office/powerpoint/2010/main" val="48205390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1612</TotalTime>
  <Words>2028</Words>
  <Application>Microsoft Macintosh PowerPoint</Application>
  <PresentationFormat>Widescreen</PresentationFormat>
  <Paragraphs>134</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Cambria Math</vt:lpstr>
      <vt:lpstr>Garamond</vt:lpstr>
      <vt:lpstr>Gill Sans MT</vt:lpstr>
      <vt:lpstr>Impact</vt:lpstr>
      <vt:lpstr>Wingdings</vt:lpstr>
      <vt:lpstr>Badge</vt:lpstr>
      <vt:lpstr>The Simple Regression Model I</vt:lpstr>
      <vt:lpstr>PowerPoint Presentation</vt:lpstr>
      <vt:lpstr>PowerPoint Presentation</vt:lpstr>
      <vt:lpstr>Regressions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Simple Regression Model (SRM)</vt:lpstr>
      <vt:lpstr>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Algebraic Properties of OLS statistics</vt:lpstr>
      <vt:lpstr>PowerPoint Presentation</vt:lpstr>
      <vt:lpstr>Goodness-of-fit</vt:lpstr>
      <vt:lpstr>PowerPoint Presentation</vt:lpstr>
      <vt:lpstr>The SRM and causality</vt:lpstr>
      <vt:lpstr>In-class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Simple Regression Model I</dc:title>
  <dc:creator>Sebastian Vallejo Vera</dc:creator>
  <cp:lastModifiedBy>Sebastian Vallejo Vera</cp:lastModifiedBy>
  <cp:revision>1</cp:revision>
  <dcterms:created xsi:type="dcterms:W3CDTF">2024-01-24T21:58:36Z</dcterms:created>
  <dcterms:modified xsi:type="dcterms:W3CDTF">2025-03-06T23:30:59Z</dcterms:modified>
</cp:coreProperties>
</file>