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www.pdn.cam.ac.uk/directory/dennis-bray" TargetMode="External"/><Relationship Id="rId4" Type="http://schemas.openxmlformats.org/officeDocument/2006/relationships/hyperlink" Target="http://journals.plos.org/plosone/article?id=10.1371/journal.pone.0081248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En mi ultimo trabajo, he presentado un </a:t>
            </a:r>
            <a:r>
              <a:rPr b="1"/>
              <a:t>modelo de mínimo de landscape de redes Booleanas </a:t>
            </a:r>
            <a:r>
              <a:t>donde es posible estudiar por </a:t>
            </a:r>
            <a:r>
              <a:rPr u="sng"/>
              <a:t>primera vez</a:t>
            </a:r>
            <a:r>
              <a:t> la</a:t>
            </a:r>
            <a:r>
              <a:rPr b="1"/>
              <a:t> relación entre modularidad, coste y función de forma sistemática. </a:t>
            </a:r>
            <a:endParaRPr b="1"/>
          </a:p>
          <a:p>
            <a:pPr>
              <a:defRPr sz="1300"/>
            </a:pPr>
          </a:p>
          <a:p>
            <a:pPr>
              <a:defRPr sz="1300"/>
            </a:pPr>
            <a:r>
              <a:t>Estas redes se han utilizado en el estudio de la</a:t>
            </a:r>
            <a:r>
              <a:rPr b="1"/>
              <a:t> evolución de redes</a:t>
            </a:r>
            <a:r>
              <a:t> en diferentes contextos: desde redes celulares a circuitos genéticos que forman patrones. 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Una función Booleana puede representarse mediante </a:t>
            </a:r>
            <a:r>
              <a:rPr b="1"/>
              <a:t>una tabla de verdad, que indican el valor de la función</a:t>
            </a:r>
            <a:r>
              <a:t> </a:t>
            </a:r>
            <a:r>
              <a:rPr i="1"/>
              <a:t>f(a, b, c) </a:t>
            </a:r>
            <a:r>
              <a:t>para cada posible combinación de inputs. La función se identifica mediante un número binario que resulta de concatenar todas las salidas. 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Una representación alternativa es una red</a:t>
            </a:r>
            <a:r>
              <a:rPr b="1"/>
              <a:t> feed-forward (FFBN) sin feedbacks</a:t>
            </a:r>
            <a:r>
              <a:t>.  Para cada una de las 2^8 =</a:t>
            </a:r>
            <a:r>
              <a:rPr b="1"/>
              <a:t> 256 posibles funciones</a:t>
            </a:r>
            <a:r>
              <a:t> podemos obtener varias redes, de las que escogemos aquellas que </a:t>
            </a:r>
            <a:r>
              <a:rPr b="1"/>
              <a:t>minimizan el coste</a:t>
            </a:r>
            <a:r>
              <a:t>.  Observen que bajo la hipótesis d</a:t>
            </a:r>
            <a:r>
              <a:rPr b="1"/>
              <a:t>e Clune las redes mínimas conservan la propiedad de la modularidad</a:t>
            </a:r>
            <a:r>
              <a:t> (si la tuviesen). </a:t>
            </a:r>
          </a:p>
          <a:p>
            <a:pPr>
              <a:defRPr sz="1300"/>
            </a:pPr>
            <a:r>
              <a:t>Computation and Evolution</a:t>
            </a:r>
          </a:p>
          <a:p>
            <a:pPr>
              <a:defRPr sz="1300"/>
            </a:pPr>
            <a:r>
              <a:rPr u="sng">
                <a:hlinkClick r:id="rId3" invalidUrl="" action="" tgtFrame="" tooltip="" history="1" highlightClick="0" endSnd="0"/>
              </a:rPr>
              <a:t>http://www.pdn.cam.ac.uk/directory/dennis-bray</a:t>
            </a:r>
          </a:p>
          <a:p>
            <a:pPr>
              <a:defRPr sz="1300"/>
            </a:pPr>
            <a:r>
              <a:rPr u="sng">
                <a:hlinkClick r:id="rId4" invalidUrl="" action="" tgtFrame="" tooltip="" history="1" highlightClick="0" endSnd="0"/>
              </a:rPr>
              <a:t>http://journals.plos.org/plosone/article?id=10.1371/journal.pone.0081248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ol i sub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del títol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del títol</a:t>
            </a:r>
          </a:p>
        </p:txBody>
      </p:sp>
      <p:sp>
        <p:nvSpPr>
          <p:cNvPr id="12" name="Nivell del cos u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13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rdi Martorell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–Jordi Martorell</a:t>
            </a:r>
          </a:p>
        </p:txBody>
      </p:sp>
      <p:sp>
        <p:nvSpPr>
          <p:cNvPr id="94" name="“Escriu una cita aquí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“Escriu una cita aquí”</a:t>
            </a:r>
          </a:p>
        </p:txBody>
      </p:sp>
      <p:sp>
        <p:nvSpPr>
          <p:cNvPr id="95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t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t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t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 del títol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 del títol</a:t>
            </a:r>
          </a:p>
        </p:txBody>
      </p:sp>
      <p:sp>
        <p:nvSpPr>
          <p:cNvPr id="22" name="Nivell del cos u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23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ol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del títol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31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t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 del títol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 del títol</a:t>
            </a:r>
          </a:p>
        </p:txBody>
      </p:sp>
      <p:sp>
        <p:nvSpPr>
          <p:cNvPr id="40" name="Nivell del cos u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1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ol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49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ol i 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57" name="Nivell del cos 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58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ol, vinyetes i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t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 del tít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del títol</a:t>
            </a:r>
          </a:p>
        </p:txBody>
      </p:sp>
      <p:sp>
        <p:nvSpPr>
          <p:cNvPr id="67" name="Nivell del cos u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68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l del cos u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76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t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t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t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la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del títol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 del títol</a:t>
            </a:r>
          </a:p>
        </p:txBody>
      </p:sp>
      <p:sp>
        <p:nvSpPr>
          <p:cNvPr id="3" name="Nivell del cos u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" name="Número de la diapositiva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e Algorismes Evolutius…"/>
          <p:cNvSpPr txBox="1"/>
          <p:nvPr/>
        </p:nvSpPr>
        <p:spPr>
          <a:xfrm>
            <a:off x="2434161" y="3763310"/>
            <a:ext cx="8136478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Projecte Algorismes Evolutius</a:t>
            </a:r>
          </a:p>
          <a:p>
            <a:pPr>
              <a:defRPr b="1" i="1" sz="4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"/>
          <p:cNvGrpSpPr/>
          <p:nvPr/>
        </p:nvGrpSpPr>
        <p:grpSpPr>
          <a:xfrm>
            <a:off x="355866" y="1868749"/>
            <a:ext cx="7410243" cy="6565605"/>
            <a:chOff x="0" y="0"/>
            <a:chExt cx="7410242" cy="6565604"/>
          </a:xfrm>
        </p:grpSpPr>
        <p:pic>
          <p:nvPicPr>
            <p:cNvPr id="121" name="Imatge" descr="Imat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21013" y="0"/>
              <a:ext cx="3989230" cy="6565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Imatge" descr="Imat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421770" cy="6565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4" name="Imatge" descr="Imat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73485" y="4903677"/>
            <a:ext cx="4073657" cy="163218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25" name="Imatge" descr="Imat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39278" y="2158199"/>
            <a:ext cx="1483836" cy="192206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Dennis Bray"/>
          <p:cNvSpPr txBox="1"/>
          <p:nvPr/>
        </p:nvSpPr>
        <p:spPr>
          <a:xfrm>
            <a:off x="11205314" y="4128125"/>
            <a:ext cx="115176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pPr/>
            <a:r>
              <a:t>Dennis Bray</a:t>
            </a:r>
          </a:p>
        </p:txBody>
      </p:sp>
      <p:sp>
        <p:nvSpPr>
          <p:cNvPr id="127" name="Boolean representations have been widely used in the study of evolved networks and other contexts, including cellular circuits or pattern-forming genetic circuits."/>
          <p:cNvSpPr txBox="1"/>
          <p:nvPr/>
        </p:nvSpPr>
        <p:spPr>
          <a:xfrm>
            <a:off x="8525286" y="2312039"/>
            <a:ext cx="229093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i="1"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Boolean representations have been widely used in the study of evolved networks and other contexts, including cellular circuits or pattern-forming genetic circuits. </a:t>
            </a:r>
          </a:p>
        </p:txBody>
      </p:sp>
      <p:sp>
        <p:nvSpPr>
          <p:cNvPr id="128" name="Rectangle"/>
          <p:cNvSpPr/>
          <p:nvPr/>
        </p:nvSpPr>
        <p:spPr>
          <a:xfrm>
            <a:off x="-211496" y="-250656"/>
            <a:ext cx="13427792" cy="12743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1"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9" name="Feed-forward Boolean Circuits"/>
          <p:cNvSpPr txBox="1"/>
          <p:nvPr/>
        </p:nvSpPr>
        <p:spPr>
          <a:xfrm>
            <a:off x="46583" y="270068"/>
            <a:ext cx="603131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Feed-forward Boolean Circuits</a:t>
            </a:r>
          </a:p>
        </p:txBody>
      </p:sp>
      <p:sp>
        <p:nvSpPr>
          <p:cNvPr id="130" name="Performing a systematic search on the set of 256 minimal Boolean functions with 3 input variables."/>
          <p:cNvSpPr txBox="1"/>
          <p:nvPr/>
        </p:nvSpPr>
        <p:spPr>
          <a:xfrm>
            <a:off x="286907" y="1269801"/>
            <a:ext cx="1051044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i="1"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Performing a systematic search on the set of 256 minimal Boolean functions with 3 input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