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6" r:id="rId5"/>
    <p:sldId id="258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7A62-EF15-8097-45A6-484BDF5F4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BD105-834E-97AA-576E-5B6B4A3B7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E6D2C-F990-8CF4-22C8-3A927BDE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9D05-4C69-440D-8CD8-3299277A06A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1C5F4-0158-EAB8-A387-51454992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5FD7D-4403-4CC5-2465-1E56F063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DCD-9760-4ECA-9725-0AC94926B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85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00D3-BA78-A8B4-A11C-95BA5CF7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3F659-C074-0DCB-83E8-F3EA53C34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519DA-6EA6-64C0-0D4C-1EAC34EB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9D05-4C69-440D-8CD8-3299277A06A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87C77-EE1A-B686-D076-81B1ECFB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23768-E26D-D11C-B6A1-E4A0A885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DCD-9760-4ECA-9725-0AC94926B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13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248E9-6372-C85A-AA44-D10231DD8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E77DD-283F-EDCC-685C-CD0969C14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97558-B415-D904-94CA-EC7F6F9E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9D05-4C69-440D-8CD8-3299277A06A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CA600-A1C5-33B1-7B6B-3DEED0AD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98475-79CF-F6BE-017B-764AA8B1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DCD-9760-4ECA-9725-0AC94926B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5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45AC-8FB9-7B9C-A07C-7B9C8A93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2FDEE-5ECD-3603-E4D3-3DC297F5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BDB54-9539-11AE-8F8B-A2546751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9D05-4C69-440D-8CD8-3299277A06A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0541-CC82-8865-2018-F64A11E9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249C-B1F3-2CE6-E619-1B9C4490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DCD-9760-4ECA-9725-0AC94926B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8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0B81-C038-7964-EE01-3A1395BA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7376-EC51-9DFC-8823-5BC8B9252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A5BD-0355-9571-497D-F908CD70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9D05-4C69-440D-8CD8-3299277A06A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E1C43-BEA6-0686-5CA5-EFC831CE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81FD5-DF53-AD3B-5162-3D485698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DCD-9760-4ECA-9725-0AC94926B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36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77C8-59C5-7CB8-F1A8-2A49288A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B1AF-1529-1A51-2CE6-CBC66348C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880AF-284E-483D-A281-B6D2C32E2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B9A8D-4B46-D594-66B0-A80E3C90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9D05-4C69-440D-8CD8-3299277A06A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37C49-802B-37CC-8210-1F05061F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B7F27-167D-91D2-5668-DF16F4DD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DCD-9760-4ECA-9725-0AC94926B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751F-5B8E-CC60-7682-007E6A8E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E4FFE-45B4-E046-C249-0FF03F713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0E99A-F6C3-56E7-CAC5-DAE5FB50C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3A290-7E7A-4E64-0563-86DB92F07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DB6D4-042C-35BC-05A4-8B1E722FF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42CFD-AD33-1D10-9E9B-337EE4ED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9D05-4C69-440D-8CD8-3299277A06A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2A38F-914A-583E-4D88-BD43AD56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2A435-1C85-3810-B900-A92D36EC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DCD-9760-4ECA-9725-0AC94926B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31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8D0A-6CE4-1343-C0B6-C3605ADC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40B43-426E-FB08-7F50-561DC890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9D05-4C69-440D-8CD8-3299277A06A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E9DDA-7051-D037-8375-74FA9B07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1E142-BDFE-F1B6-0213-F66DDA5F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DCD-9760-4ECA-9725-0AC94926B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84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52A36-36D7-C516-A3DB-5645DBA7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9D05-4C69-440D-8CD8-3299277A06A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8A4BC-55CD-9928-7980-6803D2FB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80CFC-10DC-D185-7461-CFBE3636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DCD-9760-4ECA-9725-0AC94926B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75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B5B7-833E-FEA7-5545-7C7789CB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7F3A-7BFC-DA04-5E3B-0FF5061C1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C72F7-E99C-E61B-8171-7E8AADA1C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6EBFD-FE17-00CC-708E-20433101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9D05-4C69-440D-8CD8-3299277A06A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42F38-64B6-CC2F-8820-AA3F83E1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AAB43-8525-9328-58A6-2683B7E1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DCD-9760-4ECA-9725-0AC94926B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42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A99A-B4D3-DCC5-2CF3-F7A5261D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E0425-4FB3-1F7B-EC43-E409F7CEE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CFE12-0242-F4D4-591F-A18D3EB49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C257A-5849-965C-4AB5-3A9A4A21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9D05-4C69-440D-8CD8-3299277A06A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BDC86-877D-AB7E-92AF-81126D1C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03B6C-C948-0994-9E5A-5DBDB11E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DCD-9760-4ECA-9725-0AC94926B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41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6A4CB-4E7A-C39C-8137-1DA7BD32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753DD-B374-1E34-0C24-99B12309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623FC-84A0-A6E2-DCE3-42DB99ADB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09D05-4C69-440D-8CD8-3299277A06A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A0103-B0B1-0CD0-2A8F-AC8E6EB8A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A79D0-383E-FFBF-B636-395035C61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ADCD-9760-4ECA-9725-0AC94926B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09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E1A5-48F2-C5C1-FB7F-C26E69FD5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7200" b="1" dirty="0"/>
              <a:t>Microservices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3189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82E4-E7C7-903A-65EB-0694DED2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Observability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59C8-26A3-B527-DD12-0BBE20CA5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728"/>
            <a:ext cx="10515600" cy="4725235"/>
          </a:xfrm>
        </p:spPr>
        <p:txBody>
          <a:bodyPr/>
          <a:lstStyle/>
          <a:p>
            <a:r>
              <a:rPr lang="en-IN" dirty="0"/>
              <a:t>Log Aggregation</a:t>
            </a:r>
          </a:p>
          <a:p>
            <a:r>
              <a:rPr lang="en-IN" dirty="0"/>
              <a:t>Performance Metrics</a:t>
            </a:r>
          </a:p>
          <a:p>
            <a:r>
              <a:rPr lang="en-IN" dirty="0"/>
              <a:t>Distributed Tracing</a:t>
            </a:r>
          </a:p>
          <a:p>
            <a:r>
              <a:rPr lang="en-IN" dirty="0"/>
              <a:t>Health Check</a:t>
            </a:r>
          </a:p>
        </p:txBody>
      </p:sp>
    </p:spTree>
    <p:extLst>
      <p:ext uri="{BB962C8B-B14F-4D97-AF65-F5344CB8AC3E}">
        <p14:creationId xmlns:p14="http://schemas.microsoft.com/office/powerpoint/2010/main" val="243472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38A2-A3D9-48F7-7C4D-71281C54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Cross Cutting Concern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EDA6E-B439-809A-765C-35514E01B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External Configuration</a:t>
            </a:r>
          </a:p>
          <a:p>
            <a:r>
              <a:rPr lang="en-IN" dirty="0"/>
              <a:t>Service Discovery</a:t>
            </a:r>
          </a:p>
          <a:p>
            <a:r>
              <a:rPr lang="en-IN" dirty="0"/>
              <a:t>Circuit Breaker</a:t>
            </a:r>
          </a:p>
          <a:p>
            <a:r>
              <a:rPr lang="en-IN" dirty="0"/>
              <a:t>Blue Green deployment</a:t>
            </a:r>
          </a:p>
        </p:txBody>
      </p:sp>
    </p:spTree>
    <p:extLst>
      <p:ext uri="{BB962C8B-B14F-4D97-AF65-F5344CB8AC3E}">
        <p14:creationId xmlns:p14="http://schemas.microsoft.com/office/powerpoint/2010/main" val="314431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736D-F378-C9F7-7A1A-DB754EA6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1DE79-EF88-D904-8187-009AFA0E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179"/>
            <a:ext cx="10515600" cy="5163696"/>
          </a:xfrm>
        </p:spPr>
        <p:txBody>
          <a:bodyPr>
            <a:normAutofit/>
          </a:bodyPr>
          <a:lstStyle/>
          <a:p>
            <a:r>
              <a:rPr lang="en-IN" dirty="0"/>
              <a:t>Understanding Monolithic Application &amp; its challenges</a:t>
            </a:r>
          </a:p>
          <a:p>
            <a:r>
              <a:rPr lang="en-IN" dirty="0"/>
              <a:t>Microservices</a:t>
            </a:r>
          </a:p>
          <a:p>
            <a:r>
              <a:rPr lang="en-IN" dirty="0"/>
              <a:t>Building blocks of microservices</a:t>
            </a:r>
          </a:p>
          <a:p>
            <a:r>
              <a:rPr lang="en-IN" dirty="0"/>
              <a:t>How to microservices solve monolithic application challenges</a:t>
            </a:r>
          </a:p>
          <a:p>
            <a:r>
              <a:rPr lang="en-IN" dirty="0"/>
              <a:t>Example – Microservice development</a:t>
            </a:r>
          </a:p>
          <a:p>
            <a:r>
              <a:rPr lang="en-IN" dirty="0"/>
              <a:t>Common Design Patterns</a:t>
            </a:r>
          </a:p>
          <a:p>
            <a:r>
              <a:rPr lang="en-IN" dirty="0"/>
              <a:t>REST and JSON</a:t>
            </a:r>
          </a:p>
          <a:p>
            <a:r>
              <a:rPr lang="en-IN" dirty="0"/>
              <a:t>Key benefits</a:t>
            </a:r>
          </a:p>
          <a:p>
            <a:r>
              <a:rPr lang="en-IN" dirty="0"/>
              <a:t>Key Challenges</a:t>
            </a:r>
          </a:p>
          <a:p>
            <a:r>
              <a:rPr lang="en-IN" dirty="0"/>
              <a:t>Monitoring and Alerts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15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2554-5CF7-3F90-2C47-E6C4FA63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Monolithic Architecture -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D67A8-929D-5678-06DD-D9B8D3473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Scalability</a:t>
            </a:r>
          </a:p>
          <a:p>
            <a:r>
              <a:rPr lang="en-IN" dirty="0"/>
              <a:t>Agility</a:t>
            </a:r>
          </a:p>
          <a:p>
            <a:r>
              <a:rPr lang="en-IN" dirty="0"/>
              <a:t>Hybrid Technologies</a:t>
            </a:r>
          </a:p>
          <a:p>
            <a:r>
              <a:rPr lang="en-IN" dirty="0"/>
              <a:t>Fault Tolerance</a:t>
            </a:r>
          </a:p>
          <a:p>
            <a:r>
              <a:rPr lang="en-IN" dirty="0"/>
              <a:t>Tightly coupled components</a:t>
            </a:r>
          </a:p>
          <a:p>
            <a:r>
              <a:rPr lang="en-IN" dirty="0"/>
              <a:t>Large team and considerable team management effort</a:t>
            </a:r>
          </a:p>
          <a:p>
            <a:r>
              <a:rPr lang="en-IN" dirty="0"/>
              <a:t>Startup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28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FFBB69-44B9-50E4-F7F8-3D8814FA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3" y="281581"/>
            <a:ext cx="11314053" cy="62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0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CCCC-2D8A-1C7E-E564-EDC21289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567D-77A8-EE45-5E64-BE3F6CE70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 is an architecture wherein all the components of the system are put into individual components, which can be built, deployed, and scaled individually</a:t>
            </a:r>
          </a:p>
          <a:p>
            <a:r>
              <a:rPr lang="en-US" dirty="0"/>
              <a:t>Components are loosely coupled</a:t>
            </a:r>
          </a:p>
          <a:p>
            <a:r>
              <a:rPr lang="en-US" dirty="0"/>
              <a:t>Service Discovery</a:t>
            </a:r>
          </a:p>
          <a:p>
            <a:r>
              <a:rPr lang="en-US" dirty="0"/>
              <a:t>Small focused teams</a:t>
            </a:r>
          </a:p>
          <a:p>
            <a:r>
              <a:rPr lang="en-US" dirty="0"/>
              <a:t>Less startup time</a:t>
            </a:r>
          </a:p>
          <a:p>
            <a:r>
              <a:rPr lang="en-US" dirty="0"/>
              <a:t>Communication with other microservices through Application Programming Interface (API)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32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050F-D5A3-8503-DDB0-01933AE0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Microservices Architecture(MSA) -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9257-E6C2-ED25-AA18-33CE4A790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728"/>
            <a:ext cx="10515600" cy="5128181"/>
          </a:xfrm>
        </p:spPr>
        <p:txBody>
          <a:bodyPr>
            <a:normAutofit/>
          </a:bodyPr>
          <a:lstStyle/>
          <a:p>
            <a:pPr algn="just"/>
            <a:r>
              <a:rPr lang="en-IN" u="sng" dirty="0"/>
              <a:t>Decomposition Design Patterns</a:t>
            </a:r>
          </a:p>
          <a:p>
            <a:pPr lvl="1" algn="just"/>
            <a:r>
              <a:rPr lang="en-IN" dirty="0"/>
              <a:t>Decompose into smaller microservices – provides insight on how to do it logically</a:t>
            </a:r>
          </a:p>
          <a:p>
            <a:pPr algn="just"/>
            <a:r>
              <a:rPr lang="en-IN" u="sng" dirty="0"/>
              <a:t>Integration Design Patterns</a:t>
            </a:r>
          </a:p>
          <a:p>
            <a:pPr lvl="1" algn="just"/>
            <a:r>
              <a:rPr lang="en-IN" dirty="0"/>
              <a:t>How to get one result from multiple services in a single call</a:t>
            </a:r>
          </a:p>
          <a:p>
            <a:pPr algn="just"/>
            <a:r>
              <a:rPr lang="en-IN" u="sng" dirty="0"/>
              <a:t>Database Design Patterns</a:t>
            </a:r>
          </a:p>
          <a:p>
            <a:pPr lvl="1" algn="just"/>
            <a:r>
              <a:rPr lang="en-IN" dirty="0"/>
              <a:t>Helps to design database whether we need independent/shared database</a:t>
            </a:r>
          </a:p>
          <a:p>
            <a:pPr algn="just"/>
            <a:r>
              <a:rPr lang="en-IN" u="sng" dirty="0"/>
              <a:t>Observability Design Patterns</a:t>
            </a:r>
          </a:p>
          <a:p>
            <a:pPr lvl="1" algn="just"/>
            <a:r>
              <a:rPr lang="en-IN" dirty="0"/>
              <a:t>Logging, monitoring, performance and so</a:t>
            </a:r>
          </a:p>
          <a:p>
            <a:pPr algn="just"/>
            <a:r>
              <a:rPr lang="en-IN" u="sng" dirty="0"/>
              <a:t>Cross Cutting Concern Design Patterns</a:t>
            </a:r>
          </a:p>
          <a:p>
            <a:pPr lvl="1" algn="just"/>
            <a:r>
              <a:rPr lang="en-IN" dirty="0"/>
              <a:t>Deals with service discovery, external configuration, deployment scenarios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10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1176-A88E-DBA5-DA7A-96167180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Decomposing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F4285-DEA8-A0BB-D317-783AF7A3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Capability</a:t>
            </a:r>
          </a:p>
          <a:p>
            <a:pPr lvl="2"/>
            <a:r>
              <a:rPr lang="en-IN" dirty="0"/>
              <a:t>Develop the microservices based on the business capability</a:t>
            </a:r>
          </a:p>
          <a:p>
            <a:pPr lvl="3"/>
            <a:r>
              <a:rPr lang="en-IN" dirty="0"/>
              <a:t>Inventory Management</a:t>
            </a:r>
          </a:p>
          <a:p>
            <a:pPr lvl="3"/>
            <a:r>
              <a:rPr lang="en-IN" dirty="0"/>
              <a:t>Order Management</a:t>
            </a:r>
          </a:p>
          <a:p>
            <a:r>
              <a:rPr lang="en-IN" dirty="0"/>
              <a:t>Subdomain</a:t>
            </a:r>
          </a:p>
          <a:p>
            <a:pPr lvl="2"/>
            <a:r>
              <a:rPr lang="en-IN" dirty="0"/>
              <a:t>Develop the microservices based on the subdomains of a main domain – this is also known as DDD – Domain Driven Design</a:t>
            </a:r>
          </a:p>
          <a:p>
            <a:r>
              <a:rPr lang="en-IN" dirty="0"/>
              <a:t>Strangler</a:t>
            </a:r>
          </a:p>
          <a:p>
            <a:pPr lvl="2"/>
            <a:r>
              <a:rPr lang="en-IN" dirty="0"/>
              <a:t>Develop the microservice using the “New” or “Existing” behaviours</a:t>
            </a:r>
          </a:p>
        </p:txBody>
      </p:sp>
    </p:spTree>
    <p:extLst>
      <p:ext uri="{BB962C8B-B14F-4D97-AF65-F5344CB8AC3E}">
        <p14:creationId xmlns:p14="http://schemas.microsoft.com/office/powerpoint/2010/main" val="164376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782C-7743-4A14-31C1-ED2574AB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Integration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B1A6-590C-8125-3A15-A65EE2422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88"/>
            <a:ext cx="10515600" cy="491136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API Gateway</a:t>
            </a:r>
          </a:p>
          <a:p>
            <a:pPr lvl="2"/>
            <a:r>
              <a:rPr lang="en-IN" dirty="0"/>
              <a:t>One entry point for all API calls from external clients</a:t>
            </a:r>
          </a:p>
          <a:p>
            <a:r>
              <a:rPr lang="en-IN" dirty="0"/>
              <a:t>Aggregator</a:t>
            </a:r>
          </a:p>
          <a:p>
            <a:pPr lvl="2"/>
            <a:r>
              <a:rPr lang="en-IN" dirty="0"/>
              <a:t>Aggregating the responses that we receive from multiple service calls into a single response</a:t>
            </a:r>
          </a:p>
          <a:p>
            <a:r>
              <a:rPr lang="en-IN" dirty="0"/>
              <a:t>Proxy</a:t>
            </a:r>
          </a:p>
          <a:p>
            <a:pPr lvl="2"/>
            <a:r>
              <a:rPr lang="en-IN" dirty="0"/>
              <a:t>Using proxy model instead of aggregator model</a:t>
            </a:r>
          </a:p>
          <a:p>
            <a:r>
              <a:rPr lang="en-IN" dirty="0"/>
              <a:t>Client Side UI Composition</a:t>
            </a:r>
          </a:p>
          <a:p>
            <a:pPr lvl="2"/>
            <a:r>
              <a:rPr lang="en-IN" dirty="0"/>
              <a:t>Based on the UI functionality define the microservices</a:t>
            </a:r>
          </a:p>
          <a:p>
            <a:r>
              <a:rPr lang="en-IN" dirty="0"/>
              <a:t>Chain Of Responsibilities</a:t>
            </a:r>
          </a:p>
          <a:p>
            <a:r>
              <a:rPr lang="en-IN" dirty="0"/>
              <a:t>Branch</a:t>
            </a:r>
          </a:p>
          <a:p>
            <a:pPr lvl="2"/>
            <a:r>
              <a:rPr lang="en-IN" dirty="0"/>
              <a:t>Extended version of aggregator and chain patterns</a:t>
            </a:r>
          </a:p>
        </p:txBody>
      </p:sp>
    </p:spTree>
    <p:extLst>
      <p:ext uri="{BB962C8B-B14F-4D97-AF65-F5344CB8AC3E}">
        <p14:creationId xmlns:p14="http://schemas.microsoft.com/office/powerpoint/2010/main" val="398461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6F50-B5CC-CC7B-D39D-7F630981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Database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44CD5-4C9C-4D15-7331-C268DF537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5060001"/>
          </a:xfrm>
        </p:spPr>
        <p:txBody>
          <a:bodyPr>
            <a:normAutofit/>
          </a:bodyPr>
          <a:lstStyle/>
          <a:p>
            <a:r>
              <a:rPr lang="en-IN" dirty="0"/>
              <a:t>Database per service</a:t>
            </a:r>
          </a:p>
          <a:p>
            <a:pPr lvl="2"/>
            <a:r>
              <a:rPr lang="en-IN" dirty="0"/>
              <a:t>Only one database per one microservice</a:t>
            </a:r>
          </a:p>
          <a:p>
            <a:r>
              <a:rPr lang="en-IN" dirty="0"/>
              <a:t>Shared database per service</a:t>
            </a:r>
          </a:p>
          <a:p>
            <a:pPr lvl="2"/>
            <a:r>
              <a:rPr lang="en-IN" dirty="0"/>
              <a:t>Shared database for multiple microservices</a:t>
            </a:r>
          </a:p>
          <a:p>
            <a:r>
              <a:rPr lang="en-IN" dirty="0"/>
              <a:t>Command Query Responsibility Segregator</a:t>
            </a:r>
          </a:p>
          <a:p>
            <a:pPr lvl="2"/>
            <a:r>
              <a:rPr lang="en-IN" dirty="0"/>
              <a:t>Segregating the operations and create one service per operation</a:t>
            </a:r>
          </a:p>
          <a:p>
            <a:r>
              <a:rPr lang="en-IN" dirty="0"/>
              <a:t>Saga	</a:t>
            </a:r>
          </a:p>
          <a:p>
            <a:pPr lvl="2"/>
            <a:r>
              <a:rPr lang="en-IN" dirty="0"/>
              <a:t>Sequence of local transactions</a:t>
            </a:r>
          </a:p>
          <a:p>
            <a:r>
              <a:rPr lang="en-IN" dirty="0"/>
              <a:t>Asynchronous Messaging</a:t>
            </a:r>
          </a:p>
          <a:p>
            <a:pPr lvl="2"/>
            <a:r>
              <a:rPr lang="en-IN" dirty="0"/>
              <a:t>Asynchronous communication of request and response</a:t>
            </a:r>
          </a:p>
          <a:p>
            <a:r>
              <a:rPr lang="en-IN" dirty="0"/>
              <a:t>Event Sourcing</a:t>
            </a:r>
          </a:p>
          <a:p>
            <a:pPr lvl="2"/>
            <a:r>
              <a:rPr lang="en-IN" dirty="0"/>
              <a:t>Inter service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8915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381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Microservices</vt:lpstr>
      <vt:lpstr>Agenda</vt:lpstr>
      <vt:lpstr>Monolithic Architecture - Challenges</vt:lpstr>
      <vt:lpstr>PowerPoint Presentation</vt:lpstr>
      <vt:lpstr>Microservices</vt:lpstr>
      <vt:lpstr>Microservices Architecture(MSA) - Design Patterns</vt:lpstr>
      <vt:lpstr>Decomposing Design patterns</vt:lpstr>
      <vt:lpstr>Integration Design Patterns</vt:lpstr>
      <vt:lpstr>Database Design Patterns</vt:lpstr>
      <vt:lpstr>Observability Design Patterns</vt:lpstr>
      <vt:lpstr>Cross Cutting Concern Design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Vamshi Singireddy</dc:creator>
  <cp:lastModifiedBy>Vamshi Singireddy</cp:lastModifiedBy>
  <cp:revision>15</cp:revision>
  <dcterms:created xsi:type="dcterms:W3CDTF">2023-07-24T16:45:14Z</dcterms:created>
  <dcterms:modified xsi:type="dcterms:W3CDTF">2023-07-31T17:25:35Z</dcterms:modified>
</cp:coreProperties>
</file>