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5" r:id="rId9"/>
    <p:sldId id="262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81" dt="2021-04-05T03:55:44.199"/>
    <p1510:client id="{17DAD0A0-61AC-438C-9798-22C9D06C78EF}" v="287" dt="2021-04-02T21:14:13.334"/>
    <p1510:client id="{1E2CC3A2-8A55-B56E-41FF-281AAF6F5499}" v="574" dt="2021-04-05T02:18:20.284"/>
    <p1510:client id="{4D2A90FA-9911-4D22-7C50-15AEA6977F5D}" v="413" dt="2021-04-02T23:23:51.756"/>
    <p1510:client id="{CF79F672-ED67-FDF3-0110-6230D6DF6BDC}" v="34" dt="2021-04-03T05:04:53.159"/>
    <p1510:client id="{FD1FBB9F-50C6-B000-D29C-CA5201D3D775}" v="848" dt="2021-04-05T02:31:4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omposite-design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icrosoft/vscode/blob/3aca77c01618839353d4360e72c1cac971276621/src/vs/workbench/contrib/files/browser/views/explorerView.ts#L13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crosoft/vscode/blob/3aca77c01618839353d4360e72c1cac971276621/src/vs/workbench/contrib/files/browser/views/explorerView.ts#L8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Design Patterns in Visual Studio Code Explorer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1210" y="3830399"/>
            <a:ext cx="4554428" cy="2298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Alvia Siraj </a:t>
            </a:r>
            <a:endParaRPr lang="en-US" err="1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and 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Soodeh </a:t>
            </a:r>
            <a:r>
              <a:rPr lang="en-US" err="1">
                <a:solidFill>
                  <a:srgbClr val="FFFFFF"/>
                </a:solidFill>
                <a:cs typeface="Calibri"/>
              </a:rPr>
              <a:t>Vanaki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97C55A1-F4C1-4D64-B3FF-4D3219EB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" r="40971" b="-3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D8FE-D6DF-4073-8F55-317FE0BC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61" y="334278"/>
            <a:ext cx="10728322" cy="147732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How would one go about adding a tool in the explorer using command?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2B1F-F15B-4FA7-92F4-4042AA1A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6" y="2216922"/>
            <a:ext cx="10728325" cy="32273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Follow similar implementation structure as the other tools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Creating a new object using registerAction2 that extends Action2.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Constructor would create an id, a title, set f1 to true if it is an event, false otherwise, set icon, and menu </a:t>
            </a:r>
          </a:p>
          <a:p>
            <a:r>
              <a:rPr lang="en-US">
                <a:solidFill>
                  <a:srgbClr val="FFFFFF"/>
                </a:solidFill>
              </a:rPr>
              <a:t>Create an object that inherits from the interface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ICommandService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call </a:t>
            </a:r>
            <a:r>
              <a:rPr lang="en-US" err="1">
                <a:solidFill>
                  <a:srgbClr val="FFFFFF"/>
                </a:solidFill>
              </a:rPr>
              <a:t>executeCommand</a:t>
            </a:r>
            <a:r>
              <a:rPr lang="en-US">
                <a:solidFill>
                  <a:srgbClr val="FFFFFF"/>
                </a:solidFill>
              </a:rPr>
              <a:t> to execute the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29BC-760E-48DF-988C-296A7D18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9C93-65D4-41EA-9E47-BE72A8E5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Font typeface="Wingdings" panose="03070A02030502020204" pitchFamily="66" charset="0"/>
              <a:buChar char="Ø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Browse, open, and manage all the files and folders</a:t>
            </a:r>
          </a:p>
          <a:p>
            <a:pPr>
              <a:lnSpc>
                <a:spcPct val="110000"/>
              </a:lnSpc>
              <a:buFont typeface="Wingdings" panose="03070A02030502020204" pitchFamily="66" charset="0"/>
              <a:buChar char="Ø"/>
            </a:pPr>
            <a:r>
              <a:rPr lang="en-US">
                <a:ea typeface="+mn-lt"/>
                <a:cs typeface="+mn-lt"/>
              </a:rPr>
              <a:t> Create, delete, and rename files and folders</a:t>
            </a:r>
          </a:p>
          <a:p>
            <a:pPr>
              <a:lnSpc>
                <a:spcPct val="110000"/>
              </a:lnSpc>
              <a:buFont typeface="Wingdings" panose="03070A02030502020204" pitchFamily="66" charset="0"/>
              <a:buChar char="Ø"/>
            </a:pPr>
            <a:r>
              <a:rPr lang="en-US">
                <a:ea typeface="+mn-lt"/>
                <a:cs typeface="+mn-lt"/>
              </a:rPr>
              <a:t> Move files and folders with drag and drop</a:t>
            </a:r>
          </a:p>
          <a:p>
            <a:pPr>
              <a:lnSpc>
                <a:spcPct val="110000"/>
              </a:lnSpc>
              <a:buFont typeface="Wingdings" panose="03070A02030502020204" pitchFamily="66" charset="0"/>
              <a:buChar char="Ø"/>
            </a:pPr>
            <a:r>
              <a:rPr lang="en-US">
                <a:ea typeface="+mn-lt"/>
                <a:cs typeface="+mn-lt"/>
              </a:rPr>
              <a:t> Use the context menu to explore all options</a:t>
            </a:r>
          </a:p>
        </p:txBody>
      </p:sp>
    </p:spTree>
    <p:extLst>
      <p:ext uri="{BB962C8B-B14F-4D97-AF65-F5344CB8AC3E}">
        <p14:creationId xmlns:p14="http://schemas.microsoft.com/office/powerpoint/2010/main" val="172680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742F2-2FA7-4B88-89F6-109E81C1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pPr algn="ctr"/>
            <a:r>
              <a:rPr lang="en-US"/>
              <a:t>Works Cited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7F68-F58D-419F-8EFE-D5CC19C0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983" y="621755"/>
            <a:ext cx="7612985" cy="5624297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“Commands.”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RSS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Microsoft, 14 Apr. 2016, code.visualstudio.com/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api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/extension-guides/command. </a:t>
            </a:r>
          </a:p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Composite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refactoring.guru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/design-patterns/composite. 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“Composite.” </a:t>
            </a:r>
            <a:r>
              <a:rPr lang="en-US" i="1" err="1">
                <a:solidFill>
                  <a:srgbClr val="FFFFFF"/>
                </a:solidFill>
                <a:ea typeface="+mn-lt"/>
                <a:cs typeface="+mn-lt"/>
              </a:rPr>
              <a:t>Dofactory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www.dofactory.com/net/composite-design-pattern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. </a:t>
            </a:r>
          </a:p>
          <a:p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Doglio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Fernando. “5 TypeScript Design Patterns You Should Know.”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Bits and Pieces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2020, blog.bitsrc.io/design-patterns-in-typescript-e9f84de40449 . 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Gamma, Erich, and Erich. Gamma.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Design Patterns : Elements of Reusable Object-Oriented Software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. 37th printing., Addison-Wesley, 1995.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Vane,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Vilic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TypeScript Design Patterns: Boost Your Development Efficiency by Learning about Design Patterns in Typescript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Packt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Publishing, 2016. 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AD4110-8016-4782-8301-425DA40C0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63AEF-E1BB-4094-902E-9FC4C3327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BA33325-7509-4375-B1C0-C816908F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73811" cy="6858000"/>
          </a:xfrm>
          <a:custGeom>
            <a:avLst/>
            <a:gdLst>
              <a:gd name="connsiteX0" fmla="*/ 1129816 w 7573811"/>
              <a:gd name="connsiteY0" fmla="*/ 0 h 6858000"/>
              <a:gd name="connsiteX1" fmla="*/ 7573811 w 7573811"/>
              <a:gd name="connsiteY1" fmla="*/ 0 h 6858000"/>
              <a:gd name="connsiteX2" fmla="*/ 7573811 w 7573811"/>
              <a:gd name="connsiteY2" fmla="*/ 6858000 h 6858000"/>
              <a:gd name="connsiteX3" fmla="*/ 1406292 w 7573811"/>
              <a:gd name="connsiteY3" fmla="*/ 6858000 h 6858000"/>
              <a:gd name="connsiteX4" fmla="*/ 1194784 w 7573811"/>
              <a:gd name="connsiteY4" fmla="*/ 6625926 h 6858000"/>
              <a:gd name="connsiteX5" fmla="*/ 580447 w 7573811"/>
              <a:gd name="connsiteY5" fmla="*/ 5744482 h 6858000"/>
              <a:gd name="connsiteX6" fmla="*/ 0 w 7573811"/>
              <a:gd name="connsiteY6" fmla="*/ 3637319 h 6858000"/>
              <a:gd name="connsiteX7" fmla="*/ 183298 w 7573811"/>
              <a:gd name="connsiteY7" fmla="*/ 1866081 h 6858000"/>
              <a:gd name="connsiteX8" fmla="*/ 794295 w 7573811"/>
              <a:gd name="connsiteY8" fmla="*/ 430767 h 6858000"/>
              <a:gd name="connsiteX9" fmla="*/ 993227 w 7573811"/>
              <a:gd name="connsiteY9" fmla="*/ 164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3811" h="6858000">
                <a:moveTo>
                  <a:pt x="1129816" y="0"/>
                </a:moveTo>
                <a:lnTo>
                  <a:pt x="7573811" y="0"/>
                </a:lnTo>
                <a:lnTo>
                  <a:pt x="7573811" y="6858000"/>
                </a:lnTo>
                <a:lnTo>
                  <a:pt x="1406292" y="6858000"/>
                </a:lnTo>
                <a:lnTo>
                  <a:pt x="1194784" y="6625926"/>
                </a:lnTo>
                <a:cubicBezTo>
                  <a:pt x="968525" y="6360025"/>
                  <a:pt x="763745" y="6065137"/>
                  <a:pt x="580447" y="5744482"/>
                </a:cubicBezTo>
                <a:cubicBezTo>
                  <a:pt x="213848" y="5072633"/>
                  <a:pt x="0" y="4370245"/>
                  <a:pt x="0" y="3637319"/>
                </a:cubicBezTo>
                <a:cubicBezTo>
                  <a:pt x="0" y="3057086"/>
                  <a:pt x="61099" y="2446314"/>
                  <a:pt x="183298" y="1866081"/>
                </a:cubicBezTo>
                <a:cubicBezTo>
                  <a:pt x="305499" y="1285847"/>
                  <a:pt x="519347" y="827768"/>
                  <a:pt x="794295" y="430767"/>
                </a:cubicBezTo>
                <a:cubicBezTo>
                  <a:pt x="859214" y="339151"/>
                  <a:pt x="925564" y="250398"/>
                  <a:pt x="993227" y="164508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7F5B-1587-456F-92F6-98838565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/>
              <a:t>Introduction: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9438D-9E75-4362-B136-C6721CB9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77755"/>
            <a:ext cx="4991962" cy="369121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Font typeface="Wingdings" panose="03070A02030502020204" pitchFamily="66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Lightweight but powerful source code editor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Available for Windows, macOS and Linux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Built-in support for JavaScript, TypeScript and Node.js</a:t>
            </a:r>
          </a:p>
          <a:p>
            <a:pPr>
              <a:buFont typeface="Wingdings" panose="03070A02030502020204" pitchFamily="66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Rich ecosystem of extensions for other languages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EAEC5BA-8D4E-41C8-A833-37B583CA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7" y="2994871"/>
            <a:ext cx="3945513" cy="931128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78824-32CB-40BA-A3E5-242BF703DC84}"/>
              </a:ext>
            </a:extLst>
          </p:cNvPr>
          <p:cNvSpPr txBox="1"/>
          <p:nvPr/>
        </p:nvSpPr>
        <p:spPr>
          <a:xfrm>
            <a:off x="7777620" y="4296427"/>
            <a:ext cx="407408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/>
              <a:t>Intelligent Code Completion</a:t>
            </a:r>
          </a:p>
          <a:p>
            <a:pPr marL="285750" indent="-285750">
              <a:buFont typeface="Wingdings"/>
              <a:buChar char="ü"/>
            </a:pPr>
            <a:r>
              <a:rPr lang="en-US"/>
              <a:t>Streamlined Debugging</a:t>
            </a:r>
          </a:p>
          <a:p>
            <a:pPr marL="285750" indent="-285750">
              <a:buFont typeface="Wingdings"/>
              <a:buChar char="ü"/>
            </a:pPr>
            <a:r>
              <a:rPr lang="en-US"/>
              <a:t>Fast, Powerful Editing</a:t>
            </a:r>
          </a:p>
          <a:p>
            <a:pPr marL="285750" indent="-285750">
              <a:buFont typeface="Wingdings"/>
              <a:buChar char="ü"/>
            </a:pPr>
            <a:r>
              <a:rPr lang="en-US"/>
              <a:t>Code Navigation and Refactoring</a:t>
            </a:r>
          </a:p>
          <a:p>
            <a:pPr marL="285750" indent="-285750">
              <a:buFont typeface="Wingdings"/>
              <a:buChar char="ü"/>
            </a:pPr>
            <a:r>
              <a:rPr lang="en-US"/>
              <a:t>In-Product Source Control</a:t>
            </a:r>
          </a:p>
          <a:p>
            <a:pPr marL="285750" indent="-285750" algn="l">
              <a:buFont typeface="Wingdings"/>
              <a:buChar char="ü"/>
            </a:pPr>
            <a:endParaRPr lang="en-US"/>
          </a:p>
          <a:p>
            <a:pPr marL="285750" indent="-285750">
              <a:buFont typeface="Wingdings"/>
              <a:buChar char="ü"/>
            </a:pPr>
            <a:endParaRPr lang="en-US"/>
          </a:p>
          <a:p>
            <a:pPr marL="285750" indent="-285750">
              <a:buFont typeface="Wingdings"/>
              <a:buChar char="ü"/>
            </a:pP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FD8E0E7-323D-4B3A-8824-254272A3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726" y="3532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B1301-8CB6-40D3-86BE-393E00AC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F77F-5514-44E1-BAF9-BBB0E020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Which design patterns were used in the implementation of the explorer tools, and how would one go about adding a tool using the respective design patterns?</a:t>
            </a:r>
            <a:endParaRPr lang="en-US" sz="2400">
              <a:solidFill>
                <a:srgbClr val="FFFFFF"/>
              </a:solidFill>
            </a:endParaRPr>
          </a:p>
          <a:p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25E82FF-9154-431E-9B16-E0F400011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000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339A-B658-4164-A919-03409D37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4E550D2-999D-4187-A1D6-3FBCF420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64" y="2374830"/>
            <a:ext cx="4554070" cy="3163291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4B5F2B0-AC23-4718-A500-123A67BF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9" y="2370059"/>
            <a:ext cx="4543815" cy="3166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5246E2-E39D-4070-8ACA-A4CF4D50138E}"/>
              </a:ext>
            </a:extLst>
          </p:cNvPr>
          <p:cNvSpPr txBox="1"/>
          <p:nvPr/>
        </p:nvSpPr>
        <p:spPr>
          <a:xfrm>
            <a:off x="2594976" y="1806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Composite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EF75D-C133-46EB-8BB2-5022F61A869C}"/>
              </a:ext>
            </a:extLst>
          </p:cNvPr>
          <p:cNvSpPr txBox="1"/>
          <p:nvPr/>
        </p:nvSpPr>
        <p:spPr>
          <a:xfrm>
            <a:off x="7972686" y="19132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0543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AD4110-8016-4782-8301-425DA40C0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63AEF-E1BB-4094-902E-9FC4C3327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BA33325-7509-4375-B1C0-C816908F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73811" cy="6858000"/>
          </a:xfrm>
          <a:custGeom>
            <a:avLst/>
            <a:gdLst>
              <a:gd name="connsiteX0" fmla="*/ 1129816 w 7573811"/>
              <a:gd name="connsiteY0" fmla="*/ 0 h 6858000"/>
              <a:gd name="connsiteX1" fmla="*/ 7573811 w 7573811"/>
              <a:gd name="connsiteY1" fmla="*/ 0 h 6858000"/>
              <a:gd name="connsiteX2" fmla="*/ 7573811 w 7573811"/>
              <a:gd name="connsiteY2" fmla="*/ 6858000 h 6858000"/>
              <a:gd name="connsiteX3" fmla="*/ 1406292 w 7573811"/>
              <a:gd name="connsiteY3" fmla="*/ 6858000 h 6858000"/>
              <a:gd name="connsiteX4" fmla="*/ 1194784 w 7573811"/>
              <a:gd name="connsiteY4" fmla="*/ 6625926 h 6858000"/>
              <a:gd name="connsiteX5" fmla="*/ 580447 w 7573811"/>
              <a:gd name="connsiteY5" fmla="*/ 5744482 h 6858000"/>
              <a:gd name="connsiteX6" fmla="*/ 0 w 7573811"/>
              <a:gd name="connsiteY6" fmla="*/ 3637319 h 6858000"/>
              <a:gd name="connsiteX7" fmla="*/ 183298 w 7573811"/>
              <a:gd name="connsiteY7" fmla="*/ 1866081 h 6858000"/>
              <a:gd name="connsiteX8" fmla="*/ 794295 w 7573811"/>
              <a:gd name="connsiteY8" fmla="*/ 430767 h 6858000"/>
              <a:gd name="connsiteX9" fmla="*/ 993227 w 7573811"/>
              <a:gd name="connsiteY9" fmla="*/ 164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3811" h="6858000">
                <a:moveTo>
                  <a:pt x="1129816" y="0"/>
                </a:moveTo>
                <a:lnTo>
                  <a:pt x="7573811" y="0"/>
                </a:lnTo>
                <a:lnTo>
                  <a:pt x="7573811" y="6858000"/>
                </a:lnTo>
                <a:lnTo>
                  <a:pt x="1406292" y="6858000"/>
                </a:lnTo>
                <a:lnTo>
                  <a:pt x="1194784" y="6625926"/>
                </a:lnTo>
                <a:cubicBezTo>
                  <a:pt x="968525" y="6360025"/>
                  <a:pt x="763745" y="6065137"/>
                  <a:pt x="580447" y="5744482"/>
                </a:cubicBezTo>
                <a:cubicBezTo>
                  <a:pt x="213848" y="5072633"/>
                  <a:pt x="0" y="4370245"/>
                  <a:pt x="0" y="3637319"/>
                </a:cubicBezTo>
                <a:cubicBezTo>
                  <a:pt x="0" y="3057086"/>
                  <a:pt x="61099" y="2446314"/>
                  <a:pt x="183298" y="1866081"/>
                </a:cubicBezTo>
                <a:cubicBezTo>
                  <a:pt x="305499" y="1285847"/>
                  <a:pt x="519347" y="827768"/>
                  <a:pt x="794295" y="430767"/>
                </a:cubicBezTo>
                <a:cubicBezTo>
                  <a:pt x="859214" y="339151"/>
                  <a:pt x="925564" y="250398"/>
                  <a:pt x="993227" y="164508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4BFB-D815-47BA-9A54-22023E9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Composite Pattern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56E481-5159-41AC-89A5-97036923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C257D3-98B9-496F-9087-3CC189EE6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3" r="14953" b="-1"/>
          <a:stretch/>
        </p:blipFill>
        <p:spPr>
          <a:xfrm>
            <a:off x="7981041" y="860918"/>
            <a:ext cx="3621700" cy="5228203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E24876D-A134-466C-8179-9667392B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3" y="1956814"/>
            <a:ext cx="5860950" cy="4228528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705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E749-EC0E-435C-8536-AB261CC3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9C70-C663-4E1A-BA87-85DAE047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48916"/>
            <a:ext cx="10728325" cy="402005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https://github.com/microsoft/vscode/blob/3aca77c01618839353d4360e72c1cac971276621/src/vs/workbench/contrib/files/browser/views/explorerView.ts#L133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C9E336E-BAFA-4DF0-91DB-83FD60E3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50" y="2823139"/>
            <a:ext cx="8546713" cy="33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EEE-F682-422E-8F81-FC7EF93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/>
              <a:t>Related Patterns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5EAD29E-91D8-42D5-9C9E-071C7DF0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0" y="2532235"/>
            <a:ext cx="5015639" cy="3484950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2A8CB91-D07E-4009-A57F-F5081F24D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8000" y="2534121"/>
            <a:ext cx="4991962" cy="3476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6ED0D-0431-4CB5-8221-8FD25335044A}"/>
              </a:ext>
            </a:extLst>
          </p:cNvPr>
          <p:cNvSpPr txBox="1"/>
          <p:nvPr/>
        </p:nvSpPr>
        <p:spPr>
          <a:xfrm>
            <a:off x="1802400" y="1862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03775-C5C6-4D56-A21A-40E869146A56}"/>
              </a:ext>
            </a:extLst>
          </p:cNvPr>
          <p:cNvSpPr txBox="1"/>
          <p:nvPr/>
        </p:nvSpPr>
        <p:spPr>
          <a:xfrm>
            <a:off x="7897275" y="186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263787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2F9E-BA1A-4227-A448-352BE52E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5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Command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3629-92D5-45F9-9318-B338089A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41719"/>
            <a:ext cx="5144361" cy="5403659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Useful for test after test/ task after task operations.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Works well for toolkit objects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Consist of an abstract command class, Concrete command subclasses, a client, an invoker, and a  reciever.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Parameterize objects by an action to perform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Each tool in the explorer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command patterns are used to trigger actions. 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Specifies, queues and executes different tool requests at different times. 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Supports changes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D09CE2-FC82-4C80-8C6F-310D3C87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2100608"/>
            <a:ext cx="5014800" cy="2648121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77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BEA4-715B-4CDD-A8CC-31268C5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315-30BD-471A-AD28-737D716D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57" y="1362157"/>
            <a:ext cx="11284916" cy="702836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https://github.com/microsoft/vscode/blob/3aca77c01618839353d4360e72c1cac971276621/src/vs/workbench/contrib/files/browser/views/explorerView.ts#L859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C617BBD-4540-4DE6-A58B-63010F0B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8" y="2796878"/>
            <a:ext cx="8480611" cy="30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489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BlobVTI</vt:lpstr>
      <vt:lpstr>Design Patterns in Visual Studio Code Explorer</vt:lpstr>
      <vt:lpstr>Introduction:</vt:lpstr>
      <vt:lpstr>Research Question</vt:lpstr>
      <vt:lpstr>Design Patterns</vt:lpstr>
      <vt:lpstr>Composite Pattern</vt:lpstr>
      <vt:lpstr>Composite Pattern</vt:lpstr>
      <vt:lpstr>Related Patterns</vt:lpstr>
      <vt:lpstr>Command Patterns</vt:lpstr>
      <vt:lpstr>Command Pattern</vt:lpstr>
      <vt:lpstr>How would one go about adding a tool in the explorer using command? 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</cp:revision>
  <dcterms:created xsi:type="dcterms:W3CDTF">2021-04-02T20:13:20Z</dcterms:created>
  <dcterms:modified xsi:type="dcterms:W3CDTF">2021-04-05T20:25:20Z</dcterms:modified>
</cp:coreProperties>
</file>