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66" r:id="rId4"/>
    <p:sldId id="264" r:id="rId5"/>
    <p:sldId id="267" r:id="rId6"/>
    <p:sldId id="261" r:id="rId7"/>
    <p:sldId id="260" r:id="rId8"/>
    <p:sldId id="257" r:id="rId9"/>
    <p:sldId id="258" r:id="rId10"/>
    <p:sldId id="259" r:id="rId11"/>
    <p:sldId id="262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3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3CA5-00E4-4C55-9EBA-9C946F942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EAE7-A6DD-46BC-A211-768AF52381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066-2916-4DEA-A4D1-7B516EA618E5}" type="datetime1">
              <a:rPr lang="it-IT" smtClean="0"/>
              <a:t>31/01/2017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2B10-0987-452D-B254-075E18EAF421}" type="datetime1">
              <a:rPr lang="it-IT" smtClean="0"/>
              <a:t>31/01/2017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1D1A-4075-46F7-BA7D-1B616603A0EA}" type="datetime1">
              <a:rPr lang="it-IT" smtClean="0"/>
              <a:t>31/01/2017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C990-BBD6-434E-9754-2DF8C1DA0752}" type="datetime1">
              <a:rPr lang="it-IT" smtClean="0"/>
              <a:t>31/01/2017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B7E9-C04C-409B-ADC6-004E50E115CC}" type="datetime1">
              <a:rPr lang="it-IT" smtClean="0"/>
              <a:t>31/01/2017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3562-E45C-4DCF-B08A-41E100F32397}" type="datetime1">
              <a:rPr lang="it-IT" smtClean="0"/>
              <a:t>31/01/2017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E861-C563-4986-8C6B-8F50BD57F330}" type="datetime1">
              <a:rPr lang="it-IT" smtClean="0"/>
              <a:t>31/01/2017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065-2D60-4A7C-BF66-253D893C14A8}" type="datetime1">
              <a:rPr lang="it-IT" smtClean="0"/>
              <a:t>31/01/2017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E8FE-08CA-41FB-95E6-7B26EC5B0EC3}" type="datetime1">
              <a:rPr lang="it-IT" smtClean="0"/>
              <a:t>31/01/2017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6A8D-B3C8-45BE-8647-4CD032502B9D}" type="datetime1">
              <a:rPr lang="it-IT" smtClean="0"/>
              <a:t>31/01/2017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DB9-D67F-4B35-A2D4-B2DB644E2C68}" type="datetime1">
              <a:rPr lang="it-IT" smtClean="0"/>
              <a:t>31/01/2017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C883-47B9-4330-91E7-76166913DB15}" type="datetime1">
              <a:rPr lang="it-IT" smtClean="0"/>
              <a:t>31/01/2017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9" y="1530465"/>
            <a:ext cx="8849961" cy="521090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1520" y="56145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Tracking studies </a:t>
            </a:r>
          </a:p>
          <a:p>
            <a:pPr marL="342900" indent="-342900">
              <a:buAutoNum type="alphaUcPeriod"/>
            </a:pPr>
            <a:r>
              <a:rPr lang="en-US" dirty="0" err="1" smtClean="0"/>
              <a:t>Bertolin</a:t>
            </a:r>
            <a:r>
              <a:rPr lang="en-US" dirty="0" smtClean="0"/>
              <a:t> (INFN-Padova) </a:t>
            </a:r>
          </a:p>
          <a:p>
            <a:r>
              <a:rPr lang="en-US" dirty="0" smtClean="0"/>
              <a:t>L. </a:t>
            </a:r>
            <a:r>
              <a:rPr lang="en-US" dirty="0" err="1" smtClean="0"/>
              <a:t>Sestini</a:t>
            </a:r>
            <a:r>
              <a:rPr lang="en-US" dirty="0" smtClean="0"/>
              <a:t> (INFN and University of Padova)</a:t>
            </a:r>
            <a:endParaRPr lang="en-US" dirty="0"/>
          </a:p>
        </p:txBody>
      </p:sp>
      <p:sp>
        <p:nvSpPr>
          <p:cNvPr id="6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524328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31/1/2017</a:t>
            </a:r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4761028" y="2308810"/>
            <a:ext cx="41314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/>
              <a:t>MCMC_Be_30mm_v4conc_small.root</a:t>
            </a:r>
          </a:p>
        </p:txBody>
      </p:sp>
    </p:spTree>
    <p:extLst>
      <p:ext uri="{BB962C8B-B14F-4D97-AF65-F5344CB8AC3E}">
        <p14:creationId xmlns:p14="http://schemas.microsoft.com/office/powerpoint/2010/main" val="18103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4664"/>
            <a:ext cx="4949190" cy="33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49" y="2924944"/>
            <a:ext cx="5774055" cy="390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>
          <a:xfrm>
            <a:off x="2483768" y="22263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r-&gt;</a:t>
            </a:r>
            <a:r>
              <a:rPr lang="en-US" sz="1600" dirty="0" err="1"/>
              <a:t>Gaus</a:t>
            </a:r>
            <a:r>
              <a:rPr lang="en-US" sz="1600" dirty="0"/>
              <a:t>(1.,</a:t>
            </a:r>
            <a:r>
              <a:rPr lang="en-US" sz="1600" dirty="0" smtClean="0"/>
              <a:t>0.02)*</a:t>
            </a:r>
            <a:r>
              <a:rPr lang="en-US" sz="1600" dirty="0" err="1"/>
              <a:t>TMath</a:t>
            </a:r>
            <a:r>
              <a:rPr lang="en-US" sz="1600" dirty="0"/>
              <a:t>::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pxh</a:t>
            </a:r>
            <a:r>
              <a:rPr lang="en-US" sz="1600" dirty="0"/>
              <a:t>*</a:t>
            </a:r>
            <a:r>
              <a:rPr lang="en-US" sz="1600" dirty="0" err="1"/>
              <a:t>pxh+pzh</a:t>
            </a:r>
            <a:r>
              <a:rPr lang="en-US" sz="1600" dirty="0"/>
              <a:t>*</a:t>
            </a:r>
            <a:r>
              <a:rPr lang="en-US" sz="1600" dirty="0" err="1"/>
              <a:t>pzh</a:t>
            </a:r>
            <a:r>
              <a:rPr lang="en-US" sz="1600" dirty="0"/>
              <a:t>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139952" y="314096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39952" y="510667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DeltaY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8" name="Rettangolo 7"/>
          <p:cNvSpPr/>
          <p:nvPr/>
        </p:nvSpPr>
        <p:spPr>
          <a:xfrm>
            <a:off x="4932040" y="44624"/>
            <a:ext cx="407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DeltaX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DeltaY</a:t>
            </a:r>
            <a:r>
              <a:rPr lang="en-US" b="1" dirty="0" smtClean="0">
                <a:solidFill>
                  <a:srgbClr val="FF0000"/>
                </a:solidFill>
              </a:rPr>
              <a:t> at subdetector </a:t>
            </a:r>
            <a:r>
              <a:rPr lang="en-US" b="1" dirty="0">
                <a:solidFill>
                  <a:srgbClr val="FF0000"/>
                </a:solidFill>
              </a:rPr>
              <a:t>2 entrance</a:t>
            </a:r>
            <a:endParaRPr lang="en-US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4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638175"/>
            <a:ext cx="8248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90000" y="3541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yh</a:t>
            </a:r>
            <a:r>
              <a:rPr lang="en-US" dirty="0" smtClean="0">
                <a:solidFill>
                  <a:srgbClr val="FF0000"/>
                </a:solidFill>
              </a:rPr>
              <a:t> vs </a:t>
            </a:r>
            <a:r>
              <a:rPr lang="en-US" dirty="0" err="1" smtClean="0">
                <a:solidFill>
                  <a:srgbClr val="FF0000"/>
                </a:solidFill>
              </a:rPr>
              <a:t>xh</a:t>
            </a:r>
            <a:r>
              <a:rPr lang="en-US" dirty="0" smtClean="0">
                <a:solidFill>
                  <a:srgbClr val="FF0000"/>
                </a:solidFill>
              </a:rPr>
              <a:t> @ </a:t>
            </a:r>
            <a:r>
              <a:rPr lang="en-US" dirty="0" err="1" smtClean="0">
                <a:solidFill>
                  <a:srgbClr val="FF0000"/>
                </a:solidFill>
              </a:rPr>
              <a:t>sb</a:t>
            </a:r>
            <a:r>
              <a:rPr lang="en-US" dirty="0" smtClean="0">
                <a:solidFill>
                  <a:srgbClr val="FF0000"/>
                </a:solidFill>
              </a:rPr>
              <a:t>==2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617992" y="3068960"/>
            <a:ext cx="1962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search window “size”: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RMS(X) = 0.57 mm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RMS(Y) = 2.74 mm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419872" y="59492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mm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524328" y="59492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mm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 rot="16200000">
            <a:off x="384793" y="39437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mm</a:t>
            </a:r>
            <a:endParaRPr lang="en-US" sz="1600" dirty="0"/>
          </a:p>
        </p:txBody>
      </p:sp>
      <p:sp>
        <p:nvSpPr>
          <p:cNvPr id="8" name="CasellaDiTesto 7"/>
          <p:cNvSpPr txBox="1"/>
          <p:nvPr/>
        </p:nvSpPr>
        <p:spPr>
          <a:xfrm rot="16200000">
            <a:off x="384793" y="113548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mm</a:t>
            </a:r>
            <a:endParaRPr lang="en-US" sz="1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e+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84000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43608" y="37797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mu+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220072" y="37890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mu-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2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75856" y="446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Summary and next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48680"/>
            <a:ext cx="6984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600" dirty="0" smtClean="0"/>
              <a:t> with the v4 detector setup</a:t>
            </a:r>
          </a:p>
          <a:p>
            <a:pPr marL="542925" lvl="1" indent="-85725">
              <a:buFont typeface="Arial" panose="020B0604020202020204" pitchFamily="34" charset="0"/>
              <a:buChar char="•"/>
            </a:pPr>
            <a:r>
              <a:rPr lang="en-US" sz="1600" dirty="0" smtClean="0"/>
              <a:t> investigate the shape of the </a:t>
            </a:r>
            <a:r>
              <a:rPr lang="en-US" sz="1600" dirty="0" err="1" smtClean="0"/>
              <a:t>DeltaY</a:t>
            </a:r>
            <a:r>
              <a:rPr lang="en-US" sz="1600" dirty="0" smtClean="0"/>
              <a:t> distribution</a:t>
            </a:r>
          </a:p>
          <a:p>
            <a:pPr marL="542925" lvl="1" indent="-85725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investigate the 0.11 mm bias in x</a:t>
            </a:r>
          </a:p>
          <a:p>
            <a:pPr marL="542925" lvl="1" indent="-85725">
              <a:buFont typeface="Arial" panose="020B0604020202020204" pitchFamily="34" charset="0"/>
              <a:buChar char="•"/>
            </a:pPr>
            <a:r>
              <a:rPr lang="en-US" sz="1600" dirty="0"/>
              <a:t> RMS(X) = 0.57 </a:t>
            </a:r>
            <a:r>
              <a:rPr lang="en-US" sz="1600" dirty="0" smtClean="0"/>
              <a:t>mm driven by the </a:t>
            </a:r>
            <a:r>
              <a:rPr lang="en-US" sz="1600" dirty="0" err="1" smtClean="0"/>
              <a:t>Delta_p</a:t>
            </a:r>
            <a:r>
              <a:rPr lang="en-US" sz="1600" dirty="0" smtClean="0"/>
              <a:t>/p accuracy</a:t>
            </a:r>
          </a:p>
          <a:p>
            <a:pPr marL="542925" lvl="1" indent="-85725">
              <a:buFont typeface="Arial" panose="020B0604020202020204" pitchFamily="34" charset="0"/>
              <a:buChar char="•"/>
            </a:pPr>
            <a:r>
              <a:rPr lang="en-US" sz="1600" dirty="0" smtClean="0"/>
              <a:t> RMS(Y</a:t>
            </a:r>
            <a:r>
              <a:rPr lang="en-US" sz="1600" dirty="0"/>
              <a:t>) = 2.74 </a:t>
            </a:r>
            <a:r>
              <a:rPr lang="en-US" sz="1600" dirty="0" smtClean="0"/>
              <a:t>mm, likely just less points with lower resolution </a:t>
            </a:r>
          </a:p>
          <a:p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 v4 along the mu- line only vacuum</a:t>
            </a:r>
          </a:p>
          <a:p>
            <a:r>
              <a:rPr lang="en-US" sz="1600" dirty="0" smtClean="0"/>
              <a:t>any additional passive material will only degrade results</a:t>
            </a:r>
          </a:p>
          <a:p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are using extremely simple software setup: C++ functions, root</a:t>
            </a:r>
            <a:endParaRPr lang="en-US" sz="1600" dirty="0"/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will move to any updated detector simulation when defined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2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54868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Tracking with hits in (CMS) muon chamber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1268760"/>
            <a:ext cx="6336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using as staring point the muon position at subdetector 5 entrance: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8 hits are generated in the x-z view with a 150 mum Gaussian spread</a:t>
            </a:r>
          </a:p>
          <a:p>
            <a:r>
              <a:rPr lang="en-US" sz="1600" dirty="0" smtClean="0"/>
              <a:t>(x-z: bending plane)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4 hits are generated in the y-z view with a 200 mum Gaussian spread</a:t>
            </a:r>
          </a:p>
          <a:p>
            <a:endParaRPr lang="en-US" sz="1600" dirty="0" smtClean="0"/>
          </a:p>
          <a:p>
            <a:r>
              <a:rPr lang="en-US" sz="1600" dirty="0" smtClean="0"/>
              <a:t>match the CMS muon chamber structure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ne C++ function</a:t>
            </a:r>
            <a:endParaRPr lang="en-US" sz="16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8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58455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638176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6156176" y="58052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&gt; 300 mm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1886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Position at subdetector 5 entrance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mu+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04248" y="37797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mu-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11560" y="414908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broad distribution: pairs produced in the Be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very sharp distribution: pairs produced in the concrete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475656" y="32756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 -350 mm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1886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Backward propagation and comparison to the position at subdetector 3 entrance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1520" y="4019580"/>
            <a:ext cx="246814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mu- case: </a:t>
            </a:r>
            <a:r>
              <a:rPr lang="en-US" sz="1600" dirty="0" smtClean="0"/>
              <a:t>straight line propagation in vacuum</a:t>
            </a:r>
          </a:p>
          <a:p>
            <a:endParaRPr lang="en-US" sz="1600" dirty="0"/>
          </a:p>
          <a:p>
            <a:r>
              <a:rPr lang="en-US" sz="1600" dirty="0" smtClean="0"/>
              <a:t>one C++ function</a:t>
            </a:r>
          </a:p>
          <a:p>
            <a:endParaRPr lang="en-US" sz="1600" dirty="0"/>
          </a:p>
          <a:p>
            <a:r>
              <a:rPr lang="en-US" sz="1600" dirty="0" smtClean="0"/>
              <a:t>x(muon) &gt; </a:t>
            </a:r>
            <a:r>
              <a:rPr lang="en-US" sz="1600" dirty="0"/>
              <a:t>300 </a:t>
            </a:r>
            <a:r>
              <a:rPr lang="en-US" sz="1600" dirty="0" smtClean="0"/>
              <a:t>mm</a:t>
            </a:r>
            <a:endParaRPr 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14" y="1050409"/>
            <a:ext cx="494919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494919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539552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z plane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11560" y="1412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RMS = 3.6 millimeters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75856" y="386104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12060" y="4005064"/>
            <a:ext cx="30603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mu+ case: </a:t>
            </a:r>
            <a:r>
              <a:rPr lang="en-US" sz="1600" dirty="0" smtClean="0"/>
              <a:t>straight line propagation in vacuum </a:t>
            </a:r>
            <a:r>
              <a:rPr lang="en-US" sz="1600" b="1" dirty="0" smtClean="0"/>
              <a:t>+ concrete</a:t>
            </a:r>
          </a:p>
          <a:p>
            <a:endParaRPr lang="en-US" sz="1600" dirty="0"/>
          </a:p>
          <a:p>
            <a:r>
              <a:rPr lang="en-US" sz="1600" dirty="0" smtClean="0"/>
              <a:t>one C++ function</a:t>
            </a:r>
          </a:p>
          <a:p>
            <a:endParaRPr lang="en-US" sz="1600" dirty="0"/>
          </a:p>
          <a:p>
            <a:r>
              <a:rPr lang="en-US" sz="1600" dirty="0"/>
              <a:t>x(muon) </a:t>
            </a:r>
            <a:r>
              <a:rPr lang="en-US" sz="1600" dirty="0" smtClean="0"/>
              <a:t>&lt; -350 mm</a:t>
            </a:r>
            <a:endParaRPr lang="en-US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040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 = 35 millimeters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004048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z plane</a:t>
            </a:r>
            <a:endParaRPr lang="en-US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5949280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keep the mu- line as “clean” as possible</a:t>
            </a:r>
            <a:endParaRPr lang="en-US" sz="16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380312" y="386104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5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1886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Backward propagation and comparison to the position at subdetector 2 entrance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76470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but subdetector 3 is hopefully not a big concern since the only hit we will eventually find there is going to be the mu- one</a:t>
            </a:r>
          </a:p>
          <a:p>
            <a:r>
              <a:rPr lang="en-US" sz="1600" dirty="0" smtClean="0">
                <a:latin typeface="+mj-lt"/>
              </a:rPr>
              <a:t>in subdetector 2, at the magnetic field entrance, we however expect e+/e-/mu+/mu- hits mostly overlapped and indistinguishable … can we define a search window for the mu- hit ? How large can it be ?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projection: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x z</a:t>
            </a:r>
          </a:p>
          <a:p>
            <a:pPr marL="447675" lvl="1" indent="95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inputs: </a:t>
            </a:r>
          </a:p>
          <a:p>
            <a:pPr lvl="2"/>
            <a:r>
              <a:rPr lang="en-US" sz="1600" dirty="0" smtClean="0">
                <a:latin typeface="+mj-lt"/>
              </a:rPr>
              <a:t>8 muon chamber hits with a </a:t>
            </a:r>
            <a:r>
              <a:rPr lang="en-US" sz="1600" dirty="0">
                <a:latin typeface="+mj-lt"/>
              </a:rPr>
              <a:t>150 mum </a:t>
            </a:r>
            <a:r>
              <a:rPr lang="en-US" sz="1600" dirty="0" smtClean="0">
                <a:latin typeface="+mj-lt"/>
              </a:rPr>
              <a:t>Gaussian spread </a:t>
            </a:r>
          </a:p>
          <a:p>
            <a:pPr lvl="2"/>
            <a:r>
              <a:rPr lang="en-US" sz="1600" dirty="0" smtClean="0">
                <a:latin typeface="+mj-lt"/>
              </a:rPr>
              <a:t>1 hit with a 5 mum Gaussian spread (subdetector 3)</a:t>
            </a:r>
          </a:p>
          <a:p>
            <a:pPr lvl="2"/>
            <a:r>
              <a:rPr lang="en-US" sz="1600" dirty="0" smtClean="0">
                <a:latin typeface="+mj-lt"/>
              </a:rPr>
              <a:t>B = 0.7 * 1.8 T, 2 m length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latin typeface="+mj-lt"/>
              </a:rPr>
              <a:t>TRUE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TMath</a:t>
            </a:r>
            <a:r>
              <a:rPr lang="en-US" sz="1600" dirty="0">
                <a:latin typeface="+mj-lt"/>
              </a:rPr>
              <a:t>::</a:t>
            </a:r>
            <a:r>
              <a:rPr lang="en-US" sz="1600" dirty="0" err="1">
                <a:latin typeface="+mj-lt"/>
              </a:rPr>
              <a:t>Sqrt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pxh</a:t>
            </a:r>
            <a:r>
              <a:rPr lang="en-US" sz="1600" dirty="0">
                <a:latin typeface="+mj-lt"/>
              </a:rPr>
              <a:t>*</a:t>
            </a:r>
            <a:r>
              <a:rPr lang="en-US" sz="1600" dirty="0" err="1">
                <a:latin typeface="+mj-lt"/>
              </a:rPr>
              <a:t>pxh+pzh</a:t>
            </a:r>
            <a:r>
              <a:rPr lang="en-US" sz="1600" dirty="0">
                <a:latin typeface="+mj-lt"/>
              </a:rPr>
              <a:t>*</a:t>
            </a:r>
            <a:r>
              <a:rPr lang="en-US" sz="1600" dirty="0" err="1">
                <a:latin typeface="+mj-lt"/>
              </a:rPr>
              <a:t>pzh</a:t>
            </a:r>
            <a:r>
              <a:rPr lang="en-US" sz="1600" dirty="0" smtClean="0">
                <a:latin typeface="+mj-lt"/>
              </a:rPr>
              <a:t>) used for the propagation in the magnetic field</a:t>
            </a:r>
          </a:p>
          <a:p>
            <a:r>
              <a:rPr lang="en-US" sz="1600" i="1" dirty="0" smtClean="0">
                <a:latin typeface="+mj-lt"/>
              </a:rPr>
              <a:t>unrealistic but useful to setup the algorithm</a:t>
            </a:r>
          </a:p>
          <a:p>
            <a:r>
              <a:rPr lang="en-US" sz="1600" dirty="0" smtClean="0">
                <a:latin typeface="+mj-lt"/>
              </a:rPr>
              <a:t>method: analytical propagation performed by a single C++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y 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inputs:</a:t>
            </a:r>
          </a:p>
          <a:p>
            <a:pPr lvl="2"/>
            <a:r>
              <a:rPr lang="en-US" sz="1600" dirty="0" smtClean="0">
                <a:latin typeface="+mj-lt"/>
              </a:rPr>
              <a:t>4 </a:t>
            </a:r>
            <a:r>
              <a:rPr lang="en-US" sz="1600" dirty="0"/>
              <a:t>muon chamber hits with a </a:t>
            </a:r>
            <a:r>
              <a:rPr lang="en-US" sz="1600" dirty="0" smtClean="0"/>
              <a:t>200 </a:t>
            </a:r>
            <a:r>
              <a:rPr lang="en-US" sz="1600" dirty="0"/>
              <a:t>mum Gaussian spread </a:t>
            </a:r>
          </a:p>
          <a:p>
            <a:pPr lvl="2"/>
            <a:r>
              <a:rPr lang="en-US" sz="1600" dirty="0"/>
              <a:t>1 hit with a </a:t>
            </a:r>
            <a:r>
              <a:rPr lang="en-US" sz="1600" dirty="0" smtClean="0"/>
              <a:t>15 </a:t>
            </a:r>
            <a:r>
              <a:rPr lang="en-US" sz="1600" dirty="0"/>
              <a:t>mum Gaussian spread (subdetector 3)</a:t>
            </a:r>
          </a:p>
          <a:p>
            <a:r>
              <a:rPr lang="en-US" sz="1600" dirty="0"/>
              <a:t>method: </a:t>
            </a:r>
            <a:r>
              <a:rPr lang="en-US" sz="1600" dirty="0" smtClean="0"/>
              <a:t>straight line propagation </a:t>
            </a:r>
            <a:r>
              <a:rPr lang="en-US" sz="1600" dirty="0"/>
              <a:t>performed by a single C++ </a:t>
            </a:r>
            <a:r>
              <a:rPr lang="en-US" sz="1600" dirty="0" smtClean="0"/>
              <a:t>function</a:t>
            </a:r>
            <a:endParaRPr lang="en-US" sz="16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9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4949190" cy="33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16" y="2627138"/>
            <a:ext cx="6186488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483768" y="2097470"/>
            <a:ext cx="2801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TMath</a:t>
            </a:r>
            <a:r>
              <a:rPr lang="en-US" sz="1600" dirty="0"/>
              <a:t>::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pxh</a:t>
            </a:r>
            <a:r>
              <a:rPr lang="en-US" sz="1600" dirty="0"/>
              <a:t>*</a:t>
            </a:r>
            <a:r>
              <a:rPr lang="en-US" sz="1600" dirty="0" err="1"/>
              <a:t>pxh+pzh</a:t>
            </a:r>
            <a:r>
              <a:rPr lang="en-US" sz="1600" dirty="0"/>
              <a:t>*</a:t>
            </a:r>
            <a:r>
              <a:rPr lang="en-US" sz="1600" dirty="0" err="1"/>
              <a:t>pzh</a:t>
            </a:r>
            <a:r>
              <a:rPr lang="en-US" sz="1600" dirty="0"/>
              <a:t>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779911" y="2852936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z</a:t>
            </a:r>
          </a:p>
          <a:p>
            <a:r>
              <a:rPr lang="en-US" dirty="0" smtClean="0"/>
              <a:t>RMS = 0.020 mm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779911" y="4941168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z</a:t>
            </a:r>
          </a:p>
          <a:p>
            <a:r>
              <a:rPr lang="en-US" dirty="0" smtClean="0"/>
              <a:t>RMS = 2.7 mm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779912" y="40770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779912" y="61653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DeltaY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588224" y="36258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/!\ 0.11 mm mean being investigated</a:t>
            </a:r>
            <a:endParaRPr lang="en-US" sz="1400" i="1" dirty="0"/>
          </a:p>
        </p:txBody>
      </p:sp>
      <p:sp>
        <p:nvSpPr>
          <p:cNvPr id="5" name="Rettangolo 4"/>
          <p:cNvSpPr/>
          <p:nvPr/>
        </p:nvSpPr>
        <p:spPr>
          <a:xfrm>
            <a:off x="4932040" y="44624"/>
            <a:ext cx="407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DeltaX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DeltaY</a:t>
            </a:r>
            <a:r>
              <a:rPr lang="en-US" b="1" dirty="0" smtClean="0">
                <a:solidFill>
                  <a:srgbClr val="FF0000"/>
                </a:solidFill>
              </a:rPr>
              <a:t> at subdetector </a:t>
            </a:r>
            <a:r>
              <a:rPr lang="en-US" b="1" dirty="0">
                <a:solidFill>
                  <a:srgbClr val="FF0000"/>
                </a:solidFill>
              </a:rPr>
              <a:t>2 entrance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3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4664"/>
            <a:ext cx="4949190" cy="33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49" y="2906221"/>
            <a:ext cx="5774055" cy="390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510091" y="2060848"/>
            <a:ext cx="357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p=f(</a:t>
            </a:r>
            <a:r>
              <a:rPr lang="en-US" sz="1600" dirty="0" err="1" smtClean="0"/>
              <a:t>xh</a:t>
            </a:r>
            <a:r>
              <a:rPr lang="en-US" sz="1600" dirty="0" smtClean="0"/>
              <a:t> @ </a:t>
            </a:r>
            <a:r>
              <a:rPr lang="en-US" sz="1600" dirty="0" err="1" smtClean="0"/>
              <a:t>sd</a:t>
            </a:r>
            <a:r>
              <a:rPr lang="en-US" sz="1600" dirty="0" smtClean="0"/>
              <a:t>==5)</a:t>
            </a:r>
          </a:p>
          <a:p>
            <a:r>
              <a:rPr lang="en-US" sz="1600" dirty="0" smtClean="0"/>
              <a:t>from correlation between</a:t>
            </a:r>
          </a:p>
          <a:p>
            <a:r>
              <a:rPr lang="en-US" sz="1600" dirty="0" smtClean="0"/>
              <a:t>p @ </a:t>
            </a:r>
            <a:r>
              <a:rPr lang="en-US" sz="1600" dirty="0" err="1" smtClean="0"/>
              <a:t>sd</a:t>
            </a:r>
            <a:r>
              <a:rPr lang="en-US" sz="1600" dirty="0" smtClean="0"/>
              <a:t>==2 vs </a:t>
            </a:r>
            <a:r>
              <a:rPr lang="en-US" sz="1600" dirty="0" err="1" smtClean="0"/>
              <a:t>xh</a:t>
            </a:r>
            <a:r>
              <a:rPr lang="en-US" sz="1600" dirty="0" smtClean="0"/>
              <a:t> @ </a:t>
            </a:r>
            <a:r>
              <a:rPr lang="en-US" sz="1600" dirty="0" err="1" smtClean="0"/>
              <a:t>sd</a:t>
            </a:r>
            <a:r>
              <a:rPr lang="en-US" sz="1600" dirty="0" smtClean="0"/>
              <a:t>==5</a:t>
            </a:r>
            <a:endParaRPr lang="en-US" sz="1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4509120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 window “size”: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RMS(X) = 0.57 mm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RMS(Y) = 2.74 mm</a:t>
            </a:r>
          </a:p>
          <a:p>
            <a:endParaRPr lang="en-US" sz="1600" dirty="0"/>
          </a:p>
          <a:p>
            <a:r>
              <a:rPr lang="en-US" sz="1600" dirty="0" smtClean="0"/>
              <a:t>(0.57*2.74)/(20*20) = 3.9e-3</a:t>
            </a:r>
          </a:p>
          <a:p>
            <a:r>
              <a:rPr lang="en-US" sz="1600" dirty="0" smtClean="0"/>
              <a:t>(</a:t>
            </a:r>
            <a:r>
              <a:rPr lang="en-US" sz="1600" dirty="0"/>
              <a:t>20*20</a:t>
            </a:r>
            <a:r>
              <a:rPr lang="en-US" sz="1600" dirty="0" smtClean="0"/>
              <a:t>)/(</a:t>
            </a:r>
            <a:r>
              <a:rPr lang="en-US" sz="1600" dirty="0"/>
              <a:t>0.57*2.74</a:t>
            </a:r>
            <a:r>
              <a:rPr lang="en-US" sz="1600" dirty="0" smtClean="0"/>
              <a:t>) = 256</a:t>
            </a:r>
            <a:endParaRPr lang="en-US" sz="1600" dirty="0"/>
          </a:p>
        </p:txBody>
      </p:sp>
      <p:sp>
        <p:nvSpPr>
          <p:cNvPr id="2" name="Rettangolo 1"/>
          <p:cNvSpPr/>
          <p:nvPr/>
        </p:nvSpPr>
        <p:spPr>
          <a:xfrm>
            <a:off x="107504" y="188640"/>
            <a:ext cx="2298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 @ </a:t>
            </a:r>
            <a:r>
              <a:rPr lang="en-US" sz="1600" dirty="0" err="1"/>
              <a:t>sd</a:t>
            </a:r>
            <a:r>
              <a:rPr lang="en-US" sz="1600" dirty="0"/>
              <a:t>==2 vs </a:t>
            </a:r>
            <a:r>
              <a:rPr lang="en-US" sz="1600" dirty="0" err="1"/>
              <a:t>xh</a:t>
            </a:r>
            <a:r>
              <a:rPr lang="en-US" sz="1600" dirty="0"/>
              <a:t> @ </a:t>
            </a:r>
            <a:r>
              <a:rPr lang="en-US" sz="1600" dirty="0" err="1"/>
              <a:t>sd</a:t>
            </a:r>
            <a:r>
              <a:rPr lang="en-US" sz="1600" dirty="0"/>
              <a:t>==5</a:t>
            </a:r>
          </a:p>
        </p:txBody>
      </p:sp>
      <p:sp>
        <p:nvSpPr>
          <p:cNvPr id="3" name="Rettangolo 2"/>
          <p:cNvSpPr/>
          <p:nvPr/>
        </p:nvSpPr>
        <p:spPr>
          <a:xfrm>
            <a:off x="2843808" y="132160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mpiric quadratic dependence</a:t>
            </a:r>
            <a:endParaRPr lang="en-US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3608" y="24928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RMS=0.017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34000" y="357301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Delta_p</a:t>
            </a:r>
            <a:r>
              <a:rPr lang="en-US" sz="1600" dirty="0" smtClean="0"/>
              <a:t>/p</a:t>
            </a:r>
            <a:endParaRPr lang="en-US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139952" y="314096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139952" y="510667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DeltaY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12" name="Rettangolo 11"/>
          <p:cNvSpPr/>
          <p:nvPr/>
        </p:nvSpPr>
        <p:spPr>
          <a:xfrm>
            <a:off x="4932040" y="44624"/>
            <a:ext cx="407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DeltaX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DeltaY</a:t>
            </a:r>
            <a:r>
              <a:rPr lang="en-US" b="1" dirty="0" smtClean="0">
                <a:solidFill>
                  <a:srgbClr val="FF0000"/>
                </a:solidFill>
              </a:rPr>
              <a:t> at subdetector </a:t>
            </a:r>
            <a:r>
              <a:rPr lang="en-US" b="1" dirty="0">
                <a:solidFill>
                  <a:srgbClr val="FF0000"/>
                </a:solidFill>
              </a:rPr>
              <a:t>2 entrance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2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8042"/>
            <a:ext cx="4949190" cy="33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49" y="2906221"/>
            <a:ext cx="5774055" cy="390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483768" y="22263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r-&gt;</a:t>
            </a:r>
            <a:r>
              <a:rPr lang="en-US" sz="1600" dirty="0" err="1"/>
              <a:t>Gaus</a:t>
            </a:r>
            <a:r>
              <a:rPr lang="en-US" sz="1600" dirty="0"/>
              <a:t>(1.,</a:t>
            </a:r>
            <a:r>
              <a:rPr lang="en-US" sz="1600" dirty="0" smtClean="0"/>
              <a:t>0.01)*</a:t>
            </a:r>
            <a:r>
              <a:rPr lang="en-US" sz="1600" dirty="0" err="1"/>
              <a:t>TMath</a:t>
            </a:r>
            <a:r>
              <a:rPr lang="en-US" sz="1600" dirty="0"/>
              <a:t>::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pxh</a:t>
            </a:r>
            <a:r>
              <a:rPr lang="en-US" sz="1600" dirty="0"/>
              <a:t>*</a:t>
            </a:r>
            <a:r>
              <a:rPr lang="en-US" sz="1600" dirty="0" err="1"/>
              <a:t>pxh+pzh</a:t>
            </a:r>
            <a:r>
              <a:rPr lang="en-US" sz="1600" dirty="0"/>
              <a:t>*</a:t>
            </a:r>
            <a:r>
              <a:rPr lang="en-US" sz="1600" dirty="0" err="1"/>
              <a:t>pzh</a:t>
            </a:r>
            <a:r>
              <a:rPr lang="en-US" sz="1600" dirty="0"/>
              <a:t>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139952" y="314096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39952" y="510667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DeltaY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7" name="Rettangolo 6"/>
          <p:cNvSpPr/>
          <p:nvPr/>
        </p:nvSpPr>
        <p:spPr>
          <a:xfrm>
            <a:off x="4932040" y="44624"/>
            <a:ext cx="407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DeltaX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DeltaY</a:t>
            </a:r>
            <a:r>
              <a:rPr lang="en-US" b="1" dirty="0" smtClean="0">
                <a:solidFill>
                  <a:srgbClr val="FF0000"/>
                </a:solidFill>
              </a:rPr>
              <a:t> at subdetector </a:t>
            </a:r>
            <a:r>
              <a:rPr lang="en-US" b="1" dirty="0">
                <a:solidFill>
                  <a:srgbClr val="FF0000"/>
                </a:solidFill>
              </a:rPr>
              <a:t>2 entrance</a:t>
            </a:r>
            <a:endParaRPr lang="en-US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3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8042"/>
            <a:ext cx="4949190" cy="33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49" y="2906221"/>
            <a:ext cx="5774055" cy="390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7"/>
          <p:cNvSpPr/>
          <p:nvPr/>
        </p:nvSpPr>
        <p:spPr>
          <a:xfrm>
            <a:off x="2483768" y="22263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r-&gt;</a:t>
            </a:r>
            <a:r>
              <a:rPr lang="en-US" sz="1600" dirty="0" err="1"/>
              <a:t>Gaus</a:t>
            </a:r>
            <a:r>
              <a:rPr lang="en-US" sz="1600" dirty="0"/>
              <a:t>(1.,</a:t>
            </a:r>
            <a:r>
              <a:rPr lang="en-US" sz="1600" dirty="0" smtClean="0"/>
              <a:t>0.005)*</a:t>
            </a:r>
            <a:r>
              <a:rPr lang="en-US" sz="1600" dirty="0" err="1"/>
              <a:t>TMath</a:t>
            </a:r>
            <a:r>
              <a:rPr lang="en-US" sz="1600" dirty="0"/>
              <a:t>::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pxh</a:t>
            </a:r>
            <a:r>
              <a:rPr lang="en-US" sz="1600" dirty="0"/>
              <a:t>*</a:t>
            </a:r>
            <a:r>
              <a:rPr lang="en-US" sz="1600" dirty="0" err="1"/>
              <a:t>pxh+pzh</a:t>
            </a:r>
            <a:r>
              <a:rPr lang="en-US" sz="1600" dirty="0"/>
              <a:t>*</a:t>
            </a:r>
            <a:r>
              <a:rPr lang="en-US" sz="1600" dirty="0" err="1"/>
              <a:t>pzh</a:t>
            </a:r>
            <a:r>
              <a:rPr lang="en-US" sz="1600" dirty="0"/>
              <a:t>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139952" y="314096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DeltaX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39952" y="510667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DeltaY</a:t>
            </a:r>
            <a:r>
              <a:rPr lang="en-US" sz="1600" dirty="0" smtClean="0"/>
              <a:t> [mm]</a:t>
            </a:r>
            <a:endParaRPr lang="en-US" sz="1600" dirty="0"/>
          </a:p>
        </p:txBody>
      </p:sp>
      <p:sp>
        <p:nvSpPr>
          <p:cNvPr id="7" name="Rettangolo 6"/>
          <p:cNvSpPr/>
          <p:nvPr/>
        </p:nvSpPr>
        <p:spPr>
          <a:xfrm>
            <a:off x="4932040" y="44624"/>
            <a:ext cx="407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DeltaX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DeltaY</a:t>
            </a:r>
            <a:r>
              <a:rPr lang="en-US" b="1" dirty="0" smtClean="0">
                <a:solidFill>
                  <a:srgbClr val="FF0000"/>
                </a:solidFill>
              </a:rPr>
              <a:t> at subdetector </a:t>
            </a:r>
            <a:r>
              <a:rPr lang="en-US" b="1" dirty="0">
                <a:solidFill>
                  <a:srgbClr val="FF0000"/>
                </a:solidFill>
              </a:rPr>
              <a:t>2 entrance</a:t>
            </a:r>
            <a:endParaRPr lang="en-US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6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719</Words>
  <Application>Microsoft Office PowerPoint</Application>
  <PresentationFormat>Presentazione su schermo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18</cp:revision>
  <dcterms:created xsi:type="dcterms:W3CDTF">2017-01-19T07:29:11Z</dcterms:created>
  <dcterms:modified xsi:type="dcterms:W3CDTF">2017-01-31T15:17:13Z</dcterms:modified>
</cp:coreProperties>
</file>