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56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18331-2E4D-4DE3-AFCA-A79C39E30FA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5126-22BB-409E-BF87-9CCD88138E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A7EB-E44C-42E1-AE20-5A13AE07D12E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B66E-A343-4F9C-B83A-70E239FEBAD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38F9-4C3F-4DB4-8936-45ADCB5342DA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5A7-054B-4683-AC27-8FF27C5001CE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0E1D-AE2E-4445-A959-7ED31B70257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ACB-0699-4468-BAAC-AF460D5B94CA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7E55-74D5-47EC-9DAB-89AB62238599}" type="datetime1">
              <a:rPr lang="it-IT" smtClean="0"/>
              <a:t>12/05/2017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739F-B930-41C8-9234-5BBB6AF1120F}" type="datetime1">
              <a:rPr lang="it-IT" smtClean="0"/>
              <a:t>12/05/2017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8243-1A46-496F-84EF-536C532AC765}" type="datetime1">
              <a:rPr lang="it-IT" smtClean="0"/>
              <a:t>12/05/2017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D49-B38C-449F-B201-454439A223F8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795-4D7A-400E-AD74-C3F3513121E9}" type="datetime1">
              <a:rPr lang="it-IT" smtClean="0"/>
              <a:t>12/05/2017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A031-1E17-4C09-A2D9-826DC422E019}" type="datetime1">
              <a:rPr lang="it-IT" smtClean="0"/>
              <a:t>12/05/2017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7544" y="92149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Pattern </a:t>
            </a:r>
            <a:r>
              <a:rPr lang="en-US" b="1" dirty="0">
                <a:solidFill>
                  <a:srgbClr val="FF0000"/>
                </a:solidFill>
              </a:rPr>
              <a:t>recognition </a:t>
            </a:r>
            <a:r>
              <a:rPr lang="en-US" b="1" dirty="0" smtClean="0">
                <a:solidFill>
                  <a:srgbClr val="FF0000"/>
                </a:solidFill>
              </a:rPr>
              <a:t>studies</a:t>
            </a:r>
          </a:p>
          <a:p>
            <a:pPr marL="342900" indent="-342900">
              <a:buAutoNum type="alphaUcPeriod"/>
            </a:pPr>
            <a:r>
              <a:rPr lang="en-US" dirty="0" err="1" smtClean="0"/>
              <a:t>Bertolin</a:t>
            </a:r>
            <a:r>
              <a:rPr lang="en-US" dirty="0" smtClean="0"/>
              <a:t> (INFN-Padova) </a:t>
            </a:r>
          </a:p>
          <a:p>
            <a:r>
              <a:rPr lang="en-US" dirty="0" smtClean="0"/>
              <a:t>L. </a:t>
            </a:r>
            <a:r>
              <a:rPr lang="en-US" dirty="0" err="1" smtClean="0"/>
              <a:t>Sestini</a:t>
            </a:r>
            <a:r>
              <a:rPr lang="en-US" dirty="0" smtClean="0"/>
              <a:t> (INFN and University of Padova)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24328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11/4/2017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71600" y="271066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30000" dirty="0" smtClean="0"/>
              <a:t>-</a:t>
            </a:r>
            <a:r>
              <a:rPr lang="en-US" dirty="0" smtClean="0"/>
              <a:t> geometrical acceptance</a:t>
            </a:r>
          </a:p>
          <a:p>
            <a:r>
              <a:rPr lang="en-US" dirty="0" smtClean="0"/>
              <a:t>backward propagation studies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49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818208"/>
            <a:ext cx="8558640" cy="520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ttore 1 5"/>
          <p:cNvCxnSpPr/>
          <p:nvPr/>
        </p:nvCxnSpPr>
        <p:spPr>
          <a:xfrm>
            <a:off x="4355976" y="3573016"/>
            <a:ext cx="4320480" cy="720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rot="120000">
            <a:off x="3491880" y="3528000"/>
            <a:ext cx="360040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643022" y="392376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baseline="30000" dirty="0">
                <a:latin typeface="Symbol" panose="05050102010706020507" pitchFamily="18" charset="2"/>
              </a:rPr>
              <a:t>- 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1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743908" y="4462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30000" dirty="0" smtClean="0">
                <a:latin typeface="Symbol" panose="05050102010706020507" pitchFamily="18" charset="2"/>
              </a:rPr>
              <a:t>-    </a:t>
            </a:r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48680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= (25 or 26) and 40 and 50 and 70 / (25 or 26) </a:t>
            </a:r>
          </a:p>
          <a:p>
            <a:endParaRPr lang="en-US" sz="1600" dirty="0"/>
          </a:p>
          <a:p>
            <a:r>
              <a:rPr lang="en-US" sz="1600" dirty="0" smtClean="0"/>
              <a:t>with v3</a:t>
            </a:r>
          </a:p>
          <a:p>
            <a:r>
              <a:rPr lang="en-US" sz="1600" dirty="0" err="1" smtClean="0"/>
              <a:t>subdet</a:t>
            </a:r>
            <a:r>
              <a:rPr lang="en-US" sz="1600" dirty="0" smtClean="0"/>
              <a:t> 40 (magnet entry): 2 cm x 2 cm, “small” beam spread (</a:t>
            </a:r>
            <a:r>
              <a:rPr lang="en-US" sz="1600" dirty="0" err="1" smtClean="0"/>
              <a:t>RMS_x,y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= 0.91</a:t>
            </a:r>
          </a:p>
          <a:p>
            <a:endParaRPr lang="en-US" sz="1600" dirty="0" smtClean="0"/>
          </a:p>
          <a:p>
            <a:r>
              <a:rPr lang="en-US" sz="1600" dirty="0" smtClean="0"/>
              <a:t>with v4</a:t>
            </a:r>
          </a:p>
          <a:p>
            <a:r>
              <a:rPr lang="en-US" sz="1600" dirty="0" err="1" smtClean="0"/>
              <a:t>subdet</a:t>
            </a:r>
            <a:r>
              <a:rPr lang="en-US" sz="1600" dirty="0" smtClean="0"/>
              <a:t> 40 </a:t>
            </a:r>
            <a:r>
              <a:rPr lang="en-US" sz="1600" dirty="0"/>
              <a:t>(magnet entry</a:t>
            </a:r>
            <a:r>
              <a:rPr lang="en-US" sz="1600" dirty="0" smtClean="0"/>
              <a:t>): 2 cm x 2 cm, “large” </a:t>
            </a:r>
            <a:r>
              <a:rPr lang="en-US" sz="1600" dirty="0"/>
              <a:t>beam </a:t>
            </a:r>
            <a:r>
              <a:rPr lang="en-US" sz="1600" dirty="0" smtClean="0"/>
              <a:t>spread </a:t>
            </a:r>
            <a:r>
              <a:rPr lang="en-US" sz="1600" dirty="0"/>
              <a:t>(</a:t>
            </a:r>
            <a:r>
              <a:rPr lang="en-US" sz="1600" dirty="0" err="1"/>
              <a:t>RMS_x,y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= 0.41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TOO SMALL</a:t>
            </a:r>
          </a:p>
          <a:p>
            <a:endParaRPr lang="en-US" sz="1600" dirty="0" smtClean="0"/>
          </a:p>
          <a:p>
            <a:r>
              <a:rPr lang="en-US" sz="1600" dirty="0"/>
              <a:t>w</a:t>
            </a:r>
            <a:r>
              <a:rPr lang="en-US" sz="1600" dirty="0" smtClean="0"/>
              <a:t>ith v4 sub40large</a:t>
            </a:r>
          </a:p>
          <a:p>
            <a:r>
              <a:rPr lang="en-US" sz="1600" dirty="0" err="1"/>
              <a:t>subdet</a:t>
            </a:r>
            <a:r>
              <a:rPr lang="en-US" sz="1600" dirty="0"/>
              <a:t> 40 (magnet entry): </a:t>
            </a:r>
            <a:r>
              <a:rPr lang="en-US" sz="1600" dirty="0" smtClean="0"/>
              <a:t>10 </a:t>
            </a:r>
            <a:r>
              <a:rPr lang="en-US" sz="1600" dirty="0"/>
              <a:t>cm x </a:t>
            </a:r>
            <a:r>
              <a:rPr lang="en-US" sz="1600" dirty="0" smtClean="0"/>
              <a:t>10 </a:t>
            </a:r>
            <a:r>
              <a:rPr lang="en-US" sz="1600" dirty="0"/>
              <a:t>cm, “large” beam </a:t>
            </a:r>
            <a:r>
              <a:rPr lang="en-US" sz="1600" dirty="0" smtClean="0"/>
              <a:t>spread </a:t>
            </a:r>
            <a:r>
              <a:rPr lang="en-US" sz="1600" dirty="0"/>
              <a:t>(</a:t>
            </a:r>
            <a:r>
              <a:rPr lang="en-US" sz="1600" dirty="0" err="1"/>
              <a:t>RMS_x,y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/>
              <a:t>= 1.0 (4145/4145)</a:t>
            </a:r>
            <a:endParaRPr lang="en-US" sz="1600" dirty="0" smtClean="0"/>
          </a:p>
          <a:p>
            <a:r>
              <a:rPr lang="en-US" sz="1600" dirty="0" smtClean="0"/>
              <a:t>no losses !</a:t>
            </a:r>
          </a:p>
          <a:p>
            <a:endParaRPr lang="en-US" sz="1600" dirty="0"/>
          </a:p>
          <a:p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>
                <a:latin typeface="Symbol" panose="05050102010706020507" pitchFamily="18" charset="2"/>
              </a:rPr>
              <a:t>-   </a:t>
            </a:r>
            <a:r>
              <a:rPr lang="en-US" sz="1600" dirty="0" smtClean="0"/>
              <a:t>in acceptance and </a:t>
            </a:r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seen in muon chambers (hits in 70)</a:t>
            </a:r>
            <a:endParaRPr lang="en-US" sz="1600" dirty="0"/>
          </a:p>
          <a:p>
            <a:r>
              <a:rPr lang="en-US" sz="1600" dirty="0" smtClean="0"/>
              <a:t>A = 1.0 (</a:t>
            </a:r>
            <a:r>
              <a:rPr lang="en-US" sz="1600" dirty="0"/>
              <a:t>4145/4145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o losses !</a:t>
            </a:r>
          </a:p>
          <a:p>
            <a:r>
              <a:rPr lang="en-US" sz="1600" dirty="0" smtClean="0"/>
              <a:t>NB: </a:t>
            </a:r>
            <a:r>
              <a:rPr lang="en-US" sz="1600" dirty="0" err="1" smtClean="0"/>
              <a:t>subdet</a:t>
            </a:r>
            <a:r>
              <a:rPr lang="en-US" sz="1600" dirty="0" smtClean="0"/>
              <a:t> 70 is from -1 m to 1 m 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no losses due to geometry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no losses due to “absorption” in the dead material along the </a:t>
            </a:r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path (but “pointing power” strongly reduced due to multiple scattering)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57275"/>
            <a:ext cx="7010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5503555" y="3534107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>
                <a:latin typeface="Symbol" panose="05050102010706020507" pitchFamily="18" charset="2"/>
              </a:rPr>
              <a:t>- </a:t>
            </a:r>
            <a:r>
              <a:rPr lang="en-US" sz="1600" baseline="30000" dirty="0" smtClean="0">
                <a:latin typeface="Symbol" panose="05050102010706020507" pitchFamily="18" charset="2"/>
              </a:rPr>
              <a:t> </a:t>
            </a:r>
            <a:r>
              <a:rPr lang="en-US" sz="1600" dirty="0" smtClean="0"/>
              <a:t>from conversion in target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2267744" y="3356992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 </a:t>
            </a:r>
            <a:r>
              <a:rPr lang="en-US" sz="1600" dirty="0" smtClean="0"/>
              <a:t>from conversion in target</a:t>
            </a:r>
            <a:endParaRPr lang="en-US" sz="1600" dirty="0"/>
          </a:p>
        </p:txBody>
      </p:sp>
      <p:sp>
        <p:nvSpPr>
          <p:cNvPr id="7" name="Rettangolo 6"/>
          <p:cNvSpPr/>
          <p:nvPr/>
        </p:nvSpPr>
        <p:spPr>
          <a:xfrm>
            <a:off x="3923928" y="1556792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  </a:t>
            </a:r>
            <a:r>
              <a:rPr lang="en-US" sz="1600" dirty="0" smtClean="0"/>
              <a:t>pairs</a:t>
            </a:r>
            <a:r>
              <a:rPr lang="en-US" sz="1600" baseline="30000" dirty="0" smtClean="0">
                <a:latin typeface="Symbol" panose="05050102010706020507" pitchFamily="18" charset="2"/>
              </a:rPr>
              <a:t> </a:t>
            </a:r>
            <a:r>
              <a:rPr lang="en-US" sz="1600" dirty="0" smtClean="0"/>
              <a:t>from conversion in shield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51520" y="1886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ackward propagation to 40 (mag</a:t>
            </a:r>
            <a:r>
              <a:rPr lang="en-US" smtClean="0"/>
              <a:t>. entry) </a:t>
            </a:r>
            <a:r>
              <a:rPr lang="en-US" dirty="0" smtClean="0"/>
              <a:t>using: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1520" y="9087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70: 8 (150 mum) + 4 (200 mum) hits</a:t>
            </a:r>
          </a:p>
          <a:p>
            <a:r>
              <a:rPr lang="en-US" sz="1600" dirty="0" smtClean="0"/>
              <a:t>50: 1 (5 mum) + 1 (15 mum) hits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04" y="2165730"/>
            <a:ext cx="4680000" cy="316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40" y="2158772"/>
            <a:ext cx="4680000" cy="31737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5436096" y="90872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70: 8 (150 mum) + 4 (200 mum) hits</a:t>
            </a:r>
          </a:p>
          <a:p>
            <a:r>
              <a:rPr lang="en-US" sz="1600" dirty="0" smtClean="0"/>
              <a:t>50: 1 (30 mum) + 1 (30 mum) hits</a:t>
            </a:r>
          </a:p>
          <a:p>
            <a:r>
              <a:rPr lang="en-US" sz="1600" dirty="0" smtClean="0"/>
              <a:t>55: </a:t>
            </a:r>
            <a:r>
              <a:rPr lang="en-US" sz="1600" dirty="0"/>
              <a:t>1 (30 mum) + 1 (30 mum) hits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7544" y="554859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 * </a:t>
            </a:r>
            <a:r>
              <a:rPr lang="en-US" sz="1600" dirty="0" err="1" smtClean="0"/>
              <a:t>sigma_x</a:t>
            </a:r>
            <a:r>
              <a:rPr lang="en-US" sz="1600" dirty="0" smtClean="0"/>
              <a:t> * 3 * </a:t>
            </a:r>
            <a:r>
              <a:rPr lang="en-US" sz="1600" dirty="0" err="1" smtClean="0"/>
              <a:t>RMS_y</a:t>
            </a:r>
            <a:endParaRPr lang="en-US" sz="1600" dirty="0" smtClean="0"/>
          </a:p>
          <a:p>
            <a:r>
              <a:rPr lang="en-US" sz="1600" dirty="0" smtClean="0"/>
              <a:t>= 3*1.201*3*0.03261</a:t>
            </a:r>
          </a:p>
          <a:p>
            <a:r>
              <a:rPr lang="en-US" sz="1600" dirty="0" smtClean="0"/>
              <a:t>= 0.35 mm</a:t>
            </a:r>
            <a:r>
              <a:rPr lang="en-US" sz="1600" baseline="30000" dirty="0" smtClean="0"/>
              <a:t>2</a:t>
            </a:r>
            <a:endParaRPr lang="en-US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5550331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 * </a:t>
            </a:r>
            <a:r>
              <a:rPr lang="en-US" sz="1600" dirty="0" err="1" smtClean="0"/>
              <a:t>sigma_x</a:t>
            </a:r>
            <a:r>
              <a:rPr lang="en-US" sz="1600" dirty="0" smtClean="0"/>
              <a:t> * 3 * </a:t>
            </a:r>
            <a:r>
              <a:rPr lang="en-US" sz="1600" dirty="0" err="1" smtClean="0"/>
              <a:t>sigma_y</a:t>
            </a:r>
            <a:endParaRPr lang="en-US" sz="1600" dirty="0" smtClean="0"/>
          </a:p>
          <a:p>
            <a:r>
              <a:rPr lang="en-US" sz="1600" dirty="0" smtClean="0"/>
              <a:t>= 3*1.345*3*0.04705</a:t>
            </a:r>
          </a:p>
          <a:p>
            <a:r>
              <a:rPr lang="en-US" sz="1600" dirty="0" smtClean="0"/>
              <a:t>= 0.57 mm</a:t>
            </a:r>
            <a:r>
              <a:rPr lang="en-US" sz="1600" baseline="30000" dirty="0" smtClean="0"/>
              <a:t>2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23528" y="170080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backward propagated – Geant4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39552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932040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39552" y="3923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93204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1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>
          <a:xfrm>
            <a:off x="5560749" y="1916832"/>
            <a:ext cx="3475747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e</a:t>
            </a:r>
            <a:r>
              <a:rPr lang="en-US" sz="16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per spill</a:t>
            </a:r>
            <a:r>
              <a:rPr lang="en-US" sz="1600" dirty="0" smtClean="0">
                <a:latin typeface="Symbol" panose="05050102010706020507" pitchFamily="18" charset="2"/>
              </a:rPr>
              <a:t>: </a:t>
            </a:r>
            <a:r>
              <a:rPr lang="en-US" sz="1600" dirty="0" smtClean="0"/>
              <a:t>5e+6</a:t>
            </a:r>
          </a:p>
          <a:p>
            <a:pPr algn="ctr"/>
            <a:r>
              <a:rPr lang="en-US" sz="1600" dirty="0" smtClean="0"/>
              <a:t>spill time length: 4.8 s</a:t>
            </a:r>
          </a:p>
          <a:p>
            <a:pPr algn="ctr"/>
            <a:r>
              <a:rPr lang="en-US" sz="1600" dirty="0" smtClean="0"/>
              <a:t>spill time profile/density: uniform</a:t>
            </a:r>
          </a:p>
          <a:p>
            <a:pPr algn="ctr"/>
            <a:r>
              <a:rPr lang="en-US" sz="1600" dirty="0" smtClean="0"/>
              <a:t>event integration time: 5e-6 s</a:t>
            </a:r>
          </a:p>
          <a:p>
            <a:pPr algn="ctr"/>
            <a:endParaRPr lang="en-US" sz="1600" dirty="0" smtClean="0">
              <a:latin typeface="Symbol" panose="05050102010706020507" pitchFamily="18" charset="2"/>
            </a:endParaRPr>
          </a:p>
          <a:p>
            <a:pPr algn="ctr"/>
            <a:r>
              <a:rPr lang="en-US" sz="1600" dirty="0" smtClean="0"/>
              <a:t>backward propagation spot: 0.6 mm</a:t>
            </a:r>
            <a:r>
              <a:rPr lang="en-US" sz="1600" baseline="30000" dirty="0" smtClean="0"/>
              <a:t>2</a:t>
            </a:r>
          </a:p>
          <a:p>
            <a:pPr algn="ctr"/>
            <a:endParaRPr lang="en-US" sz="1600" baseline="30000" dirty="0"/>
          </a:p>
          <a:p>
            <a:pPr algn="ctr"/>
            <a:r>
              <a:rPr lang="en-US" sz="1600" dirty="0" smtClean="0"/>
              <a:t>mu+ mu- trigger</a:t>
            </a:r>
          </a:p>
          <a:p>
            <a:pPr algn="ctr"/>
            <a:endParaRPr lang="en-US" sz="1600" baseline="30000" dirty="0">
              <a:latin typeface="Symbol" panose="05050102010706020507" pitchFamily="18" charset="2"/>
            </a:endParaRPr>
          </a:p>
          <a:p>
            <a:pPr algn="ctr"/>
            <a:r>
              <a:rPr lang="en-US" sz="1600" dirty="0" smtClean="0"/>
              <a:t>given the e+ profile given on the top left plot </a:t>
            </a:r>
          </a:p>
          <a:p>
            <a:pPr algn="ctr"/>
            <a:r>
              <a:rPr lang="en-US" sz="1600" dirty="0" smtClean="0"/>
              <a:t>how many extra e+ hits do we expect at subdetector 40 ? </a:t>
            </a:r>
            <a:endParaRPr lang="en-US" sz="1600" dirty="0"/>
          </a:p>
        </p:txBody>
      </p:sp>
      <p:sp>
        <p:nvSpPr>
          <p:cNvPr id="5" name="Rettangolo 4"/>
          <p:cNvSpPr/>
          <p:nvPr/>
        </p:nvSpPr>
        <p:spPr>
          <a:xfrm>
            <a:off x="412086" y="197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e+</a:t>
            </a:r>
          </a:p>
        </p:txBody>
      </p:sp>
      <p:sp>
        <p:nvSpPr>
          <p:cNvPr id="8" name="Rettangolo 7"/>
          <p:cNvSpPr/>
          <p:nvPr/>
        </p:nvSpPr>
        <p:spPr>
          <a:xfrm>
            <a:off x="3337290" y="1763524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e-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37352" y="370774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mu+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3290548" y="370774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mu-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336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420</Words>
  <Application>Microsoft Office PowerPoint</Application>
  <PresentationFormat>Presentazione su schermo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20</cp:revision>
  <dcterms:created xsi:type="dcterms:W3CDTF">2017-04-10T13:30:54Z</dcterms:created>
  <dcterms:modified xsi:type="dcterms:W3CDTF">2017-05-12T14:59:33Z</dcterms:modified>
</cp:coreProperties>
</file>