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E9FC0-A722-4F8A-A9D5-911EA0D165B3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4A02-4A61-4FBE-93A3-48711A281F3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4772-390A-4067-88E5-2141B983D63F}" type="datetime1">
              <a:rPr lang="it-IT" smtClean="0"/>
              <a:t>19/05/2017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546D-9FC3-40F4-B146-1F4ADD83B916}" type="datetime1">
              <a:rPr lang="it-IT" smtClean="0"/>
              <a:t>19/05/2017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1193-08DB-47C8-9D5F-707EF3BECF6F}" type="datetime1">
              <a:rPr lang="it-IT" smtClean="0"/>
              <a:t>19/05/2017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C2FC-8DAB-4878-8F9F-F889A698A190}" type="datetime1">
              <a:rPr lang="it-IT" smtClean="0"/>
              <a:t>19/05/2017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6FD3-C053-451A-ABDC-7D191AC631C5}" type="datetime1">
              <a:rPr lang="it-IT" smtClean="0"/>
              <a:t>19/05/2017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402D-984B-42F6-88F2-4E10A7CD22A2}" type="datetime1">
              <a:rPr lang="it-IT" smtClean="0"/>
              <a:t>19/05/2017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4B8F-EBF1-4FA4-BC96-61072B7D79DE}" type="datetime1">
              <a:rPr lang="it-IT" smtClean="0"/>
              <a:t>19/05/2017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82C3-FA09-4CED-A515-F84105974E3C}" type="datetime1">
              <a:rPr lang="it-IT" smtClean="0"/>
              <a:t>19/05/2017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B92F-4EEC-4956-8EBD-158EAA4EF556}" type="datetime1">
              <a:rPr lang="it-IT" smtClean="0"/>
              <a:t>19/05/2017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DA68-39E8-4A21-A6A7-CFC624FFE60C}" type="datetime1">
              <a:rPr lang="it-IT" smtClean="0"/>
              <a:t>19/05/2017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A031-6280-438C-94F4-F069297D52E9}" type="datetime1">
              <a:rPr lang="it-IT" smtClean="0"/>
              <a:t>19/05/2017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5100-80C3-4613-9F34-5CFD6941AA31}" type="datetime1">
              <a:rPr lang="it-IT" smtClean="0"/>
              <a:t>19/05/2017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67544" y="92149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Pattern </a:t>
            </a:r>
            <a:r>
              <a:rPr lang="en-US" b="1" dirty="0">
                <a:solidFill>
                  <a:srgbClr val="FF0000"/>
                </a:solidFill>
              </a:rPr>
              <a:t>recognition </a:t>
            </a:r>
            <a:r>
              <a:rPr lang="en-US" b="1" dirty="0" smtClean="0">
                <a:solidFill>
                  <a:srgbClr val="FF0000"/>
                </a:solidFill>
              </a:rPr>
              <a:t>studies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Bertolin</a:t>
            </a:r>
            <a:r>
              <a:rPr lang="en-US" dirty="0" smtClean="0"/>
              <a:t> (INFN-Padova)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524328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18/5/2017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71600" y="2348880"/>
            <a:ext cx="723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mbol" panose="05050102010706020507" pitchFamily="18" charset="2"/>
              </a:rPr>
              <a:t> (</a:t>
            </a:r>
            <a:r>
              <a:rPr lang="en-US" dirty="0" smtClean="0"/>
              <a:t>geometrical) efficiency as a function of the positron impact point on the first subdetector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expected occupancy in subdetectors 40 (and 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0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23528" y="530176"/>
            <a:ext cx="8558640" cy="5203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/>
          <p:cNvSpPr txBox="1"/>
          <p:nvPr/>
        </p:nvSpPr>
        <p:spPr>
          <a:xfrm>
            <a:off x="467544" y="5036983"/>
            <a:ext cx="841462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(geometrical) efficiency = </a:t>
            </a:r>
          </a:p>
          <a:p>
            <a:r>
              <a:rPr lang="en-US" sz="1600" dirty="0"/>
              <a:t>(e+ in 10 &amp;&amp; 20) &amp;&amp; (mu+ in 25 || 26</a:t>
            </a:r>
            <a:r>
              <a:rPr lang="en-US" sz="1600" dirty="0" smtClean="0"/>
              <a:t>) &amp;&amp; </a:t>
            </a:r>
            <a:r>
              <a:rPr lang="en-US" sz="1600" dirty="0" smtClean="0">
                <a:solidFill>
                  <a:srgbClr val="0000FF"/>
                </a:solidFill>
              </a:rPr>
              <a:t>(mu+ in 30 &amp;&amp; 40 &amp;&amp; 50 &amp;&amp; 55 &amp;&amp; 70) </a:t>
            </a:r>
            <a:r>
              <a:rPr lang="en-US" sz="1600" dirty="0" smtClean="0"/>
              <a:t>&amp;&amp; </a:t>
            </a:r>
            <a:r>
              <a:rPr lang="en-US" sz="1600" dirty="0" smtClean="0">
                <a:solidFill>
                  <a:srgbClr val="00FFFF"/>
                </a:solidFill>
              </a:rPr>
              <a:t>(mu- in 70)</a:t>
            </a:r>
          </a:p>
          <a:p>
            <a:r>
              <a:rPr lang="en-US" sz="1600" dirty="0" smtClean="0"/>
              <a:t>/</a:t>
            </a:r>
          </a:p>
          <a:p>
            <a:r>
              <a:rPr lang="en-US" sz="1600" dirty="0" smtClean="0"/>
              <a:t>(e+ in 10 &amp;&amp; 20) &amp;&amp; (mu+ in 25 || 26)</a:t>
            </a:r>
          </a:p>
          <a:p>
            <a:r>
              <a:rPr lang="en-US" sz="1600" dirty="0" smtClean="0"/>
              <a:t>in (</a:t>
            </a:r>
            <a:r>
              <a:rPr lang="en-US" sz="1600" dirty="0" err="1" smtClean="0"/>
              <a:t>x,y</a:t>
            </a:r>
            <a:r>
              <a:rPr lang="en-US" sz="1600" dirty="0" smtClean="0"/>
              <a:t>) bin of e+ position at </a:t>
            </a:r>
            <a:r>
              <a:rPr lang="en-US" sz="1600" dirty="0" err="1" smtClean="0"/>
              <a:t>subdet</a:t>
            </a:r>
            <a:r>
              <a:rPr lang="en-US" sz="1600" dirty="0" smtClean="0"/>
              <a:t> 10</a:t>
            </a:r>
            <a:endParaRPr lang="en-US" sz="160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  <p:sp>
        <p:nvSpPr>
          <p:cNvPr id="2" name="Rettangolo 1"/>
          <p:cNvSpPr/>
          <p:nvPr/>
        </p:nvSpPr>
        <p:spPr>
          <a:xfrm>
            <a:off x="251520" y="179348"/>
            <a:ext cx="655272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input file: MCMC_v5_10k_mumu_air_gun4cmq_shield50cm.root</a:t>
            </a:r>
          </a:p>
          <a:p>
            <a:r>
              <a:rPr lang="en-US" dirty="0" smtClean="0"/>
              <a:t>Fe-shield: from </a:t>
            </a:r>
            <a:r>
              <a:rPr lang="pt-BR" dirty="0" smtClean="0"/>
              <a:t>+325 </a:t>
            </a:r>
            <a:r>
              <a:rPr lang="pt-BR" dirty="0"/>
              <a:t>mm </a:t>
            </a:r>
            <a:r>
              <a:rPr lang="pt-BR" dirty="0" smtClean="0"/>
              <a:t>to </a:t>
            </a:r>
            <a:r>
              <a:rPr lang="pt-BR" dirty="0"/>
              <a:t>-1675 mm</a:t>
            </a:r>
            <a:endParaRPr lang="en-US" dirty="0"/>
          </a:p>
        </p:txBody>
      </p:sp>
      <p:sp>
        <p:nvSpPr>
          <p:cNvPr id="3" name="Rettangolo 2"/>
          <p:cNvSpPr/>
          <p:nvPr/>
        </p:nvSpPr>
        <p:spPr>
          <a:xfrm>
            <a:off x="7218000" y="2268000"/>
            <a:ext cx="504056" cy="1152128"/>
          </a:xfrm>
          <a:prstGeom prst="rect">
            <a:avLst/>
          </a:prstGeom>
          <a:solidFill>
            <a:schemeClr val="tx1">
              <a:alpha val="10000"/>
            </a:scheme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4159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6672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56992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411760" y="1188041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subdet</a:t>
            </a:r>
            <a:r>
              <a:rPr lang="en-US" sz="1600" dirty="0" smtClean="0"/>
              <a:t> 10:</a:t>
            </a:r>
          </a:p>
          <a:p>
            <a:r>
              <a:rPr lang="en-US" sz="1600" dirty="0" smtClean="0"/>
              <a:t>already 2x2</a:t>
            </a:r>
            <a:endParaRPr lang="en-US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516216" y="119675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subdet</a:t>
            </a:r>
            <a:r>
              <a:rPr lang="en-US" sz="1600" dirty="0" smtClean="0"/>
              <a:t> 20:</a:t>
            </a:r>
          </a:p>
          <a:p>
            <a:r>
              <a:rPr lang="en-US" sz="1600" dirty="0" smtClean="0"/>
              <a:t>already 2x2</a:t>
            </a:r>
            <a:endParaRPr lang="en-US" sz="16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483768" y="40050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subdet</a:t>
            </a:r>
            <a:r>
              <a:rPr lang="en-US" sz="1600" dirty="0" smtClean="0"/>
              <a:t> 30:</a:t>
            </a:r>
          </a:p>
          <a:p>
            <a:r>
              <a:rPr lang="en-US" sz="1600" b="1" dirty="0" smtClean="0"/>
              <a:t>cut as 2x2</a:t>
            </a:r>
            <a:endParaRPr lang="en-US" sz="1600" b="1" dirty="0"/>
          </a:p>
        </p:txBody>
      </p:sp>
      <p:sp>
        <p:nvSpPr>
          <p:cNvPr id="5" name="CasellaDiTesto 4"/>
          <p:cNvSpPr txBox="1"/>
          <p:nvPr/>
        </p:nvSpPr>
        <p:spPr>
          <a:xfrm rot="16200000">
            <a:off x="-283894" y="396441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 scale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83" y="3302471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6516216" y="400506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subdet</a:t>
            </a:r>
            <a:r>
              <a:rPr lang="en-US" sz="1600" dirty="0" smtClean="0"/>
              <a:t> 40:</a:t>
            </a:r>
          </a:p>
          <a:p>
            <a:r>
              <a:rPr lang="en-US" sz="1600" b="1" dirty="0" smtClean="0"/>
              <a:t>cut as 2x2</a:t>
            </a:r>
            <a:endParaRPr lang="en-US" sz="1600" b="1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412432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013842" y="404664"/>
            <a:ext cx="111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subdet</a:t>
            </a:r>
            <a:r>
              <a:rPr lang="en-US" dirty="0"/>
              <a:t> </a:t>
            </a:r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267744" y="335699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subdet</a:t>
            </a:r>
            <a:r>
              <a:rPr lang="en-US" dirty="0" smtClean="0"/>
              <a:t> 50:</a:t>
            </a:r>
          </a:p>
          <a:p>
            <a:r>
              <a:rPr lang="en-US" dirty="0" smtClean="0"/>
              <a:t>x = + 75 mm ± 50 </a:t>
            </a:r>
            <a:r>
              <a:rPr lang="en-US" dirty="0" smtClean="0"/>
              <a:t>mm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79" y="548680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tangolo 7"/>
          <p:cNvSpPr/>
          <p:nvPr/>
        </p:nvSpPr>
        <p:spPr>
          <a:xfrm>
            <a:off x="6478338" y="404664"/>
            <a:ext cx="111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subdet</a:t>
            </a:r>
            <a:r>
              <a:rPr lang="en-US" dirty="0"/>
              <a:t> </a:t>
            </a:r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364088" y="3429000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subdet</a:t>
            </a:r>
            <a:r>
              <a:rPr lang="en-US" dirty="0" smtClean="0"/>
              <a:t> 55:</a:t>
            </a:r>
          </a:p>
          <a:p>
            <a:r>
              <a:rPr lang="en-US" dirty="0" smtClean="0"/>
              <a:t>x = + 175 mm ± 50 mm</a:t>
            </a:r>
          </a:p>
          <a:p>
            <a:endParaRPr lang="en-US" dirty="0"/>
          </a:p>
          <a:p>
            <a:r>
              <a:rPr lang="en-US" dirty="0" smtClean="0"/>
              <a:t>we decided to identify the one at “the same z” but x &lt; 0 as 56</a:t>
            </a:r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539552" y="4294837"/>
            <a:ext cx="338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decided to identify the one at “the same z” but x &lt; 0 as 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15702"/>
            <a:ext cx="8248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899592" y="107022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denominator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004048" y="107951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numerator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91680" y="373451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691680" y="4679915"/>
            <a:ext cx="1656184" cy="108012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4932040" y="4365749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white box, </a:t>
            </a:r>
            <a:r>
              <a:rPr lang="en-US" dirty="0"/>
              <a:t>± </a:t>
            </a:r>
            <a:r>
              <a:rPr lang="en-US" dirty="0" smtClean="0"/>
              <a:t>5 mm, the efficiency is ~ 100 %</a:t>
            </a:r>
          </a:p>
          <a:p>
            <a:endParaRPr lang="en-US" dirty="0" smtClean="0"/>
          </a:p>
          <a:p>
            <a:r>
              <a:rPr lang="en-US" dirty="0" smtClean="0"/>
              <a:t>on average, WITH THE INPUT FLAT DISTRIBUTION, the efficiency is ~ 75 %</a:t>
            </a:r>
            <a:endParaRPr lang="en-US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251520" y="17005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(geometrical) efficiency = </a:t>
            </a:r>
          </a:p>
          <a:p>
            <a:r>
              <a:rPr lang="en-US" sz="1400" dirty="0"/>
              <a:t>(e+ in 10 &amp;&amp; 20) &amp;&amp; (mu+ in 25 || 26</a:t>
            </a:r>
            <a:r>
              <a:rPr lang="en-US" sz="1400" dirty="0" smtClean="0"/>
              <a:t>) &amp;&amp; </a:t>
            </a:r>
            <a:r>
              <a:rPr lang="en-US" sz="1400" dirty="0" smtClean="0">
                <a:solidFill>
                  <a:srgbClr val="0000FF"/>
                </a:solidFill>
              </a:rPr>
              <a:t>(mu+ in 30 &amp;&amp; 40 &amp;&amp; 50 &amp;&amp; 55 &amp;&amp; 70) </a:t>
            </a:r>
            <a:r>
              <a:rPr lang="en-US" sz="1400" dirty="0" smtClean="0"/>
              <a:t>&amp;&amp; </a:t>
            </a:r>
            <a:r>
              <a:rPr lang="en-US" sz="1400" dirty="0" smtClean="0">
                <a:solidFill>
                  <a:srgbClr val="00FFFF"/>
                </a:solidFill>
              </a:rPr>
              <a:t>(mu- in 70) </a:t>
            </a:r>
            <a:r>
              <a:rPr lang="en-US" sz="1400" dirty="0" smtClean="0"/>
              <a:t>/</a:t>
            </a:r>
          </a:p>
          <a:p>
            <a:r>
              <a:rPr lang="en-US" sz="1400" dirty="0" smtClean="0"/>
              <a:t>(e+ in 10 &amp;&amp; 20) &amp;&amp; (mu+ in 25 || 26)</a:t>
            </a:r>
          </a:p>
        </p:txBody>
      </p:sp>
    </p:spTree>
    <p:extLst>
      <p:ext uri="{BB962C8B-B14F-4D97-AF65-F5344CB8AC3E}">
        <p14:creationId xmlns:p14="http://schemas.microsoft.com/office/powerpoint/2010/main" val="14303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32656"/>
            <a:ext cx="8248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2771800" y="1924377"/>
            <a:ext cx="48965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assuming: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a number of additional particles crossing </a:t>
            </a:r>
            <a:r>
              <a:rPr lang="en-US" sz="1600" dirty="0" err="1" smtClean="0"/>
              <a:t>subdet</a:t>
            </a:r>
            <a:r>
              <a:rPr lang="en-US" sz="1600" dirty="0" smtClean="0"/>
              <a:t> </a:t>
            </a:r>
            <a:r>
              <a:rPr lang="en-US" sz="1600" dirty="0" smtClean="0"/>
              <a:t>40 </a:t>
            </a:r>
            <a:r>
              <a:rPr lang="en-US" sz="1600" dirty="0" smtClean="0"/>
              <a:t>given by Poisson(5.2) (mu- and additional e+ from the beam)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 distribution form them given by Uniform(-10.,+10.)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sigma_x_40</a:t>
            </a:r>
            <a:r>
              <a:rPr lang="en-US" sz="1600" dirty="0" smtClean="0"/>
              <a:t>, </a:t>
            </a:r>
            <a:r>
              <a:rPr lang="en-US" sz="1600" dirty="0" smtClean="0"/>
              <a:t>sigma_y_40 </a:t>
            </a:r>
            <a:r>
              <a:rPr lang="en-US" sz="1600" dirty="0" err="1" smtClean="0"/>
              <a:t>as</a:t>
            </a:r>
            <a:r>
              <a:rPr lang="en-US" sz="1600" dirty="0" smtClean="0"/>
              <a:t> given by Lorenzo</a:t>
            </a:r>
          </a:p>
          <a:p>
            <a:endParaRPr lang="en-US" sz="1600" dirty="0" smtClean="0"/>
          </a:p>
          <a:p>
            <a:r>
              <a:rPr lang="en-US" sz="1600" dirty="0" smtClean="0"/>
              <a:t>how often do we find n particles in a </a:t>
            </a:r>
            <a:r>
              <a:rPr lang="en-US" sz="1600" dirty="0" smtClean="0"/>
              <a:t>3*sigma_x_40 </a:t>
            </a:r>
            <a:r>
              <a:rPr lang="en-US" sz="1600" dirty="0" smtClean="0"/>
              <a:t>&amp;&amp; </a:t>
            </a:r>
            <a:r>
              <a:rPr lang="en-US" sz="1600" dirty="0" smtClean="0"/>
              <a:t>3*sigma_y_40 </a:t>
            </a:r>
            <a:r>
              <a:rPr lang="en-US" sz="1600" dirty="0" smtClean="0"/>
              <a:t>window centered on the prediction ?</a:t>
            </a:r>
          </a:p>
          <a:p>
            <a:endParaRPr lang="en-US" sz="1600" dirty="0"/>
          </a:p>
          <a:p>
            <a:r>
              <a:rPr lang="en-US" sz="1600" dirty="0" smtClean="0"/>
              <a:t>events with &gt; 1 are not straightforward to analyze</a:t>
            </a:r>
            <a:endParaRPr lang="en-US" sz="16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323528" y="566124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“topologies” at 40 and 30 are hopefully correlated so the overall number of events </a:t>
            </a:r>
            <a:r>
              <a:rPr lang="en-US" dirty="0"/>
              <a:t>not straightforward to </a:t>
            </a:r>
            <a:r>
              <a:rPr lang="en-US" dirty="0" smtClean="0"/>
              <a:t>analyze is again 10 %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5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2339752" y="308115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Backup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505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A. Bertolin (INFN-Padova)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642938"/>
            <a:ext cx="82486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821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459</Words>
  <Application>Microsoft Office PowerPoint</Application>
  <PresentationFormat>Presentazione su schermo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bertolin</dc:creator>
  <cp:lastModifiedBy>bertolin</cp:lastModifiedBy>
  <cp:revision>13</cp:revision>
  <dcterms:created xsi:type="dcterms:W3CDTF">2017-05-18T13:25:56Z</dcterms:created>
  <dcterms:modified xsi:type="dcterms:W3CDTF">2017-05-19T07:25:23Z</dcterms:modified>
</cp:coreProperties>
</file>