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3" r:id="rId2"/>
    <p:sldId id="256" r:id="rId3"/>
    <p:sldId id="267" r:id="rId4"/>
    <p:sldId id="268" r:id="rId5"/>
    <p:sldId id="264" r:id="rId6"/>
    <p:sldId id="269" r:id="rId7"/>
    <p:sldId id="265" r:id="rId8"/>
    <p:sldId id="270" r:id="rId9"/>
    <p:sldId id="271" r:id="rId10"/>
    <p:sldId id="272" r:id="rId11"/>
    <p:sldId id="266" r:id="rId1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390" y="-1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1FBE71-2F0C-4F92-A97B-27A464F34B26}" type="datetimeFigureOut">
              <a:rPr lang="en-US" smtClean="0"/>
              <a:t>6/28/2017</a:t>
            </a:fld>
            <a:endParaRPr lang="en-US"/>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F3ADF-A589-484A-A69F-F9937056C8EF}" type="slidenum">
              <a:rPr lang="en-US" smtClean="0"/>
              <a:t>‹N›</a:t>
            </a:fld>
            <a:endParaRPr lang="en-US"/>
          </a:p>
        </p:txBody>
      </p:sp>
    </p:spTree>
    <p:extLst>
      <p:ext uri="{BB962C8B-B14F-4D97-AF65-F5344CB8AC3E}">
        <p14:creationId xmlns:p14="http://schemas.microsoft.com/office/powerpoint/2010/main" val="2263913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11B0CE10-1D45-46A2-836D-A56B5D2A4109}" type="datetime1">
              <a:rPr lang="it-IT" smtClean="0"/>
              <a:t>28/06/2017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B737D17-E9BF-4452-9D22-55B2D2FAAD1B}" type="datetime1">
              <a:rPr lang="it-IT" smtClean="0"/>
              <a:t>28/06/2017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E7CF551-5DF5-4A2E-9782-9B4FA263B917}" type="datetime1">
              <a:rPr lang="it-IT" smtClean="0"/>
              <a:t>28/06/2017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D6712CA7-502F-4FD6-93A5-396759097EA9}" type="datetime1">
              <a:rPr lang="it-IT" smtClean="0"/>
              <a:t>28/06/2017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BE137775-B185-4669-A2B2-668D735EAC33}" type="datetime1">
              <a:rPr lang="it-IT" smtClean="0"/>
              <a:t>28/06/2017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2655870C-1E52-441F-80BA-DCC31251D6A6}" type="datetime1">
              <a:rPr lang="it-IT" smtClean="0"/>
              <a:t>28/06/2017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285F3EE9-A173-4E09-A742-7DF58A6F51DA}" type="datetime1">
              <a:rPr lang="it-IT" smtClean="0"/>
              <a:t>28/06/2017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3ADEDEB6-FF86-4428-BE80-57F279661322}" type="datetime1">
              <a:rPr lang="it-IT" smtClean="0"/>
              <a:t>28/06/2017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46AAF9B-66CC-4513-8D67-3E15BF8EDB80}" type="datetime1">
              <a:rPr lang="it-IT" smtClean="0"/>
              <a:t>28/06/2017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E3A598EE-832C-473E-AB39-05E0BB7C267D}" type="datetime1">
              <a:rPr lang="it-IT" smtClean="0"/>
              <a:t>28/06/2017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6D645280-2D6E-40DA-B3D1-E475A90CB344}" type="datetime1">
              <a:rPr lang="it-IT" smtClean="0"/>
              <a:t>28/06/2017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310F6-3D35-4EDB-A020-F25E3E0E935E}" type="datetime1">
              <a:rPr lang="it-IT" smtClean="0"/>
              <a:t>28/06/2017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41E1B-4F70-4964-A407-84C68BE8251C}"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611560" y="1268760"/>
            <a:ext cx="5256584" cy="738664"/>
          </a:xfrm>
          <a:prstGeom prst="rect">
            <a:avLst/>
          </a:prstGeom>
          <a:noFill/>
        </p:spPr>
        <p:txBody>
          <a:bodyPr wrap="square" rtlCol="0">
            <a:spAutoFit/>
          </a:bodyPr>
          <a:lstStyle/>
          <a:p>
            <a:r>
              <a:rPr lang="en-US" sz="2400" dirty="0" smtClean="0"/>
              <a:t>Report on recent software activities</a:t>
            </a:r>
          </a:p>
          <a:p>
            <a:r>
              <a:rPr lang="en-US" dirty="0" smtClean="0"/>
              <a:t>A. </a:t>
            </a:r>
            <a:r>
              <a:rPr lang="en-US" dirty="0" err="1" smtClean="0"/>
              <a:t>Bertolin</a:t>
            </a:r>
            <a:r>
              <a:rPr lang="en-US" dirty="0" smtClean="0"/>
              <a:t>, L. </a:t>
            </a:r>
            <a:r>
              <a:rPr lang="en-US" dirty="0" err="1" smtClean="0"/>
              <a:t>Sestini</a:t>
            </a:r>
            <a:endParaRPr lang="en-US" dirty="0" smtClean="0"/>
          </a:p>
        </p:txBody>
      </p:sp>
      <p:sp>
        <p:nvSpPr>
          <p:cNvPr id="2" name="CasellaDiTesto 1"/>
          <p:cNvSpPr txBox="1"/>
          <p:nvPr/>
        </p:nvSpPr>
        <p:spPr>
          <a:xfrm>
            <a:off x="6300192" y="44624"/>
            <a:ext cx="2808312" cy="646331"/>
          </a:xfrm>
          <a:prstGeom prst="rect">
            <a:avLst/>
          </a:prstGeom>
          <a:noFill/>
        </p:spPr>
        <p:txBody>
          <a:bodyPr wrap="square" rtlCol="0">
            <a:spAutoFit/>
          </a:bodyPr>
          <a:lstStyle/>
          <a:p>
            <a:pPr algn="ctr"/>
            <a:r>
              <a:rPr lang="en-US" dirty="0" smtClean="0"/>
              <a:t>LEMMA Test Beam Meeting</a:t>
            </a:r>
          </a:p>
          <a:p>
            <a:pPr algn="ctr"/>
            <a:r>
              <a:rPr lang="en-US" dirty="0" smtClean="0"/>
              <a:t>28/6/2017</a:t>
            </a:r>
            <a:endParaRPr lang="en-US" dirty="0"/>
          </a:p>
        </p:txBody>
      </p:sp>
      <p:sp>
        <p:nvSpPr>
          <p:cNvPr id="3" name="Segnaposto numero diapositiva 2"/>
          <p:cNvSpPr>
            <a:spLocks noGrp="1"/>
          </p:cNvSpPr>
          <p:nvPr>
            <p:ph type="sldNum" sz="quarter" idx="12"/>
          </p:nvPr>
        </p:nvSpPr>
        <p:spPr/>
        <p:txBody>
          <a:bodyPr/>
          <a:lstStyle/>
          <a:p>
            <a:fld id="{E7A41E1B-4F70-4964-A407-84C68BE8251C}" type="slidenum">
              <a:rPr lang="it-IT" smtClean="0"/>
              <a:t>1</a:t>
            </a:fld>
            <a:endParaRPr lang="it-IT"/>
          </a:p>
        </p:txBody>
      </p:sp>
    </p:spTree>
    <p:extLst>
      <p:ext uri="{BB962C8B-B14F-4D97-AF65-F5344CB8AC3E}">
        <p14:creationId xmlns:p14="http://schemas.microsoft.com/office/powerpoint/2010/main" val="294026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899592" y="44624"/>
            <a:ext cx="7416824" cy="369332"/>
          </a:xfrm>
          <a:prstGeom prst="rect">
            <a:avLst/>
          </a:prstGeom>
          <a:noFill/>
        </p:spPr>
        <p:txBody>
          <a:bodyPr wrap="square" rtlCol="0">
            <a:spAutoFit/>
          </a:bodyPr>
          <a:lstStyle/>
          <a:p>
            <a:pPr algn="ctr"/>
            <a:r>
              <a:rPr lang="en-US" dirty="0" smtClean="0">
                <a:solidFill>
                  <a:srgbClr val="FF0000"/>
                </a:solidFill>
              </a:rPr>
              <a:t>mu+ line, difference between the extrapolated and the MEASURED position</a:t>
            </a:r>
            <a:endParaRPr lang="en-US" dirty="0">
              <a:solidFill>
                <a:srgbClr val="FF0000"/>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710183"/>
            <a:ext cx="41243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asellaDiTesto 5"/>
          <p:cNvSpPr txBox="1"/>
          <p:nvPr/>
        </p:nvSpPr>
        <p:spPr>
          <a:xfrm>
            <a:off x="539552" y="467380"/>
            <a:ext cx="792088" cy="369332"/>
          </a:xfrm>
          <a:prstGeom prst="rect">
            <a:avLst/>
          </a:prstGeom>
          <a:noFill/>
        </p:spPr>
        <p:txBody>
          <a:bodyPr wrap="square" rtlCol="0">
            <a:spAutoFit/>
          </a:bodyPr>
          <a:lstStyle/>
          <a:p>
            <a:r>
              <a:rPr lang="en-US" dirty="0" smtClean="0"/>
              <a:t>56</a:t>
            </a: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179" y="710183"/>
            <a:ext cx="41243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asellaDiTesto 8"/>
          <p:cNvSpPr txBox="1"/>
          <p:nvPr/>
        </p:nvSpPr>
        <p:spPr>
          <a:xfrm>
            <a:off x="5508104" y="476672"/>
            <a:ext cx="792088" cy="369332"/>
          </a:xfrm>
          <a:prstGeom prst="rect">
            <a:avLst/>
          </a:prstGeom>
          <a:noFill/>
        </p:spPr>
        <p:txBody>
          <a:bodyPr wrap="square" rtlCol="0">
            <a:spAutoFit/>
          </a:bodyPr>
          <a:lstStyle/>
          <a:p>
            <a:r>
              <a:rPr lang="en-US" dirty="0" smtClean="0"/>
              <a:t>51</a:t>
            </a:r>
            <a:endParaRPr lang="en-US" dirty="0"/>
          </a:p>
        </p:txBody>
      </p:sp>
      <p:sp>
        <p:nvSpPr>
          <p:cNvPr id="10" name="CasellaDiTesto 9"/>
          <p:cNvSpPr txBox="1"/>
          <p:nvPr/>
        </p:nvSpPr>
        <p:spPr>
          <a:xfrm>
            <a:off x="539552" y="908720"/>
            <a:ext cx="360040" cy="369332"/>
          </a:xfrm>
          <a:prstGeom prst="rect">
            <a:avLst/>
          </a:prstGeom>
          <a:noFill/>
        </p:spPr>
        <p:txBody>
          <a:bodyPr wrap="square" rtlCol="0">
            <a:spAutoFit/>
          </a:bodyPr>
          <a:lstStyle/>
          <a:p>
            <a:r>
              <a:rPr lang="en-US" dirty="0" smtClean="0"/>
              <a:t>X</a:t>
            </a:r>
            <a:endParaRPr lang="en-US" dirty="0"/>
          </a:p>
        </p:txBody>
      </p:sp>
      <p:sp>
        <p:nvSpPr>
          <p:cNvPr id="11" name="CasellaDiTesto 10"/>
          <p:cNvSpPr txBox="1"/>
          <p:nvPr/>
        </p:nvSpPr>
        <p:spPr>
          <a:xfrm>
            <a:off x="539552" y="2276872"/>
            <a:ext cx="360040" cy="369332"/>
          </a:xfrm>
          <a:prstGeom prst="rect">
            <a:avLst/>
          </a:prstGeom>
          <a:noFill/>
        </p:spPr>
        <p:txBody>
          <a:bodyPr wrap="square" rtlCol="0">
            <a:spAutoFit/>
          </a:bodyPr>
          <a:lstStyle/>
          <a:p>
            <a:r>
              <a:rPr lang="en-US" dirty="0"/>
              <a:t>Y</a:t>
            </a:r>
          </a:p>
        </p:txBody>
      </p:sp>
      <p:sp>
        <p:nvSpPr>
          <p:cNvPr id="5" name="CasellaDiTesto 4"/>
          <p:cNvSpPr txBox="1"/>
          <p:nvPr/>
        </p:nvSpPr>
        <p:spPr>
          <a:xfrm>
            <a:off x="1691680" y="3618890"/>
            <a:ext cx="5760640" cy="1754326"/>
          </a:xfrm>
          <a:prstGeom prst="rect">
            <a:avLst/>
          </a:prstGeom>
          <a:noFill/>
        </p:spPr>
        <p:txBody>
          <a:bodyPr wrap="square" rtlCol="0">
            <a:spAutoFit/>
          </a:bodyPr>
          <a:lstStyle/>
          <a:p>
            <a:r>
              <a:rPr lang="en-US" dirty="0" smtClean="0"/>
              <a:t>X coordinate in the mu+ case shows a very poor resolution:</a:t>
            </a:r>
          </a:p>
          <a:p>
            <a:pPr>
              <a:buFont typeface="Arial" panose="020B0604020202020204" pitchFamily="34" charset="0"/>
              <a:buChar char="•"/>
            </a:pPr>
            <a:r>
              <a:rPr lang="en-US" dirty="0"/>
              <a:t> </a:t>
            </a:r>
            <a:r>
              <a:rPr lang="en-US" dirty="0" smtClean="0"/>
              <a:t>bug in the code we are trying to spot</a:t>
            </a:r>
          </a:p>
          <a:p>
            <a:r>
              <a:rPr lang="en-US" dirty="0" smtClean="0"/>
              <a:t>or</a:t>
            </a:r>
          </a:p>
          <a:p>
            <a:pPr>
              <a:buFont typeface="Arial" panose="020B0604020202020204" pitchFamily="34" charset="0"/>
              <a:buChar char="•"/>
            </a:pPr>
            <a:r>
              <a:rPr lang="en-US" dirty="0" smtClean="0"/>
              <a:t> due to multiple scattering in iron + air the RMS blows up to 40 mm (early studies on the mu+ line where made in vacuum using concrete as absorber)</a:t>
            </a:r>
            <a:endParaRPr lang="en-US" dirty="0"/>
          </a:p>
        </p:txBody>
      </p:sp>
      <p:sp>
        <p:nvSpPr>
          <p:cNvPr id="7" name="Segnaposto numero diapositiva 6"/>
          <p:cNvSpPr>
            <a:spLocks noGrp="1"/>
          </p:cNvSpPr>
          <p:nvPr>
            <p:ph type="sldNum" sz="quarter" idx="12"/>
          </p:nvPr>
        </p:nvSpPr>
        <p:spPr/>
        <p:txBody>
          <a:bodyPr/>
          <a:lstStyle/>
          <a:p>
            <a:fld id="{E7A41E1B-4F70-4964-A407-84C68BE8251C}" type="slidenum">
              <a:rPr lang="it-IT" smtClean="0"/>
              <a:t>10</a:t>
            </a:fld>
            <a:endParaRPr lang="it-IT"/>
          </a:p>
        </p:txBody>
      </p:sp>
    </p:spTree>
    <p:extLst>
      <p:ext uri="{BB962C8B-B14F-4D97-AF65-F5344CB8AC3E}">
        <p14:creationId xmlns:p14="http://schemas.microsoft.com/office/powerpoint/2010/main" val="3086211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419872" y="44624"/>
            <a:ext cx="2304256" cy="369332"/>
          </a:xfrm>
          <a:prstGeom prst="rect">
            <a:avLst/>
          </a:prstGeom>
          <a:noFill/>
        </p:spPr>
        <p:txBody>
          <a:bodyPr wrap="square" rtlCol="0">
            <a:spAutoFit/>
          </a:bodyPr>
          <a:lstStyle/>
          <a:p>
            <a:pPr algn="ctr"/>
            <a:r>
              <a:rPr lang="en-US" dirty="0" smtClean="0">
                <a:solidFill>
                  <a:srgbClr val="FF0000"/>
                </a:solidFill>
              </a:rPr>
              <a:t>Special beam requests</a:t>
            </a:r>
            <a:endParaRPr lang="en-US" dirty="0">
              <a:solidFill>
                <a:srgbClr val="FF0000"/>
              </a:solidFill>
            </a:endParaRPr>
          </a:p>
        </p:txBody>
      </p:sp>
      <p:sp>
        <p:nvSpPr>
          <p:cNvPr id="5" name="CasellaDiTesto 4"/>
          <p:cNvSpPr txBox="1"/>
          <p:nvPr/>
        </p:nvSpPr>
        <p:spPr>
          <a:xfrm>
            <a:off x="251520" y="548680"/>
            <a:ext cx="8352928" cy="1077218"/>
          </a:xfrm>
          <a:prstGeom prst="rect">
            <a:avLst/>
          </a:prstGeom>
          <a:noFill/>
        </p:spPr>
        <p:txBody>
          <a:bodyPr wrap="square" rtlCol="0">
            <a:spAutoFit/>
          </a:bodyPr>
          <a:lstStyle/>
          <a:p>
            <a:r>
              <a:rPr lang="en-US" sz="1600" dirty="0" smtClean="0"/>
              <a:t>mu- beam, as monochromatic as possible, at energies of 18, 20, 22, 24, 26, 28 GeV</a:t>
            </a:r>
          </a:p>
          <a:p>
            <a:r>
              <a:rPr lang="en-US" sz="1600" dirty="0" smtClean="0"/>
              <a:t>need 1 k mu- per point</a:t>
            </a:r>
          </a:p>
          <a:p>
            <a:r>
              <a:rPr lang="en-US" sz="1600" dirty="0" smtClean="0"/>
              <a:t>same reversing B or using mu+</a:t>
            </a:r>
          </a:p>
          <a:p>
            <a:r>
              <a:rPr lang="en-US" sz="1600" dirty="0"/>
              <a:t>x</a:t>
            </a:r>
            <a:r>
              <a:rPr lang="en-US" sz="1600" dirty="0" smtClean="0"/>
              <a:t> y distribution: ideally as for the e+ beam, flat over 2 cm x 2 cm</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402165"/>
            <a:ext cx="5774055" cy="390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tangolo 5"/>
          <p:cNvSpPr/>
          <p:nvPr/>
        </p:nvSpPr>
        <p:spPr>
          <a:xfrm>
            <a:off x="539552" y="4170566"/>
            <a:ext cx="4734272" cy="338554"/>
          </a:xfrm>
          <a:prstGeom prst="rect">
            <a:avLst/>
          </a:prstGeom>
        </p:spPr>
        <p:txBody>
          <a:bodyPr wrap="square">
            <a:spAutoFit/>
          </a:bodyPr>
          <a:lstStyle/>
          <a:p>
            <a:r>
              <a:rPr lang="en-US" sz="1600" dirty="0"/>
              <a:t>MCMC_v5_10k_mumu_air_gun4cmq_shield50cm.root</a:t>
            </a:r>
          </a:p>
        </p:txBody>
      </p:sp>
      <p:sp>
        <p:nvSpPr>
          <p:cNvPr id="2" name="Segnaposto numero diapositiva 1"/>
          <p:cNvSpPr>
            <a:spLocks noGrp="1"/>
          </p:cNvSpPr>
          <p:nvPr>
            <p:ph type="sldNum" sz="quarter" idx="12"/>
          </p:nvPr>
        </p:nvSpPr>
        <p:spPr/>
        <p:txBody>
          <a:bodyPr/>
          <a:lstStyle/>
          <a:p>
            <a:fld id="{E7A41E1B-4F70-4964-A407-84C68BE8251C}" type="slidenum">
              <a:rPr lang="it-IT" smtClean="0"/>
              <a:t>11</a:t>
            </a:fld>
            <a:endParaRPr lang="it-IT"/>
          </a:p>
        </p:txBody>
      </p:sp>
    </p:spTree>
    <p:extLst>
      <p:ext uri="{BB962C8B-B14F-4D97-AF65-F5344CB8AC3E}">
        <p14:creationId xmlns:p14="http://schemas.microsoft.com/office/powerpoint/2010/main" val="4227781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76492"/>
            <a:ext cx="5638096" cy="3428572"/>
          </a:xfrm>
          <a:prstGeom prst="rect">
            <a:avLst/>
          </a:prstGeom>
        </p:spPr>
      </p:pic>
      <p:sp>
        <p:nvSpPr>
          <p:cNvPr id="2" name="CasellaDiTesto 1"/>
          <p:cNvSpPr txBox="1"/>
          <p:nvPr/>
        </p:nvSpPr>
        <p:spPr>
          <a:xfrm>
            <a:off x="251520" y="188640"/>
            <a:ext cx="2808312" cy="369332"/>
          </a:xfrm>
          <a:prstGeom prst="rect">
            <a:avLst/>
          </a:prstGeom>
          <a:noFill/>
        </p:spPr>
        <p:txBody>
          <a:bodyPr wrap="square" rtlCol="0">
            <a:spAutoFit/>
          </a:bodyPr>
          <a:lstStyle/>
          <a:p>
            <a:r>
              <a:rPr lang="en-US" dirty="0" smtClean="0">
                <a:solidFill>
                  <a:srgbClr val="FF0000"/>
                </a:solidFill>
              </a:rPr>
              <a:t>Tuning of Fe-shield position</a:t>
            </a:r>
            <a:endParaRPr lang="en-US" dirty="0">
              <a:solidFill>
                <a:srgbClr val="FF000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4022551"/>
            <a:ext cx="41243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asellaDiTesto 5"/>
          <p:cNvSpPr txBox="1"/>
          <p:nvPr/>
        </p:nvSpPr>
        <p:spPr>
          <a:xfrm>
            <a:off x="467544" y="3954542"/>
            <a:ext cx="2736304" cy="338554"/>
          </a:xfrm>
          <a:prstGeom prst="rect">
            <a:avLst/>
          </a:prstGeom>
          <a:noFill/>
        </p:spPr>
        <p:txBody>
          <a:bodyPr wrap="square" rtlCol="0">
            <a:spAutoFit/>
          </a:bodyPr>
          <a:lstStyle/>
          <a:p>
            <a:r>
              <a:rPr lang="en-US" sz="1600" dirty="0"/>
              <a:t>MCMC_v4_10k_FTFP_air.root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179" y="4022551"/>
            <a:ext cx="41243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sellaDiTesto 4"/>
          <p:cNvSpPr txBox="1"/>
          <p:nvPr/>
        </p:nvSpPr>
        <p:spPr>
          <a:xfrm>
            <a:off x="467544" y="4326776"/>
            <a:ext cx="2736304" cy="1046440"/>
          </a:xfrm>
          <a:prstGeom prst="rect">
            <a:avLst/>
          </a:prstGeom>
          <a:noFill/>
        </p:spPr>
        <p:txBody>
          <a:bodyPr wrap="square" rtlCol="0">
            <a:spAutoFit/>
          </a:bodyPr>
          <a:lstStyle/>
          <a:p>
            <a:r>
              <a:rPr lang="en-US" sz="1600" dirty="0" smtClean="0"/>
              <a:t>x axis: from 0 mm to -1000 m</a:t>
            </a:r>
          </a:p>
          <a:p>
            <a:r>
              <a:rPr lang="en-US" sz="1600" dirty="0" smtClean="0"/>
              <a:t>y axis: 1 m</a:t>
            </a:r>
          </a:p>
          <a:p>
            <a:r>
              <a:rPr lang="en-US" sz="1600" dirty="0" smtClean="0"/>
              <a:t>z axis: 1 m</a:t>
            </a:r>
          </a:p>
          <a:p>
            <a:r>
              <a:rPr lang="en-US" sz="1400" dirty="0" smtClean="0"/>
              <a:t>cross checked with Marco D.</a:t>
            </a:r>
            <a:endParaRPr lang="en-US" sz="1400" dirty="0"/>
          </a:p>
        </p:txBody>
      </p:sp>
      <p:sp>
        <p:nvSpPr>
          <p:cNvPr id="7" name="Rettangolo 6"/>
          <p:cNvSpPr/>
          <p:nvPr/>
        </p:nvSpPr>
        <p:spPr>
          <a:xfrm>
            <a:off x="5454352" y="4830251"/>
            <a:ext cx="3366120" cy="830997"/>
          </a:xfrm>
          <a:prstGeom prst="rect">
            <a:avLst/>
          </a:prstGeom>
        </p:spPr>
        <p:txBody>
          <a:bodyPr wrap="square">
            <a:spAutoFit/>
          </a:bodyPr>
          <a:lstStyle/>
          <a:p>
            <a:r>
              <a:rPr lang="en-US" sz="1600" dirty="0"/>
              <a:t>x axis: from +390 mm to -1610 mm </a:t>
            </a:r>
          </a:p>
          <a:p>
            <a:r>
              <a:rPr lang="en-US" sz="1600" dirty="0"/>
              <a:t>y axis: 1 m</a:t>
            </a:r>
          </a:p>
          <a:p>
            <a:r>
              <a:rPr lang="en-US" sz="1600" dirty="0"/>
              <a:t>z axis: 0.5 m</a:t>
            </a:r>
          </a:p>
        </p:txBody>
      </p:sp>
      <p:sp>
        <p:nvSpPr>
          <p:cNvPr id="8" name="Rettangolo 7"/>
          <p:cNvSpPr/>
          <p:nvPr/>
        </p:nvSpPr>
        <p:spPr>
          <a:xfrm>
            <a:off x="3798168" y="3810526"/>
            <a:ext cx="5310336" cy="338554"/>
          </a:xfrm>
          <a:prstGeom prst="rect">
            <a:avLst/>
          </a:prstGeom>
        </p:spPr>
        <p:txBody>
          <a:bodyPr wrap="square">
            <a:spAutoFit/>
          </a:bodyPr>
          <a:lstStyle/>
          <a:p>
            <a:r>
              <a:rPr lang="en-US" sz="1600" dirty="0"/>
              <a:t>MCMC_v5_20k_FTFP_air_gun4cmq_shield50cm+390mm.root</a:t>
            </a:r>
          </a:p>
        </p:txBody>
      </p:sp>
      <p:sp>
        <p:nvSpPr>
          <p:cNvPr id="9" name="Freccia a destra 8"/>
          <p:cNvSpPr/>
          <p:nvPr/>
        </p:nvSpPr>
        <p:spPr>
          <a:xfrm rot="2700000">
            <a:off x="5723681" y="4377279"/>
            <a:ext cx="720000"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tangolo 11"/>
          <p:cNvSpPr/>
          <p:nvPr/>
        </p:nvSpPr>
        <p:spPr>
          <a:xfrm>
            <a:off x="4662000" y="1854000"/>
            <a:ext cx="288032" cy="720000"/>
          </a:xfrm>
          <a:prstGeom prst="rect">
            <a:avLst/>
          </a:prstGeom>
          <a:solidFill>
            <a:schemeClr val="tx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tangolo 9"/>
          <p:cNvSpPr/>
          <p:nvPr/>
        </p:nvSpPr>
        <p:spPr>
          <a:xfrm>
            <a:off x="6390456" y="2780928"/>
            <a:ext cx="2574032" cy="1077218"/>
          </a:xfrm>
          <a:prstGeom prst="rect">
            <a:avLst/>
          </a:prstGeom>
        </p:spPr>
        <p:txBody>
          <a:bodyPr wrap="square">
            <a:spAutoFit/>
          </a:bodyPr>
          <a:lstStyle/>
          <a:p>
            <a:pPr algn="ctr"/>
            <a:r>
              <a:rPr lang="en-US" sz="1600" dirty="0"/>
              <a:t>if the muon chamber length exceed 2000 mm the x upper “corner” should not exceed + 1000 mm</a:t>
            </a:r>
          </a:p>
        </p:txBody>
      </p:sp>
      <p:sp>
        <p:nvSpPr>
          <p:cNvPr id="11" name="Rettangolo 10"/>
          <p:cNvSpPr/>
          <p:nvPr/>
        </p:nvSpPr>
        <p:spPr>
          <a:xfrm>
            <a:off x="6084168" y="1484784"/>
            <a:ext cx="2484635" cy="830997"/>
          </a:xfrm>
          <a:prstGeom prst="rect">
            <a:avLst/>
          </a:prstGeom>
        </p:spPr>
        <p:txBody>
          <a:bodyPr wrap="square">
            <a:spAutoFit/>
          </a:bodyPr>
          <a:lstStyle/>
          <a:p>
            <a:r>
              <a:rPr lang="en-US" sz="1600" dirty="0" smtClean="0"/>
              <a:t>rule for tuning: shielding should not intercept </a:t>
            </a:r>
            <a:r>
              <a:rPr lang="en-US" sz="1600" dirty="0"/>
              <a:t>any of the </a:t>
            </a:r>
            <a:r>
              <a:rPr lang="en-US" sz="1600" dirty="0" smtClean="0"/>
              <a:t>mu- </a:t>
            </a:r>
            <a:r>
              <a:rPr lang="en-US" sz="1600" dirty="0"/>
              <a:t>from annihilation </a:t>
            </a:r>
          </a:p>
        </p:txBody>
      </p:sp>
      <p:sp>
        <p:nvSpPr>
          <p:cNvPr id="13" name="Segnaposto numero diapositiva 12"/>
          <p:cNvSpPr>
            <a:spLocks noGrp="1"/>
          </p:cNvSpPr>
          <p:nvPr>
            <p:ph type="sldNum" sz="quarter" idx="12"/>
          </p:nvPr>
        </p:nvSpPr>
        <p:spPr/>
        <p:txBody>
          <a:bodyPr/>
          <a:lstStyle/>
          <a:p>
            <a:fld id="{E7A41E1B-4F70-4964-A407-84C68BE8251C}" type="slidenum">
              <a:rPr lang="it-IT" smtClean="0"/>
              <a:t>2</a:t>
            </a:fld>
            <a:endParaRPr lang="it-IT"/>
          </a:p>
        </p:txBody>
      </p:sp>
    </p:spTree>
    <p:extLst>
      <p:ext uri="{BB962C8B-B14F-4D97-AF65-F5344CB8AC3E}">
        <p14:creationId xmlns:p14="http://schemas.microsoft.com/office/powerpoint/2010/main" val="114737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51520" y="548680"/>
            <a:ext cx="7488832" cy="1815882"/>
          </a:xfrm>
          <a:prstGeom prst="rect">
            <a:avLst/>
          </a:prstGeom>
          <a:noFill/>
        </p:spPr>
        <p:txBody>
          <a:bodyPr wrap="square" rtlCol="0">
            <a:spAutoFit/>
          </a:bodyPr>
          <a:lstStyle/>
          <a:p>
            <a:r>
              <a:rPr lang="en-US" sz="1600" dirty="0" err="1" smtClean="0"/>
              <a:t>Double_t</a:t>
            </a:r>
            <a:r>
              <a:rPr lang="en-US" sz="1600" dirty="0" smtClean="0"/>
              <a:t> </a:t>
            </a:r>
            <a:r>
              <a:rPr lang="en-US" sz="1600" dirty="0" err="1"/>
              <a:t>positrons_x_spill</a:t>
            </a:r>
            <a:r>
              <a:rPr lang="en-US" sz="1600" dirty="0"/>
              <a:t>=5.e+6;</a:t>
            </a:r>
          </a:p>
          <a:p>
            <a:r>
              <a:rPr lang="en-US" sz="1600" dirty="0" err="1" smtClean="0"/>
              <a:t>Double_t</a:t>
            </a:r>
            <a:r>
              <a:rPr lang="en-US" sz="1600" dirty="0" smtClean="0"/>
              <a:t> </a:t>
            </a:r>
            <a:r>
              <a:rPr lang="en-US" sz="1600" dirty="0" err="1"/>
              <a:t>spill_delta_t</a:t>
            </a:r>
            <a:r>
              <a:rPr lang="en-US" sz="1600" dirty="0"/>
              <a:t>=4.8; // sec</a:t>
            </a:r>
          </a:p>
          <a:p>
            <a:r>
              <a:rPr lang="en-US" sz="1600" dirty="0" err="1" smtClean="0"/>
              <a:t>Double_t</a:t>
            </a:r>
            <a:r>
              <a:rPr lang="en-US" sz="1600" dirty="0" smtClean="0"/>
              <a:t> </a:t>
            </a:r>
            <a:r>
              <a:rPr lang="en-US" sz="1600" dirty="0" err="1"/>
              <a:t>time_integration</a:t>
            </a:r>
            <a:r>
              <a:rPr lang="en-US" sz="1600" dirty="0"/>
              <a:t>=1.e-6; // sec i.e. 5 </a:t>
            </a:r>
            <a:r>
              <a:rPr lang="en-US" sz="1600" dirty="0" err="1"/>
              <a:t>musec</a:t>
            </a:r>
            <a:endParaRPr lang="en-US" sz="1600" dirty="0"/>
          </a:p>
          <a:p>
            <a:r>
              <a:rPr lang="en-US" sz="1600" dirty="0" err="1" smtClean="0"/>
              <a:t>Double_t</a:t>
            </a:r>
            <a:r>
              <a:rPr lang="en-US" sz="1600" dirty="0" smtClean="0"/>
              <a:t> </a:t>
            </a:r>
            <a:r>
              <a:rPr lang="en-US" sz="1600" dirty="0" err="1"/>
              <a:t>Poisson_mean</a:t>
            </a:r>
            <a:r>
              <a:rPr lang="en-US" sz="1600" dirty="0"/>
              <a:t>=(</a:t>
            </a:r>
            <a:r>
              <a:rPr lang="en-US" sz="1600" dirty="0" err="1"/>
              <a:t>positrons_x_spill</a:t>
            </a:r>
            <a:r>
              <a:rPr lang="en-US" sz="1600" dirty="0"/>
              <a:t>*(</a:t>
            </a:r>
            <a:r>
              <a:rPr lang="en-US" sz="1600" dirty="0" err="1"/>
              <a:t>time_integration</a:t>
            </a:r>
            <a:r>
              <a:rPr lang="en-US" sz="1600" dirty="0"/>
              <a:t>/</a:t>
            </a:r>
            <a:r>
              <a:rPr lang="en-US" sz="1600" dirty="0" err="1"/>
              <a:t>spill_delta_t</a:t>
            </a:r>
            <a:r>
              <a:rPr lang="en-US" sz="1600" dirty="0"/>
              <a:t>));</a:t>
            </a:r>
          </a:p>
          <a:p>
            <a:r>
              <a:rPr lang="en-US" sz="1600" dirty="0" err="1" smtClean="0"/>
              <a:t>cout</a:t>
            </a:r>
            <a:r>
              <a:rPr lang="en-US" sz="1600" dirty="0" smtClean="0"/>
              <a:t> </a:t>
            </a:r>
            <a:r>
              <a:rPr lang="en-US" sz="1600" dirty="0"/>
              <a:t>&lt;&lt; "positrons per spill = " &lt;&lt; </a:t>
            </a:r>
            <a:r>
              <a:rPr lang="en-US" sz="1600" dirty="0" err="1"/>
              <a:t>Poisson_mean</a:t>
            </a:r>
            <a:r>
              <a:rPr lang="en-US" sz="1600" dirty="0"/>
              <a:t> &lt;&lt; </a:t>
            </a:r>
            <a:r>
              <a:rPr lang="en-US" sz="1600" dirty="0" err="1"/>
              <a:t>endl</a:t>
            </a:r>
            <a:r>
              <a:rPr lang="en-US" sz="1600" dirty="0" smtClean="0"/>
              <a:t>;</a:t>
            </a:r>
          </a:p>
          <a:p>
            <a:endParaRPr lang="en-US" sz="1600" dirty="0"/>
          </a:p>
          <a:p>
            <a:r>
              <a:rPr lang="en-US" sz="1600" dirty="0" smtClean="0"/>
              <a:t>positrons </a:t>
            </a:r>
            <a:r>
              <a:rPr lang="en-US" sz="1600" dirty="0"/>
              <a:t>per spill = 1.04167</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89" y="2852936"/>
            <a:ext cx="5774055" cy="3907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sellaDiTesto 4"/>
          <p:cNvSpPr txBox="1"/>
          <p:nvPr/>
        </p:nvSpPr>
        <p:spPr>
          <a:xfrm>
            <a:off x="3203848" y="44624"/>
            <a:ext cx="2808312" cy="369332"/>
          </a:xfrm>
          <a:prstGeom prst="rect">
            <a:avLst/>
          </a:prstGeom>
          <a:noFill/>
        </p:spPr>
        <p:txBody>
          <a:bodyPr wrap="square" rtlCol="0">
            <a:spAutoFit/>
          </a:bodyPr>
          <a:lstStyle/>
          <a:p>
            <a:pPr algn="ctr"/>
            <a:r>
              <a:rPr lang="en-US" dirty="0" smtClean="0">
                <a:solidFill>
                  <a:srgbClr val="FF0000"/>
                </a:solidFill>
              </a:rPr>
              <a:t>Position pile-up per event</a:t>
            </a:r>
            <a:endParaRPr lang="en-US" dirty="0">
              <a:solidFill>
                <a:srgbClr val="FF0000"/>
              </a:solidFill>
            </a:endParaRPr>
          </a:p>
        </p:txBody>
      </p:sp>
      <p:sp>
        <p:nvSpPr>
          <p:cNvPr id="6" name="Rettangolo 5"/>
          <p:cNvSpPr/>
          <p:nvPr/>
        </p:nvSpPr>
        <p:spPr>
          <a:xfrm>
            <a:off x="2346850" y="3275692"/>
            <a:ext cx="2945230" cy="369332"/>
          </a:xfrm>
          <a:prstGeom prst="rect">
            <a:avLst/>
          </a:prstGeom>
        </p:spPr>
        <p:txBody>
          <a:bodyPr wrap="none">
            <a:spAutoFit/>
          </a:bodyPr>
          <a:lstStyle/>
          <a:p>
            <a:r>
              <a:rPr lang="en-US" dirty="0"/>
              <a:t>root [0] .x </a:t>
            </a:r>
            <a:r>
              <a:rPr lang="en-US" dirty="0" err="1"/>
              <a:t>Poisson.C</a:t>
            </a:r>
            <a:r>
              <a:rPr lang="en-US" dirty="0"/>
              <a:t>(1.04167)</a:t>
            </a:r>
          </a:p>
        </p:txBody>
      </p:sp>
      <p:sp>
        <p:nvSpPr>
          <p:cNvPr id="7" name="CasellaDiTesto 6"/>
          <p:cNvSpPr txBox="1"/>
          <p:nvPr/>
        </p:nvSpPr>
        <p:spPr>
          <a:xfrm>
            <a:off x="5652120" y="3284984"/>
            <a:ext cx="3240360" cy="1754326"/>
          </a:xfrm>
          <a:prstGeom prst="rect">
            <a:avLst/>
          </a:prstGeom>
          <a:noFill/>
        </p:spPr>
        <p:txBody>
          <a:bodyPr wrap="square" rtlCol="0">
            <a:spAutoFit/>
          </a:bodyPr>
          <a:lstStyle/>
          <a:p>
            <a:r>
              <a:rPr lang="en-US" dirty="0" smtClean="0"/>
              <a:t>entries at 0 vetoed by the muon trigger</a:t>
            </a:r>
          </a:p>
          <a:p>
            <a:endParaRPr lang="en-US" dirty="0" smtClean="0"/>
          </a:p>
          <a:p>
            <a:r>
              <a:rPr lang="en-US" dirty="0"/>
              <a:t>o</a:t>
            </a:r>
            <a:r>
              <a:rPr lang="en-US" dirty="0" smtClean="0"/>
              <a:t>utcome:</a:t>
            </a:r>
          </a:p>
          <a:p>
            <a:r>
              <a:rPr lang="en-US" dirty="0" smtClean="0"/>
              <a:t>30 % of 2 positions</a:t>
            </a:r>
          </a:p>
          <a:p>
            <a:r>
              <a:rPr lang="en-US" dirty="0" smtClean="0"/>
              <a:t>10 % of 3 positrons</a:t>
            </a:r>
            <a:endParaRPr lang="en-US" dirty="0"/>
          </a:p>
        </p:txBody>
      </p:sp>
      <p:sp>
        <p:nvSpPr>
          <p:cNvPr id="2" name="Segnaposto numero diapositiva 1"/>
          <p:cNvSpPr>
            <a:spLocks noGrp="1"/>
          </p:cNvSpPr>
          <p:nvPr>
            <p:ph type="sldNum" sz="quarter" idx="12"/>
          </p:nvPr>
        </p:nvSpPr>
        <p:spPr/>
        <p:txBody>
          <a:bodyPr/>
          <a:lstStyle/>
          <a:p>
            <a:fld id="{E7A41E1B-4F70-4964-A407-84C68BE8251C}" type="slidenum">
              <a:rPr lang="it-IT" smtClean="0"/>
              <a:t>3</a:t>
            </a:fld>
            <a:endParaRPr lang="it-IT"/>
          </a:p>
        </p:txBody>
      </p:sp>
    </p:spTree>
    <p:extLst>
      <p:ext uri="{BB962C8B-B14F-4D97-AF65-F5344CB8AC3E}">
        <p14:creationId xmlns:p14="http://schemas.microsoft.com/office/powerpoint/2010/main" val="423420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51520" y="179348"/>
            <a:ext cx="2232248" cy="369332"/>
          </a:xfrm>
          <a:prstGeom prst="rect">
            <a:avLst/>
          </a:prstGeom>
          <a:noFill/>
        </p:spPr>
        <p:txBody>
          <a:bodyPr wrap="square" rtlCol="0">
            <a:spAutoFit/>
          </a:bodyPr>
          <a:lstStyle/>
          <a:p>
            <a:pPr algn="ctr"/>
            <a:r>
              <a:rPr lang="en-US" dirty="0" smtClean="0">
                <a:solidFill>
                  <a:srgbClr val="FF0000"/>
                </a:solidFill>
              </a:rPr>
              <a:t>Mu pairs per spill</a:t>
            </a:r>
            <a:endParaRPr lang="en-US" dirty="0">
              <a:solidFill>
                <a:srgbClr val="FF0000"/>
              </a:solidFill>
            </a:endParaRPr>
          </a:p>
        </p:txBody>
      </p:sp>
      <p:sp>
        <p:nvSpPr>
          <p:cNvPr id="5" name="Rettangolo 4"/>
          <p:cNvSpPr/>
          <p:nvPr/>
        </p:nvSpPr>
        <p:spPr>
          <a:xfrm>
            <a:off x="251520" y="1480716"/>
            <a:ext cx="6984776" cy="2800767"/>
          </a:xfrm>
          <a:prstGeom prst="rect">
            <a:avLst/>
          </a:prstGeom>
        </p:spPr>
        <p:txBody>
          <a:bodyPr wrap="square">
            <a:spAutoFit/>
          </a:bodyPr>
          <a:lstStyle/>
          <a:p>
            <a:r>
              <a:rPr lang="en-US" sz="1600" dirty="0" smtClean="0"/>
              <a:t>generated: 1M  </a:t>
            </a:r>
          </a:p>
          <a:p>
            <a:r>
              <a:rPr lang="en-US" sz="1600" dirty="0" smtClean="0"/>
              <a:t>cross section enhancement: 1e+3</a:t>
            </a:r>
            <a:endParaRPr lang="en-US" sz="1600" dirty="0"/>
          </a:p>
          <a:p>
            <a:r>
              <a:rPr lang="en-US" sz="1600" dirty="0"/>
              <a:t>402 (reco) / 516 (in acceptance)</a:t>
            </a:r>
          </a:p>
          <a:p>
            <a:r>
              <a:rPr lang="en-US" sz="1600" dirty="0" smtClean="0"/>
              <a:t>[integrated efficiency: 0.703869]</a:t>
            </a:r>
          </a:p>
          <a:p>
            <a:endParaRPr lang="en-US" sz="1600" dirty="0"/>
          </a:p>
          <a:p>
            <a:r>
              <a:rPr lang="en-US" sz="1600" dirty="0" smtClean="0"/>
              <a:t>5 x 402 / 1e+3 =  2.00 reco pairs per spill</a:t>
            </a:r>
          </a:p>
          <a:p>
            <a:endParaRPr lang="en-US" sz="1600" dirty="0"/>
          </a:p>
          <a:p>
            <a:r>
              <a:rPr lang="en-US" sz="1600" dirty="0"/>
              <a:t>2</a:t>
            </a:r>
            <a:r>
              <a:rPr lang="en-US" sz="1600" dirty="0" smtClean="0"/>
              <a:t> spill per minute -&gt; 4 pairs per minute</a:t>
            </a:r>
          </a:p>
          <a:p>
            <a:r>
              <a:rPr lang="en-US" sz="1600" dirty="0" smtClean="0"/>
              <a:t>1 hour (60 minutes) -&gt; 240 pairs per hour</a:t>
            </a:r>
          </a:p>
          <a:p>
            <a:endParaRPr lang="en-US" sz="1600" dirty="0"/>
          </a:p>
          <a:p>
            <a:r>
              <a:rPr lang="en-US" sz="1600" dirty="0" smtClean="0"/>
              <a:t>1 hour of data should be enough to get sufficiently filled “monitoring histograms” </a:t>
            </a:r>
            <a:endParaRPr lang="en-US" sz="1600"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115" y="1268760"/>
            <a:ext cx="412432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ttangolo 6"/>
          <p:cNvSpPr/>
          <p:nvPr/>
        </p:nvSpPr>
        <p:spPr>
          <a:xfrm>
            <a:off x="5742384" y="44624"/>
            <a:ext cx="3366120" cy="1077218"/>
          </a:xfrm>
          <a:prstGeom prst="rect">
            <a:avLst/>
          </a:prstGeom>
        </p:spPr>
        <p:txBody>
          <a:bodyPr wrap="square">
            <a:spAutoFit/>
          </a:bodyPr>
          <a:lstStyle/>
          <a:p>
            <a:r>
              <a:rPr lang="en-US" sz="1600" dirty="0"/>
              <a:t>Run Summary:</a:t>
            </a:r>
          </a:p>
          <a:p>
            <a:r>
              <a:rPr lang="en-US" sz="1600" dirty="0"/>
              <a:t>   Number of events processed: 1M</a:t>
            </a:r>
          </a:p>
          <a:p>
            <a:r>
              <a:rPr lang="en-US" sz="1600" dirty="0"/>
              <a:t>   Time: 234632s = 2d 17h 10min 32s</a:t>
            </a:r>
          </a:p>
          <a:p>
            <a:r>
              <a:rPr lang="en-US" sz="1600" dirty="0"/>
              <a:t>   Dim: 5.1GB</a:t>
            </a:r>
          </a:p>
        </p:txBody>
      </p:sp>
      <p:sp>
        <p:nvSpPr>
          <p:cNvPr id="8" name="CasellaDiTesto 7"/>
          <p:cNvSpPr txBox="1"/>
          <p:nvPr/>
        </p:nvSpPr>
        <p:spPr>
          <a:xfrm>
            <a:off x="4860032" y="1506270"/>
            <a:ext cx="1224136" cy="338554"/>
          </a:xfrm>
          <a:prstGeom prst="rect">
            <a:avLst/>
          </a:prstGeom>
          <a:noFill/>
        </p:spPr>
        <p:txBody>
          <a:bodyPr wrap="square" rtlCol="0">
            <a:spAutoFit/>
          </a:bodyPr>
          <a:lstStyle/>
          <a:p>
            <a:r>
              <a:rPr lang="en-US" sz="1600" dirty="0" smtClean="0"/>
              <a:t>A. </a:t>
            </a:r>
            <a:r>
              <a:rPr lang="en-US" sz="1600" dirty="0" err="1" smtClean="0"/>
              <a:t>Lorenzon</a:t>
            </a:r>
            <a:endParaRPr lang="en-US" sz="1600" dirty="0"/>
          </a:p>
        </p:txBody>
      </p:sp>
      <p:sp>
        <p:nvSpPr>
          <p:cNvPr id="9" name="Segnaposto numero diapositiva 8"/>
          <p:cNvSpPr>
            <a:spLocks noGrp="1"/>
          </p:cNvSpPr>
          <p:nvPr>
            <p:ph type="sldNum" sz="quarter" idx="12"/>
          </p:nvPr>
        </p:nvSpPr>
        <p:spPr/>
        <p:txBody>
          <a:bodyPr/>
          <a:lstStyle/>
          <a:p>
            <a:fld id="{E7A41E1B-4F70-4964-A407-84C68BE8251C}" type="slidenum">
              <a:rPr lang="it-IT" smtClean="0"/>
              <a:t>4</a:t>
            </a:fld>
            <a:endParaRPr lang="it-IT"/>
          </a:p>
        </p:txBody>
      </p:sp>
    </p:spTree>
    <p:extLst>
      <p:ext uri="{BB962C8B-B14F-4D97-AF65-F5344CB8AC3E}">
        <p14:creationId xmlns:p14="http://schemas.microsoft.com/office/powerpoint/2010/main" val="241916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79512" y="404664"/>
            <a:ext cx="7200800" cy="830997"/>
          </a:xfrm>
          <a:prstGeom prst="rect">
            <a:avLst/>
          </a:prstGeom>
          <a:noFill/>
        </p:spPr>
        <p:txBody>
          <a:bodyPr wrap="square" rtlCol="0">
            <a:spAutoFit/>
          </a:bodyPr>
          <a:lstStyle/>
          <a:p>
            <a:r>
              <a:rPr lang="en-US" sz="1600" dirty="0" err="1" smtClean="0"/>
              <a:t>tupleTransformer.C</a:t>
            </a:r>
            <a:endParaRPr lang="en-US" sz="1600" dirty="0" smtClean="0"/>
          </a:p>
          <a:p>
            <a:pPr>
              <a:buFont typeface="Arial" panose="020B0604020202020204" pitchFamily="34" charset="0"/>
              <a:buChar char="•"/>
            </a:pPr>
            <a:r>
              <a:rPr lang="en-US" sz="1600" dirty="0" smtClean="0"/>
              <a:t> applied to: MC tuple with one entry per HIT</a:t>
            </a:r>
          </a:p>
          <a:p>
            <a:pPr>
              <a:buFont typeface="Arial" panose="020B0604020202020204" pitchFamily="34" charset="0"/>
              <a:buChar char="•"/>
            </a:pPr>
            <a:r>
              <a:rPr lang="en-US" sz="1600" dirty="0" smtClean="0"/>
              <a:t> output: MC tuple with one entry per EVENT, content defined in </a:t>
            </a:r>
            <a:r>
              <a:rPr lang="en-US" sz="1600" dirty="0" err="1" smtClean="0"/>
              <a:t>tupla.h</a:t>
            </a:r>
            <a:endParaRPr lang="en-US" sz="16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431" y="1665347"/>
            <a:ext cx="6575073" cy="5148029"/>
          </a:xfrm>
          <a:prstGeom prst="rect">
            <a:avLst/>
          </a:prstGeom>
        </p:spPr>
      </p:pic>
      <p:sp>
        <p:nvSpPr>
          <p:cNvPr id="6" name="Rettangolo 5"/>
          <p:cNvSpPr/>
          <p:nvPr/>
        </p:nvSpPr>
        <p:spPr>
          <a:xfrm>
            <a:off x="4302224" y="1999873"/>
            <a:ext cx="4734272" cy="276999"/>
          </a:xfrm>
          <a:prstGeom prst="rect">
            <a:avLst/>
          </a:prstGeom>
        </p:spPr>
        <p:txBody>
          <a:bodyPr wrap="square">
            <a:spAutoFit/>
          </a:bodyPr>
          <a:lstStyle/>
          <a:p>
            <a:r>
              <a:rPr lang="en-US" sz="1200" dirty="0"/>
              <a:t>https://github.com/svaninigit/LEMMA/blob/master/sw/Common/tupla.h</a:t>
            </a:r>
          </a:p>
        </p:txBody>
      </p:sp>
      <p:sp>
        <p:nvSpPr>
          <p:cNvPr id="2" name="CasellaDiTesto 1"/>
          <p:cNvSpPr txBox="1"/>
          <p:nvPr/>
        </p:nvSpPr>
        <p:spPr>
          <a:xfrm>
            <a:off x="5220072" y="2592194"/>
            <a:ext cx="3600400" cy="2492990"/>
          </a:xfrm>
          <a:prstGeom prst="rect">
            <a:avLst/>
          </a:prstGeom>
          <a:noFill/>
        </p:spPr>
        <p:txBody>
          <a:bodyPr wrap="square" rtlCol="0">
            <a:spAutoFit/>
          </a:bodyPr>
          <a:lstStyle/>
          <a:p>
            <a:r>
              <a:rPr lang="en-US" sz="1600" dirty="0" smtClean="0"/>
              <a:t>/!\</a:t>
            </a:r>
          </a:p>
          <a:p>
            <a:endParaRPr lang="en-US" sz="1600" dirty="0" smtClean="0"/>
          </a:p>
          <a:p>
            <a:pPr>
              <a:buAutoNum type="arabicPeriod"/>
            </a:pPr>
            <a:r>
              <a:rPr lang="en-US" sz="1600" dirty="0" smtClean="0"/>
              <a:t> “undefined” quantities should be set to -9999.</a:t>
            </a:r>
          </a:p>
          <a:p>
            <a:r>
              <a:rPr lang="en-US" sz="1400" dirty="0" smtClean="0"/>
              <a:t>for illustration purposes:</a:t>
            </a:r>
          </a:p>
          <a:p>
            <a:r>
              <a:rPr lang="en-US" sz="1400" dirty="0" err="1" smtClean="0"/>
              <a:t>yh</a:t>
            </a:r>
            <a:r>
              <a:rPr lang="en-US" sz="1400" dirty="0" smtClean="0"/>
              <a:t>[</a:t>
            </a:r>
            <a:r>
              <a:rPr lang="en-US" sz="1400" dirty="0" err="1" smtClean="0"/>
              <a:t>i</a:t>
            </a:r>
            <a:r>
              <a:rPr lang="en-US" sz="1400" dirty="0" smtClean="0"/>
              <a:t>] of an “X sensitive layer” = -9999.</a:t>
            </a:r>
          </a:p>
          <a:p>
            <a:endParaRPr lang="en-US" sz="1600" dirty="0" smtClean="0"/>
          </a:p>
          <a:p>
            <a:r>
              <a:rPr lang="en-US" sz="1600" dirty="0" smtClean="0"/>
              <a:t>2. </a:t>
            </a:r>
            <a:r>
              <a:rPr lang="en-US" sz="1600" dirty="0" err="1" smtClean="0"/>
              <a:t>xh</a:t>
            </a:r>
            <a:r>
              <a:rPr lang="en-US" sz="1600" dirty="0" smtClean="0"/>
              <a:t>[</a:t>
            </a:r>
            <a:r>
              <a:rPr lang="en-US" sz="1600" dirty="0" err="1" smtClean="0"/>
              <a:t>i</a:t>
            </a:r>
            <a:r>
              <a:rPr lang="en-US" sz="1600" dirty="0" smtClean="0"/>
              <a:t>] – </a:t>
            </a:r>
            <a:r>
              <a:rPr lang="en-US" sz="1600" dirty="0" err="1" smtClean="0"/>
              <a:t>zh</a:t>
            </a:r>
            <a:r>
              <a:rPr lang="en-US" sz="1600" dirty="0" smtClean="0"/>
              <a:t>[</a:t>
            </a:r>
            <a:r>
              <a:rPr lang="en-US" sz="1600" dirty="0" err="1" smtClean="0"/>
              <a:t>i</a:t>
            </a:r>
            <a:r>
              <a:rPr lang="en-US" sz="1600" dirty="0"/>
              <a:t>]</a:t>
            </a:r>
            <a:r>
              <a:rPr lang="en-US" sz="1600" dirty="0" smtClean="0"/>
              <a:t> and </a:t>
            </a:r>
            <a:r>
              <a:rPr lang="en-US" sz="1600" dirty="0" err="1" smtClean="0"/>
              <a:t>yh</a:t>
            </a:r>
            <a:r>
              <a:rPr lang="en-US" sz="1600" dirty="0" smtClean="0"/>
              <a:t>[</a:t>
            </a:r>
            <a:r>
              <a:rPr lang="en-US" sz="1600" dirty="0" err="1" smtClean="0"/>
              <a:t>i</a:t>
            </a:r>
            <a:r>
              <a:rPr lang="en-US" sz="1600" dirty="0" smtClean="0"/>
              <a:t>] – </a:t>
            </a:r>
            <a:r>
              <a:rPr lang="en-US" sz="1600" dirty="0" err="1" smtClean="0"/>
              <a:t>zh</a:t>
            </a:r>
            <a:r>
              <a:rPr lang="en-US" sz="1600" dirty="0" smtClean="0"/>
              <a:t>[</a:t>
            </a:r>
            <a:r>
              <a:rPr lang="en-US" sz="1600" dirty="0" err="1" smtClean="0"/>
              <a:t>i</a:t>
            </a:r>
            <a:r>
              <a:rPr lang="en-US" sz="1600" dirty="0" smtClean="0"/>
              <a:t>] series belonging to the same muon track are identified by the same value of </a:t>
            </a:r>
            <a:r>
              <a:rPr lang="en-US" sz="1600" dirty="0" err="1" smtClean="0"/>
              <a:t>itrack</a:t>
            </a:r>
            <a:r>
              <a:rPr lang="en-US" sz="1600" dirty="0" smtClean="0"/>
              <a:t>[</a:t>
            </a:r>
            <a:r>
              <a:rPr lang="en-US" sz="1600" dirty="0" err="1" smtClean="0"/>
              <a:t>i</a:t>
            </a:r>
            <a:r>
              <a:rPr lang="en-US" sz="1600" dirty="0" smtClean="0"/>
              <a:t>] </a:t>
            </a:r>
            <a:endParaRPr lang="en-US" sz="1600" dirty="0"/>
          </a:p>
        </p:txBody>
      </p:sp>
      <p:sp>
        <p:nvSpPr>
          <p:cNvPr id="3" name="CasellaDiTesto 2"/>
          <p:cNvSpPr txBox="1"/>
          <p:nvPr/>
        </p:nvSpPr>
        <p:spPr>
          <a:xfrm>
            <a:off x="179512" y="1162487"/>
            <a:ext cx="2232248" cy="2800767"/>
          </a:xfrm>
          <a:prstGeom prst="rect">
            <a:avLst/>
          </a:prstGeom>
          <a:noFill/>
        </p:spPr>
        <p:txBody>
          <a:bodyPr wrap="square" rtlCol="0">
            <a:spAutoFit/>
          </a:bodyPr>
          <a:lstStyle/>
          <a:p>
            <a:pPr>
              <a:buFont typeface="Arial" panose="020B0604020202020204" pitchFamily="34" charset="0"/>
              <a:buChar char="•"/>
            </a:pPr>
            <a:r>
              <a:rPr lang="en-US" sz="1600" dirty="0" smtClean="0"/>
              <a:t> in addition subdetectors 50,51 and 55,56 are “defined” at:</a:t>
            </a:r>
          </a:p>
          <a:p>
            <a:endParaRPr lang="en-US" sz="1600" dirty="0" smtClean="0"/>
          </a:p>
          <a:p>
            <a:pPr>
              <a:buFont typeface="Arial" panose="020B0604020202020204" pitchFamily="34" charset="0"/>
              <a:buChar char="•"/>
            </a:pPr>
            <a:r>
              <a:rPr lang="en-US" sz="1600" dirty="0" smtClean="0"/>
              <a:t> x = +70 (-70) mm for 50 (51) +- 50 mm with</a:t>
            </a:r>
          </a:p>
          <a:p>
            <a:r>
              <a:rPr lang="en-US" sz="1600" dirty="0" smtClean="0"/>
              <a:t>Z=17000 mm</a:t>
            </a:r>
          </a:p>
          <a:p>
            <a:endParaRPr lang="en-US" sz="1600" dirty="0" smtClean="0"/>
          </a:p>
          <a:p>
            <a:pPr>
              <a:buFont typeface="Arial" panose="020B0604020202020204" pitchFamily="34" charset="0"/>
              <a:buChar char="•"/>
            </a:pPr>
            <a:r>
              <a:rPr lang="en-US" sz="1600" dirty="0" smtClean="0"/>
              <a:t> x = +170 (-170) mm for 55 (56) +- 50 mm with z=20000 mm</a:t>
            </a:r>
            <a:endParaRPr lang="en-US" sz="1600" dirty="0"/>
          </a:p>
        </p:txBody>
      </p:sp>
      <p:sp>
        <p:nvSpPr>
          <p:cNvPr id="7" name="CasellaDiTesto 6"/>
          <p:cNvSpPr txBox="1"/>
          <p:nvPr/>
        </p:nvSpPr>
        <p:spPr>
          <a:xfrm>
            <a:off x="3275856" y="44624"/>
            <a:ext cx="2520280" cy="369332"/>
          </a:xfrm>
          <a:prstGeom prst="rect">
            <a:avLst/>
          </a:prstGeom>
          <a:noFill/>
        </p:spPr>
        <p:txBody>
          <a:bodyPr wrap="square" rtlCol="0">
            <a:spAutoFit/>
          </a:bodyPr>
          <a:lstStyle/>
          <a:p>
            <a:pPr algn="ctr"/>
            <a:r>
              <a:rPr lang="en-US" dirty="0" smtClean="0">
                <a:solidFill>
                  <a:srgbClr val="FF0000"/>
                </a:solidFill>
              </a:rPr>
              <a:t>Recent software work</a:t>
            </a:r>
            <a:endParaRPr lang="en-US" dirty="0">
              <a:solidFill>
                <a:srgbClr val="FF0000"/>
              </a:solidFill>
            </a:endParaRPr>
          </a:p>
        </p:txBody>
      </p:sp>
      <p:sp>
        <p:nvSpPr>
          <p:cNvPr id="8" name="CasellaDiTesto 7"/>
          <p:cNvSpPr txBox="1"/>
          <p:nvPr/>
        </p:nvSpPr>
        <p:spPr>
          <a:xfrm>
            <a:off x="179512" y="4182179"/>
            <a:ext cx="1584176" cy="830997"/>
          </a:xfrm>
          <a:prstGeom prst="rect">
            <a:avLst/>
          </a:prstGeom>
          <a:noFill/>
        </p:spPr>
        <p:txBody>
          <a:bodyPr wrap="square" rtlCol="0">
            <a:spAutoFit/>
          </a:bodyPr>
          <a:lstStyle/>
          <a:p>
            <a:r>
              <a:rPr lang="en-US" sz="1600" b="1" dirty="0" smtClean="0"/>
              <a:t>always assumes one incoming e+ per event</a:t>
            </a:r>
            <a:endParaRPr lang="en-US" sz="1600" b="1" dirty="0"/>
          </a:p>
        </p:txBody>
      </p:sp>
      <p:sp>
        <p:nvSpPr>
          <p:cNvPr id="9" name="Segnaposto numero diapositiva 8"/>
          <p:cNvSpPr>
            <a:spLocks noGrp="1"/>
          </p:cNvSpPr>
          <p:nvPr>
            <p:ph type="sldNum" sz="quarter" idx="12"/>
          </p:nvPr>
        </p:nvSpPr>
        <p:spPr/>
        <p:txBody>
          <a:bodyPr/>
          <a:lstStyle/>
          <a:p>
            <a:fld id="{E7A41E1B-4F70-4964-A407-84C68BE8251C}" type="slidenum">
              <a:rPr lang="it-IT" smtClean="0"/>
              <a:t>5</a:t>
            </a:fld>
            <a:endParaRPr lang="it-IT"/>
          </a:p>
        </p:txBody>
      </p:sp>
    </p:spTree>
    <p:extLst>
      <p:ext uri="{BB962C8B-B14F-4D97-AF65-F5344CB8AC3E}">
        <p14:creationId xmlns:p14="http://schemas.microsoft.com/office/powerpoint/2010/main" val="82724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987824" y="44624"/>
            <a:ext cx="3168352" cy="369332"/>
          </a:xfrm>
          <a:prstGeom prst="rect">
            <a:avLst/>
          </a:prstGeom>
          <a:noFill/>
        </p:spPr>
        <p:txBody>
          <a:bodyPr wrap="square" rtlCol="0">
            <a:spAutoFit/>
          </a:bodyPr>
          <a:lstStyle/>
          <a:p>
            <a:pPr algn="ctr"/>
            <a:r>
              <a:rPr lang="en-US" dirty="0" smtClean="0">
                <a:solidFill>
                  <a:srgbClr val="FF0000"/>
                </a:solidFill>
              </a:rPr>
              <a:t>Recent software work (cont.)</a:t>
            </a:r>
            <a:endParaRPr lang="en-US" dirty="0">
              <a:solidFill>
                <a:srgbClr val="FF0000"/>
              </a:solidFill>
            </a:endParaRPr>
          </a:p>
        </p:txBody>
      </p:sp>
      <p:sp>
        <p:nvSpPr>
          <p:cNvPr id="6" name="CasellaDiTesto 5"/>
          <p:cNvSpPr txBox="1"/>
          <p:nvPr/>
        </p:nvSpPr>
        <p:spPr>
          <a:xfrm>
            <a:off x="251520" y="548680"/>
            <a:ext cx="8352928" cy="1569660"/>
          </a:xfrm>
          <a:prstGeom prst="rect">
            <a:avLst/>
          </a:prstGeom>
          <a:noFill/>
        </p:spPr>
        <p:txBody>
          <a:bodyPr wrap="square" rtlCol="0">
            <a:spAutoFit/>
          </a:bodyPr>
          <a:lstStyle/>
          <a:p>
            <a:r>
              <a:rPr lang="en-US" sz="1600" dirty="0" smtClean="0"/>
              <a:t>work has started in Padova to properly reconstruct and put the muon chamber data in the format defined by </a:t>
            </a:r>
            <a:r>
              <a:rPr lang="en-US" sz="1600" dirty="0" err="1" smtClean="0"/>
              <a:t>tuple.h</a:t>
            </a:r>
            <a:r>
              <a:rPr lang="en-US" sz="1600" dirty="0" smtClean="0"/>
              <a:t> (S. </a:t>
            </a:r>
            <a:r>
              <a:rPr lang="en-US" sz="1600" dirty="0" err="1"/>
              <a:t>V</a:t>
            </a:r>
            <a:r>
              <a:rPr lang="en-US" sz="1600" dirty="0" err="1" smtClean="0"/>
              <a:t>anini</a:t>
            </a:r>
            <a:r>
              <a:rPr lang="en-US" sz="1600" dirty="0" smtClean="0"/>
              <a:t>, A. </a:t>
            </a:r>
            <a:r>
              <a:rPr lang="en-US" sz="1600" dirty="0" err="1" smtClean="0"/>
              <a:t>Lorenzon</a:t>
            </a:r>
            <a:r>
              <a:rPr lang="en-US" sz="1600" dirty="0" smtClean="0"/>
              <a:t>)</a:t>
            </a:r>
          </a:p>
          <a:p>
            <a:endParaRPr lang="en-US" sz="1600" dirty="0"/>
          </a:p>
          <a:p>
            <a:r>
              <a:rPr lang="en-US" sz="1600" dirty="0" smtClean="0"/>
              <a:t>for the Si detectors we expect to have an ASCII file, with an AXIAL like format so to say, like the one circulated by Laura B., which can be “merged” in the muon data tuple at the offline level with a suitable script (some sort of event builder process)</a:t>
            </a:r>
            <a:endParaRPr lang="en-US" sz="1600" dirty="0"/>
          </a:p>
        </p:txBody>
      </p:sp>
      <p:sp>
        <p:nvSpPr>
          <p:cNvPr id="7" name="Segnaposto numero diapositiva 6"/>
          <p:cNvSpPr>
            <a:spLocks noGrp="1"/>
          </p:cNvSpPr>
          <p:nvPr>
            <p:ph type="sldNum" sz="quarter" idx="12"/>
          </p:nvPr>
        </p:nvSpPr>
        <p:spPr/>
        <p:txBody>
          <a:bodyPr/>
          <a:lstStyle/>
          <a:p>
            <a:fld id="{E7A41E1B-4F70-4964-A407-84C68BE8251C}" type="slidenum">
              <a:rPr lang="it-IT" smtClean="0"/>
              <a:t>6</a:t>
            </a:fld>
            <a:endParaRPr lang="it-IT"/>
          </a:p>
        </p:txBody>
      </p:sp>
    </p:spTree>
    <p:extLst>
      <p:ext uri="{BB962C8B-B14F-4D97-AF65-F5344CB8AC3E}">
        <p14:creationId xmlns:p14="http://schemas.microsoft.com/office/powerpoint/2010/main" val="84523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51520" y="380846"/>
            <a:ext cx="5040560" cy="5970865"/>
          </a:xfrm>
          <a:prstGeom prst="rect">
            <a:avLst/>
          </a:prstGeom>
          <a:noFill/>
        </p:spPr>
        <p:txBody>
          <a:bodyPr wrap="square" rtlCol="0">
            <a:spAutoFit/>
          </a:bodyPr>
          <a:lstStyle/>
          <a:p>
            <a:r>
              <a:rPr lang="en-US" dirty="0" err="1" smtClean="0"/>
              <a:t>tbanalysis.C</a:t>
            </a:r>
            <a:r>
              <a:rPr lang="en-US" sz="1600" dirty="0" smtClean="0"/>
              <a:t>, based on the format defined by </a:t>
            </a:r>
            <a:r>
              <a:rPr lang="en-US" sz="1600" dirty="0" err="1" smtClean="0"/>
              <a:t>tuple.h</a:t>
            </a:r>
            <a:endParaRPr lang="en-US" dirty="0" smtClean="0"/>
          </a:p>
          <a:p>
            <a:endParaRPr lang="en-US" sz="1600" dirty="0"/>
          </a:p>
          <a:p>
            <a:pPr>
              <a:buFont typeface="Arial" panose="020B0604020202020204" pitchFamily="34" charset="0"/>
              <a:buChar char="•"/>
            </a:pPr>
            <a:r>
              <a:rPr lang="en-US" sz="1600" dirty="0" smtClean="0"/>
              <a:t> root 5.34.21</a:t>
            </a:r>
          </a:p>
          <a:p>
            <a:pPr>
              <a:buFont typeface="Arial" panose="020B0604020202020204" pitchFamily="34" charset="0"/>
              <a:buChar char="•"/>
            </a:pPr>
            <a:r>
              <a:rPr lang="en-US" sz="1600" dirty="0" smtClean="0"/>
              <a:t> a few overall activity plots</a:t>
            </a:r>
            <a:endParaRPr lang="en-US" sz="1600" dirty="0"/>
          </a:p>
          <a:p>
            <a:pPr>
              <a:buFont typeface="Arial" panose="020B0604020202020204" pitchFamily="34" charset="0"/>
              <a:buChar char="•"/>
            </a:pPr>
            <a:r>
              <a:rPr lang="en-US" sz="1600" dirty="0" smtClean="0"/>
              <a:t> requires activity in 10 20 30 40 50 55 70, both x and y</a:t>
            </a:r>
          </a:p>
          <a:p>
            <a:pPr>
              <a:buFont typeface="Arial" panose="020B0604020202020204" pitchFamily="34" charset="0"/>
              <a:buChar char="•"/>
            </a:pPr>
            <a:r>
              <a:rPr lang="en-US" sz="1600" dirty="0" smtClean="0"/>
              <a:t> mu-:</a:t>
            </a:r>
          </a:p>
          <a:p>
            <a:r>
              <a:rPr lang="en-US" sz="1600" dirty="0" smtClean="0"/>
              <a:t> &gt;= 8 x-hits &amp;&amp; &gt;= 4 y-hits</a:t>
            </a:r>
          </a:p>
          <a:p>
            <a:r>
              <a:rPr lang="en-US" sz="1600" dirty="0" smtClean="0"/>
              <a:t>backward propagation to 50/55 40 30 -&gt; alignment</a:t>
            </a:r>
          </a:p>
          <a:p>
            <a:pPr>
              <a:buFont typeface="Arial" panose="020B0604020202020204" pitchFamily="34" charset="0"/>
              <a:buChar char="•"/>
            </a:pPr>
            <a:r>
              <a:rPr lang="en-US" sz="1600" dirty="0"/>
              <a:t> </a:t>
            </a:r>
            <a:r>
              <a:rPr lang="en-US" sz="1600" dirty="0" smtClean="0"/>
              <a:t>mu+:</a:t>
            </a:r>
          </a:p>
          <a:p>
            <a:r>
              <a:rPr lang="en-US" sz="1600" dirty="0"/>
              <a:t>&gt;= 8 x-hits &amp;&amp; &gt;= 4 y-hits</a:t>
            </a:r>
          </a:p>
          <a:p>
            <a:r>
              <a:rPr lang="en-US" sz="1600" dirty="0" smtClean="0"/>
              <a:t>backward propagation to 51/56 -&gt; alignment</a:t>
            </a:r>
          </a:p>
          <a:p>
            <a:endParaRPr lang="en-US" sz="1600" dirty="0"/>
          </a:p>
          <a:p>
            <a:r>
              <a:rPr lang="en-US" sz="1600" b="1" dirty="0" smtClean="0"/>
              <a:t>to be added:</a:t>
            </a:r>
          </a:p>
          <a:p>
            <a:pPr>
              <a:buFont typeface="Arial" panose="020B0604020202020204" pitchFamily="34" charset="0"/>
              <a:buChar char="•"/>
            </a:pPr>
            <a:r>
              <a:rPr lang="en-US" sz="1600" dirty="0" smtClean="0"/>
              <a:t> hits plotting tool: x-z, y-z views (event display)</a:t>
            </a:r>
          </a:p>
          <a:p>
            <a:pPr>
              <a:buFont typeface="Arial" panose="020B0604020202020204" pitchFamily="34" charset="0"/>
              <a:buChar char="•"/>
            </a:pPr>
            <a:r>
              <a:rPr lang="en-US" sz="1600" dirty="0" smtClean="0"/>
              <a:t> output root file with computed information:</a:t>
            </a:r>
            <a:endParaRPr lang="en-US" sz="1400" dirty="0" smtClean="0"/>
          </a:p>
          <a:p>
            <a:r>
              <a:rPr lang="en-US" sz="1400" dirty="0" err="1" smtClean="0"/>
              <a:t>n_x_hits_mum</a:t>
            </a:r>
            <a:endParaRPr lang="en-US" sz="1400" dirty="0" smtClean="0"/>
          </a:p>
          <a:p>
            <a:r>
              <a:rPr lang="en-US" sz="1400" dirty="0" err="1" smtClean="0"/>
              <a:t>x_pos_mum</a:t>
            </a:r>
            <a:r>
              <a:rPr lang="en-US" sz="1400" dirty="0" smtClean="0"/>
              <a:t>[11] </a:t>
            </a:r>
            <a:r>
              <a:rPr lang="en-US" sz="1400" dirty="0" err="1" smtClean="0"/>
              <a:t>z_x_pos_mum</a:t>
            </a:r>
            <a:r>
              <a:rPr lang="en-US" sz="1400" dirty="0" smtClean="0"/>
              <a:t>[11] </a:t>
            </a:r>
            <a:r>
              <a:rPr lang="en-US" sz="1400" dirty="0" err="1" smtClean="0"/>
              <a:t>x_pos_mum_err</a:t>
            </a:r>
            <a:r>
              <a:rPr lang="en-US" sz="1400" dirty="0" smtClean="0"/>
              <a:t>[11]</a:t>
            </a:r>
          </a:p>
          <a:p>
            <a:r>
              <a:rPr lang="en-US" sz="1400" dirty="0" err="1" smtClean="0"/>
              <a:t>n_y_hits_mum</a:t>
            </a:r>
            <a:endParaRPr lang="en-US" sz="1400" dirty="0" smtClean="0"/>
          </a:p>
          <a:p>
            <a:r>
              <a:rPr lang="en-US" sz="1400" dirty="0" err="1" smtClean="0"/>
              <a:t>y_pos_mum</a:t>
            </a:r>
            <a:r>
              <a:rPr lang="en-US" sz="1400" dirty="0" smtClean="0"/>
              <a:t>[11</a:t>
            </a:r>
            <a:r>
              <a:rPr lang="en-US" sz="1400" dirty="0"/>
              <a:t>] </a:t>
            </a:r>
            <a:r>
              <a:rPr lang="en-US" sz="1400" dirty="0" err="1" smtClean="0"/>
              <a:t>y_x_pos_mum</a:t>
            </a:r>
            <a:r>
              <a:rPr lang="en-US" sz="1400" dirty="0" smtClean="0"/>
              <a:t>[11</a:t>
            </a:r>
            <a:r>
              <a:rPr lang="en-US" sz="1400" dirty="0"/>
              <a:t>] </a:t>
            </a:r>
            <a:r>
              <a:rPr lang="en-US" sz="1400" dirty="0" err="1" smtClean="0"/>
              <a:t>y_pos_mum_err</a:t>
            </a:r>
            <a:r>
              <a:rPr lang="en-US" sz="1400" dirty="0" smtClean="0"/>
              <a:t>[11</a:t>
            </a:r>
            <a:r>
              <a:rPr lang="en-US" sz="1400" dirty="0"/>
              <a:t>]</a:t>
            </a:r>
          </a:p>
          <a:p>
            <a:endParaRPr lang="en-US" sz="1400" dirty="0" smtClean="0"/>
          </a:p>
          <a:p>
            <a:r>
              <a:rPr lang="en-US" sz="1400" dirty="0" err="1" smtClean="0"/>
              <a:t>n_x_hits_mup</a:t>
            </a:r>
            <a:endParaRPr lang="en-US" sz="1400" dirty="0"/>
          </a:p>
          <a:p>
            <a:r>
              <a:rPr lang="en-US" sz="1400" dirty="0" err="1" smtClean="0"/>
              <a:t>x_pos_mup</a:t>
            </a:r>
            <a:r>
              <a:rPr lang="en-US" sz="1400" dirty="0" smtClean="0"/>
              <a:t>[11</a:t>
            </a:r>
            <a:r>
              <a:rPr lang="en-US" sz="1400" dirty="0"/>
              <a:t>] </a:t>
            </a:r>
            <a:r>
              <a:rPr lang="en-US" sz="1400" dirty="0" err="1" smtClean="0"/>
              <a:t>z_x_pos_mup</a:t>
            </a:r>
            <a:r>
              <a:rPr lang="en-US" sz="1400" dirty="0" smtClean="0"/>
              <a:t>[11</a:t>
            </a:r>
            <a:r>
              <a:rPr lang="en-US" sz="1400" dirty="0"/>
              <a:t>] </a:t>
            </a:r>
            <a:r>
              <a:rPr lang="en-US" sz="1400" dirty="0" err="1" smtClean="0"/>
              <a:t>x_pos_mup_err</a:t>
            </a:r>
            <a:r>
              <a:rPr lang="en-US" sz="1400" dirty="0" smtClean="0"/>
              <a:t>[11]</a:t>
            </a:r>
          </a:p>
          <a:p>
            <a:r>
              <a:rPr lang="en-US" sz="1400" dirty="0" err="1" smtClean="0"/>
              <a:t>n_x_hits_mum</a:t>
            </a:r>
            <a:endParaRPr lang="en-US" sz="1400" dirty="0"/>
          </a:p>
          <a:p>
            <a:r>
              <a:rPr lang="en-US" sz="1400" dirty="0" err="1" smtClean="0"/>
              <a:t>y_pos_mup</a:t>
            </a:r>
            <a:r>
              <a:rPr lang="en-US" sz="1400" dirty="0" smtClean="0"/>
              <a:t>[11</a:t>
            </a:r>
            <a:r>
              <a:rPr lang="en-US" sz="1400" dirty="0"/>
              <a:t>] </a:t>
            </a:r>
            <a:r>
              <a:rPr lang="en-US" sz="1400" dirty="0" err="1" smtClean="0"/>
              <a:t>y_x_pos_mup</a:t>
            </a:r>
            <a:r>
              <a:rPr lang="en-US" sz="1400" dirty="0" smtClean="0"/>
              <a:t>[11</a:t>
            </a:r>
            <a:r>
              <a:rPr lang="en-US" sz="1400" dirty="0"/>
              <a:t>] </a:t>
            </a:r>
            <a:r>
              <a:rPr lang="en-US" sz="1400" dirty="0" err="1" smtClean="0"/>
              <a:t>y_pos_mup_err</a:t>
            </a:r>
            <a:r>
              <a:rPr lang="en-US" sz="1400" dirty="0" smtClean="0"/>
              <a:t>[11]</a:t>
            </a:r>
          </a:p>
          <a:p>
            <a:r>
              <a:rPr lang="en-US" sz="1400" dirty="0" smtClean="0"/>
              <a:t>limited to </a:t>
            </a:r>
            <a:r>
              <a:rPr lang="en-US" sz="1400" dirty="0" err="1" smtClean="0"/>
              <a:t>subdet</a:t>
            </a:r>
            <a:r>
              <a:rPr lang="en-US" sz="1400" dirty="0" smtClean="0"/>
              <a:t> 51, 56 and 70</a:t>
            </a:r>
            <a:endParaRPr lang="en-US" sz="1400" dirty="0"/>
          </a:p>
        </p:txBody>
      </p:sp>
      <p:sp>
        <p:nvSpPr>
          <p:cNvPr id="2" name="CasellaDiTesto 1"/>
          <p:cNvSpPr txBox="1"/>
          <p:nvPr/>
        </p:nvSpPr>
        <p:spPr>
          <a:xfrm>
            <a:off x="4716016" y="4293096"/>
            <a:ext cx="3816424" cy="338554"/>
          </a:xfrm>
          <a:prstGeom prst="rect">
            <a:avLst/>
          </a:prstGeom>
          <a:noFill/>
        </p:spPr>
        <p:txBody>
          <a:bodyPr wrap="square" rtlCol="0">
            <a:spAutoFit/>
          </a:bodyPr>
          <a:lstStyle/>
          <a:p>
            <a:r>
              <a:rPr lang="en-US" sz="1600" dirty="0" smtClean="0"/>
              <a:t>copy of whatever is recorded in 10 and 20</a:t>
            </a:r>
            <a:endParaRPr lang="en-US" sz="1600" dirty="0"/>
          </a:p>
        </p:txBody>
      </p:sp>
      <p:sp>
        <p:nvSpPr>
          <p:cNvPr id="5" name="CasellaDiTesto 4"/>
          <p:cNvSpPr txBox="1"/>
          <p:nvPr/>
        </p:nvSpPr>
        <p:spPr>
          <a:xfrm>
            <a:off x="1835696" y="44624"/>
            <a:ext cx="5472608" cy="369332"/>
          </a:xfrm>
          <a:prstGeom prst="rect">
            <a:avLst/>
          </a:prstGeom>
          <a:noFill/>
        </p:spPr>
        <p:txBody>
          <a:bodyPr wrap="square" rtlCol="0">
            <a:spAutoFit/>
          </a:bodyPr>
          <a:lstStyle/>
          <a:p>
            <a:pPr algn="ctr"/>
            <a:r>
              <a:rPr lang="en-US" dirty="0" smtClean="0">
                <a:solidFill>
                  <a:srgbClr val="FF0000"/>
                </a:solidFill>
              </a:rPr>
              <a:t>Recent software work: alignment and monitoring tool</a:t>
            </a:r>
            <a:endParaRPr lang="en-US" dirty="0">
              <a:solidFill>
                <a:srgbClr val="FF0000"/>
              </a:solidFill>
            </a:endParaRPr>
          </a:p>
        </p:txBody>
      </p:sp>
      <p:sp>
        <p:nvSpPr>
          <p:cNvPr id="3" name="Segnaposto numero diapositiva 2"/>
          <p:cNvSpPr>
            <a:spLocks noGrp="1"/>
          </p:cNvSpPr>
          <p:nvPr>
            <p:ph type="sldNum" sz="quarter" idx="12"/>
          </p:nvPr>
        </p:nvSpPr>
        <p:spPr/>
        <p:txBody>
          <a:bodyPr/>
          <a:lstStyle/>
          <a:p>
            <a:fld id="{E7A41E1B-4F70-4964-A407-84C68BE8251C}" type="slidenum">
              <a:rPr lang="it-IT" smtClean="0"/>
              <a:t>7</a:t>
            </a:fld>
            <a:endParaRPr lang="it-IT"/>
          </a:p>
        </p:txBody>
      </p:sp>
      <p:sp>
        <p:nvSpPr>
          <p:cNvPr id="6" name="CasellaDiTesto 5"/>
          <p:cNvSpPr txBox="1"/>
          <p:nvPr/>
        </p:nvSpPr>
        <p:spPr>
          <a:xfrm>
            <a:off x="5292080" y="1124744"/>
            <a:ext cx="3600400" cy="584775"/>
          </a:xfrm>
          <a:prstGeom prst="rect">
            <a:avLst/>
          </a:prstGeom>
          <a:noFill/>
        </p:spPr>
        <p:txBody>
          <a:bodyPr wrap="square" rtlCol="0">
            <a:spAutoFit/>
          </a:bodyPr>
          <a:lstStyle/>
          <a:p>
            <a:pPr marL="85725" indent="-85725">
              <a:buFont typeface="Arial" panose="020B0604020202020204" pitchFamily="34" charset="0"/>
              <a:buChar char="•"/>
            </a:pPr>
            <a:r>
              <a:rPr lang="en-US" sz="1600" dirty="0" smtClean="0"/>
              <a:t> hits can be translated in a subdetector dependent way before any use</a:t>
            </a:r>
            <a:endParaRPr lang="en-US" sz="1600" dirty="0"/>
          </a:p>
        </p:txBody>
      </p:sp>
    </p:spTree>
    <p:extLst>
      <p:ext uri="{BB962C8B-B14F-4D97-AF65-F5344CB8AC3E}">
        <p14:creationId xmlns:p14="http://schemas.microsoft.com/office/powerpoint/2010/main" val="128838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638175"/>
            <a:ext cx="8248650" cy="558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sellaDiTesto 4"/>
          <p:cNvSpPr txBox="1"/>
          <p:nvPr/>
        </p:nvSpPr>
        <p:spPr>
          <a:xfrm>
            <a:off x="899592" y="44624"/>
            <a:ext cx="7416824" cy="369332"/>
          </a:xfrm>
          <a:prstGeom prst="rect">
            <a:avLst/>
          </a:prstGeom>
          <a:noFill/>
        </p:spPr>
        <p:txBody>
          <a:bodyPr wrap="square" rtlCol="0">
            <a:spAutoFit/>
          </a:bodyPr>
          <a:lstStyle/>
          <a:p>
            <a:pPr algn="ctr"/>
            <a:r>
              <a:rPr lang="en-US" dirty="0" smtClean="0">
                <a:solidFill>
                  <a:srgbClr val="FF0000"/>
                </a:solidFill>
              </a:rPr>
              <a:t>is alive plot</a:t>
            </a:r>
            <a:endParaRPr lang="en-US" dirty="0">
              <a:solidFill>
                <a:srgbClr val="FF0000"/>
              </a:solidFill>
            </a:endParaRPr>
          </a:p>
        </p:txBody>
      </p:sp>
      <p:sp>
        <p:nvSpPr>
          <p:cNvPr id="4" name="Segnaposto numero diapositiva 3"/>
          <p:cNvSpPr>
            <a:spLocks noGrp="1"/>
          </p:cNvSpPr>
          <p:nvPr>
            <p:ph type="sldNum" sz="quarter" idx="12"/>
          </p:nvPr>
        </p:nvSpPr>
        <p:spPr/>
        <p:txBody>
          <a:bodyPr/>
          <a:lstStyle/>
          <a:p>
            <a:fld id="{E7A41E1B-4F70-4964-A407-84C68BE8251C}" type="slidenum">
              <a:rPr lang="it-IT" smtClean="0"/>
              <a:t>8</a:t>
            </a:fld>
            <a:endParaRPr lang="it-IT"/>
          </a:p>
        </p:txBody>
      </p:sp>
    </p:spTree>
    <p:extLst>
      <p:ext uri="{BB962C8B-B14F-4D97-AF65-F5344CB8AC3E}">
        <p14:creationId xmlns:p14="http://schemas.microsoft.com/office/powerpoint/2010/main" val="4081393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548680"/>
            <a:ext cx="41243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179" y="548680"/>
            <a:ext cx="41243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sellaDiTesto 3"/>
          <p:cNvSpPr txBox="1"/>
          <p:nvPr/>
        </p:nvSpPr>
        <p:spPr>
          <a:xfrm>
            <a:off x="467544" y="332656"/>
            <a:ext cx="792088" cy="369332"/>
          </a:xfrm>
          <a:prstGeom prst="rect">
            <a:avLst/>
          </a:prstGeom>
          <a:noFill/>
        </p:spPr>
        <p:txBody>
          <a:bodyPr wrap="square" rtlCol="0">
            <a:spAutoFit/>
          </a:bodyPr>
          <a:lstStyle/>
          <a:p>
            <a:r>
              <a:rPr lang="en-US" dirty="0" smtClean="0"/>
              <a:t>55</a:t>
            </a:r>
            <a:endParaRPr lang="en-US" dirty="0"/>
          </a:p>
        </p:txBody>
      </p:sp>
      <p:sp>
        <p:nvSpPr>
          <p:cNvPr id="7" name="CasellaDiTesto 6"/>
          <p:cNvSpPr txBox="1"/>
          <p:nvPr/>
        </p:nvSpPr>
        <p:spPr>
          <a:xfrm>
            <a:off x="5436096" y="332656"/>
            <a:ext cx="792088" cy="369332"/>
          </a:xfrm>
          <a:prstGeom prst="rect">
            <a:avLst/>
          </a:prstGeom>
          <a:noFill/>
        </p:spPr>
        <p:txBody>
          <a:bodyPr wrap="square" rtlCol="0">
            <a:spAutoFit/>
          </a:bodyPr>
          <a:lstStyle/>
          <a:p>
            <a:r>
              <a:rPr lang="en-US" dirty="0" smtClean="0"/>
              <a:t>50</a:t>
            </a:r>
            <a:endParaRPr 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3806527"/>
            <a:ext cx="41243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asellaDiTesto 8"/>
          <p:cNvSpPr txBox="1"/>
          <p:nvPr/>
        </p:nvSpPr>
        <p:spPr>
          <a:xfrm>
            <a:off x="467544" y="3573016"/>
            <a:ext cx="792088" cy="369332"/>
          </a:xfrm>
          <a:prstGeom prst="rect">
            <a:avLst/>
          </a:prstGeom>
          <a:noFill/>
        </p:spPr>
        <p:txBody>
          <a:bodyPr wrap="square" rtlCol="0">
            <a:spAutoFit/>
          </a:bodyPr>
          <a:lstStyle/>
          <a:p>
            <a:r>
              <a:rPr lang="en-US" dirty="0" smtClean="0"/>
              <a:t>40</a:t>
            </a:r>
            <a:endParaRPr lang="en-US" dirty="0"/>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179" y="3789040"/>
            <a:ext cx="41243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asellaDiTesto 10"/>
          <p:cNvSpPr txBox="1"/>
          <p:nvPr/>
        </p:nvSpPr>
        <p:spPr>
          <a:xfrm>
            <a:off x="5436096" y="3573016"/>
            <a:ext cx="792088" cy="369332"/>
          </a:xfrm>
          <a:prstGeom prst="rect">
            <a:avLst/>
          </a:prstGeom>
          <a:noFill/>
        </p:spPr>
        <p:txBody>
          <a:bodyPr wrap="square" rtlCol="0">
            <a:spAutoFit/>
          </a:bodyPr>
          <a:lstStyle/>
          <a:p>
            <a:r>
              <a:rPr lang="en-US" dirty="0"/>
              <a:t>3</a:t>
            </a:r>
            <a:r>
              <a:rPr lang="en-US" dirty="0" smtClean="0"/>
              <a:t>0</a:t>
            </a:r>
            <a:endParaRPr lang="en-US" dirty="0"/>
          </a:p>
        </p:txBody>
      </p:sp>
      <p:sp>
        <p:nvSpPr>
          <p:cNvPr id="5" name="CasellaDiTesto 4"/>
          <p:cNvSpPr txBox="1"/>
          <p:nvPr/>
        </p:nvSpPr>
        <p:spPr>
          <a:xfrm>
            <a:off x="899592" y="44624"/>
            <a:ext cx="7416824" cy="369332"/>
          </a:xfrm>
          <a:prstGeom prst="rect">
            <a:avLst/>
          </a:prstGeom>
          <a:noFill/>
        </p:spPr>
        <p:txBody>
          <a:bodyPr wrap="square" rtlCol="0">
            <a:spAutoFit/>
          </a:bodyPr>
          <a:lstStyle/>
          <a:p>
            <a:pPr algn="ctr"/>
            <a:r>
              <a:rPr lang="en-US" dirty="0" smtClean="0">
                <a:solidFill>
                  <a:srgbClr val="FF0000"/>
                </a:solidFill>
              </a:rPr>
              <a:t>mu- line, difference between the extrapolated and the MEASURED position</a:t>
            </a:r>
            <a:endParaRPr lang="en-US" dirty="0">
              <a:solidFill>
                <a:srgbClr val="FF0000"/>
              </a:solidFill>
            </a:endParaRPr>
          </a:p>
        </p:txBody>
      </p:sp>
      <p:sp>
        <p:nvSpPr>
          <p:cNvPr id="6" name="CasellaDiTesto 5"/>
          <p:cNvSpPr txBox="1"/>
          <p:nvPr/>
        </p:nvSpPr>
        <p:spPr>
          <a:xfrm>
            <a:off x="539552" y="4005064"/>
            <a:ext cx="1080120" cy="584775"/>
          </a:xfrm>
          <a:prstGeom prst="rect">
            <a:avLst/>
          </a:prstGeom>
          <a:noFill/>
        </p:spPr>
        <p:txBody>
          <a:bodyPr wrap="square" rtlCol="0">
            <a:spAutoFit/>
          </a:bodyPr>
          <a:lstStyle/>
          <a:p>
            <a:pPr algn="ctr"/>
            <a:r>
              <a:rPr lang="en-US" sz="1600" dirty="0" smtClean="0"/>
              <a:t>estimated p effect</a:t>
            </a:r>
            <a:endParaRPr lang="en-US" sz="1600" dirty="0"/>
          </a:p>
        </p:txBody>
      </p:sp>
      <p:sp>
        <p:nvSpPr>
          <p:cNvPr id="8" name="CasellaDiTesto 7"/>
          <p:cNvSpPr txBox="1"/>
          <p:nvPr/>
        </p:nvSpPr>
        <p:spPr>
          <a:xfrm>
            <a:off x="539552" y="764704"/>
            <a:ext cx="360040" cy="369332"/>
          </a:xfrm>
          <a:prstGeom prst="rect">
            <a:avLst/>
          </a:prstGeom>
          <a:noFill/>
        </p:spPr>
        <p:txBody>
          <a:bodyPr wrap="square" rtlCol="0">
            <a:spAutoFit/>
          </a:bodyPr>
          <a:lstStyle/>
          <a:p>
            <a:r>
              <a:rPr lang="en-US" dirty="0" smtClean="0"/>
              <a:t>X</a:t>
            </a:r>
            <a:endParaRPr lang="en-US" dirty="0"/>
          </a:p>
        </p:txBody>
      </p:sp>
      <p:sp>
        <p:nvSpPr>
          <p:cNvPr id="15" name="CasellaDiTesto 14"/>
          <p:cNvSpPr txBox="1"/>
          <p:nvPr/>
        </p:nvSpPr>
        <p:spPr>
          <a:xfrm>
            <a:off x="539552" y="2132856"/>
            <a:ext cx="360040" cy="369332"/>
          </a:xfrm>
          <a:prstGeom prst="rect">
            <a:avLst/>
          </a:prstGeom>
          <a:noFill/>
        </p:spPr>
        <p:txBody>
          <a:bodyPr wrap="square" rtlCol="0">
            <a:spAutoFit/>
          </a:bodyPr>
          <a:lstStyle/>
          <a:p>
            <a:r>
              <a:rPr lang="en-US" dirty="0"/>
              <a:t>Y</a:t>
            </a:r>
          </a:p>
        </p:txBody>
      </p:sp>
      <p:sp>
        <p:nvSpPr>
          <p:cNvPr id="10" name="Segnaposto numero diapositiva 9"/>
          <p:cNvSpPr>
            <a:spLocks noGrp="1"/>
          </p:cNvSpPr>
          <p:nvPr>
            <p:ph type="sldNum" sz="quarter" idx="12"/>
          </p:nvPr>
        </p:nvSpPr>
        <p:spPr/>
        <p:txBody>
          <a:bodyPr/>
          <a:lstStyle/>
          <a:p>
            <a:fld id="{E7A41E1B-4F70-4964-A407-84C68BE8251C}" type="slidenum">
              <a:rPr lang="it-IT" smtClean="0"/>
              <a:t>9</a:t>
            </a:fld>
            <a:endParaRPr lang="it-IT"/>
          </a:p>
        </p:txBody>
      </p:sp>
    </p:spTree>
    <p:extLst>
      <p:ext uri="{BB962C8B-B14F-4D97-AF65-F5344CB8AC3E}">
        <p14:creationId xmlns:p14="http://schemas.microsoft.com/office/powerpoint/2010/main" val="1707942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848</Words>
  <Application>Microsoft Office PowerPoint</Application>
  <PresentationFormat>Presentazione su schermo (4:3)</PresentationFormat>
  <Paragraphs>133</Paragraphs>
  <Slides>11</Slides>
  <Notes>0</Notes>
  <HiddenSlides>0</HiddenSlides>
  <MMClips>0</MMClips>
  <ScaleCrop>false</ScaleCrop>
  <HeadingPairs>
    <vt:vector size="4" baseType="variant">
      <vt:variant>
        <vt:lpstr>Tema</vt:lpstr>
      </vt:variant>
      <vt:variant>
        <vt:i4>1</vt:i4>
      </vt:variant>
      <vt:variant>
        <vt:lpstr>Titoli diapositive</vt:lpstr>
      </vt:variant>
      <vt:variant>
        <vt:i4>11</vt:i4>
      </vt:variant>
    </vt:vector>
  </HeadingPairs>
  <TitlesOfParts>
    <vt:vector size="12"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bertolin</dc:creator>
  <cp:lastModifiedBy>bertolin</cp:lastModifiedBy>
  <cp:revision>48</cp:revision>
  <dcterms:created xsi:type="dcterms:W3CDTF">2017-06-01T09:46:24Z</dcterms:created>
  <dcterms:modified xsi:type="dcterms:W3CDTF">2017-06-28T09:22:21Z</dcterms:modified>
</cp:coreProperties>
</file>