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942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08/06/2017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611560" y="1268760"/>
            <a:ext cx="6768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Report on recent LEMMA experimental setup studies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Bertolin</a:t>
            </a:r>
            <a:r>
              <a:rPr lang="en-US" dirty="0" smtClean="0"/>
              <a:t>, A. </a:t>
            </a:r>
            <a:r>
              <a:rPr lang="en-US" dirty="0" err="1" smtClean="0"/>
              <a:t>Lorenzon</a:t>
            </a:r>
            <a:r>
              <a:rPr lang="en-US" dirty="0" smtClean="0"/>
              <a:t>, L. </a:t>
            </a:r>
            <a:r>
              <a:rPr lang="en-US" dirty="0" err="1" smtClean="0"/>
              <a:t>Sestini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026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6492"/>
            <a:ext cx="5638096" cy="342857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745600" y="1724615"/>
            <a:ext cx="3218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axis: from 0 mm to -1000 m</a:t>
            </a:r>
          </a:p>
          <a:p>
            <a:r>
              <a:rPr lang="en-US" dirty="0" smtClean="0"/>
              <a:t>y axis: 1 m</a:t>
            </a:r>
          </a:p>
          <a:p>
            <a:r>
              <a:rPr lang="en-US" dirty="0" smtClean="0"/>
              <a:t>z axis: 1 m</a:t>
            </a:r>
          </a:p>
          <a:p>
            <a:r>
              <a:rPr lang="en-US" dirty="0" smtClean="0"/>
              <a:t>cross checked with Marco 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55305"/>
            <a:ext cx="4124325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4139952" y="465313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MCMC_v4_10k_FTFP_air.root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251520" y="1886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Tuning of Fe-shield position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37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55305"/>
            <a:ext cx="4124325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4139952" y="4614227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MCMC_v5_20k_FTFP_air_gun4cmq_shield50cm.root</a:t>
            </a:r>
          </a:p>
          <a:p>
            <a:r>
              <a:rPr lang="en-US" sz="1600" dirty="0" smtClean="0"/>
              <a:t>x = +325 mm does not intercept any of the  </a:t>
            </a:r>
            <a:r>
              <a:rPr lang="en-US" sz="1600" dirty="0" smtClean="0"/>
              <a:t>mu- from </a:t>
            </a:r>
            <a:r>
              <a:rPr lang="en-US" sz="1600" dirty="0" smtClean="0"/>
              <a:t>annihilation </a:t>
            </a:r>
            <a:endParaRPr lang="en-US" sz="1600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6492"/>
            <a:ext cx="5638096" cy="3428572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5670376" y="1844824"/>
            <a:ext cx="3438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 axis: from +325 mm to -1675 mm </a:t>
            </a:r>
          </a:p>
          <a:p>
            <a:r>
              <a:rPr lang="en-US" dirty="0" smtClean="0"/>
              <a:t>y axis: 1 m</a:t>
            </a:r>
          </a:p>
          <a:p>
            <a:r>
              <a:rPr lang="en-US" dirty="0" smtClean="0"/>
              <a:t>z axis: 0.5 m</a:t>
            </a:r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4662000" y="1836000"/>
            <a:ext cx="288032" cy="720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/>
          <p:cNvSpPr txBox="1"/>
          <p:nvPr/>
        </p:nvSpPr>
        <p:spPr>
          <a:xfrm>
            <a:off x="251520" y="1886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Tuning of Fe-shield position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0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9" y="3378284"/>
            <a:ext cx="5774055" cy="314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9" y="498921"/>
            <a:ext cx="4124325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4572000" y="16195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xh</a:t>
            </a:r>
            <a:r>
              <a:rPr lang="en-US" dirty="0" smtClean="0"/>
              <a:t> &gt; 700 mm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51520" y="18864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Tuning of Fe-shield position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189666" y="4139788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+325 mm </a:t>
            </a:r>
          </a:p>
        </p:txBody>
      </p:sp>
      <p:sp>
        <p:nvSpPr>
          <p:cNvPr id="7" name="Rettangolo 6"/>
          <p:cNvSpPr/>
          <p:nvPr/>
        </p:nvSpPr>
        <p:spPr>
          <a:xfrm>
            <a:off x="6012160" y="4509120"/>
            <a:ext cx="19229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asked for a test with:</a:t>
            </a:r>
          </a:p>
          <a:p>
            <a:r>
              <a:rPr lang="en-US" sz="1600" dirty="0" smtClean="0"/>
              <a:t>x </a:t>
            </a:r>
            <a:r>
              <a:rPr lang="en-US" sz="1600" dirty="0"/>
              <a:t>= +</a:t>
            </a:r>
            <a:r>
              <a:rPr lang="en-US" sz="1600" dirty="0" smtClean="0"/>
              <a:t>390 </a:t>
            </a:r>
            <a:r>
              <a:rPr lang="en-US" sz="1600" dirty="0"/>
              <a:t>mm </a:t>
            </a:r>
          </a:p>
        </p:txBody>
      </p:sp>
    </p:spTree>
    <p:extLst>
      <p:ext uri="{BB962C8B-B14F-4D97-AF65-F5344CB8AC3E}">
        <p14:creationId xmlns:p14="http://schemas.microsoft.com/office/powerpoint/2010/main" val="235981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51520" y="738570"/>
            <a:ext cx="4392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physics list:  BERT</a:t>
            </a:r>
          </a:p>
          <a:p>
            <a:r>
              <a:rPr lang="en-US" sz="1600" dirty="0" smtClean="0"/>
              <a:t>data size: 1 M</a:t>
            </a:r>
          </a:p>
          <a:p>
            <a:r>
              <a:rPr lang="en-US" sz="1600" dirty="0" smtClean="0"/>
              <a:t>“trigger”: mu- mu+ pair in </a:t>
            </a:r>
            <a:r>
              <a:rPr lang="en-US" sz="1600" dirty="0" err="1" smtClean="0"/>
              <a:t>subdet</a:t>
            </a:r>
            <a:r>
              <a:rPr lang="en-US" sz="1600" dirty="0" smtClean="0"/>
              <a:t> 70</a:t>
            </a:r>
          </a:p>
          <a:p>
            <a:endParaRPr lang="en-US" sz="1600" dirty="0" smtClean="0"/>
          </a:p>
          <a:p>
            <a:r>
              <a:rPr lang="en-US" sz="1600" dirty="0" smtClean="0"/>
              <a:t>MC </a:t>
            </a:r>
            <a:r>
              <a:rPr lang="en-US" sz="1600" dirty="0" smtClean="0"/>
              <a:t>generation trial: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 one entry, out of the “signal </a:t>
            </a:r>
            <a:r>
              <a:rPr lang="en-US" sz="1600" dirty="0" err="1" smtClean="0"/>
              <a:t>xh</a:t>
            </a:r>
            <a:r>
              <a:rPr lang="en-US" sz="1600" dirty="0" smtClean="0"/>
              <a:t> range”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US" sz="1600" dirty="0" smtClean="0"/>
              <a:t>no entry</a:t>
            </a:r>
            <a:endParaRPr lang="en-US" sz="1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18864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Background from the BERT physic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598368" y="332656"/>
            <a:ext cx="35101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Run Summary:</a:t>
            </a:r>
          </a:p>
          <a:p>
            <a:r>
              <a:rPr lang="en-US" sz="1600" dirty="0"/>
              <a:t>   Number of events processed: 1M</a:t>
            </a:r>
          </a:p>
          <a:p>
            <a:r>
              <a:rPr lang="en-US" sz="1600" dirty="0"/>
              <a:t>   Time: 162992s = 1d 21h 16min 32s</a:t>
            </a:r>
          </a:p>
          <a:p>
            <a:r>
              <a:rPr lang="en-US" sz="1600" dirty="0"/>
              <a:t>   Dim: 5.8GB</a:t>
            </a:r>
          </a:p>
        </p:txBody>
      </p:sp>
    </p:spTree>
    <p:extLst>
      <p:ext uri="{BB962C8B-B14F-4D97-AF65-F5344CB8AC3E}">
        <p14:creationId xmlns:p14="http://schemas.microsoft.com/office/powerpoint/2010/main" val="198959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240745"/>
            <a:ext cx="412432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083" y="1234495"/>
            <a:ext cx="412432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970799"/>
            <a:ext cx="41243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3"/>
          <p:cNvSpPr/>
          <p:nvPr/>
        </p:nvSpPr>
        <p:spPr>
          <a:xfrm>
            <a:off x="4176464" y="4114815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10K </a:t>
            </a:r>
            <a:r>
              <a:rPr lang="en-US" sz="1600" dirty="0" smtClean="0"/>
              <a:t>1e+6</a:t>
            </a:r>
            <a:endParaRPr lang="en-US" sz="1600" dirty="0"/>
          </a:p>
          <a:p>
            <a:r>
              <a:rPr lang="en-US" sz="1600" dirty="0" smtClean="0"/>
              <a:t>2455 (reco) / 3086 (in acceptance)</a:t>
            </a:r>
            <a:endParaRPr lang="en-US" sz="1600" dirty="0"/>
          </a:p>
          <a:p>
            <a:r>
              <a:rPr lang="en-US" sz="1600" dirty="0"/>
              <a:t>integrated: 0.712605</a:t>
            </a:r>
          </a:p>
          <a:p>
            <a:endParaRPr lang="en-US" sz="1600" dirty="0"/>
          </a:p>
          <a:p>
            <a:r>
              <a:rPr lang="en-US" sz="1600" dirty="0"/>
              <a:t>1M  </a:t>
            </a:r>
            <a:r>
              <a:rPr lang="en-US" sz="1600" dirty="0" smtClean="0"/>
              <a:t>1e+3</a:t>
            </a:r>
            <a:endParaRPr lang="en-US" sz="1600" dirty="0"/>
          </a:p>
          <a:p>
            <a:r>
              <a:rPr lang="en-US" sz="1600" dirty="0" smtClean="0"/>
              <a:t>402 (reco) / 516 (in acceptance)</a:t>
            </a:r>
            <a:endParaRPr lang="en-US" sz="1600" dirty="0"/>
          </a:p>
          <a:p>
            <a:r>
              <a:rPr lang="en-US" sz="1600" dirty="0" smtClean="0"/>
              <a:t>integrated</a:t>
            </a:r>
            <a:r>
              <a:rPr lang="en-US" sz="1600" dirty="0"/>
              <a:t>: 0.703869</a:t>
            </a:r>
          </a:p>
          <a:p>
            <a:endParaRPr lang="en-US" sz="1600" dirty="0"/>
          </a:p>
          <a:p>
            <a:r>
              <a:rPr lang="en-US" sz="1600" dirty="0"/>
              <a:t>root [0] 2455./402.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const</a:t>
            </a:r>
            <a:r>
              <a:rPr lang="en-US" sz="1600" dirty="0"/>
              <a:t> double)6.10696517412935336e+00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7668344" y="5194935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1M 1e+3</a:t>
            </a:r>
          </a:p>
          <a:p>
            <a:r>
              <a:rPr lang="en-US" sz="1400" dirty="0">
                <a:latin typeface="Symbol" panose="05050102010706020507" pitchFamily="18" charset="2"/>
              </a:rPr>
              <a:t>º</a:t>
            </a:r>
          </a:p>
          <a:p>
            <a:r>
              <a:rPr lang="en-US" sz="1400" dirty="0" smtClean="0"/>
              <a:t>1K 1e+6</a:t>
            </a:r>
            <a:endParaRPr lang="en-US" sz="1400" dirty="0"/>
          </a:p>
        </p:txBody>
      </p:sp>
      <p:sp>
        <p:nvSpPr>
          <p:cNvPr id="7" name="Rettangolo 6"/>
          <p:cNvSpPr/>
          <p:nvPr/>
        </p:nvSpPr>
        <p:spPr>
          <a:xfrm>
            <a:off x="5742384" y="44624"/>
            <a:ext cx="33661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Run Summary:</a:t>
            </a:r>
          </a:p>
          <a:p>
            <a:r>
              <a:rPr lang="en-US" sz="1600" dirty="0"/>
              <a:t>   Number of events processed: 1M</a:t>
            </a:r>
          </a:p>
          <a:p>
            <a:r>
              <a:rPr lang="en-US" sz="1600" dirty="0"/>
              <a:t>   Time: 234632s = 2d 17h 10min 32s</a:t>
            </a:r>
          </a:p>
          <a:p>
            <a:r>
              <a:rPr lang="en-US" sz="1600" dirty="0"/>
              <a:t>   Dim: 5.1GB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51520" y="18864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Signal generation with 1e+3 enhancement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5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25063"/>
            <a:ext cx="5361623" cy="362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tangolo 3"/>
          <p:cNvSpPr/>
          <p:nvPr/>
        </p:nvSpPr>
        <p:spPr>
          <a:xfrm>
            <a:off x="35496" y="758517"/>
            <a:ext cx="4734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MCMC_v5_10k_mumu_air_gun4cmq_shield50cm.root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881" y="3185303"/>
            <a:ext cx="5361623" cy="362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tangolo 4"/>
          <p:cNvSpPr/>
          <p:nvPr/>
        </p:nvSpPr>
        <p:spPr>
          <a:xfrm>
            <a:off x="5436096" y="2946430"/>
            <a:ext cx="2117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MCMC_1M_signal.root</a:t>
            </a:r>
          </a:p>
        </p:txBody>
      </p:sp>
      <p:sp>
        <p:nvSpPr>
          <p:cNvPr id="2" name="Rettangolo 1"/>
          <p:cNvSpPr/>
          <p:nvPr/>
        </p:nvSpPr>
        <p:spPr>
          <a:xfrm>
            <a:off x="5742384" y="44624"/>
            <a:ext cx="33661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Run Summary:</a:t>
            </a:r>
          </a:p>
          <a:p>
            <a:r>
              <a:rPr lang="en-US" sz="1600" dirty="0"/>
              <a:t>   Number of events processed: 1M</a:t>
            </a:r>
          </a:p>
          <a:p>
            <a:r>
              <a:rPr lang="en-US" sz="1600" dirty="0"/>
              <a:t>   Time: 234632s = 2d 17h 10min 32s</a:t>
            </a:r>
          </a:p>
          <a:p>
            <a:r>
              <a:rPr lang="en-US" sz="1600" dirty="0"/>
              <a:t>   Dim: 5.1GB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251520" y="18864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Signal generation with 1e+3 enhancement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9" y="1294799"/>
            <a:ext cx="9073515" cy="422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5"/>
          <p:cNvSpPr/>
          <p:nvPr/>
        </p:nvSpPr>
        <p:spPr>
          <a:xfrm>
            <a:off x="2213992" y="1074222"/>
            <a:ext cx="4734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MCMC_v5_10k_mumu_air_gun4cmq_shield50cm.root</a:t>
            </a:r>
          </a:p>
        </p:txBody>
      </p:sp>
    </p:spTree>
    <p:extLst>
      <p:ext uri="{BB962C8B-B14F-4D97-AF65-F5344CB8AC3E}">
        <p14:creationId xmlns:p14="http://schemas.microsoft.com/office/powerpoint/2010/main" val="507085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285</Words>
  <Application>Microsoft Office PowerPoint</Application>
  <PresentationFormat>Presentazione su schermo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bertolin</dc:creator>
  <cp:lastModifiedBy>bertolin</cp:lastModifiedBy>
  <cp:revision>18</cp:revision>
  <dcterms:created xsi:type="dcterms:W3CDTF">2017-06-01T09:46:24Z</dcterms:created>
  <dcterms:modified xsi:type="dcterms:W3CDTF">2017-06-08T06:54:36Z</dcterms:modified>
</cp:coreProperties>
</file>