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57"/>
  </p:notesMasterIdLst>
  <p:sldIdLst>
    <p:sldId id="256" r:id="rId2"/>
    <p:sldId id="325"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7" r:id="rId22"/>
    <p:sldId id="318" r:id="rId23"/>
    <p:sldId id="319" r:id="rId24"/>
    <p:sldId id="320" r:id="rId25"/>
    <p:sldId id="321" r:id="rId26"/>
    <p:sldId id="322" r:id="rId27"/>
    <p:sldId id="323" r:id="rId28"/>
    <p:sldId id="324" r:id="rId29"/>
    <p:sldId id="282" r:id="rId30"/>
    <p:sldId id="283" r:id="rId31"/>
    <p:sldId id="285" r:id="rId32"/>
    <p:sldId id="287" r:id="rId33"/>
    <p:sldId id="288" r:id="rId34"/>
    <p:sldId id="289" r:id="rId35"/>
    <p:sldId id="291" r:id="rId36"/>
    <p:sldId id="292" r:id="rId37"/>
    <p:sldId id="293" r:id="rId38"/>
    <p:sldId id="294" r:id="rId39"/>
    <p:sldId id="295" r:id="rId40"/>
    <p:sldId id="297" r:id="rId41"/>
    <p:sldId id="281" r:id="rId42"/>
    <p:sldId id="259" r:id="rId43"/>
    <p:sldId id="260" r:id="rId44"/>
    <p:sldId id="261" r:id="rId45"/>
    <p:sldId id="263" r:id="rId46"/>
    <p:sldId id="264" r:id="rId47"/>
    <p:sldId id="265" r:id="rId48"/>
    <p:sldId id="266" r:id="rId49"/>
    <p:sldId id="267" r:id="rId50"/>
    <p:sldId id="270" r:id="rId51"/>
    <p:sldId id="275" r:id="rId52"/>
    <p:sldId id="276" r:id="rId53"/>
    <p:sldId id="277" r:id="rId54"/>
    <p:sldId id="278" r:id="rId55"/>
    <p:sldId id="280" r:id="rId56"/>
  </p:sldIdLst>
  <p:sldSz cx="9144000" cy="5143500" type="screen16x9"/>
  <p:notesSz cx="6858000" cy="9144000"/>
  <p:embeddedFontLst>
    <p:embeddedFont>
      <p:font typeface="Gill Sans MT" pitchFamily="34" charset="0"/>
      <p:regular r:id="rId58"/>
      <p:bold r:id="rId59"/>
      <p:italic r:id="rId60"/>
      <p:boldItalic r:id="rId61"/>
    </p:embeddedFont>
    <p:embeddedFont>
      <p:font typeface="Wingdings 2" pitchFamily="18" charset="2"/>
      <p:regular r:id="rId62"/>
    </p:embeddedFont>
    <p:embeddedFont>
      <p:font typeface="Verdana" pitchFamily="34" charset="0"/>
      <p:regular r:id="rId63"/>
      <p:bold r:id="rId64"/>
      <p:italic r:id="rId65"/>
      <p:boldItalic r:id="rId66"/>
    </p:embeddedFont>
    <p:embeddedFont>
      <p:font typeface="Roboto" charset="0"/>
      <p:regular r:id="rId67"/>
      <p:bold r:id="rId68"/>
      <p:italic r:id="rId69"/>
      <p:boldItalic r:id="rId70"/>
    </p:embeddedFont>
    <p:embeddedFont>
      <p:font typeface="Consolas" pitchFamily="49" charset="0"/>
      <p:regular r:id="rId71"/>
      <p:bold r:id="rId72"/>
      <p:italic r:id="rId73"/>
      <p:boldItalic r:id="rId74"/>
    </p:embeddedFont>
    <p:embeddedFont>
      <p:font typeface="Open Sans"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6.fntdata"/><Relationship Id="rId68" Type="http://schemas.openxmlformats.org/officeDocument/2006/relationships/font" Target="fonts/font11.fntdata"/><Relationship Id="rId76" Type="http://schemas.openxmlformats.org/officeDocument/2006/relationships/font" Target="fonts/font19.fntdata"/><Relationship Id="rId7" Type="http://schemas.openxmlformats.org/officeDocument/2006/relationships/slide" Target="slides/slide6.xml"/><Relationship Id="rId71"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font" Target="fonts/font17.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78" Type="http://schemas.openxmlformats.org/officeDocument/2006/relationships/font" Target="fonts/font21.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5.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7/12/2016</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pPr lvl="0" algn="r">
                <a:spcBef>
                  <a:spcPts val="0"/>
                </a:spcBef>
                <a:buNone/>
              </a:pPr>
              <a:t>‹#›</a:t>
            </a:fld>
            <a:endParaRPr lang="en" sz="1000">
              <a:solidFill>
                <a:schemeClr val="lt2"/>
              </a:solidFill>
              <a:latin typeface="Roboto"/>
              <a:ea typeface="Roboto"/>
              <a:cs typeface="Roboto"/>
              <a:sym typeface="Roboto"/>
            </a:endParaRPr>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7/12/2016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pPr lvl="0" algn="r">
                <a:spcBef>
                  <a:spcPts val="0"/>
                </a:spcBef>
                <a:buNone/>
              </a:pPr>
              <a:t>‹#›</a:t>
            </a:fld>
            <a:endParaRPr lang="en" sz="1000">
              <a:solidFill>
                <a:schemeClr val="lt2"/>
              </a:solidFill>
              <a:latin typeface="Roboto"/>
              <a:ea typeface="Roboto"/>
              <a:cs typeface="Roboto"/>
              <a:sym typeface="Roboto"/>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7/12/2016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pPr lvl="0" algn="r">
                <a:spcBef>
                  <a:spcPts val="0"/>
                </a:spcBef>
                <a:buNone/>
              </a:pPr>
              <a:t>‹#›</a:t>
            </a:fld>
            <a:endParaRPr lang="en" sz="1000">
              <a:solidFill>
                <a:schemeClr val="lt2"/>
              </a:solidFill>
              <a:latin typeface="Roboto"/>
              <a:ea typeface="Roboto"/>
              <a:cs typeface="Roboto"/>
              <a:sym typeface="Roboto"/>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8FC5F6-F338-4AE4-BB23-26385BCFC423}" type="datetimeFigureOut">
              <a:rPr lang="en-US" smtClean="0"/>
              <a:pPr/>
              <a:t>7/12/2016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113E31D-E2AB-40D1-8B51-AFA5AFEF39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7/12/2016</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pPr lvl="0" algn="r">
                <a:spcBef>
                  <a:spcPts val="0"/>
                </a:spcBef>
                <a:buNone/>
              </a:pPr>
              <a:t>‹#›</a:t>
            </a:fld>
            <a:endParaRPr lang="en" sz="1000">
              <a:solidFill>
                <a:schemeClr val="lt2"/>
              </a:solidFill>
              <a:latin typeface="Roboto"/>
              <a:ea typeface="Roboto"/>
              <a:cs typeface="Roboto"/>
              <a:sym typeface="Roboto"/>
            </a:endParaRPr>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7/12/2016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pPr lvl="0" algn="r">
                <a:spcBef>
                  <a:spcPts val="0"/>
                </a:spcBef>
                <a:buNone/>
              </a:pPr>
              <a:t>‹#›</a:t>
            </a:fld>
            <a:endParaRPr lang="en" sz="1000">
              <a:solidFill>
                <a:schemeClr val="lt2"/>
              </a:solidFill>
              <a:latin typeface="Roboto"/>
              <a:ea typeface="Roboto"/>
              <a:cs typeface="Roboto"/>
              <a:sym typeface="Roboto"/>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7/12/2016</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pPr lvl="0" algn="r">
                <a:spcBef>
                  <a:spcPts val="0"/>
                </a:spcBef>
                <a:buNone/>
              </a:pPr>
              <a:t>‹#›</a:t>
            </a:fld>
            <a:endParaRPr lang="en" sz="1000">
              <a:solidFill>
                <a:schemeClr val="lt2"/>
              </a:solidFill>
              <a:latin typeface="Roboto"/>
              <a:ea typeface="Roboto"/>
              <a:cs typeface="Roboto"/>
              <a:sym typeface="Roboto"/>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7/12/2016</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pPr lvl="0" algn="r">
                <a:spcBef>
                  <a:spcPts val="0"/>
                </a:spcBef>
                <a:buNone/>
              </a:pPr>
              <a:t>‹#›</a:t>
            </a:fld>
            <a:endParaRPr lang="en" sz="1000">
              <a:solidFill>
                <a:schemeClr val="lt2"/>
              </a:solidFill>
              <a:latin typeface="Roboto"/>
              <a:ea typeface="Roboto"/>
              <a:cs typeface="Roboto"/>
              <a:sym typeface="Roboto"/>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7/12/2016</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pPr lvl="0">
              <a:spcBef>
                <a:spcPts val="0"/>
              </a:spcBef>
              <a:buNone/>
            </a:pPr>
            <a:fld id="{00000000-1234-1234-1234-123412341234}" type="slidenum">
              <a:rPr lang="en" smtClean="0"/>
              <a:pPr lvl="0">
                <a:spcBef>
                  <a:spcPts val="0"/>
                </a:spcBef>
                <a:buNone/>
              </a:pPr>
              <a:t>‹#›</a:t>
            </a:fld>
            <a:endParaRPr lang="e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7/12/2016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pPr lvl="0" algn="r">
                <a:spcBef>
                  <a:spcPts val="0"/>
                </a:spcBef>
                <a:buNone/>
              </a:pPr>
              <a:t>‹#›</a:t>
            </a:fld>
            <a:endParaRPr lang="en" sz="1000">
              <a:solidFill>
                <a:schemeClr val="lt2"/>
              </a:solidFill>
              <a:latin typeface="Roboto"/>
              <a:ea typeface="Roboto"/>
              <a:cs typeface="Roboto"/>
              <a:sym typeface="Roboto"/>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7/12/2016</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pPr lvl="0" algn="r">
                <a:spcBef>
                  <a:spcPts val="0"/>
                </a:spcBef>
                <a:buNone/>
              </a:pPr>
              <a:t>‹#›</a:t>
            </a:fld>
            <a:endParaRPr lang="en" sz="1000">
              <a:solidFill>
                <a:schemeClr val="lt2"/>
              </a:solidFill>
              <a:latin typeface="Roboto"/>
              <a:ea typeface="Roboto"/>
              <a:cs typeface="Roboto"/>
              <a:sym typeface="Roboto"/>
            </a:endParaRPr>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7/12/2016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lvl="0" algn="r">
              <a:spcBef>
                <a:spcPts val="0"/>
              </a:spcBef>
              <a:buNone/>
            </a:pPr>
            <a:fld id="{00000000-1234-1234-1234-123412341234}" type="slidenum">
              <a:rPr lang="en" sz="1000" smtClean="0">
                <a:solidFill>
                  <a:schemeClr val="lt2"/>
                </a:solidFill>
                <a:latin typeface="Roboto"/>
                <a:ea typeface="Roboto"/>
                <a:cs typeface="Roboto"/>
                <a:sym typeface="Roboto"/>
              </a:rPr>
              <a:pPr lvl="0" algn="r">
                <a:spcBef>
                  <a:spcPts val="0"/>
                </a:spcBef>
                <a:buNone/>
              </a:pPr>
              <a:t>‹#›</a:t>
            </a:fld>
            <a:endParaRPr lang="en" sz="1000">
              <a:solidFill>
                <a:schemeClr val="lt2"/>
              </a:solidFill>
              <a:latin typeface="Roboto"/>
              <a:ea typeface="Roboto"/>
              <a:cs typeface="Roboto"/>
              <a:sym typeface="Roboto"/>
            </a:endParaRPr>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5" r:id="rId13"/>
    <p:sldLayoutId id="2147483676" r:id="rId14"/>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wikihow.com/Learn-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rupal.org/project/drupal" TargetMode="External"/><Relationship Id="rId2" Type="http://schemas.openxmlformats.org/officeDocument/2006/relationships/hyperlink" Target="http://www.wikihow.com/Set-up-Drupa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wikihow.com/Set-up-Drupa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wikihow.com/Set-up-Drupa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x-team.com/wp-content/uploads/2015/03/Screen-Shot-2015-03-24-at-15.32.55.pn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endParaRPr lang="en" sz="6600" dirty="0"/>
          </a:p>
        </p:txBody>
      </p:sp>
      <p:sp>
        <p:nvSpPr>
          <p:cNvPr id="68" name="Shape 68"/>
          <p:cNvSpPr txBox="1">
            <a:spLocks noGrp="1"/>
          </p:cNvSpPr>
          <p:nvPr>
            <p:ph type="subTitle" idx="1"/>
          </p:nvPr>
        </p:nvSpPr>
        <p:spPr>
          <a:prstGeom prst="rect">
            <a:avLst/>
          </a:prstGeom>
        </p:spPr>
        <p:txBody>
          <a:bodyPr lIns="91425" tIns="91425" rIns="91425" bIns="91425" anchor="t" anchorCtr="0">
            <a:noAutofit/>
          </a:bodyPr>
          <a:lstStyle/>
          <a:p>
            <a:pPr lvl="0">
              <a:spcBef>
                <a:spcPts val="0"/>
              </a:spcBef>
            </a:pPr>
            <a:r>
              <a:rPr lang="en" sz="9600" dirty="0" smtClean="0"/>
              <a:t> </a:t>
            </a:r>
            <a:r>
              <a:rPr lang="en" sz="9600" dirty="0" smtClean="0"/>
              <a:t>Drupal </a:t>
            </a:r>
            <a:r>
              <a:rPr lang="en" sz="9600" dirty="0" smtClean="0"/>
              <a:t>8</a:t>
            </a:r>
          </a:p>
          <a:p>
            <a:pPr lvl="0">
              <a:spcBef>
                <a:spcPts val="0"/>
              </a:spcBef>
            </a:pPr>
            <a:r>
              <a:rPr lang="en" sz="9600" dirty="0" smtClean="0"/>
              <a:t>       Theming</a:t>
            </a:r>
            <a:endParaRPr lang="en" sz="8800"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err="1" smtClean="0"/>
              <a:t>yourtheme.info.yml</a:t>
            </a:r>
            <a:r>
              <a:rPr lang="en-US" dirty="0" smtClean="0"/>
              <a:t/>
            </a:r>
            <a:br>
              <a:rPr lang="en-US" dirty="0" smtClean="0"/>
            </a:br>
            <a:endParaRPr lang="en" dirty="0"/>
          </a:p>
        </p:txBody>
      </p:sp>
      <p:sp>
        <p:nvSpPr>
          <p:cNvPr id="68" name="Shape 68"/>
          <p:cNvSpPr txBox="1">
            <a:spLocks noGrp="1"/>
          </p:cNvSpPr>
          <p:nvPr>
            <p:ph type="subTitle" idx="1"/>
          </p:nvPr>
        </p:nvSpPr>
        <p:spPr>
          <a:xfrm>
            <a:off x="1432560" y="1387548"/>
            <a:ext cx="7559040" cy="3546402"/>
          </a:xfrm>
          <a:prstGeom prst="rect">
            <a:avLst/>
          </a:prstGeom>
        </p:spPr>
        <p:txBody>
          <a:bodyPr lIns="91425" tIns="91425" rIns="91425" bIns="91425" anchor="t" anchorCtr="0">
            <a:noAutofit/>
          </a:bodyPr>
          <a:lstStyle/>
          <a:p>
            <a:r>
              <a:rPr lang="en-US" dirty="0" smtClean="0"/>
              <a:t> </a:t>
            </a:r>
            <a:r>
              <a:rPr lang="en-US" dirty="0" smtClean="0"/>
              <a:t> </a:t>
            </a:r>
            <a:r>
              <a:rPr lang="en-US" dirty="0" err="1" smtClean="0"/>
              <a:t>page_top</a:t>
            </a:r>
            <a:r>
              <a:rPr lang="en-US" dirty="0" smtClean="0"/>
              <a:t>: 'Page top'</a:t>
            </a:r>
          </a:p>
          <a:p>
            <a:r>
              <a:rPr lang="en-US" dirty="0" smtClean="0"/>
              <a:t>  </a:t>
            </a:r>
            <a:r>
              <a:rPr lang="en-US" dirty="0" err="1" smtClean="0"/>
              <a:t>page_bottom</a:t>
            </a:r>
            <a:r>
              <a:rPr lang="en-US" dirty="0" smtClean="0"/>
              <a:t>: 'Page bottom'</a:t>
            </a:r>
          </a:p>
          <a:p>
            <a:r>
              <a:rPr lang="en-US" dirty="0" smtClean="0"/>
              <a:t>  </a:t>
            </a:r>
            <a:r>
              <a:rPr lang="en-US" dirty="0" err="1" smtClean="0"/>
              <a:t>featured_top</a:t>
            </a:r>
            <a:r>
              <a:rPr lang="en-US" dirty="0" smtClean="0"/>
              <a:t>: 'Featured top'</a:t>
            </a:r>
          </a:p>
          <a:p>
            <a:r>
              <a:rPr lang="en-US" dirty="0" smtClean="0"/>
              <a:t>  breadcrumb: Breadcrumb</a:t>
            </a:r>
          </a:p>
          <a:p>
            <a:r>
              <a:rPr lang="en-US" dirty="0" smtClean="0"/>
              <a:t>  content: Content</a:t>
            </a:r>
          </a:p>
          <a:p>
            <a:r>
              <a:rPr lang="en-US" dirty="0" smtClean="0"/>
              <a:t>  </a:t>
            </a:r>
            <a:r>
              <a:rPr lang="en-US" dirty="0" err="1" smtClean="0"/>
              <a:t>sidebar_first</a:t>
            </a:r>
            <a:r>
              <a:rPr lang="en-US" dirty="0" smtClean="0"/>
              <a:t>: 'Sidebar first'</a:t>
            </a:r>
          </a:p>
          <a:p>
            <a:r>
              <a:rPr lang="en-US" dirty="0" smtClean="0"/>
              <a:t>  </a:t>
            </a:r>
            <a:r>
              <a:rPr lang="en-US" dirty="0" err="1" smtClean="0"/>
              <a:t>sidebar_second</a:t>
            </a:r>
            <a:r>
              <a:rPr lang="en-US" dirty="0" smtClean="0"/>
              <a:t>: 'Sidebar second'</a:t>
            </a:r>
          </a:p>
          <a:p>
            <a:r>
              <a:rPr lang="en-US" dirty="0" smtClean="0"/>
              <a:t>  </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err="1" smtClean="0"/>
              <a:t>yourtheme.info.yml</a:t>
            </a:r>
            <a:r>
              <a:rPr lang="en-US" dirty="0" smtClean="0"/>
              <a:t/>
            </a:r>
            <a:br>
              <a:rPr lang="en-US" dirty="0" smtClean="0"/>
            </a:br>
            <a:endParaRPr lang="en" dirty="0"/>
          </a:p>
        </p:txBody>
      </p:sp>
      <p:sp>
        <p:nvSpPr>
          <p:cNvPr id="68" name="Shape 68"/>
          <p:cNvSpPr txBox="1">
            <a:spLocks noGrp="1"/>
          </p:cNvSpPr>
          <p:nvPr>
            <p:ph type="subTitle" idx="1"/>
          </p:nvPr>
        </p:nvSpPr>
        <p:spPr>
          <a:xfrm>
            <a:off x="1371600" y="1047750"/>
            <a:ext cx="7559040" cy="3886200"/>
          </a:xfrm>
          <a:prstGeom prst="rect">
            <a:avLst/>
          </a:prstGeom>
        </p:spPr>
        <p:txBody>
          <a:bodyPr lIns="91425" tIns="91425" rIns="91425" bIns="91425" anchor="t" anchorCtr="0">
            <a:noAutofit/>
          </a:bodyPr>
          <a:lstStyle/>
          <a:p>
            <a:r>
              <a:rPr lang="en-US" dirty="0" smtClean="0"/>
              <a:t>  </a:t>
            </a:r>
            <a:r>
              <a:rPr lang="en-US" dirty="0" err="1" smtClean="0"/>
              <a:t>featured_bottom_first</a:t>
            </a:r>
            <a:r>
              <a:rPr lang="en-US" dirty="0" smtClean="0"/>
              <a:t>: 'Featured bottom first'</a:t>
            </a:r>
          </a:p>
          <a:p>
            <a:r>
              <a:rPr lang="en-US" dirty="0" smtClean="0"/>
              <a:t>  </a:t>
            </a:r>
            <a:r>
              <a:rPr lang="en-US" dirty="0" err="1" smtClean="0"/>
              <a:t>featured_bottom_second</a:t>
            </a:r>
            <a:r>
              <a:rPr lang="en-US" dirty="0" smtClean="0"/>
              <a:t>: 'Featured bottom second'</a:t>
            </a:r>
          </a:p>
          <a:p>
            <a:r>
              <a:rPr lang="en-US" dirty="0" smtClean="0"/>
              <a:t>  </a:t>
            </a:r>
            <a:r>
              <a:rPr lang="en-US" dirty="0" err="1" smtClean="0"/>
              <a:t>featured_bottom_third</a:t>
            </a:r>
            <a:r>
              <a:rPr lang="en-US" dirty="0" smtClean="0"/>
              <a:t>: 'Featured bottom third'</a:t>
            </a:r>
          </a:p>
          <a:p>
            <a:r>
              <a:rPr lang="en-US" dirty="0" smtClean="0"/>
              <a:t>  </a:t>
            </a:r>
            <a:r>
              <a:rPr lang="en-US" dirty="0" err="1" smtClean="0"/>
              <a:t>footer_first</a:t>
            </a:r>
            <a:r>
              <a:rPr lang="en-US" dirty="0" smtClean="0"/>
              <a:t>: 'Footer first'</a:t>
            </a:r>
          </a:p>
          <a:p>
            <a:r>
              <a:rPr lang="en-US" dirty="0" smtClean="0"/>
              <a:t>  </a:t>
            </a:r>
            <a:r>
              <a:rPr lang="en-US" dirty="0" err="1" smtClean="0"/>
              <a:t>footer_second</a:t>
            </a:r>
            <a:r>
              <a:rPr lang="en-US" dirty="0" smtClean="0"/>
              <a:t>: 'Footer second'</a:t>
            </a:r>
          </a:p>
          <a:p>
            <a:r>
              <a:rPr lang="en-US" dirty="0" smtClean="0"/>
              <a:t>  </a:t>
            </a:r>
            <a:r>
              <a:rPr lang="en-US" dirty="0" err="1" smtClean="0"/>
              <a:t>footer_third</a:t>
            </a:r>
            <a:r>
              <a:rPr lang="en-US" dirty="0" smtClean="0"/>
              <a:t>: 'Footer third'</a:t>
            </a:r>
          </a:p>
          <a:p>
            <a:r>
              <a:rPr lang="en-US" dirty="0" smtClean="0"/>
              <a:t>  </a:t>
            </a:r>
            <a:r>
              <a:rPr lang="en-US" dirty="0" err="1" smtClean="0"/>
              <a:t>footer_fourth</a:t>
            </a:r>
            <a:r>
              <a:rPr lang="en-US" dirty="0" smtClean="0"/>
              <a:t>: 'Footer fourth'</a:t>
            </a:r>
          </a:p>
          <a:p>
            <a:r>
              <a:rPr lang="en-US" dirty="0" smtClean="0"/>
              <a:t>  </a:t>
            </a:r>
            <a:r>
              <a:rPr lang="en-US" dirty="0" err="1" smtClean="0"/>
              <a:t>footer_fifth</a:t>
            </a:r>
            <a:r>
              <a:rPr lang="en-US" dirty="0" smtClean="0"/>
              <a:t>: 'Footer fifth’</a:t>
            </a:r>
          </a:p>
          <a:p>
            <a:endParaRPr lang="en-US" dirty="0" smtClean="0"/>
          </a:p>
          <a:p>
            <a:r>
              <a:rPr lang="en-US" dirty="0" smtClean="0"/>
              <a:t> </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dirty="0" smtClean="0"/>
              <a:t> </a:t>
            </a:r>
            <a:r>
              <a:rPr lang="en-US" b="1" i="1" u="sng" dirty="0" err="1" smtClean="0"/>
              <a:t>yourtheme.libraries.yml</a:t>
            </a:r>
            <a:r>
              <a:rPr lang="en-US" dirty="0" smtClean="0"/>
              <a:t/>
            </a:r>
            <a:br>
              <a:rPr lang="en-US" dirty="0" smtClean="0"/>
            </a:br>
            <a:endParaRPr lang="en" dirty="0"/>
          </a:p>
        </p:txBody>
      </p:sp>
      <p:sp>
        <p:nvSpPr>
          <p:cNvPr id="68" name="Shape 68"/>
          <p:cNvSpPr txBox="1">
            <a:spLocks noGrp="1"/>
          </p:cNvSpPr>
          <p:nvPr>
            <p:ph type="subTitle" idx="1"/>
          </p:nvPr>
        </p:nvSpPr>
        <p:spPr>
          <a:xfrm>
            <a:off x="1371600" y="1047750"/>
            <a:ext cx="7559040" cy="3886200"/>
          </a:xfrm>
          <a:prstGeom prst="rect">
            <a:avLst/>
          </a:prstGeom>
        </p:spPr>
        <p:txBody>
          <a:bodyPr lIns="91425" tIns="91425" rIns="91425" bIns="91425" anchor="t" anchorCtr="0">
            <a:noAutofit/>
          </a:bodyPr>
          <a:lstStyle/>
          <a:p>
            <a:r>
              <a:rPr lang="en-US" dirty="0" smtClean="0"/>
              <a:t>This file contain references to the assets – notably is the CSS and JavaScript files that needs to be loaded from your theme.</a:t>
            </a:r>
          </a:p>
          <a:p>
            <a:r>
              <a:rPr lang="en-US" dirty="0" smtClean="0"/>
              <a:t>This is the basic setup of what could be contained in the </a:t>
            </a:r>
            <a:r>
              <a:rPr lang="en-US" i="1" dirty="0" smtClean="0"/>
              <a:t>*.</a:t>
            </a:r>
            <a:r>
              <a:rPr lang="en-US" i="1" dirty="0" err="1" smtClean="0"/>
              <a:t>libraries.yml</a:t>
            </a:r>
            <a:r>
              <a:rPr lang="en-US" dirty="0" smtClean="0"/>
              <a:t> file.</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dirty="0" smtClean="0"/>
              <a:t> </a:t>
            </a:r>
            <a:r>
              <a:rPr lang="en-US" b="1" i="1" u="sng" dirty="0" err="1" smtClean="0"/>
              <a:t>yourtheme.libraries.yml</a:t>
            </a:r>
            <a:r>
              <a:rPr lang="en-US" dirty="0" smtClean="0"/>
              <a:t/>
            </a:r>
            <a:br>
              <a:rPr lang="en-US" dirty="0" smtClean="0"/>
            </a:br>
            <a:endParaRPr lang="en" dirty="0"/>
          </a:p>
        </p:txBody>
      </p:sp>
      <p:sp>
        <p:nvSpPr>
          <p:cNvPr id="68" name="Shape 68"/>
          <p:cNvSpPr txBox="1">
            <a:spLocks noGrp="1"/>
          </p:cNvSpPr>
          <p:nvPr>
            <p:ph type="subTitle" idx="1"/>
          </p:nvPr>
        </p:nvSpPr>
        <p:spPr>
          <a:xfrm>
            <a:off x="1371600" y="1047750"/>
            <a:ext cx="7559040" cy="3886200"/>
          </a:xfrm>
          <a:prstGeom prst="rect">
            <a:avLst/>
          </a:prstGeom>
        </p:spPr>
        <p:txBody>
          <a:bodyPr lIns="91425" tIns="91425" rIns="91425" bIns="91425" anchor="t" anchorCtr="0">
            <a:noAutofit/>
          </a:bodyPr>
          <a:lstStyle/>
          <a:p>
            <a:r>
              <a:rPr lang="en-US" sz="2400" dirty="0" smtClean="0"/>
              <a:t>global-styling:</a:t>
            </a:r>
          </a:p>
          <a:p>
            <a:r>
              <a:rPr lang="en-US" sz="2400" dirty="0" smtClean="0"/>
              <a:t>  </a:t>
            </a:r>
            <a:r>
              <a:rPr lang="en-US" sz="2400" dirty="0" err="1" smtClean="0"/>
              <a:t>css</a:t>
            </a:r>
            <a:r>
              <a:rPr lang="en-US" sz="2400" dirty="0" smtClean="0"/>
              <a:t>:</a:t>
            </a:r>
          </a:p>
          <a:p>
            <a:r>
              <a:rPr lang="en-US" sz="2400" dirty="0" smtClean="0"/>
              <a:t>    theme: </a:t>
            </a:r>
          </a:p>
          <a:p>
            <a:r>
              <a:rPr lang="en-US" sz="2400" dirty="0" smtClean="0"/>
              <a:t>      </a:t>
            </a:r>
            <a:r>
              <a:rPr lang="en-US" sz="2400" dirty="0" err="1" smtClean="0"/>
              <a:t>css</a:t>
            </a:r>
            <a:r>
              <a:rPr lang="en-US" sz="2400" dirty="0" smtClean="0"/>
              <a:t>/styles.css: {}</a:t>
            </a:r>
          </a:p>
          <a:p>
            <a:r>
              <a:rPr lang="en-US" sz="2400" dirty="0" smtClean="0"/>
              <a:t>      </a:t>
            </a:r>
            <a:r>
              <a:rPr lang="en-US" sz="2400" dirty="0" err="1" smtClean="0"/>
              <a:t>css</a:t>
            </a:r>
            <a:r>
              <a:rPr lang="en-US" sz="2400" dirty="0" smtClean="0"/>
              <a:t>/layout.css: {}</a:t>
            </a:r>
          </a:p>
          <a:p>
            <a:r>
              <a:rPr lang="en-US" sz="2400" dirty="0" smtClean="0"/>
              <a:t>      </a:t>
            </a:r>
            <a:r>
              <a:rPr lang="en-US" sz="2400" dirty="0" err="1" smtClean="0"/>
              <a:t>css</a:t>
            </a:r>
            <a:r>
              <a:rPr lang="en-US" sz="2400" dirty="0" smtClean="0"/>
              <a:t>/print.css: { media: print }</a:t>
            </a:r>
          </a:p>
          <a:p>
            <a:r>
              <a:rPr lang="en-US" sz="2400" dirty="0" smtClean="0"/>
              <a:t>  </a:t>
            </a:r>
            <a:r>
              <a:rPr lang="en-US" sz="2400" dirty="0" err="1" smtClean="0"/>
              <a:t>js</a:t>
            </a:r>
            <a:r>
              <a:rPr lang="en-US" sz="2400" dirty="0" smtClean="0"/>
              <a:t>:</a:t>
            </a:r>
          </a:p>
          <a:p>
            <a:r>
              <a:rPr lang="en-US" sz="2400" dirty="0" smtClean="0"/>
              <a:t>    </a:t>
            </a:r>
            <a:r>
              <a:rPr lang="en-US" sz="2400" dirty="0" err="1" smtClean="0"/>
              <a:t>js</a:t>
            </a:r>
            <a:r>
              <a:rPr lang="en-US" sz="2400" dirty="0" smtClean="0"/>
              <a:t>/yourtheme.js: {}</a:t>
            </a:r>
          </a:p>
          <a:p>
            <a:r>
              <a:rPr lang="en-US" sz="2400" dirty="0" smtClean="0"/>
              <a:t>    </a:t>
            </a:r>
            <a:r>
              <a:rPr lang="en-US" sz="2400" dirty="0" err="1" smtClean="0"/>
              <a:t>js</a:t>
            </a:r>
            <a:r>
              <a:rPr lang="en-US" sz="2400" dirty="0" smtClean="0"/>
              <a:t>/custom-library.js: {}</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dirty="0" smtClean="0"/>
              <a:t> </a:t>
            </a:r>
            <a:r>
              <a:rPr lang="en-US" b="1" i="1" u="sng" dirty="0" err="1" smtClean="0"/>
              <a:t>yourtheme.libraries.yml</a:t>
            </a:r>
            <a:r>
              <a:rPr lang="en-US" dirty="0" smtClean="0"/>
              <a:t/>
            </a:r>
            <a:br>
              <a:rPr lang="en-US" dirty="0" smtClean="0"/>
            </a:br>
            <a:endParaRPr lang="en" dirty="0"/>
          </a:p>
        </p:txBody>
      </p:sp>
      <p:sp>
        <p:nvSpPr>
          <p:cNvPr id="68" name="Shape 68"/>
          <p:cNvSpPr txBox="1">
            <a:spLocks noGrp="1"/>
          </p:cNvSpPr>
          <p:nvPr>
            <p:ph type="subTitle" idx="1"/>
          </p:nvPr>
        </p:nvSpPr>
        <p:spPr>
          <a:xfrm>
            <a:off x="1371600" y="1047750"/>
            <a:ext cx="7559040" cy="3886200"/>
          </a:xfrm>
          <a:prstGeom prst="rect">
            <a:avLst/>
          </a:prstGeom>
        </p:spPr>
        <p:txBody>
          <a:bodyPr lIns="91425" tIns="91425" rIns="91425" bIns="91425" anchor="t" anchorCtr="0">
            <a:noAutofit/>
          </a:bodyPr>
          <a:lstStyle/>
          <a:p>
            <a:r>
              <a:rPr lang="en-US" sz="1800" dirty="0" smtClean="0"/>
              <a:t> dependencies:</a:t>
            </a:r>
          </a:p>
          <a:p>
            <a:r>
              <a:rPr lang="en-US" sz="1800" dirty="0" smtClean="0"/>
              <a:t>    - core/</a:t>
            </a:r>
            <a:r>
              <a:rPr lang="en-US" sz="1800" dirty="0" err="1" smtClean="0"/>
              <a:t>jquery</a:t>
            </a:r>
            <a:endParaRPr lang="en-US" sz="1800" dirty="0" smtClean="0"/>
          </a:p>
          <a:p>
            <a:r>
              <a:rPr lang="en-US" sz="1800" dirty="0" smtClean="0"/>
              <a:t>    - core/</a:t>
            </a:r>
            <a:r>
              <a:rPr lang="en-US" sz="1800" dirty="0" err="1" smtClean="0"/>
              <a:t>drupal</a:t>
            </a:r>
            <a:endParaRPr lang="en-US" sz="1800" dirty="0" smtClean="0"/>
          </a:p>
          <a:p>
            <a:r>
              <a:rPr lang="en-US" sz="1800" dirty="0" smtClean="0"/>
              <a:t>custom-stuff:</a:t>
            </a:r>
          </a:p>
          <a:p>
            <a:r>
              <a:rPr lang="en-US" sz="1800" dirty="0" smtClean="0"/>
              <a:t>  </a:t>
            </a:r>
            <a:r>
              <a:rPr lang="en-US" sz="1800" dirty="0" err="1" smtClean="0"/>
              <a:t>css</a:t>
            </a:r>
            <a:r>
              <a:rPr lang="en-US" sz="1800" dirty="0" smtClean="0"/>
              <a:t>:</a:t>
            </a:r>
          </a:p>
          <a:p>
            <a:r>
              <a:rPr lang="en-US" sz="1800" dirty="0" smtClean="0"/>
              <a:t>    theme:</a:t>
            </a:r>
          </a:p>
          <a:p>
            <a:r>
              <a:rPr lang="en-US" sz="1800" dirty="0" smtClean="0"/>
              <a:t>      </a:t>
            </a:r>
            <a:r>
              <a:rPr lang="en-US" sz="1800" dirty="0" err="1" smtClean="0"/>
              <a:t>css</a:t>
            </a:r>
            <a:r>
              <a:rPr lang="en-US" sz="1800" dirty="0" smtClean="0"/>
              <a:t>/print.css: {}</a:t>
            </a:r>
          </a:p>
          <a:p>
            <a:r>
              <a:rPr lang="en-US" sz="1800" dirty="0" smtClean="0"/>
              <a:t>      </a:t>
            </a:r>
            <a:r>
              <a:rPr lang="en-US" sz="1800" dirty="0" err="1" smtClean="0"/>
              <a:t>css</a:t>
            </a:r>
            <a:r>
              <a:rPr lang="en-US" sz="1800" dirty="0" smtClean="0"/>
              <a:t>/another-style.css: {}</a:t>
            </a:r>
          </a:p>
          <a:p>
            <a:r>
              <a:rPr lang="en-US" sz="1800" dirty="0" smtClean="0"/>
              <a:t>  </a:t>
            </a:r>
            <a:r>
              <a:rPr lang="en-US" sz="1800" dirty="0" err="1" smtClean="0"/>
              <a:t>js</a:t>
            </a:r>
            <a:r>
              <a:rPr lang="en-US" sz="1800" dirty="0" smtClean="0"/>
              <a:t>:</a:t>
            </a:r>
          </a:p>
          <a:p>
            <a:r>
              <a:rPr lang="en-US" sz="1800" dirty="0" smtClean="0"/>
              <a:t>    </a:t>
            </a:r>
            <a:r>
              <a:rPr lang="en-US" sz="1800" dirty="0" err="1" smtClean="0"/>
              <a:t>js</a:t>
            </a:r>
            <a:r>
              <a:rPr lang="en-US" sz="1800" dirty="0" smtClean="0"/>
              <a:t>/yourtheme.js: {}</a:t>
            </a:r>
          </a:p>
          <a:p>
            <a:r>
              <a:rPr lang="en-US" sz="1800" dirty="0" smtClean="0"/>
              <a:t>    </a:t>
            </a:r>
            <a:r>
              <a:rPr lang="en-US" sz="1800" dirty="0" err="1" smtClean="0"/>
              <a:t>js</a:t>
            </a:r>
            <a:r>
              <a:rPr lang="en-US" sz="1800" dirty="0" smtClean="0"/>
              <a:t>/haha.js: {}</a:t>
            </a:r>
          </a:p>
          <a:p>
            <a:endParaRPr lang="en-US" sz="2400" dirty="0" smtClean="0"/>
          </a:p>
          <a:p>
            <a:endParaRPr lang="en-US" sz="2400" dirty="0" smtClean="0"/>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dirty="0" smtClean="0"/>
              <a:t> </a:t>
            </a:r>
            <a:r>
              <a:rPr lang="en-US" b="1" i="1" u="sng" dirty="0" smtClean="0"/>
              <a:t>Making Theme Responsive</a:t>
            </a:r>
            <a:r>
              <a:rPr lang="en-US" dirty="0" smtClean="0"/>
              <a:t/>
            </a:r>
            <a:br>
              <a:rPr lang="en-US" dirty="0" smtClean="0"/>
            </a:br>
            <a:endParaRPr lang="en" dirty="0"/>
          </a:p>
        </p:txBody>
      </p:sp>
      <p:sp>
        <p:nvSpPr>
          <p:cNvPr id="68" name="Shape 68"/>
          <p:cNvSpPr txBox="1">
            <a:spLocks noGrp="1"/>
          </p:cNvSpPr>
          <p:nvPr>
            <p:ph type="subTitle" idx="1"/>
          </p:nvPr>
        </p:nvSpPr>
        <p:spPr>
          <a:xfrm>
            <a:off x="1371600" y="1047750"/>
            <a:ext cx="7559040" cy="3886200"/>
          </a:xfrm>
          <a:prstGeom prst="rect">
            <a:avLst/>
          </a:prstGeom>
        </p:spPr>
        <p:txBody>
          <a:bodyPr lIns="91425" tIns="91425" rIns="91425" bIns="91425" anchor="t" anchorCtr="0">
            <a:noAutofit/>
          </a:bodyPr>
          <a:lstStyle/>
          <a:p>
            <a:r>
              <a:rPr lang="en-US" sz="1800" dirty="0" smtClean="0"/>
              <a:t> </a:t>
            </a:r>
            <a:r>
              <a:rPr lang="en-US" sz="2400" dirty="0" smtClean="0"/>
              <a:t>In order to setup the breakpoints configuration, you need to create a file called </a:t>
            </a:r>
            <a:r>
              <a:rPr lang="en-US" sz="2400" i="1" dirty="0" err="1" smtClean="0"/>
              <a:t>yourtheme.breakpoints.yml</a:t>
            </a:r>
            <a:r>
              <a:rPr lang="en-US" sz="2400" dirty="0" smtClean="0"/>
              <a:t>, with basic code as shown below:</a:t>
            </a:r>
          </a:p>
          <a:p>
            <a:r>
              <a:rPr lang="en-US" sz="2400" dirty="0" err="1" smtClean="0"/>
              <a:t>yourtheme.mobile</a:t>
            </a:r>
            <a:r>
              <a:rPr lang="en-US" sz="2400" dirty="0" smtClean="0"/>
              <a:t>:</a:t>
            </a:r>
          </a:p>
          <a:p>
            <a:r>
              <a:rPr lang="en-US" sz="2400" dirty="0" smtClean="0"/>
              <a:t>  label: mobile</a:t>
            </a:r>
          </a:p>
          <a:p>
            <a:r>
              <a:rPr lang="en-US" sz="2400" dirty="0" smtClean="0"/>
              <a:t>  </a:t>
            </a:r>
            <a:r>
              <a:rPr lang="en-US" sz="2400" dirty="0" err="1" smtClean="0"/>
              <a:t>mediaQuery</a:t>
            </a:r>
            <a:r>
              <a:rPr lang="en-US" sz="2400" dirty="0" smtClean="0"/>
              <a:t>: '(min-width: 0px)'</a:t>
            </a:r>
          </a:p>
          <a:p>
            <a:r>
              <a:rPr lang="en-US" sz="2400" dirty="0" smtClean="0"/>
              <a:t>  weight: 2</a:t>
            </a:r>
          </a:p>
          <a:p>
            <a:r>
              <a:rPr lang="en-US" sz="2400" dirty="0" smtClean="0"/>
              <a:t>  multipliers:</a:t>
            </a:r>
          </a:p>
          <a:p>
            <a:r>
              <a:rPr lang="en-US" sz="2400" dirty="0" smtClean="0"/>
              <a:t>    - 1x</a:t>
            </a:r>
          </a:p>
          <a:p>
            <a:endParaRPr lang="en-US" sz="2400" dirty="0" smtClean="0"/>
          </a:p>
          <a:p>
            <a:endParaRPr lang="en-US" sz="2400" dirty="0" smtClean="0"/>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dirty="0" smtClean="0"/>
              <a:t> </a:t>
            </a:r>
            <a:r>
              <a:rPr lang="en-US" b="1" i="1" u="sng" dirty="0" smtClean="0"/>
              <a:t>Making Theme Responsive</a:t>
            </a:r>
            <a:r>
              <a:rPr lang="en-US" dirty="0" smtClean="0"/>
              <a:t/>
            </a:r>
            <a:br>
              <a:rPr lang="en-US" dirty="0" smtClean="0"/>
            </a:br>
            <a:endParaRPr lang="en" dirty="0"/>
          </a:p>
        </p:txBody>
      </p:sp>
      <p:sp>
        <p:nvSpPr>
          <p:cNvPr id="68" name="Shape 68"/>
          <p:cNvSpPr txBox="1">
            <a:spLocks noGrp="1"/>
          </p:cNvSpPr>
          <p:nvPr>
            <p:ph type="subTitle" idx="1"/>
          </p:nvPr>
        </p:nvSpPr>
        <p:spPr>
          <a:xfrm>
            <a:off x="1371600" y="1047750"/>
            <a:ext cx="7559040" cy="3886200"/>
          </a:xfrm>
          <a:prstGeom prst="rect">
            <a:avLst/>
          </a:prstGeom>
        </p:spPr>
        <p:txBody>
          <a:bodyPr lIns="91425" tIns="91425" rIns="91425" bIns="91425" anchor="t" anchorCtr="0">
            <a:noAutofit/>
          </a:bodyPr>
          <a:lstStyle/>
          <a:p>
            <a:r>
              <a:rPr lang="en-US" sz="1200" dirty="0" smtClean="0"/>
              <a:t> </a:t>
            </a:r>
            <a:r>
              <a:rPr lang="en-US" sz="1600" dirty="0" err="1" smtClean="0"/>
              <a:t>yourtheme.narrow</a:t>
            </a:r>
            <a:r>
              <a:rPr lang="en-US" sz="1600" dirty="0" smtClean="0"/>
              <a:t>:</a:t>
            </a:r>
          </a:p>
          <a:p>
            <a:r>
              <a:rPr lang="en-US" sz="1600" dirty="0" smtClean="0"/>
              <a:t>  label: narrow</a:t>
            </a:r>
          </a:p>
          <a:p>
            <a:r>
              <a:rPr lang="en-US" sz="1600" dirty="0" smtClean="0"/>
              <a:t>  </a:t>
            </a:r>
            <a:r>
              <a:rPr lang="en-US" sz="1600" dirty="0" err="1" smtClean="0"/>
              <a:t>mediaQuery</a:t>
            </a:r>
            <a:r>
              <a:rPr lang="en-US" sz="1600" dirty="0" smtClean="0"/>
              <a:t>: 'all and (min-width: 560px) and (max-width: 860px)'</a:t>
            </a:r>
          </a:p>
          <a:p>
            <a:r>
              <a:rPr lang="en-US" sz="1600" dirty="0" smtClean="0"/>
              <a:t>  weight: 1</a:t>
            </a:r>
          </a:p>
          <a:p>
            <a:r>
              <a:rPr lang="en-US" sz="1600" dirty="0" smtClean="0"/>
              <a:t>  multipliers:</a:t>
            </a:r>
          </a:p>
          <a:p>
            <a:r>
              <a:rPr lang="en-US" sz="1600" dirty="0" smtClean="0"/>
              <a:t>    - 1x</a:t>
            </a:r>
          </a:p>
          <a:p>
            <a:r>
              <a:rPr lang="en-US" sz="1600" dirty="0" err="1" smtClean="0"/>
              <a:t>yourtheme.wide</a:t>
            </a:r>
            <a:r>
              <a:rPr lang="en-US" sz="1600" dirty="0" smtClean="0"/>
              <a:t>:</a:t>
            </a:r>
          </a:p>
          <a:p>
            <a:r>
              <a:rPr lang="en-US" sz="1600" dirty="0" smtClean="0"/>
              <a:t>  label: wide</a:t>
            </a:r>
          </a:p>
          <a:p>
            <a:r>
              <a:rPr lang="en-US" sz="1600" dirty="0" smtClean="0"/>
              <a:t>  </a:t>
            </a:r>
            <a:r>
              <a:rPr lang="en-US" sz="1600" dirty="0" err="1" smtClean="0"/>
              <a:t>mediaQuery</a:t>
            </a:r>
            <a:r>
              <a:rPr lang="en-US" sz="1600" dirty="0" smtClean="0"/>
              <a:t>: 'all and (min-width: 851px)'</a:t>
            </a:r>
          </a:p>
          <a:p>
            <a:r>
              <a:rPr lang="en-US" sz="1600" dirty="0" smtClean="0"/>
              <a:t>  weight: 0</a:t>
            </a:r>
          </a:p>
          <a:p>
            <a:r>
              <a:rPr lang="en-US" sz="1600" dirty="0" smtClean="0"/>
              <a:t>  multipliers:</a:t>
            </a:r>
          </a:p>
          <a:p>
            <a:r>
              <a:rPr lang="en-US" sz="1600" dirty="0" smtClean="0"/>
              <a:t>    - 1x</a:t>
            </a:r>
          </a:p>
          <a:p>
            <a:endParaRPr lang="en-US" sz="1600" dirty="0" smtClean="0"/>
          </a:p>
          <a:p>
            <a:endParaRPr lang="en-US" sz="1600" dirty="0" smtClean="0"/>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dirty="0" smtClean="0"/>
              <a:t> </a:t>
            </a:r>
            <a:r>
              <a:rPr lang="en-US" b="1" i="1" u="sng" dirty="0" smtClean="0"/>
              <a:t>Making Theme Responsive</a:t>
            </a:r>
            <a:r>
              <a:rPr lang="en-US" dirty="0" smtClean="0"/>
              <a:t/>
            </a:r>
            <a:br>
              <a:rPr lang="en-US" dirty="0" smtClean="0"/>
            </a:br>
            <a:endParaRPr lang="en" dirty="0"/>
          </a:p>
        </p:txBody>
      </p:sp>
      <p:sp>
        <p:nvSpPr>
          <p:cNvPr id="68" name="Shape 68"/>
          <p:cNvSpPr txBox="1">
            <a:spLocks noGrp="1"/>
          </p:cNvSpPr>
          <p:nvPr>
            <p:ph type="subTitle" idx="1"/>
          </p:nvPr>
        </p:nvSpPr>
        <p:spPr>
          <a:xfrm>
            <a:off x="1371600" y="1047750"/>
            <a:ext cx="7559040" cy="3886200"/>
          </a:xfrm>
          <a:prstGeom prst="rect">
            <a:avLst/>
          </a:prstGeom>
        </p:spPr>
        <p:txBody>
          <a:bodyPr lIns="91425" tIns="91425" rIns="91425" bIns="91425" anchor="t" anchorCtr="0">
            <a:noAutofit/>
          </a:bodyPr>
          <a:lstStyle/>
          <a:p>
            <a:r>
              <a:rPr lang="en-US" sz="1200" dirty="0" smtClean="0"/>
              <a:t> </a:t>
            </a:r>
            <a:r>
              <a:rPr lang="en-US" sz="1800" dirty="0" smtClean="0"/>
              <a:t>Each section represents one breakpoint, which consists of a unique machine name (</a:t>
            </a:r>
            <a:r>
              <a:rPr lang="en-US" sz="1800" dirty="0" err="1" smtClean="0"/>
              <a:t>ie:</a:t>
            </a:r>
            <a:r>
              <a:rPr lang="en-US" sz="1800" i="1" dirty="0" err="1" smtClean="0"/>
              <a:t>yourtheme.mobile</a:t>
            </a:r>
            <a:r>
              <a:rPr lang="en-US" sz="1800" dirty="0" smtClean="0"/>
              <a:t>,</a:t>
            </a:r>
            <a:r>
              <a:rPr lang="en-US" sz="1800" i="1" dirty="0" smtClean="0"/>
              <a:t> </a:t>
            </a:r>
            <a:r>
              <a:rPr lang="en-US" sz="1800" i="1" dirty="0" err="1" smtClean="0"/>
              <a:t>yourtheme.narrow</a:t>
            </a:r>
            <a:r>
              <a:rPr lang="en-US" sz="1800" dirty="0" smtClean="0"/>
              <a:t>,</a:t>
            </a:r>
            <a:r>
              <a:rPr lang="en-US" sz="1800" i="1" dirty="0" smtClean="0"/>
              <a:t> </a:t>
            </a:r>
            <a:r>
              <a:rPr lang="en-US" sz="1800" i="1" dirty="0" err="1" smtClean="0"/>
              <a:t>yourtheme.wide</a:t>
            </a:r>
            <a:r>
              <a:rPr lang="en-US" sz="1800" dirty="0" smtClean="0"/>
              <a:t>), with properties explained below:</a:t>
            </a:r>
          </a:p>
          <a:p>
            <a:pPr lvl="0"/>
            <a:r>
              <a:rPr lang="en-US" sz="1800" dirty="0" smtClean="0"/>
              <a:t>label</a:t>
            </a:r>
            <a:br>
              <a:rPr lang="en-US" sz="1800" dirty="0" smtClean="0"/>
            </a:br>
            <a:r>
              <a:rPr lang="en-US" sz="1800" dirty="0" smtClean="0"/>
              <a:t>A human readable label for the breakpoint.</a:t>
            </a:r>
          </a:p>
          <a:p>
            <a:pPr lvl="0"/>
            <a:r>
              <a:rPr lang="en-US" sz="1800" dirty="0" err="1" smtClean="0"/>
              <a:t>mediaQuery</a:t>
            </a:r>
            <a:r>
              <a:rPr lang="en-US" sz="1800" dirty="0" smtClean="0"/>
              <a:t/>
            </a:r>
            <a:br>
              <a:rPr lang="en-US" sz="1800" dirty="0" smtClean="0"/>
            </a:br>
            <a:r>
              <a:rPr lang="en-US" sz="1800" dirty="0" smtClean="0"/>
              <a:t>Media query </a:t>
            </a:r>
          </a:p>
          <a:p>
            <a:pPr lvl="0"/>
            <a:r>
              <a:rPr lang="en-US" sz="1800" dirty="0" smtClean="0"/>
              <a:t>weight</a:t>
            </a:r>
            <a:br>
              <a:rPr lang="en-US" sz="1800" dirty="0" smtClean="0"/>
            </a:br>
            <a:r>
              <a:rPr lang="en-US" sz="1800" dirty="0" smtClean="0"/>
              <a:t>Order for the breakpoints to take place.</a:t>
            </a:r>
          </a:p>
          <a:p>
            <a:pPr lvl="0"/>
            <a:r>
              <a:rPr lang="en-US" sz="1800" dirty="0" smtClean="0"/>
              <a:t>multipliers</a:t>
            </a:r>
            <a:br>
              <a:rPr lang="en-US" sz="1800" dirty="0" smtClean="0"/>
            </a:br>
            <a:r>
              <a:rPr lang="en-US" sz="1800" dirty="0" smtClean="0"/>
              <a:t>Supported pixel resolution multipliers.</a:t>
            </a:r>
          </a:p>
          <a:p>
            <a:endParaRPr lang="en-US" sz="1800" dirty="0" smtClean="0"/>
          </a:p>
          <a:p>
            <a:endParaRPr lang="en-US" sz="1800" dirty="0" smtClean="0"/>
          </a:p>
          <a:p>
            <a:endParaRPr lang="en-US" sz="1600" dirty="0" smtClean="0"/>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sz="3200" dirty="0" smtClean="0"/>
              <a:t> </a:t>
            </a:r>
            <a:r>
              <a:rPr lang="en-US" sz="4400" b="1" i="1" u="sng" dirty="0" err="1" smtClean="0"/>
              <a:t>yourtheme.theme</a:t>
            </a:r>
            <a:r>
              <a:rPr lang="en-US" dirty="0" smtClean="0"/>
              <a:t/>
            </a:r>
            <a:br>
              <a:rPr lang="en-US" dirty="0" smtClean="0"/>
            </a:br>
            <a:endParaRPr lang="en" dirty="0"/>
          </a:p>
        </p:txBody>
      </p:sp>
      <p:sp>
        <p:nvSpPr>
          <p:cNvPr id="68" name="Shape 68"/>
          <p:cNvSpPr txBox="1">
            <a:spLocks noGrp="1"/>
          </p:cNvSpPr>
          <p:nvPr>
            <p:ph type="subTitle" idx="1"/>
          </p:nvPr>
        </p:nvSpPr>
        <p:spPr>
          <a:xfrm>
            <a:off x="1371600" y="1047750"/>
            <a:ext cx="7559040" cy="3886200"/>
          </a:xfrm>
          <a:prstGeom prst="rect">
            <a:avLst/>
          </a:prstGeom>
        </p:spPr>
        <p:txBody>
          <a:bodyPr lIns="91425" tIns="91425" rIns="91425" bIns="91425" anchor="t" anchorCtr="0">
            <a:noAutofit/>
          </a:bodyPr>
          <a:lstStyle/>
          <a:p>
            <a:r>
              <a:rPr lang="en-US" sz="1800" dirty="0" smtClean="0"/>
              <a:t>This file contains the </a:t>
            </a:r>
            <a:r>
              <a:rPr lang="en-US" sz="1800" i="1" dirty="0" err="1" smtClean="0"/>
              <a:t>hookpreprocess</a:t>
            </a:r>
            <a:r>
              <a:rPr lang="en-US" sz="1800" dirty="0" smtClean="0"/>
              <a:t> to alter or make modification to the theme. This file serves the same purpose as </a:t>
            </a:r>
            <a:r>
              <a:rPr lang="en-US" sz="1800" i="1" dirty="0" smtClean="0"/>
              <a:t>template.php </a:t>
            </a:r>
            <a:r>
              <a:rPr lang="en-US" sz="1800" dirty="0" smtClean="0"/>
              <a:t>in </a:t>
            </a:r>
            <a:r>
              <a:rPr lang="en-US" sz="1800" dirty="0" err="1" smtClean="0"/>
              <a:t>Drupal</a:t>
            </a:r>
            <a:r>
              <a:rPr lang="en-US" sz="1800" dirty="0" smtClean="0"/>
              <a:t> 7.</a:t>
            </a:r>
          </a:p>
          <a:p>
            <a:r>
              <a:rPr lang="en-US" sz="1800" dirty="0" smtClean="0"/>
              <a:t>Below is a simple example of code on how to add custom assets library to our custom theme.</a:t>
            </a:r>
          </a:p>
          <a:p>
            <a:r>
              <a:rPr lang="en-US" sz="1800" dirty="0" smtClean="0"/>
              <a:t> </a:t>
            </a:r>
          </a:p>
          <a:p>
            <a:r>
              <a:rPr lang="en-US" sz="1800" b="1" dirty="0" smtClean="0"/>
              <a:t>function</a:t>
            </a:r>
            <a:r>
              <a:rPr lang="en-US" sz="1800" dirty="0" smtClean="0"/>
              <a:t> </a:t>
            </a:r>
            <a:r>
              <a:rPr lang="en-US" sz="1800" b="1" dirty="0" err="1" smtClean="0"/>
              <a:t>yourtheme_preprocess_page</a:t>
            </a:r>
            <a:r>
              <a:rPr lang="en-US" sz="1800" dirty="0" smtClean="0"/>
              <a:t>(&amp;$variables) {</a:t>
            </a:r>
          </a:p>
          <a:p>
            <a:r>
              <a:rPr lang="en-US" sz="1800" dirty="0" smtClean="0"/>
              <a:t>      $variables['#attached']['library'] = </a:t>
            </a:r>
            <a:r>
              <a:rPr lang="en-US" sz="1800" b="1" dirty="0" smtClean="0"/>
              <a:t>array</a:t>
            </a:r>
            <a:r>
              <a:rPr lang="en-US" sz="1800" dirty="0" smtClean="0"/>
              <a:t>('</a:t>
            </a:r>
            <a:r>
              <a:rPr lang="en-US" sz="1800" dirty="0" err="1" smtClean="0"/>
              <a:t>yourtheme</a:t>
            </a:r>
            <a:r>
              <a:rPr lang="en-US" sz="1800" dirty="0" smtClean="0"/>
              <a:t>/global-styling', '</a:t>
            </a:r>
            <a:r>
              <a:rPr lang="en-US" sz="1800" dirty="0" err="1" smtClean="0"/>
              <a:t>yourtheme</a:t>
            </a:r>
            <a:r>
              <a:rPr lang="en-US" sz="1800" dirty="0" smtClean="0"/>
              <a:t>/custom-stuff');</a:t>
            </a:r>
          </a:p>
          <a:p>
            <a:r>
              <a:rPr lang="en-US" sz="1800" dirty="0" smtClean="0"/>
              <a:t>  }</a:t>
            </a:r>
          </a:p>
          <a:p>
            <a:r>
              <a:rPr lang="en-US" sz="1800" dirty="0" smtClean="0"/>
              <a:t>As you can see we use </a:t>
            </a:r>
            <a:r>
              <a:rPr lang="en-US" sz="1800" i="1" dirty="0" err="1" smtClean="0"/>
              <a:t>hook_preprocess_page</a:t>
            </a:r>
            <a:r>
              <a:rPr lang="en-US" sz="1800" i="1" dirty="0" smtClean="0"/>
              <a:t>()</a:t>
            </a:r>
            <a:r>
              <a:rPr lang="en-US" sz="1800" dirty="0" smtClean="0"/>
              <a:t>, and we add </a:t>
            </a:r>
            <a:r>
              <a:rPr lang="en-US" sz="1800" i="1" dirty="0" smtClean="0"/>
              <a:t>global-styling</a:t>
            </a:r>
            <a:r>
              <a:rPr lang="en-US" sz="1800" dirty="0" smtClean="0"/>
              <a:t> and </a:t>
            </a:r>
            <a:r>
              <a:rPr lang="en-US" sz="1800" i="1" dirty="0" smtClean="0"/>
              <a:t>custom-stuff</a:t>
            </a:r>
            <a:r>
              <a:rPr lang="en-US" sz="1800" dirty="0" smtClean="0"/>
              <a:t> via the </a:t>
            </a:r>
            <a:r>
              <a:rPr lang="en-US" sz="1800" i="1" dirty="0" smtClean="0"/>
              <a:t>#attached library</a:t>
            </a:r>
            <a:r>
              <a:rPr lang="en-US" sz="1800" dirty="0" smtClean="0"/>
              <a:t> array that comes from </a:t>
            </a:r>
            <a:r>
              <a:rPr lang="en-US" sz="1800" i="1" dirty="0" smtClean="0"/>
              <a:t>$variables</a:t>
            </a:r>
            <a:r>
              <a:rPr lang="en-US" sz="1800" dirty="0" smtClean="0"/>
              <a:t>.</a:t>
            </a:r>
          </a:p>
          <a:p>
            <a:endParaRPr lang="en-US" sz="1800" dirty="0" smtClean="0"/>
          </a:p>
          <a:p>
            <a:endParaRPr lang="en-US" sz="1600" dirty="0" smtClean="0"/>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1432560" y="269922"/>
            <a:ext cx="7406640" cy="1692227"/>
          </a:xfrm>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sz="2000" dirty="0" smtClean="0"/>
              <a:t> </a:t>
            </a:r>
            <a:r>
              <a:rPr lang="en-US" sz="3200" b="1" i="1" u="sng" dirty="0" smtClean="0"/>
              <a:t>Twig </a:t>
            </a:r>
            <a:r>
              <a:rPr lang="en-US" sz="3200" b="1" i="1" u="sng" dirty="0" smtClean="0"/>
              <a:t>template file (*.</a:t>
            </a:r>
            <a:r>
              <a:rPr lang="en-US" sz="3200" b="1" i="1" u="sng" dirty="0" err="1" smtClean="0"/>
              <a:t>html.twig</a:t>
            </a:r>
            <a:r>
              <a:rPr lang="en-US" sz="3200" b="1" i="1" u="sng" dirty="0" smtClean="0"/>
              <a:t>)</a:t>
            </a:r>
            <a:r>
              <a:rPr lang="en-US" sz="3200" dirty="0" smtClean="0"/>
              <a:t/>
            </a:r>
            <a:br>
              <a:rPr lang="en-US" sz="3200" dirty="0" smtClean="0"/>
            </a:br>
            <a:r>
              <a:rPr lang="en-US" dirty="0" smtClean="0"/>
              <a:t/>
            </a:r>
            <a:br>
              <a:rPr lang="en-US" dirty="0" smtClean="0"/>
            </a:br>
            <a:endParaRPr lang="en" dirty="0"/>
          </a:p>
        </p:txBody>
      </p:sp>
      <p:sp>
        <p:nvSpPr>
          <p:cNvPr id="68" name="Shape 68"/>
          <p:cNvSpPr txBox="1">
            <a:spLocks noGrp="1"/>
          </p:cNvSpPr>
          <p:nvPr>
            <p:ph type="subTitle" idx="1"/>
          </p:nvPr>
        </p:nvSpPr>
        <p:spPr>
          <a:xfrm>
            <a:off x="1371600" y="1047750"/>
            <a:ext cx="7559040" cy="3886200"/>
          </a:xfrm>
          <a:prstGeom prst="rect">
            <a:avLst/>
          </a:prstGeom>
        </p:spPr>
        <p:txBody>
          <a:bodyPr lIns="91425" tIns="91425" rIns="91425" bIns="91425" anchor="t" anchorCtr="0">
            <a:noAutofit/>
          </a:bodyPr>
          <a:lstStyle/>
          <a:p>
            <a:r>
              <a:rPr lang="en-US" sz="2400" dirty="0" smtClean="0"/>
              <a:t>Another significant change introduced in </a:t>
            </a:r>
            <a:r>
              <a:rPr lang="en-US" sz="2400" dirty="0" err="1" smtClean="0"/>
              <a:t>Drupal</a:t>
            </a:r>
            <a:r>
              <a:rPr lang="en-US" sz="2400" dirty="0" smtClean="0"/>
              <a:t> 8 is the use of the popular PHP </a:t>
            </a:r>
            <a:r>
              <a:rPr lang="en-US" sz="2400" dirty="0" err="1" smtClean="0"/>
              <a:t>templating</a:t>
            </a:r>
            <a:r>
              <a:rPr lang="en-US" sz="2400" dirty="0" smtClean="0"/>
              <a:t> engine </a:t>
            </a:r>
            <a:r>
              <a:rPr lang="en-US" sz="2400" u="sng" dirty="0" smtClean="0"/>
              <a:t>Twig</a:t>
            </a:r>
            <a:r>
              <a:rPr lang="en-US" sz="2400" dirty="0" smtClean="0"/>
              <a:t>, to replace the </a:t>
            </a:r>
            <a:r>
              <a:rPr lang="en-US" sz="2400" dirty="0" err="1" smtClean="0"/>
              <a:t>PHPTemplate</a:t>
            </a:r>
            <a:r>
              <a:rPr lang="en-US" sz="2400" dirty="0" smtClean="0"/>
              <a:t>-based theme system in </a:t>
            </a:r>
            <a:r>
              <a:rPr lang="en-US" sz="2400" dirty="0" err="1" smtClean="0"/>
              <a:t>Drupal</a:t>
            </a:r>
            <a:r>
              <a:rPr lang="en-US" sz="2400" dirty="0" smtClean="0"/>
              <a:t> 7.</a:t>
            </a:r>
          </a:p>
          <a:p>
            <a:r>
              <a:rPr lang="en-US" sz="2400" dirty="0" smtClean="0"/>
              <a:t>For example, if you used to have </a:t>
            </a:r>
            <a:r>
              <a:rPr lang="en-US" sz="2400" i="1" dirty="0" err="1" smtClean="0"/>
              <a:t>page.tpl.php</a:t>
            </a:r>
            <a:r>
              <a:rPr lang="en-US" sz="2400" dirty="0" smtClean="0"/>
              <a:t> in </a:t>
            </a:r>
            <a:r>
              <a:rPr lang="en-US" sz="2400" dirty="0" err="1" smtClean="0"/>
              <a:t>Drupal</a:t>
            </a:r>
            <a:r>
              <a:rPr lang="en-US" sz="2400" dirty="0" smtClean="0"/>
              <a:t> 7, it has now been replaced </a:t>
            </a:r>
            <a:r>
              <a:rPr lang="en-US" sz="2400" dirty="0" smtClean="0"/>
              <a:t>by </a:t>
            </a:r>
            <a:r>
              <a:rPr lang="en-US" sz="2400" i="1" dirty="0" err="1" smtClean="0"/>
              <a:t>page.html.twig</a:t>
            </a:r>
            <a:r>
              <a:rPr lang="en-US" sz="2400" dirty="0" smtClean="0"/>
              <a:t> in </a:t>
            </a:r>
            <a:r>
              <a:rPr lang="en-US" sz="2400" dirty="0" err="1" smtClean="0"/>
              <a:t>Drupal</a:t>
            </a:r>
            <a:r>
              <a:rPr lang="en-US" sz="2400" dirty="0" smtClean="0"/>
              <a:t> 8.</a:t>
            </a:r>
          </a:p>
          <a:p>
            <a:r>
              <a:rPr lang="en-US" sz="2400" dirty="0" smtClean="0"/>
              <a:t>For the sake of easy management, Twig template files are put under the </a:t>
            </a:r>
            <a:r>
              <a:rPr lang="en-US" sz="2400" i="1" dirty="0" smtClean="0"/>
              <a:t>templates</a:t>
            </a:r>
            <a:r>
              <a:rPr lang="en-US" sz="2400" dirty="0" smtClean="0"/>
              <a:t> sub-directory from your custom theme.</a:t>
            </a:r>
          </a:p>
          <a:p>
            <a:r>
              <a:rPr lang="en-US" sz="2400" dirty="0" smtClean="0"/>
              <a:t>Here is a list of possible Twig template files that are available in </a:t>
            </a:r>
            <a:r>
              <a:rPr lang="en-US" sz="2400" dirty="0" err="1" smtClean="0"/>
              <a:t>Drupal</a:t>
            </a:r>
            <a:r>
              <a:rPr lang="en-US" sz="2400" dirty="0" smtClean="0"/>
              <a:t> 8 by default.</a:t>
            </a:r>
          </a:p>
          <a:p>
            <a:endParaRPr lang="en-US" sz="1600" dirty="0" smtClean="0"/>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RUPAL BASIC ARCHITECTURE.png"/>
          <p:cNvPicPr>
            <a:picLocks noGrp="1" noChangeAspect="1"/>
          </p:cNvPicPr>
          <p:nvPr>
            <p:ph idx="1"/>
          </p:nvPr>
        </p:nvPicPr>
        <p:blipFill>
          <a:blip r:embed="rId2"/>
          <a:stretch>
            <a:fillRect/>
          </a:stretch>
        </p:blipFill>
        <p:spPr>
          <a:xfrm>
            <a:off x="990600" y="0"/>
            <a:ext cx="8153400" cy="5143500"/>
          </a:xfrm>
        </p:spPr>
      </p:pic>
      <p:sp>
        <p:nvSpPr>
          <p:cNvPr id="5" name="Right Arrow 4"/>
          <p:cNvSpPr/>
          <p:nvPr/>
        </p:nvSpPr>
        <p:spPr>
          <a:xfrm>
            <a:off x="1752600" y="4629150"/>
            <a:ext cx="6934200" cy="514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1432560" y="269922"/>
            <a:ext cx="7406640" cy="1692227"/>
          </a:xfrm>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sz="2000" dirty="0" smtClean="0"/>
              <a:t> </a:t>
            </a:r>
            <a:r>
              <a:rPr lang="en-US" sz="3200" b="1" i="1" u="sng" dirty="0" smtClean="0"/>
              <a:t>Twig </a:t>
            </a:r>
            <a:r>
              <a:rPr lang="en-US" sz="3200" b="1" i="1" u="sng" dirty="0" smtClean="0"/>
              <a:t>template file (*.</a:t>
            </a:r>
            <a:r>
              <a:rPr lang="en-US" sz="3200" b="1" i="1" u="sng" dirty="0" err="1" smtClean="0"/>
              <a:t>html.twig</a:t>
            </a:r>
            <a:r>
              <a:rPr lang="en-US" sz="3200" b="1" i="1" u="sng" dirty="0" smtClean="0"/>
              <a:t>)</a:t>
            </a:r>
            <a:r>
              <a:rPr lang="en-US" sz="3200" dirty="0" smtClean="0"/>
              <a:t/>
            </a:r>
            <a:br>
              <a:rPr lang="en-US" sz="3200" dirty="0" smtClean="0"/>
            </a:br>
            <a:r>
              <a:rPr lang="en-US" dirty="0" smtClean="0"/>
              <a:t/>
            </a:r>
            <a:br>
              <a:rPr lang="en-US" dirty="0" smtClean="0"/>
            </a:br>
            <a:endParaRPr lang="en" dirty="0"/>
          </a:p>
        </p:txBody>
      </p:sp>
      <p:sp>
        <p:nvSpPr>
          <p:cNvPr id="68" name="Shape 68"/>
          <p:cNvSpPr txBox="1">
            <a:spLocks noGrp="1"/>
          </p:cNvSpPr>
          <p:nvPr>
            <p:ph type="subTitle" idx="1"/>
          </p:nvPr>
        </p:nvSpPr>
        <p:spPr>
          <a:xfrm>
            <a:off x="1371600" y="1047750"/>
            <a:ext cx="7559040" cy="3886200"/>
          </a:xfrm>
          <a:prstGeom prst="rect">
            <a:avLst/>
          </a:prstGeom>
        </p:spPr>
        <p:txBody>
          <a:bodyPr lIns="91425" tIns="91425" rIns="91425" bIns="91425" anchor="t" anchorCtr="0">
            <a:noAutofit/>
          </a:bodyPr>
          <a:lstStyle/>
          <a:p>
            <a:r>
              <a:rPr lang="en-US" sz="1600" b="1" u="sng" dirty="0" smtClean="0"/>
              <a:t>HTML (template)</a:t>
            </a:r>
            <a:endParaRPr lang="en-US" sz="1600" dirty="0" smtClean="0"/>
          </a:p>
          <a:p>
            <a:pPr lvl="0"/>
            <a:r>
              <a:rPr lang="en-US" sz="1600" i="1" dirty="0" err="1" smtClean="0"/>
              <a:t>html.html.twig</a:t>
            </a:r>
            <a:endParaRPr lang="en-US" sz="1600" dirty="0" smtClean="0"/>
          </a:p>
          <a:p>
            <a:r>
              <a:rPr lang="en-US" sz="1600" b="1" u="sng" dirty="0" smtClean="0"/>
              <a:t>Page template</a:t>
            </a:r>
            <a:endParaRPr lang="en-US" sz="1600" dirty="0" smtClean="0"/>
          </a:p>
          <a:p>
            <a:pPr lvl="0"/>
            <a:r>
              <a:rPr lang="en-US" sz="1600" i="1" dirty="0" err="1" smtClean="0"/>
              <a:t>page.html.twig</a:t>
            </a:r>
            <a:endParaRPr lang="en-US" sz="1600" dirty="0" smtClean="0"/>
          </a:p>
          <a:p>
            <a:pPr lvl="0"/>
            <a:r>
              <a:rPr lang="en-US" sz="1600" i="1" dirty="0" smtClean="0"/>
              <a:t>page–</a:t>
            </a:r>
            <a:r>
              <a:rPr lang="en-US" sz="1600" i="1" dirty="0" err="1" smtClean="0"/>
              <a:t>node.html.twig</a:t>
            </a:r>
            <a:endParaRPr lang="en-US" sz="1600" dirty="0" smtClean="0"/>
          </a:p>
          <a:p>
            <a:pPr lvl="0"/>
            <a:r>
              <a:rPr lang="en-US" sz="1600" i="1" dirty="0" smtClean="0"/>
              <a:t>page–node–&lt;</a:t>
            </a:r>
            <a:r>
              <a:rPr lang="en-US" sz="1600" i="1" dirty="0" err="1" smtClean="0"/>
              <a:t>nid</a:t>
            </a:r>
            <a:r>
              <a:rPr lang="en-US" sz="1600" i="1" dirty="0" smtClean="0"/>
              <a:t>&gt;.</a:t>
            </a:r>
            <a:r>
              <a:rPr lang="en-US" sz="1600" i="1" dirty="0" err="1" smtClean="0"/>
              <a:t>html.twig</a:t>
            </a:r>
            <a:r>
              <a:rPr lang="en-US" sz="1600" i="1" dirty="0" smtClean="0"/>
              <a:t>, </a:t>
            </a:r>
            <a:r>
              <a:rPr lang="en-US" sz="1600" b="1" dirty="0" err="1" smtClean="0"/>
              <a:t>ie</a:t>
            </a:r>
            <a:r>
              <a:rPr lang="en-US" sz="1600" b="1" dirty="0" smtClean="0"/>
              <a:t>:</a:t>
            </a:r>
            <a:r>
              <a:rPr lang="en-US" sz="1600" dirty="0" smtClean="0"/>
              <a:t> </a:t>
            </a:r>
            <a:r>
              <a:rPr lang="en-US" sz="1600" i="1" dirty="0" smtClean="0"/>
              <a:t>page–node–1.html.twig</a:t>
            </a:r>
            <a:endParaRPr lang="en-US" sz="1600" dirty="0" smtClean="0"/>
          </a:p>
          <a:p>
            <a:pPr lvl="0"/>
            <a:r>
              <a:rPr lang="en-US" sz="1600" i="1" dirty="0" smtClean="0"/>
              <a:t>page–node–</a:t>
            </a:r>
            <a:r>
              <a:rPr lang="en-US" sz="1600" i="1" dirty="0" err="1" smtClean="0"/>
              <a:t>edit.html.twig</a:t>
            </a:r>
            <a:endParaRPr lang="en-US" sz="1600" dirty="0" smtClean="0"/>
          </a:p>
          <a:p>
            <a:endParaRPr lang="en-US" sz="1600" dirty="0" smtClean="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1432560" y="269922"/>
            <a:ext cx="7406640" cy="2301828"/>
          </a:xfrm>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sz="3200" dirty="0" smtClean="0"/>
              <a:t/>
            </a:r>
            <a:br>
              <a:rPr lang="en-US" sz="3200" dirty="0" smtClean="0"/>
            </a:br>
            <a:r>
              <a:rPr lang="en-US" sz="3200" dirty="0" smtClean="0"/>
              <a:t/>
            </a:r>
            <a:br>
              <a:rPr lang="en-US" sz="3200" dirty="0" smtClean="0"/>
            </a:br>
            <a:r>
              <a:rPr lang="en-US" dirty="0" smtClean="0"/>
              <a:t/>
            </a:r>
            <a:br>
              <a:rPr lang="en-US" dirty="0" smtClean="0"/>
            </a:br>
            <a:endParaRPr lang="en" dirty="0"/>
          </a:p>
        </p:txBody>
      </p:sp>
      <p:sp>
        <p:nvSpPr>
          <p:cNvPr id="68" name="Shape 68"/>
          <p:cNvSpPr txBox="1">
            <a:spLocks noGrp="1"/>
          </p:cNvSpPr>
          <p:nvPr>
            <p:ph type="subTitle" idx="1"/>
          </p:nvPr>
        </p:nvSpPr>
        <p:spPr>
          <a:xfrm>
            <a:off x="1371600" y="1047750"/>
            <a:ext cx="7559040" cy="3886200"/>
          </a:xfrm>
          <a:prstGeom prst="rect">
            <a:avLst/>
          </a:prstGeom>
        </p:spPr>
        <p:txBody>
          <a:bodyPr lIns="91425" tIns="91425" rIns="91425" bIns="91425" anchor="t" anchorCtr="0">
            <a:noAutofit/>
          </a:bodyPr>
          <a:lstStyle/>
          <a:p>
            <a:r>
              <a:rPr lang="en-US" sz="1600" b="1" u="sng" dirty="0" smtClean="0"/>
              <a:t>Regions</a:t>
            </a:r>
            <a:endParaRPr lang="en-US" sz="1600" dirty="0" smtClean="0"/>
          </a:p>
          <a:p>
            <a:pPr lvl="0"/>
            <a:r>
              <a:rPr lang="en-US" sz="1600" i="1" dirty="0" err="1" smtClean="0"/>
              <a:t>region.html.twig</a:t>
            </a:r>
            <a:endParaRPr lang="en-US" sz="1600" dirty="0" smtClean="0"/>
          </a:p>
          <a:p>
            <a:pPr lvl="0"/>
            <a:r>
              <a:rPr lang="en-US" sz="1600" i="1" dirty="0" smtClean="0"/>
              <a:t>region–&lt;region-name&gt;.</a:t>
            </a:r>
            <a:r>
              <a:rPr lang="en-US" sz="1600" i="1" dirty="0" err="1" smtClean="0"/>
              <a:t>html.twig</a:t>
            </a:r>
            <a:r>
              <a:rPr lang="en-US" sz="1600" i="1" dirty="0" smtClean="0"/>
              <a:t>, </a:t>
            </a:r>
            <a:r>
              <a:rPr lang="en-US" sz="1600" b="1" dirty="0" err="1" smtClean="0"/>
              <a:t>ie</a:t>
            </a:r>
            <a:r>
              <a:rPr lang="en-US" sz="1600" b="1" dirty="0" smtClean="0"/>
              <a:t>:</a:t>
            </a:r>
            <a:r>
              <a:rPr lang="en-US" sz="1600" dirty="0" smtClean="0"/>
              <a:t> </a:t>
            </a:r>
            <a:r>
              <a:rPr lang="en-US" sz="1600" i="1" dirty="0" smtClean="0"/>
              <a:t>region–right-</a:t>
            </a:r>
            <a:r>
              <a:rPr lang="en-US" sz="1600" i="1" dirty="0" err="1" smtClean="0"/>
              <a:t>sidebar.html.twig</a:t>
            </a:r>
            <a:endParaRPr lang="en-US" sz="1600" dirty="0" smtClean="0"/>
          </a:p>
          <a:p>
            <a:r>
              <a:rPr lang="en-US" sz="1600" b="1" u="sng" dirty="0" smtClean="0"/>
              <a:t>Blocks</a:t>
            </a:r>
            <a:endParaRPr lang="en-US" sz="1600" dirty="0" smtClean="0"/>
          </a:p>
          <a:p>
            <a:pPr lvl="0"/>
            <a:r>
              <a:rPr lang="en-US" sz="1600" i="1" dirty="0" smtClean="0"/>
              <a:t>block–&lt;module-name&gt;.</a:t>
            </a:r>
            <a:r>
              <a:rPr lang="en-US" sz="1600" i="1" dirty="0" err="1" smtClean="0"/>
              <a:t>html.twig</a:t>
            </a:r>
            <a:r>
              <a:rPr lang="en-US" sz="1600" i="1" dirty="0" smtClean="0"/>
              <a:t>, </a:t>
            </a:r>
            <a:r>
              <a:rPr lang="en-US" sz="1600" b="1" dirty="0" err="1" smtClean="0"/>
              <a:t>ie</a:t>
            </a:r>
            <a:r>
              <a:rPr lang="en-US" sz="1600" b="1" dirty="0" smtClean="0"/>
              <a:t>:</a:t>
            </a:r>
            <a:r>
              <a:rPr lang="en-US" sz="1600" dirty="0" smtClean="0"/>
              <a:t> </a:t>
            </a:r>
            <a:r>
              <a:rPr lang="en-US" sz="1600" i="1" dirty="0" smtClean="0"/>
              <a:t>block–</a:t>
            </a:r>
            <a:r>
              <a:rPr lang="en-US" sz="1600" i="1" dirty="0" err="1" smtClean="0"/>
              <a:t>cust</a:t>
            </a:r>
            <a:r>
              <a:rPr lang="en-US" sz="1600" i="1" dirty="0" smtClean="0"/>
              <a:t>-</a:t>
            </a:r>
            <a:r>
              <a:rPr lang="en-US" sz="1600" i="1" dirty="0" err="1" smtClean="0"/>
              <a:t>mod.html.twig</a:t>
            </a:r>
            <a:endParaRPr lang="en-US" sz="1600" dirty="0" smtClean="0"/>
          </a:p>
          <a:p>
            <a:pPr lvl="0"/>
            <a:r>
              <a:rPr lang="en-US" sz="1600" i="1" dirty="0" smtClean="0"/>
              <a:t>block–&lt;module-name&gt;–&lt;delta&gt;.</a:t>
            </a:r>
            <a:r>
              <a:rPr lang="en-US" sz="1600" i="1" dirty="0" err="1" smtClean="0"/>
              <a:t>html.twig</a:t>
            </a:r>
            <a:r>
              <a:rPr lang="en-US" sz="1600" i="1" dirty="0" smtClean="0"/>
              <a:t>, </a:t>
            </a:r>
            <a:r>
              <a:rPr lang="en-US" sz="1600" b="1" dirty="0" err="1" smtClean="0"/>
              <a:t>ie</a:t>
            </a:r>
            <a:r>
              <a:rPr lang="en-US" sz="1600" b="1" dirty="0" smtClean="0"/>
              <a:t>:</a:t>
            </a:r>
            <a:r>
              <a:rPr lang="en-US" sz="1600" dirty="0" smtClean="0"/>
              <a:t> </a:t>
            </a:r>
            <a:r>
              <a:rPr lang="en-US" sz="1600" i="1" dirty="0" smtClean="0"/>
              <a:t>block–cust-mod–1.html.twig</a:t>
            </a:r>
            <a:endParaRPr lang="en-US" sz="1600" dirty="0" smtClean="0"/>
          </a:p>
          <a:p>
            <a:r>
              <a:rPr lang="en-US" sz="1600" b="1" u="sng" dirty="0" smtClean="0"/>
              <a:t>Nodes</a:t>
            </a:r>
            <a:endParaRPr lang="en-US" sz="1600" dirty="0" smtClean="0"/>
          </a:p>
          <a:p>
            <a:pPr lvl="0"/>
            <a:r>
              <a:rPr lang="en-US" sz="1600" i="1" dirty="0" err="1" smtClean="0"/>
              <a:t>node.html.twig</a:t>
            </a:r>
            <a:endParaRPr lang="en-US" sz="1600" dirty="0" smtClean="0"/>
          </a:p>
          <a:p>
            <a:pPr lvl="0"/>
            <a:r>
              <a:rPr lang="en-US" sz="1600" i="1" dirty="0" smtClean="0"/>
              <a:t>node–&lt;content-type&gt;.</a:t>
            </a:r>
            <a:r>
              <a:rPr lang="en-US" sz="1600" i="1" dirty="0" err="1" smtClean="0"/>
              <a:t>html.twig</a:t>
            </a:r>
            <a:r>
              <a:rPr lang="en-US" sz="1600" i="1" dirty="0" smtClean="0"/>
              <a:t>, </a:t>
            </a:r>
            <a:r>
              <a:rPr lang="en-US" sz="1600" b="1" dirty="0" err="1" smtClean="0"/>
              <a:t>ie</a:t>
            </a:r>
            <a:r>
              <a:rPr lang="en-US" sz="1600" b="1" dirty="0" smtClean="0"/>
              <a:t>:</a:t>
            </a:r>
            <a:r>
              <a:rPr lang="en-US" sz="1600" dirty="0" smtClean="0"/>
              <a:t> </a:t>
            </a:r>
            <a:r>
              <a:rPr lang="en-US" sz="1600" i="1" dirty="0" smtClean="0"/>
              <a:t>node–</a:t>
            </a:r>
            <a:r>
              <a:rPr lang="en-US" sz="1600" i="1" dirty="0" err="1" smtClean="0"/>
              <a:t>article.html.twig</a:t>
            </a:r>
            <a:endParaRPr lang="en-US" sz="1600" dirty="0" smtClean="0"/>
          </a:p>
          <a:p>
            <a:pPr lvl="0"/>
            <a:r>
              <a:rPr lang="en-US" sz="1600" i="1" dirty="0" smtClean="0"/>
              <a:t>node–&lt;</a:t>
            </a:r>
            <a:r>
              <a:rPr lang="en-US" sz="1600" i="1" dirty="0" err="1" smtClean="0"/>
              <a:t>nid</a:t>
            </a:r>
            <a:r>
              <a:rPr lang="en-US" sz="1600" i="1" dirty="0" smtClean="0"/>
              <a:t>&gt;.</a:t>
            </a:r>
            <a:r>
              <a:rPr lang="en-US" sz="1600" i="1" dirty="0" err="1" smtClean="0"/>
              <a:t>html.twig</a:t>
            </a:r>
            <a:r>
              <a:rPr lang="en-US" sz="1600" i="1" dirty="0" smtClean="0"/>
              <a:t>, </a:t>
            </a:r>
            <a:r>
              <a:rPr lang="en-US" sz="1600" b="1" dirty="0" err="1" smtClean="0"/>
              <a:t>ie</a:t>
            </a:r>
            <a:r>
              <a:rPr lang="en-US" sz="1600" b="1" dirty="0" smtClean="0"/>
              <a:t>:</a:t>
            </a:r>
            <a:r>
              <a:rPr lang="en-US" sz="1600" dirty="0" smtClean="0"/>
              <a:t> </a:t>
            </a:r>
            <a:r>
              <a:rPr lang="en-US" sz="1600" i="1" dirty="0" smtClean="0"/>
              <a:t>node–&lt;</a:t>
            </a:r>
            <a:r>
              <a:rPr lang="en-US" sz="1600" i="1" dirty="0" err="1" smtClean="0"/>
              <a:t>nid</a:t>
            </a:r>
            <a:r>
              <a:rPr lang="en-US" sz="1600" i="1" dirty="0" smtClean="0"/>
              <a:t>&gt;.</a:t>
            </a:r>
            <a:r>
              <a:rPr lang="en-US" sz="1600" i="1" dirty="0" err="1" smtClean="0"/>
              <a:t>html.twig</a:t>
            </a:r>
            <a:endParaRPr lang="en-US" sz="1600" dirty="0" smtClean="0"/>
          </a:p>
          <a:p>
            <a:pPr lvl="0"/>
            <a:endParaRPr lang="en-US" sz="1600"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1432560" y="269922"/>
            <a:ext cx="7406640" cy="2301828"/>
          </a:xfrm>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sz="3200" dirty="0" smtClean="0"/>
              <a:t/>
            </a:r>
            <a:br>
              <a:rPr lang="en-US" sz="3200" dirty="0" smtClean="0"/>
            </a:br>
            <a:r>
              <a:rPr lang="en-US" sz="3200" dirty="0" smtClean="0"/>
              <a:t/>
            </a:r>
            <a:br>
              <a:rPr lang="en-US" sz="3200" dirty="0" smtClean="0"/>
            </a:br>
            <a:r>
              <a:rPr lang="en-US" dirty="0" smtClean="0"/>
              <a:t/>
            </a:r>
            <a:br>
              <a:rPr lang="en-US" dirty="0" smtClean="0"/>
            </a:br>
            <a:endParaRPr lang="en" dirty="0"/>
          </a:p>
        </p:txBody>
      </p:sp>
      <p:sp>
        <p:nvSpPr>
          <p:cNvPr id="68" name="Shape 68"/>
          <p:cNvSpPr txBox="1">
            <a:spLocks noGrp="1"/>
          </p:cNvSpPr>
          <p:nvPr>
            <p:ph type="subTitle" idx="1"/>
          </p:nvPr>
        </p:nvSpPr>
        <p:spPr>
          <a:xfrm>
            <a:off x="1371600" y="1047750"/>
            <a:ext cx="7559040" cy="3886200"/>
          </a:xfrm>
          <a:prstGeom prst="rect">
            <a:avLst/>
          </a:prstGeom>
        </p:spPr>
        <p:txBody>
          <a:bodyPr lIns="91425" tIns="91425" rIns="91425" bIns="91425" anchor="t" anchorCtr="0">
            <a:noAutofit/>
          </a:bodyPr>
          <a:lstStyle/>
          <a:p>
            <a:r>
              <a:rPr lang="en-US" sz="1600" b="1" u="sng" dirty="0" smtClean="0"/>
              <a:t>Taxonomy terms</a:t>
            </a:r>
            <a:endParaRPr lang="en-US" sz="1600" dirty="0" smtClean="0"/>
          </a:p>
          <a:p>
            <a:pPr lvl="0"/>
            <a:r>
              <a:rPr lang="en-US" sz="1600" i="1" dirty="0" smtClean="0"/>
              <a:t>taxonomy-</a:t>
            </a:r>
            <a:r>
              <a:rPr lang="en-US" sz="1600" i="1" dirty="0" err="1" smtClean="0"/>
              <a:t>term.html.twig</a:t>
            </a:r>
            <a:endParaRPr lang="en-US" sz="1600" dirty="0" smtClean="0"/>
          </a:p>
          <a:p>
            <a:pPr lvl="0"/>
            <a:r>
              <a:rPr lang="en-US" sz="1600" i="1" dirty="0" smtClean="0"/>
              <a:t>taxonomy-term–&lt;</a:t>
            </a:r>
            <a:r>
              <a:rPr lang="en-US" sz="1600" i="1" dirty="0" err="1" smtClean="0"/>
              <a:t>vocab</a:t>
            </a:r>
            <a:r>
              <a:rPr lang="en-US" sz="1600" i="1" dirty="0" smtClean="0"/>
              <a:t>-machine-name&gt;.</a:t>
            </a:r>
            <a:r>
              <a:rPr lang="en-US" sz="1600" i="1" dirty="0" err="1" smtClean="0"/>
              <a:t>html.twig</a:t>
            </a:r>
            <a:endParaRPr lang="en-US" sz="1600" dirty="0" smtClean="0"/>
          </a:p>
          <a:p>
            <a:pPr lvl="0"/>
            <a:r>
              <a:rPr lang="en-US" sz="1600" i="1" dirty="0" smtClean="0"/>
              <a:t>node–&lt;</a:t>
            </a:r>
            <a:r>
              <a:rPr lang="en-US" sz="1600" i="1" dirty="0" err="1" smtClean="0"/>
              <a:t>nid</a:t>
            </a:r>
            <a:r>
              <a:rPr lang="en-US" sz="1600" i="1" dirty="0" smtClean="0"/>
              <a:t>&gt;.</a:t>
            </a:r>
            <a:r>
              <a:rPr lang="en-US" sz="1600" i="1" dirty="0" err="1" smtClean="0"/>
              <a:t>html.twig</a:t>
            </a:r>
            <a:r>
              <a:rPr lang="en-US" sz="1600" i="1" dirty="0" smtClean="0"/>
              <a:t>, </a:t>
            </a:r>
            <a:r>
              <a:rPr lang="en-US" sz="1600" b="1" dirty="0" err="1" smtClean="0"/>
              <a:t>ie</a:t>
            </a:r>
            <a:r>
              <a:rPr lang="en-US" sz="1600" b="1" dirty="0" smtClean="0"/>
              <a:t>:</a:t>
            </a:r>
            <a:r>
              <a:rPr lang="en-US" sz="1600" dirty="0" smtClean="0"/>
              <a:t> </a:t>
            </a:r>
            <a:r>
              <a:rPr lang="en-US" sz="1600" i="1" dirty="0" smtClean="0"/>
              <a:t>node–&lt;</a:t>
            </a:r>
            <a:r>
              <a:rPr lang="en-US" sz="1600" i="1" dirty="0" err="1" smtClean="0"/>
              <a:t>nid</a:t>
            </a:r>
            <a:r>
              <a:rPr lang="en-US" sz="1600" i="1" dirty="0" smtClean="0"/>
              <a:t>&gt;.</a:t>
            </a:r>
            <a:r>
              <a:rPr lang="en-US" sz="1600" i="1" dirty="0" err="1" smtClean="0"/>
              <a:t>html.twig</a:t>
            </a:r>
            <a:r>
              <a:rPr lang="en-US" sz="1600" i="1" dirty="0" smtClean="0"/>
              <a:t>, </a:t>
            </a:r>
            <a:r>
              <a:rPr lang="en-US" sz="1600" b="1" dirty="0" err="1" smtClean="0"/>
              <a:t>ie</a:t>
            </a:r>
            <a:r>
              <a:rPr lang="en-US" sz="1600" b="1" dirty="0" smtClean="0"/>
              <a:t>:</a:t>
            </a:r>
            <a:r>
              <a:rPr lang="en-US" sz="1600" i="1" dirty="0" smtClean="0"/>
              <a:t> taxonomy-term–</a:t>
            </a:r>
            <a:r>
              <a:rPr lang="en-US" sz="1600" i="1" dirty="0" err="1" smtClean="0"/>
              <a:t>ingredients.html.twig</a:t>
            </a:r>
            <a:endParaRPr lang="en-US" sz="1600" dirty="0" smtClean="0"/>
          </a:p>
          <a:p>
            <a:pPr lvl="0"/>
            <a:r>
              <a:rPr lang="en-US" sz="1600" i="1" dirty="0" smtClean="0"/>
              <a:t>taxonomy-term–&lt;</a:t>
            </a:r>
            <a:r>
              <a:rPr lang="en-US" sz="1600" i="1" dirty="0" err="1" smtClean="0"/>
              <a:t>tid</a:t>
            </a:r>
            <a:r>
              <a:rPr lang="en-US" sz="1600" i="1" dirty="0" smtClean="0"/>
              <a:t>&gt;.</a:t>
            </a:r>
            <a:r>
              <a:rPr lang="en-US" sz="1600" i="1" dirty="0" err="1" smtClean="0"/>
              <a:t>html.twig</a:t>
            </a:r>
            <a:r>
              <a:rPr lang="en-US" sz="1600" i="1" dirty="0" smtClean="0"/>
              <a:t>, </a:t>
            </a:r>
            <a:r>
              <a:rPr lang="en-US" sz="1600" b="1" dirty="0" err="1" smtClean="0"/>
              <a:t>ie</a:t>
            </a:r>
            <a:r>
              <a:rPr lang="en-US" sz="1600" b="1" dirty="0" smtClean="0"/>
              <a:t>:</a:t>
            </a:r>
            <a:r>
              <a:rPr lang="en-US" sz="1600" i="1" dirty="0" smtClean="0"/>
              <a:t> taxonomy-term–1.html.twig</a:t>
            </a:r>
            <a:endParaRPr lang="en-US" sz="1600" dirty="0" smtClean="0"/>
          </a:p>
          <a:p>
            <a:r>
              <a:rPr lang="en-US" sz="1600" b="1" u="sng" dirty="0" smtClean="0"/>
              <a:t>Fields</a:t>
            </a:r>
            <a:endParaRPr lang="en-US" sz="1600" dirty="0" smtClean="0"/>
          </a:p>
          <a:p>
            <a:pPr lvl="0"/>
            <a:r>
              <a:rPr lang="en-US" sz="1600" i="1" dirty="0" smtClean="0"/>
              <a:t>field–&lt;field-type&gt;.</a:t>
            </a:r>
            <a:r>
              <a:rPr lang="en-US" sz="1600" i="1" dirty="0" err="1" smtClean="0"/>
              <a:t>html.twig</a:t>
            </a:r>
            <a:r>
              <a:rPr lang="en-US" sz="1600" i="1" dirty="0" smtClean="0"/>
              <a:t>, </a:t>
            </a:r>
            <a:r>
              <a:rPr lang="en-US" sz="1600" b="1" dirty="0" err="1" smtClean="0"/>
              <a:t>ie</a:t>
            </a:r>
            <a:r>
              <a:rPr lang="en-US" sz="1600" b="1" dirty="0" smtClean="0"/>
              <a:t>:</a:t>
            </a:r>
            <a:r>
              <a:rPr lang="en-US" sz="1600" i="1" dirty="0" smtClean="0"/>
              <a:t> field–long-</a:t>
            </a:r>
            <a:r>
              <a:rPr lang="en-US" sz="1600" i="1" dirty="0" err="1" smtClean="0"/>
              <a:t>text.html.twig</a:t>
            </a:r>
            <a:endParaRPr lang="en-US" sz="1600" dirty="0" smtClean="0"/>
          </a:p>
          <a:p>
            <a:pPr lvl="0"/>
            <a:r>
              <a:rPr lang="en-US" sz="1600" i="1" dirty="0" smtClean="0"/>
              <a:t>field–&lt;field-name&gt;.</a:t>
            </a:r>
            <a:r>
              <a:rPr lang="en-US" sz="1600" i="1" dirty="0" err="1" smtClean="0"/>
              <a:t>html.twig</a:t>
            </a:r>
            <a:r>
              <a:rPr lang="en-US" sz="1600" i="1" dirty="0" smtClean="0"/>
              <a:t>, </a:t>
            </a:r>
            <a:r>
              <a:rPr lang="en-US" sz="1600" b="1" dirty="0" err="1" smtClean="0"/>
              <a:t>ie</a:t>
            </a:r>
            <a:r>
              <a:rPr lang="en-US" sz="1600" b="1" dirty="0" smtClean="0"/>
              <a:t>:</a:t>
            </a:r>
            <a:r>
              <a:rPr lang="en-US" sz="1600" i="1" dirty="0" smtClean="0"/>
              <a:t> field–phone-</a:t>
            </a:r>
            <a:r>
              <a:rPr lang="en-US" sz="1600" i="1" dirty="0" err="1" smtClean="0"/>
              <a:t>number.html.twig</a:t>
            </a:r>
            <a:endParaRPr lang="en-US" sz="1600" dirty="0" smtClean="0"/>
          </a:p>
          <a:p>
            <a:r>
              <a:rPr lang="en-US" sz="1600" b="1" u="sng" dirty="0" smtClean="0"/>
              <a:t>Comments</a:t>
            </a:r>
            <a:endParaRPr lang="en-US" sz="1600" dirty="0" smtClean="0"/>
          </a:p>
          <a:p>
            <a:pPr lvl="0"/>
            <a:r>
              <a:rPr lang="en-US" sz="1600" i="1" dirty="0" err="1" smtClean="0"/>
              <a:t>comment.html.twig</a:t>
            </a:r>
            <a:endParaRPr lang="en-US" sz="1600" dirty="0" smtClean="0"/>
          </a:p>
          <a:p>
            <a:pPr lvl="0"/>
            <a:r>
              <a:rPr lang="en-US" sz="1600" i="1" dirty="0" smtClean="0"/>
              <a:t>comment-</a:t>
            </a:r>
            <a:r>
              <a:rPr lang="en-US" sz="1600" i="1" dirty="0" err="1" smtClean="0"/>
              <a:t>wrapper.html.twig</a:t>
            </a:r>
            <a:endParaRPr lang="en-US" sz="1600" dirty="0" smtClean="0"/>
          </a:p>
          <a:p>
            <a:pPr lvl="0"/>
            <a:endParaRPr lang="en-US" sz="1600" dirty="0"/>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1432560" y="269922"/>
            <a:ext cx="7406640" cy="2301828"/>
          </a:xfrm>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sz="3200" dirty="0" smtClean="0"/>
              <a:t/>
            </a:r>
            <a:br>
              <a:rPr lang="en-US" sz="3200" dirty="0" smtClean="0"/>
            </a:br>
            <a:r>
              <a:rPr lang="en-US" sz="3200" dirty="0" smtClean="0"/>
              <a:t/>
            </a:r>
            <a:br>
              <a:rPr lang="en-US" sz="3200" dirty="0" smtClean="0"/>
            </a:br>
            <a:r>
              <a:rPr lang="en-US" dirty="0" smtClean="0"/>
              <a:t/>
            </a:r>
            <a:br>
              <a:rPr lang="en-US" dirty="0" smtClean="0"/>
            </a:br>
            <a:endParaRPr lang="en" dirty="0"/>
          </a:p>
        </p:txBody>
      </p:sp>
      <p:sp>
        <p:nvSpPr>
          <p:cNvPr id="68" name="Shape 68"/>
          <p:cNvSpPr txBox="1">
            <a:spLocks noGrp="1"/>
          </p:cNvSpPr>
          <p:nvPr>
            <p:ph type="subTitle" idx="1"/>
          </p:nvPr>
        </p:nvSpPr>
        <p:spPr>
          <a:xfrm>
            <a:off x="1371600" y="666750"/>
            <a:ext cx="7559040" cy="3886200"/>
          </a:xfrm>
          <a:prstGeom prst="rect">
            <a:avLst/>
          </a:prstGeom>
        </p:spPr>
        <p:txBody>
          <a:bodyPr lIns="91425" tIns="91425" rIns="91425" bIns="91425" anchor="t" anchorCtr="0">
            <a:noAutofit/>
          </a:bodyPr>
          <a:lstStyle/>
          <a:p>
            <a:r>
              <a:rPr lang="en-US" sz="1600" b="1" u="sng" dirty="0" smtClean="0"/>
              <a:t>Forums</a:t>
            </a:r>
            <a:endParaRPr lang="en-US" sz="1600" dirty="0" smtClean="0"/>
          </a:p>
          <a:p>
            <a:r>
              <a:rPr lang="en-US" sz="1600" u="sng" dirty="0" smtClean="0"/>
              <a:t>For forum containers:</a:t>
            </a:r>
            <a:endParaRPr lang="en-US" sz="1600" dirty="0" smtClean="0"/>
          </a:p>
          <a:p>
            <a:pPr lvl="0"/>
            <a:r>
              <a:rPr lang="en-US" sz="1600" i="1" dirty="0" smtClean="0"/>
              <a:t>forums–</a:t>
            </a:r>
            <a:r>
              <a:rPr lang="en-US" sz="1600" i="1" dirty="0" err="1" smtClean="0"/>
              <a:t>containers.html.twig</a:t>
            </a:r>
            <a:endParaRPr lang="en-US" sz="1600" dirty="0" smtClean="0"/>
          </a:p>
          <a:p>
            <a:pPr lvl="0"/>
            <a:r>
              <a:rPr lang="en-US" sz="1600" i="1" dirty="0" smtClean="0"/>
              <a:t>forums–&lt;forum-id&gt;.</a:t>
            </a:r>
            <a:r>
              <a:rPr lang="en-US" sz="1600" i="1" dirty="0" err="1" smtClean="0"/>
              <a:t>html.twig</a:t>
            </a:r>
            <a:endParaRPr lang="en-US" sz="1600" dirty="0" smtClean="0"/>
          </a:p>
          <a:p>
            <a:pPr lvl="0"/>
            <a:r>
              <a:rPr lang="en-US" sz="1600" i="1" dirty="0" smtClean="0"/>
              <a:t>forums–containers–&lt;forum-id&gt;.</a:t>
            </a:r>
            <a:r>
              <a:rPr lang="en-US" sz="1600" i="1" dirty="0" err="1" smtClean="0"/>
              <a:t>html.twig</a:t>
            </a:r>
            <a:endParaRPr lang="en-US" sz="1600" dirty="0" smtClean="0"/>
          </a:p>
          <a:p>
            <a:r>
              <a:rPr lang="en-US" sz="1600" b="1" u="sng" dirty="0" smtClean="0"/>
              <a:t>For forum topics:</a:t>
            </a:r>
            <a:endParaRPr lang="en-US" sz="1600" b="1" dirty="0" smtClean="0"/>
          </a:p>
          <a:p>
            <a:pPr lvl="0"/>
            <a:r>
              <a:rPr lang="en-US" sz="1600" i="1" dirty="0" smtClean="0"/>
              <a:t>forums–</a:t>
            </a:r>
            <a:r>
              <a:rPr lang="en-US" sz="1600" i="1" dirty="0" err="1" smtClean="0"/>
              <a:t>topics.html.twig</a:t>
            </a:r>
            <a:endParaRPr lang="en-US" sz="1600" dirty="0" smtClean="0"/>
          </a:p>
          <a:p>
            <a:pPr lvl="0"/>
            <a:r>
              <a:rPr lang="en-US" sz="1600" i="1" dirty="0" smtClean="0"/>
              <a:t>forums–&lt;forum-id&gt;.</a:t>
            </a:r>
            <a:r>
              <a:rPr lang="en-US" sz="1600" i="1" dirty="0" err="1" smtClean="0"/>
              <a:t>html.twig</a:t>
            </a:r>
            <a:endParaRPr lang="en-US" sz="1600" dirty="0" smtClean="0"/>
          </a:p>
          <a:p>
            <a:pPr lvl="0"/>
            <a:r>
              <a:rPr lang="en-US" sz="1600" i="1" dirty="0" smtClean="0"/>
              <a:t>forums–containers–&lt;forum-id&gt;.</a:t>
            </a:r>
            <a:r>
              <a:rPr lang="en-US" sz="1600" i="1" dirty="0" err="1" smtClean="0"/>
              <a:t>html.twig</a:t>
            </a:r>
            <a:endParaRPr lang="en-US" sz="1600" dirty="0" smtClean="0"/>
          </a:p>
          <a:p>
            <a:r>
              <a:rPr lang="en-US" sz="1600" b="1" u="sng" dirty="0" smtClean="0"/>
              <a:t>Maintenance page</a:t>
            </a:r>
            <a:endParaRPr lang="en-US" sz="1600" dirty="0" smtClean="0"/>
          </a:p>
          <a:p>
            <a:pPr lvl="0"/>
            <a:r>
              <a:rPr lang="en-US" sz="1600" i="1" dirty="0" smtClean="0"/>
              <a:t>maintenance-</a:t>
            </a:r>
            <a:r>
              <a:rPr lang="en-US" sz="1600" i="1" dirty="0" err="1" smtClean="0"/>
              <a:t>page.html.twig</a:t>
            </a:r>
            <a:endParaRPr lang="en-US" sz="1600" dirty="0" smtClean="0"/>
          </a:p>
          <a:p>
            <a:r>
              <a:rPr lang="en-US" sz="1600" b="1" u="sng" dirty="0" smtClean="0"/>
              <a:t>Search result</a:t>
            </a:r>
            <a:endParaRPr lang="en-US" sz="1600" dirty="0" smtClean="0"/>
          </a:p>
          <a:p>
            <a:pPr lvl="0"/>
            <a:r>
              <a:rPr lang="en-US" sz="1600" i="1" dirty="0" smtClean="0"/>
              <a:t>search-</a:t>
            </a:r>
            <a:r>
              <a:rPr lang="en-US" sz="1600" i="1" dirty="0" err="1" smtClean="0"/>
              <a:t>result.html.twig</a:t>
            </a:r>
            <a:endParaRPr lang="en-US" sz="1600" dirty="0" smtClean="0"/>
          </a:p>
          <a:p>
            <a:pPr lvl="0"/>
            <a:endParaRPr lang="en-US" sz="1600"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1432560" y="269922"/>
            <a:ext cx="7406640" cy="2301828"/>
          </a:xfrm>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sz="3200" dirty="0" smtClean="0"/>
              <a:t/>
            </a:r>
            <a:br>
              <a:rPr lang="en-US" sz="3200" dirty="0" smtClean="0"/>
            </a:br>
            <a:r>
              <a:rPr lang="en-US" sz="3200" dirty="0" smtClean="0"/>
              <a:t/>
            </a:r>
            <a:br>
              <a:rPr lang="en-US" sz="3200" dirty="0" smtClean="0"/>
            </a:br>
            <a:r>
              <a:rPr lang="en-US" dirty="0" smtClean="0"/>
              <a:t/>
            </a:r>
            <a:br>
              <a:rPr lang="en-US" dirty="0" smtClean="0"/>
            </a:br>
            <a:endParaRPr lang="en" dirty="0"/>
          </a:p>
        </p:txBody>
      </p:sp>
      <p:sp>
        <p:nvSpPr>
          <p:cNvPr id="68" name="Shape 68"/>
          <p:cNvSpPr txBox="1">
            <a:spLocks noGrp="1"/>
          </p:cNvSpPr>
          <p:nvPr>
            <p:ph type="subTitle" idx="1"/>
          </p:nvPr>
        </p:nvSpPr>
        <p:spPr>
          <a:xfrm>
            <a:off x="1371600" y="666750"/>
            <a:ext cx="7559040" cy="3886200"/>
          </a:xfrm>
          <a:prstGeom prst="rect">
            <a:avLst/>
          </a:prstGeom>
        </p:spPr>
        <p:txBody>
          <a:bodyPr lIns="91425" tIns="91425" rIns="91425" bIns="91425" anchor="t" anchorCtr="0">
            <a:noAutofit/>
          </a:bodyPr>
          <a:lstStyle/>
          <a:p>
            <a:r>
              <a:rPr lang="en-US" sz="1600" dirty="0" smtClean="0"/>
              <a:t>In terms of coding, Twig template files in </a:t>
            </a:r>
            <a:r>
              <a:rPr lang="en-US" sz="1600" dirty="0" err="1" smtClean="0"/>
              <a:t>Drupal</a:t>
            </a:r>
            <a:r>
              <a:rPr lang="en-US" sz="1600" dirty="0" smtClean="0"/>
              <a:t> 8 are not much different to </a:t>
            </a:r>
            <a:r>
              <a:rPr lang="en-US" sz="1600" dirty="0" err="1" smtClean="0"/>
              <a:t>PHPTemplate</a:t>
            </a:r>
            <a:r>
              <a:rPr lang="en-US" sz="1600" dirty="0" smtClean="0"/>
              <a:t> files in </a:t>
            </a:r>
            <a:r>
              <a:rPr lang="en-US" sz="1600" dirty="0" err="1" smtClean="0"/>
              <a:t>Drupal</a:t>
            </a:r>
            <a:r>
              <a:rPr lang="en-US" sz="1600" dirty="0" smtClean="0"/>
              <a:t> 7. In both cases you’re essentially writing HTML. The difference is how you define variables and define conditional logic within it.</a:t>
            </a:r>
          </a:p>
          <a:p>
            <a:r>
              <a:rPr lang="en-US" sz="1600" dirty="0" smtClean="0"/>
              <a:t>Here are some examples:</a:t>
            </a:r>
          </a:p>
          <a:p>
            <a:r>
              <a:rPr lang="en-US" sz="1600" b="1" u="sng" dirty="0" err="1" smtClean="0"/>
              <a:t>Docblock</a:t>
            </a:r>
            <a:r>
              <a:rPr lang="en-US" sz="1600" dirty="0" smtClean="0"/>
              <a:t/>
            </a:r>
            <a:br>
              <a:rPr lang="en-US" sz="1600" dirty="0" smtClean="0"/>
            </a:br>
            <a:r>
              <a:rPr lang="en-US" sz="1100" b="1" dirty="0" err="1" smtClean="0"/>
              <a:t>PHPTemplate</a:t>
            </a:r>
            <a:endParaRPr lang="en-US" sz="1100" dirty="0" smtClean="0"/>
          </a:p>
          <a:p>
            <a:r>
              <a:rPr lang="en-US" sz="1100" dirty="0" smtClean="0"/>
              <a:t> </a:t>
            </a:r>
          </a:p>
          <a:p>
            <a:r>
              <a:rPr lang="en-US" sz="1100" dirty="0" smtClean="0"/>
              <a:t>    &lt;?</a:t>
            </a:r>
            <a:r>
              <a:rPr lang="en-US" sz="1100" dirty="0" err="1" smtClean="0"/>
              <a:t>php</a:t>
            </a:r>
            <a:endParaRPr lang="en-US" sz="1100" dirty="0" smtClean="0"/>
          </a:p>
          <a:p>
            <a:r>
              <a:rPr lang="en-US" sz="1100" dirty="0" smtClean="0"/>
              <a:t>    /**</a:t>
            </a:r>
          </a:p>
          <a:p>
            <a:r>
              <a:rPr lang="en-US" sz="1100" dirty="0" smtClean="0"/>
              <a:t>     *</a:t>
            </a:r>
            <a:r>
              <a:rPr lang="en-US" sz="1100" b="1" dirty="0" smtClean="0"/>
              <a:t> @file</a:t>
            </a:r>
            <a:endParaRPr lang="en-US" sz="1100" dirty="0" smtClean="0"/>
          </a:p>
          <a:p>
            <a:r>
              <a:rPr lang="en-US" sz="1100" dirty="0" smtClean="0"/>
              <a:t>     * File description</a:t>
            </a:r>
          </a:p>
          <a:p>
            <a:r>
              <a:rPr lang="en-US" sz="1100" dirty="0" smtClean="0"/>
              <a:t>     */</a:t>
            </a:r>
          </a:p>
          <a:p>
            <a:r>
              <a:rPr lang="en-US" sz="1100" dirty="0" smtClean="0"/>
              <a:t>    ?&gt;</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1432560" y="269922"/>
            <a:ext cx="7406640" cy="2301828"/>
          </a:xfrm>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sz="3200" dirty="0" smtClean="0"/>
              <a:t/>
            </a:r>
            <a:br>
              <a:rPr lang="en-US" sz="3200" dirty="0" smtClean="0"/>
            </a:br>
            <a:r>
              <a:rPr lang="en-US" sz="3200" dirty="0" smtClean="0"/>
              <a:t/>
            </a:r>
            <a:br>
              <a:rPr lang="en-US" sz="3200" dirty="0" smtClean="0"/>
            </a:br>
            <a:r>
              <a:rPr lang="en-US" dirty="0" smtClean="0"/>
              <a:t/>
            </a:r>
            <a:br>
              <a:rPr lang="en-US" dirty="0" smtClean="0"/>
            </a:br>
            <a:endParaRPr lang="en" dirty="0"/>
          </a:p>
        </p:txBody>
      </p:sp>
      <p:sp>
        <p:nvSpPr>
          <p:cNvPr id="68" name="Shape 68"/>
          <p:cNvSpPr txBox="1">
            <a:spLocks noGrp="1"/>
          </p:cNvSpPr>
          <p:nvPr>
            <p:ph type="subTitle" idx="1"/>
          </p:nvPr>
        </p:nvSpPr>
        <p:spPr>
          <a:xfrm>
            <a:off x="1371600" y="666750"/>
            <a:ext cx="7559040" cy="3886200"/>
          </a:xfrm>
          <a:prstGeom prst="rect">
            <a:avLst/>
          </a:prstGeom>
        </p:spPr>
        <p:txBody>
          <a:bodyPr lIns="91425" tIns="91425" rIns="91425" bIns="91425" anchor="t" anchorCtr="0">
            <a:noAutofit/>
          </a:bodyPr>
          <a:lstStyle/>
          <a:p>
            <a:r>
              <a:rPr lang="en-US" sz="1200" b="1" dirty="0" smtClean="0"/>
              <a:t>Twig</a:t>
            </a:r>
            <a:endParaRPr lang="en-US" sz="1200" dirty="0" smtClean="0"/>
          </a:p>
          <a:p>
            <a:r>
              <a:rPr lang="en-US" sz="1200" dirty="0" smtClean="0"/>
              <a:t>  </a:t>
            </a:r>
          </a:p>
          <a:p>
            <a:r>
              <a:rPr lang="en-US" sz="1200" dirty="0" smtClean="0"/>
              <a:t>  {#</a:t>
            </a:r>
          </a:p>
          <a:p>
            <a:r>
              <a:rPr lang="en-US" sz="1200" dirty="0" smtClean="0"/>
              <a:t>    /**</a:t>
            </a:r>
          </a:p>
          <a:p>
            <a:r>
              <a:rPr lang="en-US" sz="1200" dirty="0" smtClean="0"/>
              <a:t>     *</a:t>
            </a:r>
            <a:r>
              <a:rPr lang="en-US" sz="1200" b="1" dirty="0" smtClean="0"/>
              <a:t> @file</a:t>
            </a:r>
            <a:endParaRPr lang="en-US" sz="1200" dirty="0" smtClean="0"/>
          </a:p>
          <a:p>
            <a:r>
              <a:rPr lang="en-US" sz="1200" dirty="0" smtClean="0"/>
              <a:t>     * File description</a:t>
            </a:r>
          </a:p>
          <a:p>
            <a:r>
              <a:rPr lang="en-US" sz="1200" dirty="0" smtClean="0"/>
              <a:t>     */</a:t>
            </a:r>
          </a:p>
          <a:p>
            <a:r>
              <a:rPr lang="en-US" sz="1200" dirty="0" smtClean="0"/>
              <a:t>  #} </a:t>
            </a:r>
          </a:p>
          <a:p>
            <a:r>
              <a:rPr lang="en-US" sz="1200" b="1" u="sng" dirty="0" smtClean="0"/>
              <a:t>Variables</a:t>
            </a:r>
            <a:r>
              <a:rPr lang="en-US" sz="1200" dirty="0" smtClean="0"/>
              <a:t/>
            </a:r>
            <a:br>
              <a:rPr lang="en-US" sz="1200" dirty="0" smtClean="0"/>
            </a:br>
            <a:r>
              <a:rPr lang="en-US" sz="1200" dirty="0" smtClean="0"/>
              <a:t>Printing a variable:</a:t>
            </a:r>
            <a:br>
              <a:rPr lang="en-US" sz="1200" dirty="0" smtClean="0"/>
            </a:br>
            <a:r>
              <a:rPr lang="en-US" sz="1200" b="1" dirty="0" err="1" smtClean="0"/>
              <a:t>PHPTemplate</a:t>
            </a:r>
            <a:r>
              <a:rPr lang="en-US" sz="1200" b="1" dirty="0" smtClean="0"/>
              <a:t>:</a:t>
            </a:r>
            <a:r>
              <a:rPr lang="en-US" sz="1200" dirty="0" smtClean="0"/>
              <a:t> &lt;div class="content"&gt;&lt;?</a:t>
            </a:r>
            <a:r>
              <a:rPr lang="en-US" sz="1200" dirty="0" err="1" smtClean="0"/>
              <a:t>php</a:t>
            </a:r>
            <a:r>
              <a:rPr lang="en-US" sz="1200" dirty="0" smtClean="0"/>
              <a:t> print $content; ?&gt;&lt;/div&gt;</a:t>
            </a:r>
            <a:br>
              <a:rPr lang="en-US" sz="1200" dirty="0" smtClean="0"/>
            </a:br>
            <a:r>
              <a:rPr lang="en-US" sz="1200" b="1" dirty="0" smtClean="0"/>
              <a:t>Twig:</a:t>
            </a:r>
            <a:r>
              <a:rPr lang="en-US" sz="1200" dirty="0" smtClean="0"/>
              <a:t> &lt;div class="content"&gt;{{ content }}&lt;/div&gt;</a:t>
            </a:r>
          </a:p>
          <a:p>
            <a:r>
              <a:rPr lang="en-US" sz="1200" dirty="0" smtClean="0"/>
              <a:t>Printing a hash key item:</a:t>
            </a:r>
            <a:br>
              <a:rPr lang="en-US" sz="1200" dirty="0" smtClean="0"/>
            </a:br>
            <a:r>
              <a:rPr lang="en-US" sz="1200" b="1" dirty="0" err="1" smtClean="0"/>
              <a:t>PHPTemplate</a:t>
            </a:r>
            <a:r>
              <a:rPr lang="en-US" sz="1200" b="1" dirty="0" smtClean="0"/>
              <a:t>:</a:t>
            </a:r>
            <a:r>
              <a:rPr lang="en-US" sz="1200" dirty="0" smtClean="0"/>
              <a:t> &lt;?</a:t>
            </a:r>
            <a:r>
              <a:rPr lang="en-US" sz="1200" dirty="0" err="1" smtClean="0"/>
              <a:t>php</a:t>
            </a:r>
            <a:r>
              <a:rPr lang="en-US" sz="1200" dirty="0" smtClean="0"/>
              <a:t> print $item['#item']['alt']; ?&gt;</a:t>
            </a:r>
            <a:br>
              <a:rPr lang="en-US" sz="1200" dirty="0" smtClean="0"/>
            </a:br>
            <a:r>
              <a:rPr lang="en-US" sz="1200" b="1" dirty="0" smtClean="0"/>
              <a:t>Twig:</a:t>
            </a:r>
            <a:r>
              <a:rPr lang="en-US" sz="1200" dirty="0" smtClean="0"/>
              <a:t> {{ item['#item'].alt }}</a:t>
            </a:r>
          </a:p>
          <a:p>
            <a:r>
              <a:rPr lang="en-US" sz="1200" dirty="0" smtClean="0"/>
              <a:t>Assigning a variable:</a:t>
            </a:r>
            <a:br>
              <a:rPr lang="en-US" sz="1200" dirty="0" smtClean="0"/>
            </a:br>
            <a:r>
              <a:rPr lang="en-US" sz="1200" b="1" dirty="0" err="1" smtClean="0"/>
              <a:t>PHPTemplate</a:t>
            </a:r>
            <a:r>
              <a:rPr lang="en-US" sz="1200" b="1" dirty="0" smtClean="0"/>
              <a:t>:</a:t>
            </a:r>
            <a:r>
              <a:rPr lang="en-US" sz="1200" dirty="0" smtClean="0"/>
              <a:t> &lt;?</a:t>
            </a:r>
            <a:r>
              <a:rPr lang="en-US" sz="1200" dirty="0" err="1" smtClean="0"/>
              <a:t>php</a:t>
            </a:r>
            <a:r>
              <a:rPr lang="en-US" sz="1200" dirty="0" smtClean="0"/>
              <a:t> $</a:t>
            </a:r>
            <a:r>
              <a:rPr lang="en-US" sz="1200" dirty="0" err="1" smtClean="0"/>
              <a:t>custom_var</a:t>
            </a:r>
            <a:r>
              <a:rPr lang="en-US" sz="1200" dirty="0" smtClean="0"/>
              <a:t> = $content-&gt;comments; ?&gt;</a:t>
            </a:r>
            <a:br>
              <a:rPr lang="en-US" sz="1200" dirty="0" smtClean="0"/>
            </a:br>
            <a:r>
              <a:rPr lang="en-US" sz="1200" b="1" dirty="0" smtClean="0"/>
              <a:t>Twig:</a:t>
            </a:r>
            <a:r>
              <a:rPr lang="en-US" sz="1200" dirty="0" smtClean="0"/>
              <a:t> {% set </a:t>
            </a:r>
            <a:r>
              <a:rPr lang="en-US" sz="1200" dirty="0" err="1" smtClean="0"/>
              <a:t>custom_var</a:t>
            </a:r>
            <a:r>
              <a:rPr lang="en-US" sz="1200" dirty="0" smtClean="0"/>
              <a:t> = </a:t>
            </a:r>
            <a:r>
              <a:rPr lang="en-US" sz="1200" dirty="0" err="1" smtClean="0"/>
              <a:t>content.comments</a:t>
            </a:r>
            <a:r>
              <a:rPr lang="en-US" sz="1200" dirty="0" smtClean="0"/>
              <a:t> %}</a:t>
            </a:r>
          </a:p>
          <a:p>
            <a:endParaRPr lang="en-US" sz="2800" dirty="0" smtClean="0"/>
          </a:p>
          <a:p>
            <a:pPr lvl="0"/>
            <a:endParaRPr lang="en-US" sz="1600" dirty="0" smtClean="0"/>
          </a:p>
          <a:p>
            <a:endParaRPr lang="en-US" sz="1100" dirty="0" smtClean="0"/>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1432560" y="269922"/>
            <a:ext cx="7406640" cy="2301828"/>
          </a:xfrm>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sz="3200" dirty="0" smtClean="0"/>
              <a:t/>
            </a:r>
            <a:br>
              <a:rPr lang="en-US" sz="3200" dirty="0" smtClean="0"/>
            </a:br>
            <a:r>
              <a:rPr lang="en-US" sz="3200" dirty="0" smtClean="0"/>
              <a:t/>
            </a:r>
            <a:br>
              <a:rPr lang="en-US" sz="3200" dirty="0" smtClean="0"/>
            </a:br>
            <a:r>
              <a:rPr lang="en-US" dirty="0" smtClean="0"/>
              <a:t/>
            </a:r>
            <a:br>
              <a:rPr lang="en-US" dirty="0" smtClean="0"/>
            </a:br>
            <a:endParaRPr lang="en" dirty="0"/>
          </a:p>
        </p:txBody>
      </p:sp>
      <p:sp>
        <p:nvSpPr>
          <p:cNvPr id="68" name="Shape 68"/>
          <p:cNvSpPr txBox="1">
            <a:spLocks noGrp="1"/>
          </p:cNvSpPr>
          <p:nvPr>
            <p:ph type="subTitle" idx="1"/>
          </p:nvPr>
        </p:nvSpPr>
        <p:spPr>
          <a:xfrm>
            <a:off x="1371600" y="666750"/>
            <a:ext cx="7559040" cy="3886200"/>
          </a:xfrm>
          <a:prstGeom prst="rect">
            <a:avLst/>
          </a:prstGeom>
        </p:spPr>
        <p:txBody>
          <a:bodyPr lIns="91425" tIns="91425" rIns="91425" bIns="91425" anchor="t" anchorCtr="0">
            <a:noAutofit/>
          </a:bodyPr>
          <a:lstStyle/>
          <a:p>
            <a:r>
              <a:rPr lang="en-US" sz="1800" dirty="0" smtClean="0"/>
              <a:t>Assigning an array:</a:t>
            </a:r>
            <a:br>
              <a:rPr lang="en-US" sz="1800" dirty="0" smtClean="0"/>
            </a:br>
            <a:r>
              <a:rPr lang="en-US" sz="1800" b="1" dirty="0" err="1" smtClean="0"/>
              <a:t>PHPTemplate</a:t>
            </a:r>
            <a:r>
              <a:rPr lang="en-US" sz="1800" b="1" dirty="0" smtClean="0"/>
              <a:t>:</a:t>
            </a:r>
            <a:r>
              <a:rPr lang="en-US" sz="1800" dirty="0" smtClean="0"/>
              <a:t> &lt;?</a:t>
            </a:r>
            <a:r>
              <a:rPr lang="en-US" sz="1800" dirty="0" err="1" smtClean="0"/>
              <a:t>php</a:t>
            </a:r>
            <a:r>
              <a:rPr lang="en-US" sz="1800" dirty="0" smtClean="0"/>
              <a:t> $</a:t>
            </a:r>
            <a:r>
              <a:rPr lang="en-US" sz="1800" dirty="0" err="1" smtClean="0"/>
              <a:t>args</a:t>
            </a:r>
            <a:r>
              <a:rPr lang="en-US" sz="1800" dirty="0" smtClean="0"/>
              <a:t> = array('!author' =&gt; $author, '!date' =&gt; $created); ?&gt;</a:t>
            </a:r>
            <a:br>
              <a:rPr lang="en-US" sz="1800" dirty="0" smtClean="0"/>
            </a:br>
            <a:r>
              <a:rPr lang="en-US" sz="1800" b="1" dirty="0" smtClean="0"/>
              <a:t>Twig:</a:t>
            </a:r>
            <a:r>
              <a:rPr lang="en-US" sz="1800" dirty="0" smtClean="0"/>
              <a:t> {% set </a:t>
            </a:r>
            <a:r>
              <a:rPr lang="en-US" sz="1800" dirty="0" err="1" smtClean="0"/>
              <a:t>args</a:t>
            </a:r>
            <a:r>
              <a:rPr lang="en-US" sz="1800" dirty="0" smtClean="0"/>
              <a:t> = {'!author': author, '!date': created} %}</a:t>
            </a:r>
          </a:p>
          <a:p>
            <a:r>
              <a:rPr lang="en-US" sz="1800" b="1" u="sng" dirty="0" smtClean="0"/>
              <a:t>Conditionals:</a:t>
            </a:r>
            <a:r>
              <a:rPr lang="en-US" sz="1800" dirty="0" smtClean="0"/>
              <a:t/>
            </a:r>
            <a:br>
              <a:rPr lang="en-US" sz="1800" dirty="0" smtClean="0"/>
            </a:br>
            <a:r>
              <a:rPr lang="en-US" sz="1800" b="1" dirty="0" err="1" smtClean="0"/>
              <a:t>PHPTemplate</a:t>
            </a:r>
            <a:r>
              <a:rPr lang="en-US" sz="1800" b="1" dirty="0" smtClean="0"/>
              <a:t>:</a:t>
            </a:r>
            <a:r>
              <a:rPr lang="en-US" sz="1800" dirty="0" smtClean="0"/>
              <a:t> &lt;?</a:t>
            </a:r>
            <a:r>
              <a:rPr lang="en-US" sz="1800" dirty="0" err="1" smtClean="0"/>
              <a:t>php</a:t>
            </a:r>
            <a:r>
              <a:rPr lang="en-US" sz="1800" dirty="0" smtClean="0"/>
              <a:t> if ($content-&gt;comments): </a:t>
            </a:r>
            <a:r>
              <a:rPr lang="en-US" sz="1800" dirty="0" err="1" smtClean="0"/>
              <a:t>endif</a:t>
            </a:r>
            <a:r>
              <a:rPr lang="en-US" sz="1800" dirty="0" smtClean="0"/>
              <a:t>; ?&gt;</a:t>
            </a:r>
            <a:br>
              <a:rPr lang="en-US" sz="1800" dirty="0" smtClean="0"/>
            </a:br>
            <a:r>
              <a:rPr lang="en-US" sz="1800" b="1" dirty="0" smtClean="0"/>
              <a:t>Twig:</a:t>
            </a:r>
            <a:r>
              <a:rPr lang="en-US" sz="1800" dirty="0" smtClean="0"/>
              <a:t> {% if </a:t>
            </a:r>
            <a:r>
              <a:rPr lang="en-US" sz="1800" dirty="0" err="1" smtClean="0"/>
              <a:t>content.comments</a:t>
            </a:r>
            <a:r>
              <a:rPr lang="en-US" sz="1800" dirty="0" smtClean="0"/>
              <a:t> %} {% </a:t>
            </a:r>
            <a:r>
              <a:rPr lang="en-US" sz="1800" dirty="0" err="1" smtClean="0"/>
              <a:t>endif</a:t>
            </a:r>
            <a:r>
              <a:rPr lang="en-US" sz="1800" dirty="0" smtClean="0"/>
              <a:t> %}</a:t>
            </a:r>
          </a:p>
          <a:p>
            <a:r>
              <a:rPr lang="en-US" sz="1800" b="1" dirty="0" err="1" smtClean="0"/>
              <a:t>PHPTemplate</a:t>
            </a:r>
            <a:r>
              <a:rPr lang="en-US" sz="1800" b="1" dirty="0" smtClean="0"/>
              <a:t>:</a:t>
            </a:r>
            <a:r>
              <a:rPr lang="en-US" sz="1800" dirty="0" smtClean="0"/>
              <a:t> &lt;?</a:t>
            </a:r>
            <a:r>
              <a:rPr lang="en-US" sz="1800" dirty="0" err="1" smtClean="0"/>
              <a:t>php</a:t>
            </a:r>
            <a:r>
              <a:rPr lang="en-US" sz="1800" dirty="0" smtClean="0"/>
              <a:t> if (!empty($content-&gt;comments)): </a:t>
            </a:r>
            <a:r>
              <a:rPr lang="en-US" sz="1800" dirty="0" err="1" smtClean="0"/>
              <a:t>endif</a:t>
            </a:r>
            <a:r>
              <a:rPr lang="en-US" sz="1800" dirty="0" smtClean="0"/>
              <a:t>; ?&gt;</a:t>
            </a:r>
            <a:br>
              <a:rPr lang="en-US" sz="1800" dirty="0" smtClean="0"/>
            </a:br>
            <a:r>
              <a:rPr lang="en-US" sz="1800" b="1" dirty="0" smtClean="0"/>
              <a:t>Twig:</a:t>
            </a:r>
            <a:r>
              <a:rPr lang="en-US" sz="1800" dirty="0" smtClean="0"/>
              <a:t> {% if </a:t>
            </a:r>
            <a:r>
              <a:rPr lang="en-US" sz="1800" dirty="0" err="1" smtClean="0"/>
              <a:t>content.comments</a:t>
            </a:r>
            <a:r>
              <a:rPr lang="en-US" sz="1800" dirty="0" smtClean="0"/>
              <a:t> is not empty %} {% </a:t>
            </a:r>
            <a:r>
              <a:rPr lang="en-US" sz="1800" dirty="0" err="1" smtClean="0"/>
              <a:t>endif</a:t>
            </a:r>
            <a:r>
              <a:rPr lang="en-US" sz="1800" dirty="0" smtClean="0"/>
              <a:t> %}</a:t>
            </a:r>
          </a:p>
          <a:p>
            <a:r>
              <a:rPr lang="en-US" sz="1800" b="1" dirty="0" err="1" smtClean="0"/>
              <a:t>PHPTemplate</a:t>
            </a:r>
            <a:r>
              <a:rPr lang="en-US" sz="1800" b="1" dirty="0" smtClean="0"/>
              <a:t>:</a:t>
            </a:r>
            <a:r>
              <a:rPr lang="en-US" sz="1800" dirty="0" smtClean="0"/>
              <a:t> &lt;?</a:t>
            </a:r>
            <a:r>
              <a:rPr lang="en-US" sz="1800" dirty="0" err="1" smtClean="0"/>
              <a:t>php</a:t>
            </a:r>
            <a:r>
              <a:rPr lang="en-US" sz="1800" dirty="0" smtClean="0"/>
              <a:t> if (</a:t>
            </a:r>
            <a:r>
              <a:rPr lang="en-US" sz="1800" dirty="0" err="1" smtClean="0"/>
              <a:t>isset</a:t>
            </a:r>
            <a:r>
              <a:rPr lang="en-US" sz="1800" dirty="0" smtClean="0"/>
              <a:t>($content-&gt;comments)): </a:t>
            </a:r>
            <a:r>
              <a:rPr lang="en-US" sz="1800" dirty="0" err="1" smtClean="0"/>
              <a:t>endif</a:t>
            </a:r>
            <a:r>
              <a:rPr lang="en-US" sz="1800" dirty="0" smtClean="0"/>
              <a:t>; ?&gt;</a:t>
            </a:r>
            <a:br>
              <a:rPr lang="en-US" sz="1800" dirty="0" smtClean="0"/>
            </a:br>
            <a:r>
              <a:rPr lang="en-US" sz="1800" b="1" dirty="0" smtClean="0"/>
              <a:t>Twig:</a:t>
            </a:r>
            <a:r>
              <a:rPr lang="en-US" sz="1800" dirty="0" smtClean="0"/>
              <a:t> {% if </a:t>
            </a:r>
            <a:r>
              <a:rPr lang="en-US" sz="1800" dirty="0" err="1" smtClean="0"/>
              <a:t>content.comments</a:t>
            </a:r>
            <a:r>
              <a:rPr lang="en-US" sz="1800" dirty="0" smtClean="0"/>
              <a:t> is defined %} {% </a:t>
            </a:r>
            <a:r>
              <a:rPr lang="en-US" sz="1800" dirty="0" err="1" smtClean="0"/>
              <a:t>endif</a:t>
            </a:r>
            <a:r>
              <a:rPr lang="en-US" sz="1800" dirty="0" smtClean="0"/>
              <a:t> %}</a:t>
            </a:r>
          </a:p>
          <a:p>
            <a:r>
              <a:rPr lang="en-US" sz="1800" b="1" dirty="0" err="1" smtClean="0"/>
              <a:t>PHPTemplate</a:t>
            </a:r>
            <a:r>
              <a:rPr lang="en-US" sz="1800" b="1" dirty="0" smtClean="0"/>
              <a:t>:</a:t>
            </a:r>
            <a:r>
              <a:rPr lang="en-US" sz="1800" dirty="0" smtClean="0"/>
              <a:t> &lt;?</a:t>
            </a:r>
            <a:r>
              <a:rPr lang="en-US" sz="1800" dirty="0" err="1" smtClean="0"/>
              <a:t>php</a:t>
            </a:r>
            <a:r>
              <a:rPr lang="en-US" sz="1800" dirty="0" smtClean="0"/>
              <a:t> if ($count &gt; 0): </a:t>
            </a:r>
            <a:r>
              <a:rPr lang="en-US" sz="1800" dirty="0" err="1" smtClean="0"/>
              <a:t>endif</a:t>
            </a:r>
            <a:r>
              <a:rPr lang="en-US" sz="1800" dirty="0" smtClean="0"/>
              <a:t>; ?&gt;</a:t>
            </a:r>
            <a:br>
              <a:rPr lang="en-US" sz="1800" dirty="0" smtClean="0"/>
            </a:br>
            <a:r>
              <a:rPr lang="en-US" sz="1800" b="1" dirty="0" smtClean="0"/>
              <a:t>Twig:</a:t>
            </a:r>
            <a:r>
              <a:rPr lang="en-US" sz="1800" dirty="0" smtClean="0"/>
              <a:t> {% if count &gt; 0 %} {% </a:t>
            </a:r>
            <a:r>
              <a:rPr lang="en-US" sz="1800" dirty="0" err="1" smtClean="0"/>
              <a:t>endif</a:t>
            </a:r>
            <a:r>
              <a:rPr lang="en-US" sz="1800" dirty="0" smtClean="0"/>
              <a:t> %}</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1432560" y="269922"/>
            <a:ext cx="7406640" cy="2301828"/>
          </a:xfrm>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sz="3200" dirty="0" smtClean="0"/>
              <a:t/>
            </a:r>
            <a:br>
              <a:rPr lang="en-US" sz="3200" dirty="0" smtClean="0"/>
            </a:br>
            <a:r>
              <a:rPr lang="en-US" sz="3200" dirty="0" smtClean="0"/>
              <a:t/>
            </a:r>
            <a:br>
              <a:rPr lang="en-US" sz="3200" dirty="0" smtClean="0"/>
            </a:br>
            <a:r>
              <a:rPr lang="en-US" dirty="0" smtClean="0"/>
              <a:t/>
            </a:r>
            <a:br>
              <a:rPr lang="en-US" dirty="0" smtClean="0"/>
            </a:br>
            <a:endParaRPr lang="en" dirty="0"/>
          </a:p>
        </p:txBody>
      </p:sp>
      <p:sp>
        <p:nvSpPr>
          <p:cNvPr id="68" name="Shape 68"/>
          <p:cNvSpPr txBox="1">
            <a:spLocks noGrp="1"/>
          </p:cNvSpPr>
          <p:nvPr>
            <p:ph type="subTitle" idx="1"/>
          </p:nvPr>
        </p:nvSpPr>
        <p:spPr>
          <a:xfrm>
            <a:off x="1371600" y="666750"/>
            <a:ext cx="7559040" cy="3886200"/>
          </a:xfrm>
          <a:prstGeom prst="rect">
            <a:avLst/>
          </a:prstGeom>
        </p:spPr>
        <p:txBody>
          <a:bodyPr lIns="91425" tIns="91425" rIns="91425" bIns="91425" anchor="t" anchorCtr="0">
            <a:noAutofit/>
          </a:bodyPr>
          <a:lstStyle/>
          <a:p>
            <a:r>
              <a:rPr lang="en-US" sz="1600" b="1" u="sng" dirty="0" smtClean="0"/>
              <a:t>Control structures:</a:t>
            </a:r>
            <a:r>
              <a:rPr lang="en-US" sz="1600" dirty="0" smtClean="0"/>
              <a:t/>
            </a:r>
            <a:br>
              <a:rPr lang="en-US" sz="1600" dirty="0" smtClean="0"/>
            </a:br>
            <a:r>
              <a:rPr lang="en-US" sz="1600" b="1" dirty="0" err="1" smtClean="0"/>
              <a:t>PHPTemplate</a:t>
            </a:r>
            <a:r>
              <a:rPr lang="en-US" sz="1600" b="1" dirty="0" smtClean="0"/>
              <a:t>:</a:t>
            </a:r>
            <a:r>
              <a:rPr lang="en-US" sz="1600" dirty="0" smtClean="0"/>
              <a:t> &lt;?</a:t>
            </a:r>
            <a:r>
              <a:rPr lang="en-US" sz="1600" dirty="0" err="1" smtClean="0"/>
              <a:t>php</a:t>
            </a:r>
            <a:r>
              <a:rPr lang="en-US" sz="1600" dirty="0" smtClean="0"/>
              <a:t> </a:t>
            </a:r>
            <a:r>
              <a:rPr lang="en-US" sz="1600" dirty="0" err="1" smtClean="0"/>
              <a:t>foreach</a:t>
            </a:r>
            <a:r>
              <a:rPr lang="en-US" sz="1600" dirty="0" smtClean="0"/>
              <a:t> ($users as $user) {} ?&gt;</a:t>
            </a:r>
            <a:br>
              <a:rPr lang="en-US" sz="1600" dirty="0" smtClean="0"/>
            </a:br>
            <a:r>
              <a:rPr lang="en-US" sz="1600" b="1" dirty="0" smtClean="0"/>
              <a:t>Twig:</a:t>
            </a:r>
            <a:r>
              <a:rPr lang="en-US" sz="1600" dirty="0" smtClean="0"/>
              <a:t> {% for user in users %} {% </a:t>
            </a:r>
            <a:r>
              <a:rPr lang="en-US" sz="1600" dirty="0" err="1" smtClean="0"/>
              <a:t>endfor</a:t>
            </a:r>
            <a:r>
              <a:rPr lang="en-US" sz="1600" dirty="0" smtClean="0"/>
              <a:t> %}</a:t>
            </a:r>
          </a:p>
          <a:p>
            <a:r>
              <a:rPr lang="en-US" sz="1600" b="1" u="sng" dirty="0" smtClean="0"/>
              <a:t>Filters:</a:t>
            </a:r>
            <a:r>
              <a:rPr lang="en-US" sz="1600" dirty="0" smtClean="0"/>
              <a:t/>
            </a:r>
            <a:br>
              <a:rPr lang="en-US" sz="1600" dirty="0" smtClean="0"/>
            </a:br>
            <a:r>
              <a:rPr lang="en-US" sz="1600" dirty="0" err="1" smtClean="0"/>
              <a:t>Check_plain</a:t>
            </a:r>
            <a:r>
              <a:rPr lang="en-US" sz="1600" dirty="0" smtClean="0"/>
              <a:t>:</a:t>
            </a:r>
            <a:br>
              <a:rPr lang="en-US" sz="1600" dirty="0" smtClean="0"/>
            </a:br>
            <a:r>
              <a:rPr lang="en-US" sz="1600" b="1" dirty="0" err="1" smtClean="0"/>
              <a:t>PHPTemplate</a:t>
            </a:r>
            <a:r>
              <a:rPr lang="en-US" sz="1600" b="1" dirty="0" smtClean="0"/>
              <a:t>:</a:t>
            </a:r>
            <a:r>
              <a:rPr lang="en-US" sz="1600" dirty="0" smtClean="0"/>
              <a:t> &lt;?</a:t>
            </a:r>
            <a:r>
              <a:rPr lang="en-US" sz="1600" dirty="0" err="1" smtClean="0"/>
              <a:t>php</a:t>
            </a:r>
            <a:r>
              <a:rPr lang="en-US" sz="1600" dirty="0" smtClean="0"/>
              <a:t> print </a:t>
            </a:r>
            <a:r>
              <a:rPr lang="en-US" sz="1600" dirty="0" err="1" smtClean="0"/>
              <a:t>check_plain</a:t>
            </a:r>
            <a:r>
              <a:rPr lang="en-US" sz="1600" dirty="0" smtClean="0"/>
              <a:t>($title); ?&gt;</a:t>
            </a:r>
            <a:br>
              <a:rPr lang="en-US" sz="1600" dirty="0" smtClean="0"/>
            </a:br>
            <a:r>
              <a:rPr lang="en-US" sz="1600" b="1" dirty="0" smtClean="0"/>
              <a:t>Twig:</a:t>
            </a:r>
            <a:r>
              <a:rPr lang="en-US" sz="1600" dirty="0" smtClean="0"/>
              <a:t> {{ </a:t>
            </a:r>
            <a:r>
              <a:rPr lang="en-US" sz="1600" dirty="0" err="1" smtClean="0"/>
              <a:t>title|striptags</a:t>
            </a:r>
            <a:r>
              <a:rPr lang="en-US" sz="1600" dirty="0" smtClean="0"/>
              <a:t> }}</a:t>
            </a:r>
          </a:p>
          <a:p>
            <a:r>
              <a:rPr lang="en-US" sz="1600" dirty="0" smtClean="0"/>
              <a:t>Translate:</a:t>
            </a:r>
            <a:br>
              <a:rPr lang="en-US" sz="1600" dirty="0" smtClean="0"/>
            </a:br>
            <a:r>
              <a:rPr lang="en-US" sz="1600" b="1" dirty="0" err="1" smtClean="0"/>
              <a:t>PHPTemplate</a:t>
            </a:r>
            <a:r>
              <a:rPr lang="en-US" sz="1600" b="1" dirty="0" smtClean="0"/>
              <a:t>:</a:t>
            </a:r>
            <a:r>
              <a:rPr lang="en-US" sz="1600" dirty="0" smtClean="0"/>
              <a:t> &lt;?</a:t>
            </a:r>
            <a:r>
              <a:rPr lang="en-US" sz="1600" dirty="0" err="1" smtClean="0"/>
              <a:t>php</a:t>
            </a:r>
            <a:r>
              <a:rPr lang="en-US" sz="1600" dirty="0" smtClean="0"/>
              <a:t> print t('Home'); ?&gt;</a:t>
            </a:r>
            <a:br>
              <a:rPr lang="en-US" sz="1600" dirty="0" smtClean="0"/>
            </a:br>
            <a:r>
              <a:rPr lang="en-US" sz="1600" b="1" dirty="0" smtClean="0"/>
              <a:t>Twig:</a:t>
            </a:r>
            <a:r>
              <a:rPr lang="en-US" sz="1600" dirty="0" smtClean="0"/>
              <a:t> {{ '</a:t>
            </a:r>
            <a:r>
              <a:rPr lang="en-US" sz="1600" dirty="0" err="1" smtClean="0"/>
              <a:t>Home'|t</a:t>
            </a:r>
            <a:r>
              <a:rPr lang="en-US" sz="1600" dirty="0" smtClean="0"/>
              <a:t> }}</a:t>
            </a:r>
          </a:p>
          <a:p>
            <a:r>
              <a:rPr lang="en-US" sz="1600" dirty="0" smtClean="0"/>
              <a:t>Translate with substitutions:</a:t>
            </a:r>
            <a:br>
              <a:rPr lang="en-US" sz="1600" dirty="0" smtClean="0"/>
            </a:br>
            <a:r>
              <a:rPr lang="en-US" sz="1600" b="1" dirty="0" err="1" smtClean="0"/>
              <a:t>PHPTemplate</a:t>
            </a:r>
            <a:r>
              <a:rPr lang="en-US" sz="1600" b="1" dirty="0" smtClean="0"/>
              <a:t>:</a:t>
            </a:r>
            <a:r>
              <a:rPr lang="en-US" sz="1600" dirty="0" smtClean="0"/>
              <a:t> &lt;?</a:t>
            </a:r>
            <a:r>
              <a:rPr lang="en-US" sz="1600" dirty="0" err="1" smtClean="0"/>
              <a:t>php</a:t>
            </a:r>
            <a:r>
              <a:rPr lang="en-US" sz="1600" dirty="0" smtClean="0"/>
              <a:t> print t('Welcome, @username', array('@username' =&gt; $user-&gt;name)); ?&gt;</a:t>
            </a:r>
            <a:br>
              <a:rPr lang="en-US" sz="1600" dirty="0" smtClean="0"/>
            </a:br>
            <a:r>
              <a:rPr lang="en-US" sz="1600" b="1" dirty="0" smtClean="0"/>
              <a:t>Twig:</a:t>
            </a:r>
            <a:r>
              <a:rPr lang="en-US" sz="1600" dirty="0" smtClean="0"/>
              <a:t> {{ 'Welcome, @</a:t>
            </a:r>
            <a:r>
              <a:rPr lang="en-US" sz="1600" dirty="0" err="1" smtClean="0"/>
              <a:t>username'|t</a:t>
            </a:r>
            <a:r>
              <a:rPr lang="en-US" sz="1600" dirty="0" smtClean="0"/>
              <a:t>({ '@username': user.name }) }}</a:t>
            </a:r>
          </a:p>
          <a:p>
            <a:endParaRPr lang="en-US" sz="1100" dirty="0" smtClean="0"/>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1432560" y="269922"/>
            <a:ext cx="7406640" cy="2301828"/>
          </a:xfrm>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sz="3200" dirty="0" smtClean="0"/>
              <a:t/>
            </a:r>
            <a:br>
              <a:rPr lang="en-US" sz="3200" dirty="0" smtClean="0"/>
            </a:br>
            <a:r>
              <a:rPr lang="en-US" sz="3200" dirty="0" smtClean="0"/>
              <a:t/>
            </a:r>
            <a:br>
              <a:rPr lang="en-US" sz="3200" dirty="0" smtClean="0"/>
            </a:br>
            <a:r>
              <a:rPr lang="en-US" dirty="0" smtClean="0"/>
              <a:t/>
            </a:r>
            <a:br>
              <a:rPr lang="en-US" dirty="0" smtClean="0"/>
            </a:br>
            <a:endParaRPr lang="en" dirty="0"/>
          </a:p>
        </p:txBody>
      </p:sp>
      <p:sp>
        <p:nvSpPr>
          <p:cNvPr id="68" name="Shape 68"/>
          <p:cNvSpPr txBox="1">
            <a:spLocks noGrp="1"/>
          </p:cNvSpPr>
          <p:nvPr>
            <p:ph type="subTitle" idx="1"/>
          </p:nvPr>
        </p:nvSpPr>
        <p:spPr>
          <a:xfrm>
            <a:off x="1371600" y="666750"/>
            <a:ext cx="7559040" cy="3886200"/>
          </a:xfrm>
          <a:prstGeom prst="rect">
            <a:avLst/>
          </a:prstGeom>
        </p:spPr>
        <p:txBody>
          <a:bodyPr lIns="91425" tIns="91425" rIns="91425" bIns="91425" anchor="t" anchorCtr="0">
            <a:noAutofit/>
          </a:bodyPr>
          <a:lstStyle/>
          <a:p>
            <a:r>
              <a:rPr lang="en-US" sz="6600" dirty="0" smtClean="0"/>
              <a:t>Designing &amp; Developing Custom Theme</a:t>
            </a:r>
            <a:endParaRPr lang="en-US" sz="6600" dirty="0" smtClean="0"/>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Before You Begin</a:t>
            </a:r>
            <a:endParaRPr lang="en-US" dirty="0"/>
          </a:p>
        </p:txBody>
      </p:sp>
      <p:sp>
        <p:nvSpPr>
          <p:cNvPr id="3" name="Content Placeholder 2"/>
          <p:cNvSpPr>
            <a:spLocks noGrp="1"/>
          </p:cNvSpPr>
          <p:nvPr>
            <p:ph idx="1"/>
          </p:nvPr>
        </p:nvSpPr>
        <p:spPr>
          <a:xfrm>
            <a:off x="990600" y="1085850"/>
            <a:ext cx="7943088" cy="3886200"/>
          </a:xfrm>
        </p:spPr>
        <p:txBody>
          <a:bodyPr>
            <a:normAutofit fontScale="92500" lnSpcReduction="20000"/>
          </a:bodyPr>
          <a:lstStyle/>
          <a:p>
            <a:pPr>
              <a:buNone/>
            </a:pPr>
            <a:endParaRPr lang="en-US" dirty="0" smtClean="0"/>
          </a:p>
          <a:p>
            <a:pPr>
              <a:buNone/>
            </a:pPr>
            <a:r>
              <a:rPr lang="en-US" u="sng" dirty="0" smtClean="0"/>
              <a:t>You should understand the basics of:</a:t>
            </a:r>
          </a:p>
          <a:p>
            <a:pPr>
              <a:buNone/>
            </a:pPr>
            <a:endParaRPr lang="en-US" dirty="0" smtClean="0"/>
          </a:p>
          <a:p>
            <a:pPr lvl="0"/>
            <a:r>
              <a:rPr lang="en-US" dirty="0" smtClean="0"/>
              <a:t>HTML and CSS: how they are used to make websites</a:t>
            </a:r>
          </a:p>
          <a:p>
            <a:pPr lvl="0"/>
            <a:r>
              <a:rPr lang="en-US" dirty="0" smtClean="0"/>
              <a:t>PHP: what it is, and how it is used to enhance</a:t>
            </a:r>
          </a:p>
          <a:p>
            <a:pPr lvl="0"/>
            <a:r>
              <a:rPr lang="en-US" dirty="0" smtClean="0"/>
              <a:t>CMS's: what they are, and how they are used to power websites</a:t>
            </a:r>
          </a:p>
          <a:p>
            <a:pPr lvl="0"/>
            <a:r>
              <a:rPr lang="en-US" dirty="0" err="1" smtClean="0"/>
              <a:t>Drupal</a:t>
            </a:r>
            <a:r>
              <a:rPr lang="en-US" dirty="0" smtClean="0"/>
              <a:t>: How to set up a simple website using it</a:t>
            </a:r>
          </a:p>
          <a:p>
            <a:pPr>
              <a:buNone/>
            </a:pPr>
            <a:endParaRPr lang="en-US" dirty="0"/>
          </a:p>
        </p:txBody>
      </p:sp>
      <p:sp>
        <p:nvSpPr>
          <p:cNvPr id="5" name="Rectangle 4"/>
          <p:cNvSpPr/>
          <p:nvPr/>
        </p:nvSpPr>
        <p:spPr>
          <a:xfrm>
            <a:off x="708660" y="1303020"/>
            <a:ext cx="7579995" cy="730969"/>
          </a:xfrm>
          <a:prstGeom prst="rect">
            <a:avLst/>
          </a:prstGeom>
        </p:spPr>
        <p:txBody>
          <a:bodyPr wrap="square" lIns="68580" tIns="34290" rIns="68580" bIns="34290">
            <a:spAutoFit/>
          </a:bodyPr>
          <a:lstStyle/>
          <a:p>
            <a:endParaRPr lang="en-US" sz="15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dirty="0" smtClean="0"/>
              <a:t>Theming </a:t>
            </a:r>
            <a:r>
              <a:rPr lang="en" dirty="0"/>
              <a:t>in Drupal 8</a:t>
            </a:r>
          </a:p>
        </p:txBody>
      </p:sp>
      <p:sp>
        <p:nvSpPr>
          <p:cNvPr id="68" name="Shape 68"/>
          <p:cNvSpPr txBox="1">
            <a:spLocks noGrp="1"/>
          </p:cNvSpPr>
          <p:nvPr>
            <p:ph type="subTitle" idx="1"/>
          </p:nvPr>
        </p:nvSpPr>
        <p:spPr>
          <a:xfrm>
            <a:off x="1432560" y="1387548"/>
            <a:ext cx="7559040" cy="3546402"/>
          </a:xfrm>
          <a:prstGeom prst="rect">
            <a:avLst/>
          </a:prstGeom>
        </p:spPr>
        <p:txBody>
          <a:bodyPr lIns="91425" tIns="91425" rIns="91425" bIns="91425" anchor="t" anchorCtr="0">
            <a:noAutofit/>
          </a:bodyPr>
          <a:lstStyle/>
          <a:p>
            <a:pPr>
              <a:spcBef>
                <a:spcPts val="0"/>
              </a:spcBef>
            </a:pPr>
            <a:r>
              <a:rPr lang="en-US" dirty="0" smtClean="0"/>
              <a:t>The </a:t>
            </a:r>
            <a:r>
              <a:rPr lang="en-US" dirty="0" err="1" smtClean="0"/>
              <a:t>theming</a:t>
            </a:r>
            <a:r>
              <a:rPr lang="en-US" dirty="0" smtClean="0"/>
              <a:t> has undergone many changes since </a:t>
            </a:r>
            <a:r>
              <a:rPr lang="en-US" dirty="0" err="1" smtClean="0"/>
              <a:t>Drupal</a:t>
            </a:r>
            <a:r>
              <a:rPr lang="en-US" dirty="0" smtClean="0"/>
              <a:t> 7, especially the deep integration with Twig – a popular </a:t>
            </a:r>
            <a:r>
              <a:rPr lang="en-US" dirty="0" err="1" smtClean="0"/>
              <a:t>templating</a:t>
            </a:r>
            <a:r>
              <a:rPr lang="en-US" dirty="0" smtClean="0"/>
              <a:t> engine for PHP, which opens the door to more robust, scalable and secure themes.</a:t>
            </a:r>
          </a:p>
          <a:p>
            <a:pPr lvl="0">
              <a:spcBef>
                <a:spcPts val="0"/>
              </a:spcBef>
              <a:buNone/>
            </a:pPr>
            <a:endParaRPr lang="en" dirty="0"/>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Design the website.</a:t>
            </a:r>
            <a:endParaRPr lang="en-US" sz="4000" dirty="0" smtClean="0"/>
          </a:p>
        </p:txBody>
      </p:sp>
      <p:sp>
        <p:nvSpPr>
          <p:cNvPr id="3" name="Content Placeholder 2"/>
          <p:cNvSpPr>
            <a:spLocks noGrp="1"/>
          </p:cNvSpPr>
          <p:nvPr>
            <p:ph idx="1"/>
          </p:nvPr>
        </p:nvSpPr>
        <p:spPr>
          <a:xfrm>
            <a:off x="990600" y="1085850"/>
            <a:ext cx="7943088" cy="3886200"/>
          </a:xfrm>
        </p:spPr>
        <p:txBody>
          <a:bodyPr>
            <a:normAutofit/>
          </a:bodyPr>
          <a:lstStyle/>
          <a:p>
            <a:pPr lvl="1"/>
            <a:endParaRPr lang="en-US" dirty="0" smtClean="0"/>
          </a:p>
          <a:p>
            <a:pPr lvl="1"/>
            <a:r>
              <a:rPr lang="en-US" dirty="0" smtClean="0"/>
              <a:t>Draw all the parts of a basic web-page, including the header, navigation menu (which may be just below the header or in a sidebar), the page body (for the content), and the footer. You may have other areas in your design.</a:t>
            </a:r>
            <a:endParaRPr lang="en-US" sz="2400" dirty="0" smtClean="0"/>
          </a:p>
        </p:txBody>
      </p:sp>
      <p:sp>
        <p:nvSpPr>
          <p:cNvPr id="5" name="Rectangle 4"/>
          <p:cNvSpPr/>
          <p:nvPr/>
        </p:nvSpPr>
        <p:spPr>
          <a:xfrm>
            <a:off x="708660" y="1303020"/>
            <a:ext cx="7579995" cy="730969"/>
          </a:xfrm>
          <a:prstGeom prst="rect">
            <a:avLst/>
          </a:prstGeom>
        </p:spPr>
        <p:txBody>
          <a:bodyPr wrap="square" lIns="68580" tIns="34290" rIns="68580" bIns="34290">
            <a:spAutoFit/>
          </a:bodyPr>
          <a:lstStyle/>
          <a:p>
            <a:endParaRPr lang="en-US" sz="15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Develop the website using </a:t>
            </a:r>
            <a:r>
              <a:rPr lang="en-US" b="1" u="sng" dirty="0" smtClean="0">
                <a:hlinkClick r:id="rId2" tooltip="Learn HTML"/>
              </a:rPr>
              <a:t>HTML</a:t>
            </a:r>
            <a:r>
              <a:rPr lang="en-US" b="1" u="sng" dirty="0" smtClean="0"/>
              <a:t> and CSS</a:t>
            </a:r>
            <a:endParaRPr lang="en-US" sz="4000" dirty="0" smtClean="0"/>
          </a:p>
        </p:txBody>
      </p:sp>
      <p:sp>
        <p:nvSpPr>
          <p:cNvPr id="3" name="Content Placeholder 2"/>
          <p:cNvSpPr>
            <a:spLocks noGrp="1"/>
          </p:cNvSpPr>
          <p:nvPr>
            <p:ph idx="1"/>
          </p:nvPr>
        </p:nvSpPr>
        <p:spPr>
          <a:xfrm>
            <a:off x="990600" y="1085850"/>
            <a:ext cx="7943088" cy="3886200"/>
          </a:xfrm>
        </p:spPr>
        <p:txBody>
          <a:bodyPr>
            <a:normAutofit fontScale="92500" lnSpcReduction="20000"/>
          </a:bodyPr>
          <a:lstStyle/>
          <a:p>
            <a:pPr lvl="1"/>
            <a:endParaRPr lang="en-US" dirty="0" smtClean="0"/>
          </a:p>
          <a:p>
            <a:pPr lvl="1"/>
            <a:r>
              <a:rPr lang="en-US" dirty="0" smtClean="0"/>
              <a:t>Just like in the website design step, it is probably most efficient to only create the web pages of the site that have their own unique layouts, such as the Home page and Contact Us page. Keep the layout as simple as possible, and use modern practices and conventions where possible (such as HTML5 and CSS3). At this point, don't add any server-side scripting (such as PHP), and keep client-side scripting (such as </a:t>
            </a:r>
            <a:r>
              <a:rPr lang="en-US" dirty="0" err="1" smtClean="0"/>
              <a:t>Javascript</a:t>
            </a:r>
            <a:r>
              <a:rPr lang="en-US" dirty="0" smtClean="0"/>
              <a:t>) to a minimum, in order to not interfere with </a:t>
            </a:r>
            <a:r>
              <a:rPr lang="en-US" dirty="0" err="1" smtClean="0"/>
              <a:t>Drupal's</a:t>
            </a:r>
            <a:r>
              <a:rPr lang="en-US" dirty="0" smtClean="0"/>
              <a:t> code; this can be added later.</a:t>
            </a:r>
            <a:endParaRPr lang="en-US" dirty="0"/>
          </a:p>
        </p:txBody>
      </p:sp>
      <p:sp>
        <p:nvSpPr>
          <p:cNvPr id="5" name="Rectangle 4"/>
          <p:cNvSpPr/>
          <p:nvPr/>
        </p:nvSpPr>
        <p:spPr>
          <a:xfrm>
            <a:off x="708660" y="1303020"/>
            <a:ext cx="7579995" cy="730969"/>
          </a:xfrm>
          <a:prstGeom prst="rect">
            <a:avLst/>
          </a:prstGeom>
        </p:spPr>
        <p:txBody>
          <a:bodyPr wrap="square" lIns="68580" tIns="34290" rIns="68580" bIns="34290">
            <a:spAutoFit/>
          </a:bodyPr>
          <a:lstStyle/>
          <a:p>
            <a:endParaRPr lang="en-US" sz="15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u="sng" dirty="0" smtClean="0">
                <a:hlinkClick r:id="rId2" tooltip="Set up Drupal"/>
              </a:rPr>
              <a:t>Set up </a:t>
            </a:r>
            <a:r>
              <a:rPr lang="en-US" sz="4000" b="1" u="sng" dirty="0" err="1" smtClean="0">
                <a:hlinkClick r:id="rId2" tooltip="Set up Drupal"/>
              </a:rPr>
              <a:t>Drupal</a:t>
            </a:r>
            <a:r>
              <a:rPr lang="en-US" sz="4000" b="1" u="sng" dirty="0" smtClean="0"/>
              <a:t> to begin </a:t>
            </a:r>
            <a:r>
              <a:rPr lang="en-US" sz="4000" b="1" u="sng" dirty="0" err="1" smtClean="0"/>
              <a:t>theming</a:t>
            </a:r>
            <a:endParaRPr lang="en-US" sz="4000" dirty="0" smtClean="0"/>
          </a:p>
        </p:txBody>
      </p:sp>
      <p:sp>
        <p:nvSpPr>
          <p:cNvPr id="3" name="Content Placeholder 2"/>
          <p:cNvSpPr>
            <a:spLocks noGrp="1"/>
          </p:cNvSpPr>
          <p:nvPr>
            <p:ph idx="1"/>
          </p:nvPr>
        </p:nvSpPr>
        <p:spPr>
          <a:xfrm>
            <a:off x="990600" y="1085850"/>
            <a:ext cx="7943088" cy="3886200"/>
          </a:xfrm>
        </p:spPr>
        <p:txBody>
          <a:bodyPr>
            <a:normAutofit fontScale="70000" lnSpcReduction="20000"/>
          </a:bodyPr>
          <a:lstStyle/>
          <a:p>
            <a:r>
              <a:rPr lang="en-US" dirty="0" smtClean="0">
                <a:hlinkClick r:id="rId3"/>
              </a:rPr>
              <a:t> </a:t>
            </a:r>
            <a:r>
              <a:rPr lang="en-US" b="1" dirty="0" smtClean="0"/>
              <a:t>Understand </a:t>
            </a:r>
            <a:r>
              <a:rPr lang="en-US" b="1" dirty="0" err="1" smtClean="0"/>
              <a:t>Drupal’s</a:t>
            </a:r>
            <a:r>
              <a:rPr lang="en-US" b="1" dirty="0" smtClean="0"/>
              <a:t> web page structure and convert your static pages to it.</a:t>
            </a:r>
            <a:endParaRPr lang="en-US" sz="2800" dirty="0" smtClean="0"/>
          </a:p>
          <a:p>
            <a:pPr lvl="1"/>
            <a:r>
              <a:rPr lang="en-US" dirty="0" smtClean="0"/>
              <a:t>HTML web pages are known as ‘static’ – which means they aren’t designed to have content that regularly changes – and are built using block-type tags such as ‘</a:t>
            </a:r>
            <a:r>
              <a:rPr lang="en-US" dirty="0" err="1" smtClean="0"/>
              <a:t>divs</a:t>
            </a:r>
            <a:r>
              <a:rPr lang="en-US" dirty="0" smtClean="0"/>
              <a:t>’ (and ‘header’, ‘footer’, etc. in HTML5).</a:t>
            </a:r>
            <a:endParaRPr lang="en-US" sz="2400" dirty="0" smtClean="0"/>
          </a:p>
          <a:p>
            <a:r>
              <a:rPr lang="en-US" dirty="0" err="1" smtClean="0"/>
              <a:t>Drupal</a:t>
            </a:r>
            <a:r>
              <a:rPr lang="en-US" dirty="0" smtClean="0"/>
              <a:t> web pages are a combination of static parts (HTML) and dynamic parts – parts that contain content that is expected to be changed regularly. These dynamic parts are called ‘</a:t>
            </a:r>
            <a:r>
              <a:rPr lang="en-US" b="1" dirty="0" smtClean="0"/>
              <a:t>regions</a:t>
            </a:r>
            <a:r>
              <a:rPr lang="en-US" dirty="0" smtClean="0"/>
              <a:t>’ in </a:t>
            </a:r>
            <a:r>
              <a:rPr lang="en-US" dirty="0" err="1" smtClean="0"/>
              <a:t>Drupal</a:t>
            </a:r>
            <a:r>
              <a:rPr lang="en-US" dirty="0" smtClean="0"/>
              <a:t>. </a:t>
            </a:r>
            <a:r>
              <a:rPr lang="en-US" dirty="0" smtClean="0"/>
              <a:t> An </a:t>
            </a:r>
            <a:r>
              <a:rPr lang="en-US" dirty="0" smtClean="0"/>
              <a:t>example of a region is a sidebar, where you might want to insert navigational links, a search box, social media buttons, and so on. </a:t>
            </a:r>
            <a:br>
              <a:rPr lang="en-US" dirty="0" smtClean="0"/>
            </a:br>
            <a:endParaRPr lang="en-US" dirty="0" smtClean="0"/>
          </a:p>
        </p:txBody>
      </p:sp>
      <p:sp>
        <p:nvSpPr>
          <p:cNvPr id="5" name="Rectangle 4"/>
          <p:cNvSpPr/>
          <p:nvPr/>
        </p:nvSpPr>
        <p:spPr>
          <a:xfrm>
            <a:off x="708660" y="1303020"/>
            <a:ext cx="7579995" cy="730969"/>
          </a:xfrm>
          <a:prstGeom prst="rect">
            <a:avLst/>
          </a:prstGeom>
        </p:spPr>
        <p:txBody>
          <a:bodyPr wrap="square" lIns="68580" tIns="34290" rIns="68580" bIns="34290">
            <a:spAutoFit/>
          </a:bodyPr>
          <a:lstStyle/>
          <a:p>
            <a:endParaRPr lang="en-US" sz="15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u="sng" dirty="0" smtClean="0">
                <a:hlinkClick r:id="rId2" tooltip="Set up Drupal"/>
              </a:rPr>
              <a:t>Set up </a:t>
            </a:r>
            <a:r>
              <a:rPr lang="en-US" sz="4000" b="1" u="sng" dirty="0" err="1" smtClean="0">
                <a:hlinkClick r:id="rId2" tooltip="Set up Drupal"/>
              </a:rPr>
              <a:t>Drupal</a:t>
            </a:r>
            <a:r>
              <a:rPr lang="en-US" sz="4000" b="1" u="sng" dirty="0" smtClean="0"/>
              <a:t> to begin </a:t>
            </a:r>
            <a:r>
              <a:rPr lang="en-US" sz="4000" b="1" u="sng" dirty="0" err="1" smtClean="0"/>
              <a:t>theming</a:t>
            </a:r>
            <a:endParaRPr lang="en-US" sz="4000" dirty="0" smtClean="0"/>
          </a:p>
        </p:txBody>
      </p:sp>
      <p:sp>
        <p:nvSpPr>
          <p:cNvPr id="3" name="Content Placeholder 2"/>
          <p:cNvSpPr>
            <a:spLocks noGrp="1"/>
          </p:cNvSpPr>
          <p:nvPr>
            <p:ph idx="1"/>
          </p:nvPr>
        </p:nvSpPr>
        <p:spPr>
          <a:xfrm>
            <a:off x="990600" y="1085850"/>
            <a:ext cx="7943088" cy="3886200"/>
          </a:xfrm>
        </p:spPr>
        <p:txBody>
          <a:bodyPr>
            <a:normAutofit fontScale="85000" lnSpcReduction="10000"/>
          </a:bodyPr>
          <a:lstStyle/>
          <a:p>
            <a:r>
              <a:rPr lang="en-US" dirty="0" smtClean="0"/>
              <a:t>The things that you can put into regions are called ‘</a:t>
            </a:r>
            <a:r>
              <a:rPr lang="en-US" b="1" dirty="0" smtClean="0"/>
              <a:t>blocks</a:t>
            </a:r>
            <a:r>
              <a:rPr lang="en-US" dirty="0" smtClean="0"/>
              <a:t>’ in </a:t>
            </a:r>
            <a:r>
              <a:rPr lang="en-US" dirty="0" err="1" smtClean="0"/>
              <a:t>Drupal</a:t>
            </a:r>
            <a:r>
              <a:rPr lang="en-US" dirty="0" smtClean="0"/>
              <a:t>. For example, a search box or a menu are commonly-used blocks. You can insert blocks into regions, re-arrange the blocks, and remove blocks from regions when you log into </a:t>
            </a:r>
            <a:r>
              <a:rPr lang="en-US" dirty="0" err="1" smtClean="0"/>
              <a:t>Drupal</a:t>
            </a:r>
            <a:r>
              <a:rPr lang="en-US" dirty="0" smtClean="0"/>
              <a:t> on the </a:t>
            </a:r>
            <a:r>
              <a:rPr lang="en-US" i="1" dirty="0" smtClean="0"/>
              <a:t>Structure</a:t>
            </a:r>
            <a:r>
              <a:rPr lang="en-US" dirty="0" smtClean="0"/>
              <a:t> &gt; </a:t>
            </a:r>
            <a:r>
              <a:rPr lang="en-US" i="1" dirty="0" smtClean="0"/>
              <a:t>Blocks</a:t>
            </a:r>
            <a:r>
              <a:rPr lang="en-US" dirty="0" smtClean="0"/>
              <a:t> page. Many of the available blocks in a typical </a:t>
            </a:r>
            <a:r>
              <a:rPr lang="en-US" dirty="0" err="1" smtClean="0"/>
              <a:t>Drupal</a:t>
            </a:r>
            <a:r>
              <a:rPr lang="en-US" dirty="0" smtClean="0"/>
              <a:t> website are provided by the installed modules, but you can create your own blocks on the Blocks page.</a:t>
            </a:r>
            <a:r>
              <a:rPr lang="en-US" u="sng" dirty="0" smtClean="0"/>
              <a:t/>
            </a:r>
            <a:br>
              <a:rPr lang="en-US" u="sng" dirty="0" smtClean="0"/>
            </a:br>
            <a:endParaRPr lang="en-US" dirty="0" smtClean="0"/>
          </a:p>
        </p:txBody>
      </p:sp>
      <p:sp>
        <p:nvSpPr>
          <p:cNvPr id="5" name="Rectangle 4"/>
          <p:cNvSpPr/>
          <p:nvPr/>
        </p:nvSpPr>
        <p:spPr>
          <a:xfrm>
            <a:off x="708660" y="1303020"/>
            <a:ext cx="7579995" cy="730969"/>
          </a:xfrm>
          <a:prstGeom prst="rect">
            <a:avLst/>
          </a:prstGeom>
        </p:spPr>
        <p:txBody>
          <a:bodyPr wrap="square" lIns="68580" tIns="34290" rIns="68580" bIns="34290">
            <a:spAutoFit/>
          </a:bodyPr>
          <a:lstStyle/>
          <a:p>
            <a:endParaRPr lang="en-US" sz="15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u="sng" dirty="0" smtClean="0">
                <a:hlinkClick r:id="rId2" tooltip="Set up Drupal"/>
              </a:rPr>
              <a:t>Set up </a:t>
            </a:r>
            <a:r>
              <a:rPr lang="en-US" sz="4000" b="1" u="sng" dirty="0" err="1" smtClean="0">
                <a:hlinkClick r:id="rId2" tooltip="Set up Drupal"/>
              </a:rPr>
              <a:t>Drupal</a:t>
            </a:r>
            <a:r>
              <a:rPr lang="en-US" sz="4000" b="1" u="sng" dirty="0" smtClean="0"/>
              <a:t> to begin </a:t>
            </a:r>
            <a:r>
              <a:rPr lang="en-US" sz="4000" b="1" u="sng" dirty="0" err="1" smtClean="0"/>
              <a:t>theming</a:t>
            </a:r>
            <a:endParaRPr lang="en-US" sz="4000" dirty="0" smtClean="0"/>
          </a:p>
        </p:txBody>
      </p:sp>
      <p:sp>
        <p:nvSpPr>
          <p:cNvPr id="3" name="Content Placeholder 2"/>
          <p:cNvSpPr>
            <a:spLocks noGrp="1"/>
          </p:cNvSpPr>
          <p:nvPr>
            <p:ph idx="1"/>
          </p:nvPr>
        </p:nvSpPr>
        <p:spPr>
          <a:xfrm>
            <a:off x="990600" y="1085850"/>
            <a:ext cx="7943088" cy="3886200"/>
          </a:xfrm>
        </p:spPr>
        <p:txBody>
          <a:bodyPr>
            <a:normAutofit fontScale="77500" lnSpcReduction="20000"/>
          </a:bodyPr>
          <a:lstStyle/>
          <a:p>
            <a:pPr>
              <a:buNone/>
            </a:pPr>
            <a:r>
              <a:rPr lang="en-US" dirty="0" smtClean="0"/>
              <a:t> </a:t>
            </a:r>
          </a:p>
          <a:p>
            <a:pPr>
              <a:buNone/>
            </a:pPr>
            <a:r>
              <a:rPr lang="en-US" dirty="0" smtClean="0"/>
              <a:t>   The content of each web page (the body text, headings, images, and so on) are also placed into a region: the ‘Content’ region, which is required for all </a:t>
            </a:r>
            <a:r>
              <a:rPr lang="en-US" dirty="0" err="1" smtClean="0"/>
              <a:t>Drupal</a:t>
            </a:r>
            <a:r>
              <a:rPr lang="en-US" dirty="0" smtClean="0"/>
              <a:t> themes. The content of each web page (or blog post or custom content type) is called a ‘</a:t>
            </a:r>
            <a:r>
              <a:rPr lang="en-US" b="1" dirty="0" smtClean="0"/>
              <a:t>node</a:t>
            </a:r>
            <a:r>
              <a:rPr lang="en-US" dirty="0" smtClean="0"/>
              <a:t>’, and is packaged into the </a:t>
            </a:r>
            <a:r>
              <a:rPr lang="en-US" i="1" dirty="0" smtClean="0"/>
              <a:t>Main page content</a:t>
            </a:r>
            <a:r>
              <a:rPr lang="en-US" dirty="0" smtClean="0"/>
              <a:t> block. In other words, the content of the </a:t>
            </a:r>
            <a:r>
              <a:rPr lang="en-US" i="1" dirty="0" smtClean="0"/>
              <a:t>About Us</a:t>
            </a:r>
            <a:r>
              <a:rPr lang="en-US" dirty="0" smtClean="0"/>
              <a:t> page is saved into node (with a node type of ‘page’, of course), and is output to the </a:t>
            </a:r>
            <a:r>
              <a:rPr lang="en-US" i="1" dirty="0" smtClean="0"/>
              <a:t>Main page content</a:t>
            </a:r>
            <a:r>
              <a:rPr lang="en-US" dirty="0" smtClean="0"/>
              <a:t> block, which is placed in </a:t>
            </a:r>
            <a:r>
              <a:rPr lang="en-US" dirty="0" smtClean="0"/>
              <a:t>the </a:t>
            </a:r>
            <a:r>
              <a:rPr lang="en-US" i="1" dirty="0" smtClean="0"/>
              <a:t>Content</a:t>
            </a:r>
            <a:r>
              <a:rPr lang="en-US" dirty="0" smtClean="0"/>
              <a:t> region.</a:t>
            </a:r>
            <a:br>
              <a:rPr lang="en-US" dirty="0" smtClean="0"/>
            </a:br>
            <a:endParaRPr lang="en-US" dirty="0" smtClean="0"/>
          </a:p>
        </p:txBody>
      </p:sp>
      <p:sp>
        <p:nvSpPr>
          <p:cNvPr id="5" name="Rectangle 4"/>
          <p:cNvSpPr/>
          <p:nvPr/>
        </p:nvSpPr>
        <p:spPr>
          <a:xfrm>
            <a:off x="708660" y="1303020"/>
            <a:ext cx="7579995" cy="730969"/>
          </a:xfrm>
          <a:prstGeom prst="rect">
            <a:avLst/>
          </a:prstGeom>
        </p:spPr>
        <p:txBody>
          <a:bodyPr wrap="square" lIns="68580" tIns="34290" rIns="68580" bIns="34290">
            <a:spAutoFit/>
          </a:bodyPr>
          <a:lstStyle/>
          <a:p>
            <a:endParaRPr lang="en-US" sz="15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effectLst/>
              </a:rPr>
              <a:t>Creating the Theme Files</a:t>
            </a:r>
            <a:endParaRPr lang="en-US" sz="3600" dirty="0">
              <a:effectLst/>
            </a:endParaRPr>
          </a:p>
        </p:txBody>
      </p:sp>
      <p:sp>
        <p:nvSpPr>
          <p:cNvPr id="3" name="Content Placeholder 2"/>
          <p:cNvSpPr>
            <a:spLocks noGrp="1"/>
          </p:cNvSpPr>
          <p:nvPr>
            <p:ph idx="1"/>
          </p:nvPr>
        </p:nvSpPr>
        <p:spPr>
          <a:xfrm>
            <a:off x="990600" y="1085850"/>
            <a:ext cx="7943088" cy="3886200"/>
          </a:xfrm>
        </p:spPr>
        <p:txBody>
          <a:bodyPr>
            <a:normAutofit/>
          </a:bodyPr>
          <a:lstStyle/>
          <a:p>
            <a:pPr>
              <a:buNone/>
            </a:pPr>
            <a:r>
              <a:rPr lang="en-US" dirty="0" smtClean="0"/>
              <a:t> </a:t>
            </a:r>
          </a:p>
          <a:p>
            <a:pPr marL="365760" lvl="1" indent="-283464">
              <a:spcBef>
                <a:spcPts val="600"/>
              </a:spcBef>
              <a:buSzPct val="80000"/>
              <a:buNone/>
            </a:pPr>
            <a:r>
              <a:rPr lang="en-US" dirty="0" smtClean="0"/>
              <a:t>   </a:t>
            </a:r>
            <a:r>
              <a:rPr lang="en-US" b="1" dirty="0" smtClean="0"/>
              <a:t>Set up the theme folder.</a:t>
            </a:r>
            <a:r>
              <a:rPr lang="en-US" dirty="0" smtClean="0"/>
              <a:t> In this folder create a .info file which contains the theme's purpose and gives information about how it is used. List what goes into it. In the folder add screenshots. and a CSS folder.</a:t>
            </a:r>
          </a:p>
          <a:p>
            <a:pPr marL="365760" lvl="1" indent="-283464">
              <a:spcBef>
                <a:spcPts val="600"/>
              </a:spcBef>
              <a:buSzPct val="80000"/>
              <a:buNone/>
            </a:pPr>
            <a:endParaRPr lang="en-US" dirty="0" smtClean="0"/>
          </a:p>
        </p:txBody>
      </p:sp>
      <p:sp>
        <p:nvSpPr>
          <p:cNvPr id="5" name="Rectangle 4"/>
          <p:cNvSpPr/>
          <p:nvPr/>
        </p:nvSpPr>
        <p:spPr>
          <a:xfrm>
            <a:off x="708660" y="1303020"/>
            <a:ext cx="7579995" cy="730969"/>
          </a:xfrm>
          <a:prstGeom prst="rect">
            <a:avLst/>
          </a:prstGeom>
        </p:spPr>
        <p:txBody>
          <a:bodyPr wrap="square" lIns="68580" tIns="34290" rIns="68580" bIns="34290">
            <a:spAutoFit/>
          </a:bodyPr>
          <a:lstStyle/>
          <a:p>
            <a:endParaRPr lang="en-US" sz="15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u="sng" dirty="0" smtClean="0"/>
              <a:t/>
            </a:r>
            <a:br>
              <a:rPr lang="en-US" sz="3600" b="1" u="sng" dirty="0" smtClean="0"/>
            </a:br>
            <a:r>
              <a:rPr lang="en-US" sz="3600" b="1" u="sng" dirty="0" smtClean="0"/>
              <a:t/>
            </a:r>
            <a:br>
              <a:rPr lang="en-US" sz="3600" b="1" u="sng" dirty="0" smtClean="0"/>
            </a:br>
            <a:r>
              <a:rPr lang="en-US" sz="3600" dirty="0" smtClean="0"/>
              <a:t> Create the template files </a:t>
            </a:r>
            <a:r>
              <a:rPr lang="en-US" sz="3600" u="sng" dirty="0" smtClean="0"/>
              <a:t/>
            </a:r>
            <a:br>
              <a:rPr lang="en-US" sz="3600" u="sng" dirty="0" smtClean="0"/>
            </a:br>
            <a:r>
              <a:rPr lang="en-US" sz="3600" u="sng" dirty="0" smtClean="0"/>
              <a:t/>
            </a:r>
            <a:br>
              <a:rPr lang="en-US" sz="3600" u="sng" dirty="0" smtClean="0"/>
            </a:br>
            <a:endParaRPr lang="en-US" sz="3600" dirty="0">
              <a:effectLst/>
            </a:endParaRPr>
          </a:p>
        </p:txBody>
      </p:sp>
      <p:sp>
        <p:nvSpPr>
          <p:cNvPr id="3" name="Content Placeholder 2"/>
          <p:cNvSpPr>
            <a:spLocks noGrp="1"/>
          </p:cNvSpPr>
          <p:nvPr>
            <p:ph idx="1"/>
          </p:nvPr>
        </p:nvSpPr>
        <p:spPr>
          <a:xfrm>
            <a:off x="990600" y="1085850"/>
            <a:ext cx="7943088" cy="3886200"/>
          </a:xfrm>
        </p:spPr>
        <p:txBody>
          <a:bodyPr>
            <a:normAutofit fontScale="92500" lnSpcReduction="20000"/>
          </a:bodyPr>
          <a:lstStyle/>
          <a:p>
            <a:pPr>
              <a:buNone/>
            </a:pPr>
            <a:r>
              <a:rPr lang="en-US" dirty="0" smtClean="0"/>
              <a:t> </a:t>
            </a:r>
          </a:p>
          <a:p>
            <a:pPr>
              <a:buNone/>
            </a:pPr>
            <a:r>
              <a:rPr lang="en-US" dirty="0" smtClean="0"/>
              <a:t>   </a:t>
            </a:r>
            <a:r>
              <a:rPr lang="en-US" dirty="0" err="1" smtClean="0"/>
              <a:t>Drupal</a:t>
            </a:r>
            <a:r>
              <a:rPr lang="en-US" dirty="0" smtClean="0"/>
              <a:t> ‘</a:t>
            </a:r>
            <a:r>
              <a:rPr lang="en-US" b="1" dirty="0" smtClean="0"/>
              <a:t>template</a:t>
            </a:r>
            <a:r>
              <a:rPr lang="en-US" dirty="0" smtClean="0"/>
              <a:t>’ files (that have a file name ending in ‘.</a:t>
            </a:r>
            <a:r>
              <a:rPr lang="en-US" dirty="0" err="1" smtClean="0"/>
              <a:t>html.twig</a:t>
            </a:r>
            <a:r>
              <a:rPr lang="en-US" dirty="0" smtClean="0"/>
              <a:t>’) are used by </a:t>
            </a:r>
            <a:r>
              <a:rPr lang="en-US" dirty="0" err="1" smtClean="0"/>
              <a:t>Drupal</a:t>
            </a:r>
            <a:r>
              <a:rPr lang="en-US" dirty="0" smtClean="0"/>
              <a:t> to structure the output of each web page. Standard templates include:</a:t>
            </a:r>
            <a:endParaRPr lang="en-US" sz="2800" dirty="0" smtClean="0"/>
          </a:p>
          <a:p>
            <a:pPr lvl="1"/>
            <a:r>
              <a:rPr lang="en-US" dirty="0" err="1" smtClean="0"/>
              <a:t>html.html.twig</a:t>
            </a:r>
            <a:endParaRPr lang="en-US" sz="2400" dirty="0" smtClean="0"/>
          </a:p>
          <a:p>
            <a:pPr lvl="1"/>
            <a:r>
              <a:rPr lang="en-US" dirty="0" err="1" smtClean="0"/>
              <a:t>page.html.twig</a:t>
            </a:r>
            <a:endParaRPr lang="en-US" sz="2400" dirty="0" smtClean="0"/>
          </a:p>
          <a:p>
            <a:pPr lvl="1"/>
            <a:r>
              <a:rPr lang="en-US" dirty="0" err="1" smtClean="0"/>
              <a:t>block.html.twig</a:t>
            </a:r>
            <a:endParaRPr lang="en-US" sz="2400" dirty="0" smtClean="0"/>
          </a:p>
          <a:p>
            <a:pPr lvl="1"/>
            <a:r>
              <a:rPr lang="en-US" dirty="0" err="1" smtClean="0"/>
              <a:t>node.html.twig</a:t>
            </a:r>
            <a:endParaRPr lang="en-US" dirty="0" smtClean="0"/>
          </a:p>
          <a:p>
            <a:pPr lvl="1"/>
            <a:endParaRPr lang="en-US" sz="2400" dirty="0" smtClean="0"/>
          </a:p>
          <a:p>
            <a:pPr marL="365760" lvl="1" indent="-283464">
              <a:spcBef>
                <a:spcPts val="600"/>
              </a:spcBef>
              <a:buSzPct val="80000"/>
              <a:buNone/>
            </a:pPr>
            <a:endParaRPr lang="en-US" dirty="0" smtClean="0"/>
          </a:p>
        </p:txBody>
      </p:sp>
      <p:sp>
        <p:nvSpPr>
          <p:cNvPr id="5" name="Rectangle 4"/>
          <p:cNvSpPr/>
          <p:nvPr/>
        </p:nvSpPr>
        <p:spPr>
          <a:xfrm>
            <a:off x="708660" y="1303020"/>
            <a:ext cx="7579995" cy="730969"/>
          </a:xfrm>
          <a:prstGeom prst="rect">
            <a:avLst/>
          </a:prstGeom>
        </p:spPr>
        <p:txBody>
          <a:bodyPr wrap="square" lIns="68580" tIns="34290" rIns="68580" bIns="34290">
            <a:spAutoFit/>
          </a:bodyPr>
          <a:lstStyle/>
          <a:p>
            <a:endParaRPr lang="en-US" sz="15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u="sng" dirty="0" smtClean="0"/>
              <a:t/>
            </a:r>
            <a:br>
              <a:rPr lang="en-US" sz="3600" b="1" u="sng" dirty="0" smtClean="0"/>
            </a:br>
            <a:r>
              <a:rPr lang="en-US" sz="3600" b="1" u="sng" dirty="0" smtClean="0"/>
              <a:t/>
            </a:r>
            <a:br>
              <a:rPr lang="en-US" sz="3600" b="1" u="sng" dirty="0" smtClean="0"/>
            </a:br>
            <a:r>
              <a:rPr lang="en-US" sz="3600" b="1" u="sng" dirty="0" smtClean="0"/>
              <a:t/>
            </a:r>
            <a:br>
              <a:rPr lang="en-US" sz="3600" b="1" u="sng" dirty="0" smtClean="0"/>
            </a:br>
            <a:r>
              <a:rPr lang="en-US" sz="3200" dirty="0" smtClean="0"/>
              <a:t>Create the template files </a:t>
            </a:r>
            <a:r>
              <a:rPr lang="en-US" sz="3200" u="sng" dirty="0" smtClean="0"/>
              <a:t/>
            </a:r>
            <a:br>
              <a:rPr lang="en-US" sz="3200" u="sng" dirty="0" smtClean="0"/>
            </a:br>
            <a:r>
              <a:rPr lang="en-US" sz="3600" u="sng" dirty="0" smtClean="0"/>
              <a:t/>
            </a:r>
            <a:br>
              <a:rPr lang="en-US" sz="3600" u="sng" dirty="0" smtClean="0"/>
            </a:br>
            <a:r>
              <a:rPr lang="en-US" sz="3600" u="sng" dirty="0" smtClean="0"/>
              <a:t/>
            </a:r>
            <a:br>
              <a:rPr lang="en-US" sz="3600" u="sng" dirty="0" smtClean="0"/>
            </a:br>
            <a:endParaRPr lang="en-US" sz="3600" dirty="0">
              <a:effectLst/>
            </a:endParaRPr>
          </a:p>
        </p:txBody>
      </p:sp>
      <p:sp>
        <p:nvSpPr>
          <p:cNvPr id="3" name="Content Placeholder 2"/>
          <p:cNvSpPr>
            <a:spLocks noGrp="1"/>
          </p:cNvSpPr>
          <p:nvPr>
            <p:ph idx="1"/>
          </p:nvPr>
        </p:nvSpPr>
        <p:spPr>
          <a:xfrm>
            <a:off x="990600" y="1085850"/>
            <a:ext cx="7943088" cy="3886200"/>
          </a:xfrm>
        </p:spPr>
        <p:txBody>
          <a:bodyPr>
            <a:normAutofit fontScale="85000" lnSpcReduction="10000"/>
          </a:bodyPr>
          <a:lstStyle/>
          <a:p>
            <a:pPr>
              <a:buNone/>
            </a:pPr>
            <a:r>
              <a:rPr lang="en-US" dirty="0" smtClean="0"/>
              <a:t> </a:t>
            </a:r>
          </a:p>
          <a:p>
            <a:pPr marL="365760" lvl="1" indent="-283464">
              <a:spcBef>
                <a:spcPts val="600"/>
              </a:spcBef>
              <a:buSzPct val="80000"/>
              <a:buNone/>
            </a:pPr>
            <a:r>
              <a:rPr lang="en-US" dirty="0" smtClean="0"/>
              <a:t>    Each web page that </a:t>
            </a:r>
            <a:r>
              <a:rPr lang="en-US" dirty="0" err="1" smtClean="0"/>
              <a:t>Drupal</a:t>
            </a:r>
            <a:r>
              <a:rPr lang="en-US" dirty="0" smtClean="0"/>
              <a:t> outputs (the ‘Home page’ for example) will use the </a:t>
            </a:r>
            <a:r>
              <a:rPr lang="en-US" dirty="0" err="1" smtClean="0"/>
              <a:t>htmltemplate</a:t>
            </a:r>
            <a:r>
              <a:rPr lang="en-US" dirty="0" smtClean="0"/>
              <a:t> once, the page template once, and the region, block and node templates at least once each.</a:t>
            </a:r>
            <a:br>
              <a:rPr lang="en-US" dirty="0" smtClean="0"/>
            </a:br>
            <a:r>
              <a:rPr lang="en-US" dirty="0" smtClean="0"/>
              <a:t/>
            </a:r>
            <a:br>
              <a:rPr lang="en-US" dirty="0" smtClean="0"/>
            </a:br>
            <a:r>
              <a:rPr lang="en-US" dirty="0" smtClean="0"/>
              <a:t>If you'd like to see the typical PHP code and HTML markup that goes into each of these templates, you can look at the template files in the directory of the core </a:t>
            </a:r>
            <a:r>
              <a:rPr lang="en-US" dirty="0" err="1" smtClean="0"/>
              <a:t>Drupal</a:t>
            </a:r>
            <a:r>
              <a:rPr lang="en-US" dirty="0" smtClean="0"/>
              <a:t> themes in the </a:t>
            </a:r>
            <a:r>
              <a:rPr lang="en-US" dirty="0" err="1" smtClean="0"/>
              <a:t>drupal</a:t>
            </a:r>
            <a:r>
              <a:rPr lang="en-US" dirty="0" smtClean="0"/>
              <a:t> &gt; themes folder (not the </a:t>
            </a:r>
            <a:r>
              <a:rPr lang="en-US" dirty="0" err="1" smtClean="0"/>
              <a:t>drupal</a:t>
            </a:r>
            <a:r>
              <a:rPr lang="en-US" dirty="0" smtClean="0"/>
              <a:t> &gt; sites &gt; all &gt; </a:t>
            </a:r>
            <a:r>
              <a:rPr lang="en-US" dirty="0" err="1" smtClean="0"/>
              <a:t>themesfolder</a:t>
            </a:r>
            <a:r>
              <a:rPr lang="en-US" dirty="0" smtClean="0"/>
              <a:t>).</a:t>
            </a:r>
            <a:endParaRPr lang="en-US" sz="2400" dirty="0" smtClean="0"/>
          </a:p>
          <a:p>
            <a:pPr>
              <a:buNone/>
            </a:pPr>
            <a:endParaRPr lang="en-US" sz="2400" dirty="0" smtClean="0"/>
          </a:p>
          <a:p>
            <a:pPr marL="365760" lvl="1" indent="-283464">
              <a:spcBef>
                <a:spcPts val="600"/>
              </a:spcBef>
              <a:buSzPct val="80000"/>
              <a:buNone/>
            </a:pPr>
            <a:endParaRPr lang="en-US" dirty="0" smtClean="0"/>
          </a:p>
        </p:txBody>
      </p:sp>
      <p:sp>
        <p:nvSpPr>
          <p:cNvPr id="5" name="Rectangle 4"/>
          <p:cNvSpPr/>
          <p:nvPr/>
        </p:nvSpPr>
        <p:spPr>
          <a:xfrm>
            <a:off x="708660" y="1303020"/>
            <a:ext cx="7579995" cy="730969"/>
          </a:xfrm>
          <a:prstGeom prst="rect">
            <a:avLst/>
          </a:prstGeom>
        </p:spPr>
        <p:txBody>
          <a:bodyPr wrap="square" lIns="68580" tIns="34290" rIns="68580" bIns="34290">
            <a:spAutoFit/>
          </a:bodyPr>
          <a:lstStyle/>
          <a:p>
            <a:endParaRPr lang="en-US" sz="15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u="sng" dirty="0" smtClean="0"/>
              <a:t/>
            </a:r>
            <a:br>
              <a:rPr lang="en-US" sz="3600" b="1" u="sng" dirty="0" smtClean="0"/>
            </a:br>
            <a:r>
              <a:rPr lang="en-US" sz="3600" b="1" u="sng" dirty="0" smtClean="0"/>
              <a:t/>
            </a:r>
            <a:br>
              <a:rPr lang="en-US" sz="3600" b="1" u="sng" dirty="0" smtClean="0"/>
            </a:br>
            <a:r>
              <a:rPr lang="en-US" sz="3600" b="1" u="sng" dirty="0" smtClean="0"/>
              <a:t/>
            </a:r>
            <a:br>
              <a:rPr lang="en-US" sz="3600" b="1" u="sng" dirty="0" smtClean="0"/>
            </a:br>
            <a:r>
              <a:rPr lang="en-US" sz="2800" b="1" u="sng" dirty="0" smtClean="0"/>
              <a:t>Insert the Process and Pre-process functions</a:t>
            </a:r>
            <a:r>
              <a:rPr lang="en-US" sz="3600" u="sng" dirty="0" smtClean="0"/>
              <a:t/>
            </a:r>
            <a:br>
              <a:rPr lang="en-US" sz="3600" u="sng" dirty="0" smtClean="0"/>
            </a:br>
            <a:r>
              <a:rPr lang="en-US" sz="3600" u="sng" dirty="0" smtClean="0"/>
              <a:t/>
            </a:r>
            <a:br>
              <a:rPr lang="en-US" sz="3600" u="sng" dirty="0" smtClean="0"/>
            </a:br>
            <a:endParaRPr lang="en-US" sz="3600" dirty="0">
              <a:effectLst/>
            </a:endParaRPr>
          </a:p>
        </p:txBody>
      </p:sp>
      <p:sp>
        <p:nvSpPr>
          <p:cNvPr id="3" name="Content Placeholder 2"/>
          <p:cNvSpPr>
            <a:spLocks noGrp="1"/>
          </p:cNvSpPr>
          <p:nvPr>
            <p:ph idx="1"/>
          </p:nvPr>
        </p:nvSpPr>
        <p:spPr>
          <a:xfrm>
            <a:off x="990600" y="1085850"/>
            <a:ext cx="7943088" cy="3886200"/>
          </a:xfrm>
        </p:spPr>
        <p:txBody>
          <a:bodyPr>
            <a:normAutofit fontScale="62500" lnSpcReduction="20000"/>
          </a:bodyPr>
          <a:lstStyle/>
          <a:p>
            <a:pPr>
              <a:buNone/>
            </a:pPr>
            <a:r>
              <a:rPr lang="en-US" dirty="0" smtClean="0"/>
              <a:t> </a:t>
            </a:r>
          </a:p>
          <a:p>
            <a:pPr marL="365760" lvl="1" indent="-283464">
              <a:spcBef>
                <a:spcPts val="600"/>
              </a:spcBef>
              <a:buSzPct val="80000"/>
              <a:buNone/>
            </a:pPr>
            <a:r>
              <a:rPr lang="en-US" dirty="0" smtClean="0"/>
              <a:t>    </a:t>
            </a:r>
            <a:r>
              <a:rPr lang="en-US" sz="3600" dirty="0" smtClean="0"/>
              <a:t> To understand these functions, you first need to understand how </a:t>
            </a:r>
            <a:r>
              <a:rPr lang="en-US" sz="3600" dirty="0" err="1" smtClean="0"/>
              <a:t>drupal</a:t>
            </a:r>
            <a:r>
              <a:rPr lang="en-US" sz="3600" dirty="0" smtClean="0"/>
              <a:t> saves and outputs content and HTML markup. As you should have seen in the templates in the previous step, all </a:t>
            </a:r>
            <a:r>
              <a:rPr lang="en-US" sz="3600" dirty="0" err="1" smtClean="0"/>
              <a:t>Drupal</a:t>
            </a:r>
            <a:r>
              <a:rPr lang="en-US" sz="3600" dirty="0" smtClean="0"/>
              <a:t> templates have several variables available to them that they can output using functions like </a:t>
            </a:r>
            <a:r>
              <a:rPr lang="en-US" sz="3600" i="1" dirty="0" smtClean="0"/>
              <a:t>{{ page['content'] }}</a:t>
            </a:r>
            <a:r>
              <a:rPr lang="en-US" sz="3600" dirty="0" smtClean="0"/>
              <a:t>. In that example, the variable </a:t>
            </a:r>
            <a:r>
              <a:rPr lang="en-US" sz="3600" i="1" dirty="0" smtClean="0"/>
              <a:t>content</a:t>
            </a:r>
            <a:r>
              <a:rPr lang="en-US" sz="3600" dirty="0" smtClean="0"/>
              <a:t> (which is stored in the </a:t>
            </a:r>
            <a:r>
              <a:rPr lang="en-US" sz="3600" i="1" dirty="0" smtClean="0"/>
              <a:t>page</a:t>
            </a:r>
            <a:r>
              <a:rPr lang="en-US" sz="3600" dirty="0" smtClean="0"/>
              <a:t> array rather than as a variable by itself; its just how </a:t>
            </a:r>
            <a:r>
              <a:rPr lang="en-US" sz="3600" dirty="0" err="1" smtClean="0"/>
              <a:t>Drupal</a:t>
            </a:r>
            <a:r>
              <a:rPr lang="en-US" sz="3600" dirty="0" smtClean="0"/>
              <a:t> does it) stores all the text that the user typed into the web page's 'body' when the user was logged into </a:t>
            </a:r>
            <a:r>
              <a:rPr lang="en-US" sz="3600" dirty="0" err="1" smtClean="0"/>
              <a:t>Drupal</a:t>
            </a:r>
            <a:r>
              <a:rPr lang="en-US" sz="3600" dirty="0" smtClean="0"/>
              <a:t>.</a:t>
            </a:r>
            <a:br>
              <a:rPr lang="en-US" sz="3600" dirty="0" smtClean="0"/>
            </a:br>
            <a:r>
              <a:rPr lang="en-US" sz="3600" dirty="0" smtClean="0"/>
              <a:t/>
            </a:r>
            <a:br>
              <a:rPr lang="en-US" sz="3600" dirty="0" smtClean="0"/>
            </a:br>
            <a:endParaRPr lang="en-US" sz="3600" dirty="0" smtClean="0"/>
          </a:p>
        </p:txBody>
      </p:sp>
      <p:sp>
        <p:nvSpPr>
          <p:cNvPr id="5" name="Rectangle 4"/>
          <p:cNvSpPr/>
          <p:nvPr/>
        </p:nvSpPr>
        <p:spPr>
          <a:xfrm>
            <a:off x="708660" y="1303020"/>
            <a:ext cx="7579995" cy="730969"/>
          </a:xfrm>
          <a:prstGeom prst="rect">
            <a:avLst/>
          </a:prstGeom>
        </p:spPr>
        <p:txBody>
          <a:bodyPr wrap="square" lIns="68580" tIns="34290" rIns="68580" bIns="34290">
            <a:spAutoFit/>
          </a:bodyPr>
          <a:lstStyle/>
          <a:p>
            <a:endParaRPr lang="en-US" sz="15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u="sng" dirty="0" smtClean="0"/>
              <a:t/>
            </a:r>
            <a:br>
              <a:rPr lang="en-US" sz="3600" b="1" u="sng" dirty="0" smtClean="0"/>
            </a:br>
            <a:r>
              <a:rPr lang="en-US" sz="3600" b="1" u="sng" dirty="0" smtClean="0"/>
              <a:t/>
            </a:r>
            <a:br>
              <a:rPr lang="en-US" sz="3600" b="1" u="sng" dirty="0" smtClean="0"/>
            </a:br>
            <a:r>
              <a:rPr lang="en-US" sz="3600" b="1" u="sng" dirty="0" smtClean="0"/>
              <a:t/>
            </a:r>
            <a:br>
              <a:rPr lang="en-US" sz="3600" b="1" u="sng" dirty="0" smtClean="0"/>
            </a:br>
            <a:r>
              <a:rPr lang="en-US" sz="2400" dirty="0" smtClean="0"/>
              <a:t>Install the Theme and Finishing Touches</a:t>
            </a:r>
            <a:br>
              <a:rPr lang="en-US" sz="2400" dirty="0" smtClean="0"/>
            </a:br>
            <a:r>
              <a:rPr lang="en-US" sz="3600" u="sng" dirty="0" smtClean="0"/>
              <a:t/>
            </a:r>
            <a:br>
              <a:rPr lang="en-US" sz="3600" u="sng" dirty="0" smtClean="0"/>
            </a:br>
            <a:r>
              <a:rPr lang="en-US" sz="3600" u="sng" dirty="0" smtClean="0"/>
              <a:t/>
            </a:r>
            <a:br>
              <a:rPr lang="en-US" sz="3600" u="sng" dirty="0" smtClean="0"/>
            </a:br>
            <a:endParaRPr lang="en-US" sz="3600" dirty="0">
              <a:effectLst/>
            </a:endParaRPr>
          </a:p>
        </p:txBody>
      </p:sp>
      <p:sp>
        <p:nvSpPr>
          <p:cNvPr id="3" name="Content Placeholder 2"/>
          <p:cNvSpPr>
            <a:spLocks noGrp="1"/>
          </p:cNvSpPr>
          <p:nvPr>
            <p:ph idx="1"/>
          </p:nvPr>
        </p:nvSpPr>
        <p:spPr>
          <a:xfrm>
            <a:off x="990600" y="1085850"/>
            <a:ext cx="7943088" cy="3886200"/>
          </a:xfrm>
        </p:spPr>
        <p:txBody>
          <a:bodyPr>
            <a:normAutofit lnSpcReduction="10000"/>
          </a:bodyPr>
          <a:lstStyle/>
          <a:p>
            <a:pPr>
              <a:buNone/>
            </a:pPr>
            <a:r>
              <a:rPr lang="en-US" dirty="0" smtClean="0"/>
              <a:t>   Install the theme in </a:t>
            </a:r>
            <a:r>
              <a:rPr lang="en-US" dirty="0" err="1" smtClean="0"/>
              <a:t>Drupal</a:t>
            </a:r>
            <a:r>
              <a:rPr lang="en-US" dirty="0" smtClean="0"/>
              <a:t>, set up the required views and add the required nodes and regions.</a:t>
            </a:r>
          </a:p>
          <a:p>
            <a:pPr>
              <a:buNone/>
            </a:pPr>
            <a:r>
              <a:rPr lang="en-US" dirty="0" smtClean="0"/>
              <a:t>   Install additional useful modules which enhance appearance, security and the functionality.</a:t>
            </a:r>
            <a:br>
              <a:rPr lang="en-US" dirty="0" smtClean="0"/>
            </a:br>
            <a:endParaRPr lang="en-US" dirty="0" smtClean="0"/>
          </a:p>
          <a:p>
            <a:pPr marL="365760" lvl="1" indent="-283464">
              <a:spcBef>
                <a:spcPts val="600"/>
              </a:spcBef>
              <a:buSzPct val="80000"/>
              <a:buNone/>
            </a:pPr>
            <a:r>
              <a:rPr lang="en-US" dirty="0" smtClean="0"/>
              <a:t>    </a:t>
            </a:r>
            <a:r>
              <a:rPr lang="en-US" sz="3600" dirty="0" smtClean="0"/>
              <a:t> </a:t>
            </a:r>
          </a:p>
        </p:txBody>
      </p:sp>
      <p:sp>
        <p:nvSpPr>
          <p:cNvPr id="5" name="Rectangle 4"/>
          <p:cNvSpPr/>
          <p:nvPr/>
        </p:nvSpPr>
        <p:spPr>
          <a:xfrm>
            <a:off x="708660" y="1303020"/>
            <a:ext cx="7579995" cy="730969"/>
          </a:xfrm>
          <a:prstGeom prst="rect">
            <a:avLst/>
          </a:prstGeom>
        </p:spPr>
        <p:txBody>
          <a:bodyPr wrap="square" lIns="68580" tIns="34290" rIns="68580" bIns="34290">
            <a:spAutoFit/>
          </a:bodyPr>
          <a:lstStyle/>
          <a:p>
            <a:endParaRPr lang="en-US" sz="15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dirty="0" smtClean="0"/>
              <a:t>New Way Theming </a:t>
            </a:r>
            <a:r>
              <a:rPr lang="en" dirty="0"/>
              <a:t>in Drupal 8</a:t>
            </a:r>
          </a:p>
        </p:txBody>
      </p:sp>
      <p:sp>
        <p:nvSpPr>
          <p:cNvPr id="68" name="Shape 68"/>
          <p:cNvSpPr txBox="1">
            <a:spLocks noGrp="1"/>
          </p:cNvSpPr>
          <p:nvPr>
            <p:ph type="subTitle" idx="1"/>
          </p:nvPr>
        </p:nvSpPr>
        <p:spPr>
          <a:xfrm>
            <a:off x="1432560" y="1387548"/>
            <a:ext cx="7559040" cy="3546402"/>
          </a:xfrm>
          <a:prstGeom prst="rect">
            <a:avLst/>
          </a:prstGeom>
        </p:spPr>
        <p:txBody>
          <a:bodyPr lIns="91425" tIns="91425" rIns="91425" bIns="91425" anchor="t" anchorCtr="0">
            <a:noAutofit/>
          </a:bodyPr>
          <a:lstStyle/>
          <a:p>
            <a:pPr lvl="0"/>
            <a:r>
              <a:rPr lang="en-US" b="1" i="1" u="sng" dirty="0" err="1" smtClean="0"/>
              <a:t>yourtheme.info.yml</a:t>
            </a:r>
            <a:r>
              <a:rPr lang="en-US" dirty="0" smtClean="0"/>
              <a:t/>
            </a:r>
            <a:br>
              <a:rPr lang="en-US" dirty="0" smtClean="0"/>
            </a:br>
            <a:r>
              <a:rPr lang="en-US" dirty="0" smtClean="0"/>
              <a:t>The use of </a:t>
            </a:r>
            <a:r>
              <a:rPr lang="en-US" i="1" dirty="0" smtClean="0"/>
              <a:t>*.</a:t>
            </a:r>
            <a:r>
              <a:rPr lang="en-US" i="1" dirty="0" err="1" smtClean="0"/>
              <a:t>info.yml</a:t>
            </a:r>
            <a:r>
              <a:rPr lang="en-US" dirty="0" smtClean="0"/>
              <a:t> file as a replacement for </a:t>
            </a:r>
            <a:r>
              <a:rPr lang="en-US" i="1" dirty="0" smtClean="0"/>
              <a:t>*.info</a:t>
            </a:r>
            <a:r>
              <a:rPr lang="en-US" dirty="0" smtClean="0"/>
              <a:t> file is definitely giving more options and flexibility on the theme configuration.</a:t>
            </a:r>
          </a:p>
          <a:p>
            <a:pPr lvl="0"/>
            <a:r>
              <a:rPr lang="en-US" b="1" i="1" u="sng" dirty="0" err="1" smtClean="0"/>
              <a:t>yourtheme.libraries.yml</a:t>
            </a:r>
            <a:r>
              <a:rPr lang="en-US" dirty="0" smtClean="0"/>
              <a:t/>
            </a:r>
            <a:br>
              <a:rPr lang="en-US" dirty="0" smtClean="0"/>
            </a:br>
            <a:r>
              <a:rPr lang="en-US" dirty="0" smtClean="0"/>
              <a:t>This a configuration file to define assets for your theme – notably for </a:t>
            </a:r>
            <a:r>
              <a:rPr lang="en-US" dirty="0" err="1" smtClean="0"/>
              <a:t>css</a:t>
            </a:r>
            <a:r>
              <a:rPr lang="en-US" dirty="0" smtClean="0"/>
              <a:t> and </a:t>
            </a:r>
            <a:r>
              <a:rPr lang="en-US" dirty="0" err="1" smtClean="0"/>
              <a:t>javascript</a:t>
            </a:r>
            <a:r>
              <a:rPr lang="en-US" dirty="0" smtClean="0"/>
              <a:t> files.</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u="sng" dirty="0" smtClean="0"/>
              <a:t/>
            </a:r>
            <a:br>
              <a:rPr lang="en-US" sz="3600" b="1" u="sng" dirty="0" smtClean="0"/>
            </a:br>
            <a:r>
              <a:rPr lang="en-US" sz="3600" b="1" u="sng" dirty="0" smtClean="0"/>
              <a:t/>
            </a:r>
            <a:br>
              <a:rPr lang="en-US" sz="3600" b="1" u="sng" dirty="0" smtClean="0"/>
            </a:br>
            <a:r>
              <a:rPr lang="en-US" sz="3600" b="1" u="sng" dirty="0" smtClean="0"/>
              <a:t/>
            </a:r>
            <a:br>
              <a:rPr lang="en-US" sz="3600" b="1" u="sng" dirty="0" smtClean="0"/>
            </a:br>
            <a:r>
              <a:rPr lang="en-US" sz="3600" dirty="0" smtClean="0"/>
              <a:t/>
            </a:r>
            <a:br>
              <a:rPr lang="en-US" sz="3600" dirty="0" smtClean="0"/>
            </a:br>
            <a:r>
              <a:rPr lang="en-US" sz="3600" u="sng" dirty="0" smtClean="0"/>
              <a:t/>
            </a:r>
            <a:br>
              <a:rPr lang="en-US" sz="3600" u="sng" dirty="0" smtClean="0"/>
            </a:br>
            <a:r>
              <a:rPr lang="en-US" sz="3600" u="sng" dirty="0" smtClean="0"/>
              <a:t/>
            </a:r>
            <a:br>
              <a:rPr lang="en-US" sz="3600" u="sng" dirty="0" smtClean="0"/>
            </a:br>
            <a:endParaRPr lang="en-US" sz="3600" dirty="0">
              <a:effectLst/>
            </a:endParaRPr>
          </a:p>
        </p:txBody>
      </p:sp>
      <p:sp>
        <p:nvSpPr>
          <p:cNvPr id="3" name="Content Placeholder 2"/>
          <p:cNvSpPr>
            <a:spLocks noGrp="1"/>
          </p:cNvSpPr>
          <p:nvPr>
            <p:ph idx="1"/>
          </p:nvPr>
        </p:nvSpPr>
        <p:spPr>
          <a:xfrm>
            <a:off x="990600" y="1085850"/>
            <a:ext cx="7943088" cy="3886200"/>
          </a:xfrm>
        </p:spPr>
        <p:txBody>
          <a:bodyPr>
            <a:noAutofit/>
          </a:bodyPr>
          <a:lstStyle/>
          <a:p>
            <a:pPr lvl="1"/>
            <a:r>
              <a:rPr lang="en-US" sz="2400" b="1" dirty="0" smtClean="0"/>
              <a:t>Add website content to complete the site.</a:t>
            </a:r>
            <a:endParaRPr lang="en-US" sz="2400" dirty="0" smtClean="0"/>
          </a:p>
          <a:p>
            <a:pPr lvl="1"/>
            <a:endParaRPr lang="en-US" sz="2400" dirty="0" smtClean="0"/>
          </a:p>
        </p:txBody>
      </p:sp>
      <p:sp>
        <p:nvSpPr>
          <p:cNvPr id="5" name="Rectangle 4"/>
          <p:cNvSpPr/>
          <p:nvPr/>
        </p:nvSpPr>
        <p:spPr>
          <a:xfrm>
            <a:off x="708660" y="1303020"/>
            <a:ext cx="7579995" cy="730969"/>
          </a:xfrm>
          <a:prstGeom prst="rect">
            <a:avLst/>
          </a:prstGeom>
        </p:spPr>
        <p:txBody>
          <a:bodyPr wrap="square" lIns="68580" tIns="34290" rIns="68580" bIns="34290">
            <a:spAutoFit/>
          </a:bodyPr>
          <a:lstStyle/>
          <a:p>
            <a:endParaRPr lang="en-US" sz="15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prstGeom prst="rect">
            <a:avLst/>
          </a:prstGeom>
        </p:spPr>
        <p:txBody>
          <a:bodyPr lIns="91425" tIns="91425" rIns="91425" bIns="91425" anchor="b" anchorCtr="0">
            <a:noAutofit/>
          </a:bodyPr>
          <a:lstStyle/>
          <a:p>
            <a:pPr marL="457200" lvl="0" indent="-228600">
              <a:spcBef>
                <a:spcPts val="0"/>
              </a:spcBef>
            </a:pPr>
            <a:r>
              <a:rPr lang="en" dirty="0"/>
              <a:t>File structures have changed</a:t>
            </a:r>
          </a:p>
        </p:txBody>
      </p:sp>
      <p:pic>
        <p:nvPicPr>
          <p:cNvPr id="85" name="Shape 85"/>
          <p:cNvPicPr preferRelativeResize="0"/>
          <p:nvPr/>
        </p:nvPicPr>
        <p:blipFill>
          <a:blip r:embed="rId3">
            <a:alphaModFix/>
          </a:blip>
          <a:stretch>
            <a:fillRect/>
          </a:stretch>
        </p:blipFill>
        <p:spPr>
          <a:xfrm>
            <a:off x="134175" y="1785722"/>
            <a:ext cx="2722125" cy="3205549"/>
          </a:xfrm>
          <a:prstGeom prst="rect">
            <a:avLst/>
          </a:prstGeom>
          <a:noFill/>
          <a:ln>
            <a:noFill/>
          </a:ln>
        </p:spPr>
      </p:pic>
      <p:pic>
        <p:nvPicPr>
          <p:cNvPr id="86" name="Shape 86"/>
          <p:cNvPicPr preferRelativeResize="0"/>
          <p:nvPr/>
        </p:nvPicPr>
        <p:blipFill>
          <a:blip r:embed="rId4">
            <a:alphaModFix/>
          </a:blip>
          <a:stretch>
            <a:fillRect/>
          </a:stretch>
        </p:blipFill>
        <p:spPr>
          <a:xfrm>
            <a:off x="6271902" y="1785724"/>
            <a:ext cx="2814824" cy="3327624"/>
          </a:xfrm>
          <a:prstGeom prst="rect">
            <a:avLst/>
          </a:prstGeom>
          <a:noFill/>
          <a:ln>
            <a:noFill/>
          </a:ln>
        </p:spPr>
      </p:pic>
      <p:sp>
        <p:nvSpPr>
          <p:cNvPr id="87" name="Shape 87"/>
          <p:cNvSpPr txBox="1"/>
          <p:nvPr/>
        </p:nvSpPr>
        <p:spPr>
          <a:xfrm>
            <a:off x="2856300" y="1960500"/>
            <a:ext cx="1301400" cy="388800"/>
          </a:xfrm>
          <a:prstGeom prst="rect">
            <a:avLst/>
          </a:prstGeom>
          <a:noFill/>
          <a:ln>
            <a:noFill/>
          </a:ln>
        </p:spPr>
        <p:txBody>
          <a:bodyPr lIns="91425" tIns="91425" rIns="91425" bIns="91425" anchor="t" anchorCtr="0">
            <a:noAutofit/>
          </a:bodyPr>
          <a:lstStyle/>
          <a:p>
            <a:pPr lvl="0">
              <a:spcBef>
                <a:spcPts val="0"/>
              </a:spcBef>
              <a:buNone/>
            </a:pPr>
            <a:r>
              <a:rPr lang="en">
                <a:solidFill>
                  <a:schemeClr val="dk2"/>
                </a:solidFill>
                <a:latin typeface="Roboto"/>
                <a:ea typeface="Roboto"/>
                <a:cs typeface="Roboto"/>
                <a:sym typeface="Roboto"/>
              </a:rPr>
              <a:t>D8 Base Path</a:t>
            </a:r>
          </a:p>
        </p:txBody>
      </p:sp>
      <p:sp>
        <p:nvSpPr>
          <p:cNvPr id="88" name="Shape 88"/>
          <p:cNvSpPr/>
          <p:nvPr/>
        </p:nvSpPr>
        <p:spPr>
          <a:xfrm>
            <a:off x="2856300" y="2349300"/>
            <a:ext cx="535200" cy="202800"/>
          </a:xfrm>
          <a:prstGeom prst="leftArrow">
            <a:avLst>
              <a:gd name="adj1" fmla="val 50000"/>
              <a:gd name="adj2" fmla="val 50000"/>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89" name="Shape 89"/>
          <p:cNvSpPr txBox="1"/>
          <p:nvPr/>
        </p:nvSpPr>
        <p:spPr>
          <a:xfrm>
            <a:off x="5239275" y="4084375"/>
            <a:ext cx="1032600" cy="388800"/>
          </a:xfrm>
          <a:prstGeom prst="rect">
            <a:avLst/>
          </a:prstGeom>
          <a:noFill/>
          <a:ln>
            <a:noFill/>
          </a:ln>
        </p:spPr>
        <p:txBody>
          <a:bodyPr lIns="91425" tIns="91425" rIns="91425" bIns="91425" anchor="t" anchorCtr="0">
            <a:noAutofit/>
          </a:bodyPr>
          <a:lstStyle/>
          <a:p>
            <a:pPr lvl="0">
              <a:spcBef>
                <a:spcPts val="0"/>
              </a:spcBef>
              <a:buNone/>
            </a:pPr>
            <a:r>
              <a:rPr lang="en">
                <a:solidFill>
                  <a:schemeClr val="dk2"/>
                </a:solidFill>
                <a:latin typeface="Roboto"/>
                <a:ea typeface="Roboto"/>
                <a:cs typeface="Roboto"/>
                <a:sym typeface="Roboto"/>
              </a:rPr>
              <a:t>D8 Theme</a:t>
            </a:r>
          </a:p>
        </p:txBody>
      </p:sp>
      <p:sp>
        <p:nvSpPr>
          <p:cNvPr id="90" name="Shape 90"/>
          <p:cNvSpPr/>
          <p:nvPr/>
        </p:nvSpPr>
        <p:spPr>
          <a:xfrm flipH="1">
            <a:off x="5736700" y="4473175"/>
            <a:ext cx="535200" cy="202800"/>
          </a:xfrm>
          <a:prstGeom prst="leftArrow">
            <a:avLst>
              <a:gd name="adj1" fmla="val 50000"/>
              <a:gd name="adj2" fmla="val 50000"/>
            </a:avLst>
          </a:prstGeom>
          <a:solidFill>
            <a:schemeClr val="dk1"/>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smtClean="0"/>
              <a:t>File </a:t>
            </a:r>
            <a:r>
              <a:rPr lang="en" dirty="0"/>
              <a:t>types have changed</a:t>
            </a:r>
          </a:p>
        </p:txBody>
      </p:sp>
      <p:sp>
        <p:nvSpPr>
          <p:cNvPr id="96" name="Shape 96"/>
          <p:cNvSpPr txBox="1">
            <a:spLocks noGrp="1"/>
          </p:cNvSpPr>
          <p:nvPr>
            <p:ph type="body" idx="1"/>
          </p:nvPr>
        </p:nvSpPr>
        <p:spPr>
          <a:prstGeom prst="rect">
            <a:avLst/>
          </a:prstGeom>
          <a:noFill/>
          <a:ln>
            <a:noFill/>
          </a:ln>
        </p:spPr>
        <p:txBody>
          <a:bodyPr lIns="91425" tIns="91425" rIns="91425" bIns="91425" anchor="t" anchorCtr="0">
            <a:noAutofit/>
          </a:bodyPr>
          <a:lstStyle/>
          <a:p>
            <a:pPr lvl="0">
              <a:spcBef>
                <a:spcPts val="0"/>
              </a:spcBef>
              <a:buNone/>
            </a:pPr>
            <a:r>
              <a:rPr lang="en" sz="1400">
                <a:solidFill>
                  <a:schemeClr val="dk2"/>
                </a:solidFill>
                <a:latin typeface="Consolas"/>
                <a:ea typeface="Consolas"/>
                <a:cs typeface="Consolas"/>
                <a:sym typeface="Consolas"/>
              </a:rPr>
              <a:t>THEME_NAME.info -&gt; THEME_NAME.info.yml</a:t>
            </a:r>
            <a:br>
              <a:rPr lang="en" sz="1400">
                <a:solidFill>
                  <a:schemeClr val="dk2"/>
                </a:solidFill>
                <a:latin typeface="Consolas"/>
                <a:ea typeface="Consolas"/>
                <a:cs typeface="Consolas"/>
                <a:sym typeface="Consolas"/>
              </a:rPr>
            </a:br>
            <a:r>
              <a:rPr lang="en" sz="1400">
                <a:solidFill>
                  <a:schemeClr val="dk2"/>
                </a:solidFill>
                <a:latin typeface="Consolas"/>
                <a:ea typeface="Consolas"/>
                <a:cs typeface="Consolas"/>
                <a:sym typeface="Consolas"/>
              </a:rPr>
              <a:t>template.php -&gt; THEME_NAME.theme</a:t>
            </a:r>
            <a:br>
              <a:rPr lang="en" sz="1400">
                <a:solidFill>
                  <a:schemeClr val="dk2"/>
                </a:solidFill>
                <a:latin typeface="Consolas"/>
                <a:ea typeface="Consolas"/>
                <a:cs typeface="Consolas"/>
                <a:sym typeface="Consolas"/>
              </a:rPr>
            </a:br>
            <a:r>
              <a:rPr lang="en" sz="1400">
                <a:solidFill>
                  <a:schemeClr val="dk2"/>
                </a:solidFill>
                <a:latin typeface="Consolas"/>
                <a:ea typeface="Consolas"/>
                <a:cs typeface="Consolas"/>
                <a:sym typeface="Consolas"/>
              </a:rPr>
              <a:t>hook_template.tpl.php -&gt; hook_template.html.twig</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latin typeface="Consolas"/>
                <a:ea typeface="Consolas"/>
                <a:cs typeface="Consolas"/>
                <a:sym typeface="Consolas"/>
              </a:rPr>
              <a:t>dcu.info</a:t>
            </a:r>
          </a:p>
        </p:txBody>
      </p:sp>
      <p:sp>
        <p:nvSpPr>
          <p:cNvPr id="102" name="Shape 102"/>
          <p:cNvSpPr txBox="1"/>
          <p:nvPr/>
        </p:nvSpPr>
        <p:spPr>
          <a:xfrm>
            <a:off x="242250" y="1143625"/>
            <a:ext cx="8619300" cy="2799900"/>
          </a:xfrm>
          <a:prstGeom prst="rect">
            <a:avLst/>
          </a:prstGeom>
          <a:noFill/>
          <a:ln>
            <a:noFill/>
          </a:ln>
        </p:spPr>
        <p:txBody>
          <a:bodyPr lIns="91425" tIns="91425" rIns="91425" bIns="91425" anchor="t" anchorCtr="0">
            <a:noAutofit/>
          </a:bodyPr>
          <a:lstStyle/>
          <a:p>
            <a:pPr lvl="0" rtl="0">
              <a:spcBef>
                <a:spcPts val="0"/>
              </a:spcBef>
              <a:buNone/>
            </a:pPr>
            <a:r>
              <a:rPr lang="en" sz="1100">
                <a:latin typeface="Consolas"/>
                <a:ea typeface="Consolas"/>
                <a:cs typeface="Consolas"/>
                <a:sym typeface="Consolas"/>
              </a:rPr>
              <a:t>name = DCU</a:t>
            </a:r>
          </a:p>
          <a:p>
            <a:pPr lvl="0" rtl="0">
              <a:spcBef>
                <a:spcPts val="0"/>
              </a:spcBef>
              <a:buNone/>
            </a:pPr>
            <a:r>
              <a:rPr lang="en" sz="1100">
                <a:latin typeface="Consolas"/>
                <a:ea typeface="Consolas"/>
                <a:cs typeface="Consolas"/>
                <a:sym typeface="Consolas"/>
              </a:rPr>
              <a:t>description = An example theme for Drupal Camp Utah</a:t>
            </a:r>
          </a:p>
          <a:p>
            <a:pPr lvl="0" rtl="0">
              <a:spcBef>
                <a:spcPts val="0"/>
              </a:spcBef>
              <a:buNone/>
            </a:pPr>
            <a:r>
              <a:rPr lang="en" sz="1100">
                <a:latin typeface="Consolas"/>
                <a:ea typeface="Consolas"/>
                <a:cs typeface="Consolas"/>
                <a:sym typeface="Consolas"/>
              </a:rPr>
              <a:t>base theme = Omega</a:t>
            </a:r>
          </a:p>
          <a:p>
            <a:pPr lvl="0" rtl="0">
              <a:spcBef>
                <a:spcPts val="0"/>
              </a:spcBef>
              <a:buNone/>
            </a:pPr>
            <a:r>
              <a:rPr lang="en" sz="1100">
                <a:latin typeface="Consolas"/>
                <a:ea typeface="Consolas"/>
                <a:cs typeface="Consolas"/>
                <a:sym typeface="Consolas"/>
              </a:rPr>
              <a:t>screenshot = screenshot.png</a:t>
            </a:r>
          </a:p>
          <a:p>
            <a:pPr lvl="0" rtl="0">
              <a:spcBef>
                <a:spcPts val="0"/>
              </a:spcBef>
              <a:buNone/>
            </a:pPr>
            <a:r>
              <a:rPr lang="en" sz="1100">
                <a:latin typeface="Consolas"/>
                <a:ea typeface="Consolas"/>
                <a:cs typeface="Consolas"/>
                <a:sym typeface="Consolas"/>
              </a:rPr>
              <a:t>engine = phptemplate</a:t>
            </a:r>
          </a:p>
          <a:p>
            <a:pPr lvl="0" rtl="0">
              <a:spcBef>
                <a:spcPts val="0"/>
              </a:spcBef>
              <a:buNone/>
            </a:pPr>
            <a:r>
              <a:rPr lang="en" sz="1100">
                <a:latin typeface="Consolas"/>
                <a:ea typeface="Consolas"/>
                <a:cs typeface="Consolas"/>
                <a:sym typeface="Consolas"/>
              </a:rPr>
              <a:t>core = 7.x</a:t>
            </a:r>
          </a:p>
          <a:p>
            <a:pPr lvl="0" rtl="0">
              <a:spcBef>
                <a:spcPts val="0"/>
              </a:spcBef>
              <a:buNone/>
            </a:pPr>
            <a:endParaRPr sz="1100">
              <a:latin typeface="Consolas"/>
              <a:ea typeface="Consolas"/>
              <a:cs typeface="Consolas"/>
              <a:sym typeface="Consolas"/>
            </a:endParaRPr>
          </a:p>
          <a:p>
            <a:pPr lvl="0" rtl="0">
              <a:spcBef>
                <a:spcPts val="0"/>
              </a:spcBef>
              <a:buNone/>
            </a:pPr>
            <a:r>
              <a:rPr lang="en" sz="1100">
                <a:latin typeface="Consolas"/>
                <a:ea typeface="Consolas"/>
                <a:cs typeface="Consolas"/>
                <a:sym typeface="Consolas"/>
              </a:rPr>
              <a:t>stylesheets[all][] = css/dcu.styles.css</a:t>
            </a:r>
          </a:p>
          <a:p>
            <a:pPr lvl="0" rtl="0">
              <a:spcBef>
                <a:spcPts val="0"/>
              </a:spcBef>
              <a:buNone/>
            </a:pPr>
            <a:r>
              <a:rPr lang="en" sz="1100">
                <a:latin typeface="Consolas"/>
                <a:ea typeface="Consolas"/>
                <a:cs typeface="Consolas"/>
                <a:sym typeface="Consolas"/>
              </a:rPr>
              <a:t>scripts[] = js/dcu.behaviors.js</a:t>
            </a:r>
          </a:p>
          <a:p>
            <a:pPr lvl="0" rtl="0">
              <a:spcBef>
                <a:spcPts val="0"/>
              </a:spcBef>
              <a:buNone/>
            </a:pPr>
            <a:endParaRPr sz="1100">
              <a:latin typeface="Consolas"/>
              <a:ea typeface="Consolas"/>
              <a:cs typeface="Consolas"/>
              <a:sym typeface="Consolas"/>
            </a:endParaRPr>
          </a:p>
          <a:p>
            <a:pPr lvl="0" rtl="0">
              <a:spcBef>
                <a:spcPts val="0"/>
              </a:spcBef>
              <a:buNone/>
            </a:pPr>
            <a:r>
              <a:rPr lang="en" sz="1100">
                <a:latin typeface="Consolas"/>
                <a:ea typeface="Consolas"/>
                <a:cs typeface="Consolas"/>
                <a:sym typeface="Consolas"/>
              </a:rPr>
              <a:t>regions[content] = Content</a:t>
            </a:r>
          </a:p>
          <a:p>
            <a:pPr lvl="0">
              <a:spcBef>
                <a:spcPts val="0"/>
              </a:spcBef>
              <a:buNone/>
            </a:pPr>
            <a:r>
              <a:rPr lang="en" sz="1100">
                <a:latin typeface="Consolas"/>
                <a:ea typeface="Consolas"/>
                <a:cs typeface="Consolas"/>
                <a:sym typeface="Consolas"/>
              </a:rPr>
              <a:t>...</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latin typeface="Consolas"/>
                <a:ea typeface="Consolas"/>
                <a:cs typeface="Consolas"/>
                <a:sym typeface="Consolas"/>
              </a:rPr>
              <a:t>dcu.info.yml</a:t>
            </a:r>
          </a:p>
        </p:txBody>
      </p:sp>
      <p:sp>
        <p:nvSpPr>
          <p:cNvPr id="108" name="Shape 108"/>
          <p:cNvSpPr txBox="1"/>
          <p:nvPr/>
        </p:nvSpPr>
        <p:spPr>
          <a:xfrm>
            <a:off x="230975" y="1143625"/>
            <a:ext cx="8619300" cy="3706800"/>
          </a:xfrm>
          <a:prstGeom prst="rect">
            <a:avLst/>
          </a:prstGeom>
          <a:noFill/>
          <a:ln>
            <a:noFill/>
          </a:ln>
        </p:spPr>
        <p:txBody>
          <a:bodyPr lIns="91425" tIns="91425" rIns="91425" bIns="91425" anchor="t" anchorCtr="0">
            <a:noAutofit/>
          </a:bodyPr>
          <a:lstStyle/>
          <a:p>
            <a:pPr lvl="0" rtl="0">
              <a:spcBef>
                <a:spcPts val="0"/>
              </a:spcBef>
              <a:buNone/>
            </a:pPr>
            <a:r>
              <a:rPr lang="en" sz="1100" b="1">
                <a:solidFill>
                  <a:srgbClr val="A71D5D"/>
                </a:solidFill>
                <a:latin typeface="Consolas"/>
                <a:ea typeface="Consolas"/>
                <a:cs typeface="Consolas"/>
                <a:sym typeface="Consolas"/>
              </a:rPr>
              <a:t>name</a:t>
            </a:r>
            <a:r>
              <a:rPr lang="en" sz="1100" b="1">
                <a:solidFill>
                  <a:srgbClr val="333333"/>
                </a:solidFill>
                <a:latin typeface="Consolas"/>
                <a:ea typeface="Consolas"/>
                <a:cs typeface="Consolas"/>
                <a:sym typeface="Consolas"/>
              </a:rPr>
              <a:t>: DCU</a:t>
            </a:r>
          </a:p>
          <a:p>
            <a:pPr lvl="0" rtl="0">
              <a:spcBef>
                <a:spcPts val="0"/>
              </a:spcBef>
              <a:buNone/>
            </a:pPr>
            <a:r>
              <a:rPr lang="en" sz="1100" b="1">
                <a:solidFill>
                  <a:srgbClr val="A71D5D"/>
                </a:solidFill>
                <a:latin typeface="Consolas"/>
                <a:ea typeface="Consolas"/>
                <a:cs typeface="Consolas"/>
                <a:sym typeface="Consolas"/>
              </a:rPr>
              <a:t>type</a:t>
            </a:r>
            <a:r>
              <a:rPr lang="en" sz="1100" b="1">
                <a:solidFill>
                  <a:srgbClr val="333333"/>
                </a:solidFill>
                <a:latin typeface="Consolas"/>
                <a:ea typeface="Consolas"/>
                <a:cs typeface="Consolas"/>
                <a:sym typeface="Consolas"/>
              </a:rPr>
              <a:t>: theme</a:t>
            </a:r>
          </a:p>
          <a:p>
            <a:pPr lvl="0" rtl="0">
              <a:spcBef>
                <a:spcPts val="0"/>
              </a:spcBef>
              <a:buNone/>
            </a:pPr>
            <a:r>
              <a:rPr lang="en" sz="1100" b="1">
                <a:solidFill>
                  <a:srgbClr val="A71D5D"/>
                </a:solidFill>
                <a:latin typeface="Consolas"/>
                <a:ea typeface="Consolas"/>
                <a:cs typeface="Consolas"/>
                <a:sym typeface="Consolas"/>
              </a:rPr>
              <a:t>description</a:t>
            </a:r>
            <a:r>
              <a:rPr lang="en" sz="1100" b="1">
                <a:solidFill>
                  <a:srgbClr val="333333"/>
                </a:solidFill>
                <a:latin typeface="Consolas"/>
                <a:ea typeface="Consolas"/>
                <a:cs typeface="Consolas"/>
                <a:sym typeface="Consolas"/>
              </a:rPr>
              <a:t>: An example theme for Drupal Camp Utah</a:t>
            </a:r>
          </a:p>
          <a:p>
            <a:pPr lvl="0" rtl="0">
              <a:spcBef>
                <a:spcPts val="0"/>
              </a:spcBef>
              <a:buNone/>
            </a:pPr>
            <a:r>
              <a:rPr lang="en" sz="1100">
                <a:solidFill>
                  <a:srgbClr val="A71D5D"/>
                </a:solidFill>
                <a:latin typeface="Consolas"/>
                <a:ea typeface="Consolas"/>
                <a:cs typeface="Consolas"/>
                <a:sym typeface="Consolas"/>
              </a:rPr>
              <a:t>base theme</a:t>
            </a:r>
            <a:r>
              <a:rPr lang="en" sz="1100">
                <a:solidFill>
                  <a:srgbClr val="333333"/>
                </a:solidFill>
                <a:latin typeface="Consolas"/>
                <a:ea typeface="Consolas"/>
                <a:cs typeface="Consolas"/>
                <a:sym typeface="Consolas"/>
              </a:rPr>
              <a:t>: Omega</a:t>
            </a:r>
          </a:p>
          <a:p>
            <a:pPr lvl="0" rtl="0">
              <a:spcBef>
                <a:spcPts val="0"/>
              </a:spcBef>
              <a:buNone/>
            </a:pPr>
            <a:r>
              <a:rPr lang="en" sz="1100" strike="sngStrike">
                <a:solidFill>
                  <a:srgbClr val="A71D5D"/>
                </a:solidFill>
                <a:latin typeface="Consolas"/>
                <a:ea typeface="Consolas"/>
                <a:cs typeface="Consolas"/>
                <a:sym typeface="Consolas"/>
              </a:rPr>
              <a:t>engine</a:t>
            </a:r>
            <a:r>
              <a:rPr lang="en" sz="1100" strike="sngStrike">
                <a:solidFill>
                  <a:srgbClr val="333333"/>
                </a:solidFill>
                <a:latin typeface="Consolas"/>
                <a:ea typeface="Consolas"/>
                <a:cs typeface="Consolas"/>
                <a:sym typeface="Consolas"/>
              </a:rPr>
              <a:t> = phptemplate</a:t>
            </a:r>
          </a:p>
          <a:p>
            <a:pPr lvl="0" rtl="0">
              <a:spcBef>
                <a:spcPts val="0"/>
              </a:spcBef>
              <a:buNone/>
            </a:pPr>
            <a:r>
              <a:rPr lang="en" sz="1100">
                <a:solidFill>
                  <a:srgbClr val="A71D5D"/>
                </a:solidFill>
                <a:latin typeface="Consolas"/>
                <a:ea typeface="Consolas"/>
                <a:cs typeface="Consolas"/>
                <a:sym typeface="Consolas"/>
              </a:rPr>
              <a:t>screenshot</a:t>
            </a:r>
            <a:r>
              <a:rPr lang="en" sz="1100">
                <a:solidFill>
                  <a:srgbClr val="333333"/>
                </a:solidFill>
                <a:latin typeface="Consolas"/>
                <a:ea typeface="Consolas"/>
                <a:cs typeface="Consolas"/>
                <a:sym typeface="Consolas"/>
              </a:rPr>
              <a:t>: screenshot.png</a:t>
            </a:r>
          </a:p>
          <a:p>
            <a:pPr lvl="0" rtl="0">
              <a:spcBef>
                <a:spcPts val="0"/>
              </a:spcBef>
              <a:buNone/>
            </a:pPr>
            <a:r>
              <a:rPr lang="en" sz="1100" b="1">
                <a:solidFill>
                  <a:srgbClr val="A71D5D"/>
                </a:solidFill>
                <a:latin typeface="Consolas"/>
                <a:ea typeface="Consolas"/>
                <a:cs typeface="Consolas"/>
                <a:sym typeface="Consolas"/>
              </a:rPr>
              <a:t>core</a:t>
            </a:r>
            <a:r>
              <a:rPr lang="en" sz="1100" b="1">
                <a:solidFill>
                  <a:srgbClr val="333333"/>
                </a:solidFill>
                <a:latin typeface="Consolas"/>
                <a:ea typeface="Consolas"/>
                <a:cs typeface="Consolas"/>
                <a:sym typeface="Consolas"/>
              </a:rPr>
              <a:t>: 8.x</a:t>
            </a:r>
          </a:p>
          <a:p>
            <a:pPr lvl="0" rtl="0">
              <a:spcBef>
                <a:spcPts val="0"/>
              </a:spcBef>
              <a:buNone/>
            </a:pPr>
            <a:endParaRPr sz="1100">
              <a:solidFill>
                <a:srgbClr val="333333"/>
              </a:solidFill>
              <a:latin typeface="Consolas"/>
              <a:ea typeface="Consolas"/>
              <a:cs typeface="Consolas"/>
              <a:sym typeface="Consolas"/>
            </a:endParaRPr>
          </a:p>
          <a:p>
            <a:pPr lvl="0" rtl="0">
              <a:spcBef>
                <a:spcPts val="0"/>
              </a:spcBef>
              <a:buNone/>
            </a:pPr>
            <a:r>
              <a:rPr lang="en" sz="1100">
                <a:solidFill>
                  <a:srgbClr val="A71D5D"/>
                </a:solidFill>
                <a:latin typeface="Consolas"/>
                <a:ea typeface="Consolas"/>
                <a:cs typeface="Consolas"/>
                <a:sym typeface="Consolas"/>
              </a:rPr>
              <a:t>libraries</a:t>
            </a:r>
            <a:r>
              <a:rPr lang="en" sz="1100">
                <a:solidFill>
                  <a:srgbClr val="333333"/>
                </a:solidFill>
                <a:latin typeface="Consolas"/>
                <a:ea typeface="Consolas"/>
                <a:cs typeface="Consolas"/>
                <a:sym typeface="Consolas"/>
              </a:rPr>
              <a:t>:</a:t>
            </a:r>
          </a:p>
          <a:p>
            <a:pPr lvl="0" rtl="0">
              <a:spcBef>
                <a:spcPts val="0"/>
              </a:spcBef>
              <a:buNone/>
            </a:pPr>
            <a:r>
              <a:rPr lang="en" sz="1100">
                <a:solidFill>
                  <a:srgbClr val="333333"/>
                </a:solidFill>
                <a:highlight>
                  <a:srgbClr val="FFFFFF"/>
                </a:highlight>
                <a:latin typeface="Consolas"/>
                <a:ea typeface="Consolas"/>
                <a:cs typeface="Consolas"/>
                <a:sym typeface="Consolas"/>
              </a:rPr>
              <a:t>   - dcu/global-styling</a:t>
            </a:r>
          </a:p>
          <a:p>
            <a:pPr lvl="0" rtl="0">
              <a:spcBef>
                <a:spcPts val="0"/>
              </a:spcBef>
              <a:buNone/>
            </a:pPr>
            <a:endParaRPr sz="1100">
              <a:solidFill>
                <a:srgbClr val="333333"/>
              </a:solidFill>
              <a:latin typeface="Consolas"/>
              <a:ea typeface="Consolas"/>
              <a:cs typeface="Consolas"/>
              <a:sym typeface="Consolas"/>
            </a:endParaRPr>
          </a:p>
          <a:p>
            <a:pPr lvl="0" rtl="0">
              <a:spcBef>
                <a:spcPts val="0"/>
              </a:spcBef>
              <a:buNone/>
            </a:pPr>
            <a:r>
              <a:rPr lang="en" sz="1100">
                <a:solidFill>
                  <a:srgbClr val="969896"/>
                </a:solidFill>
                <a:latin typeface="Consolas"/>
                <a:ea typeface="Consolas"/>
                <a:cs typeface="Consolas"/>
                <a:sym typeface="Consolas"/>
              </a:rPr>
              <a:t>#Regions</a:t>
            </a:r>
          </a:p>
          <a:p>
            <a:pPr lvl="0" rtl="0">
              <a:spcBef>
                <a:spcPts val="0"/>
              </a:spcBef>
              <a:buNone/>
            </a:pPr>
            <a:r>
              <a:rPr lang="en" sz="1100">
                <a:solidFill>
                  <a:srgbClr val="A71D5D"/>
                </a:solidFill>
                <a:latin typeface="Consolas"/>
                <a:ea typeface="Consolas"/>
                <a:cs typeface="Consolas"/>
                <a:sym typeface="Consolas"/>
              </a:rPr>
              <a:t>regions</a:t>
            </a:r>
            <a:r>
              <a:rPr lang="en" sz="1100">
                <a:solidFill>
                  <a:srgbClr val="333333"/>
                </a:solidFill>
                <a:latin typeface="Consolas"/>
                <a:ea typeface="Consolas"/>
                <a:cs typeface="Consolas"/>
                <a:sym typeface="Consolas"/>
              </a:rPr>
              <a:t>:</a:t>
            </a:r>
          </a:p>
          <a:p>
            <a:pPr lvl="0" rtl="0">
              <a:spcBef>
                <a:spcPts val="0"/>
              </a:spcBef>
              <a:buNone/>
            </a:pPr>
            <a:r>
              <a:rPr lang="en" sz="1100">
                <a:solidFill>
                  <a:srgbClr val="333333"/>
                </a:solidFill>
                <a:latin typeface="Consolas"/>
                <a:ea typeface="Consolas"/>
                <a:cs typeface="Consolas"/>
                <a:sym typeface="Consolas"/>
              </a:rPr>
              <a:t>    navigation: Navigation</a:t>
            </a:r>
          </a:p>
          <a:p>
            <a:pPr lvl="0" rtl="0">
              <a:spcBef>
                <a:spcPts val="0"/>
              </a:spcBef>
              <a:buNone/>
            </a:pPr>
            <a:r>
              <a:rPr lang="en" sz="1100">
                <a:solidFill>
                  <a:srgbClr val="333333"/>
                </a:solidFill>
                <a:latin typeface="Consolas"/>
                <a:ea typeface="Consolas"/>
                <a:cs typeface="Consolas"/>
                <a:sym typeface="Consolas"/>
              </a:rPr>
              <a:t>    header: Header</a:t>
            </a:r>
          </a:p>
          <a:p>
            <a:pPr lvl="0" rtl="0">
              <a:spcBef>
                <a:spcPts val="0"/>
              </a:spcBef>
              <a:buNone/>
            </a:pPr>
            <a:r>
              <a:rPr lang="en" sz="1100">
                <a:solidFill>
                  <a:srgbClr val="333333"/>
                </a:solidFill>
                <a:latin typeface="Consolas"/>
                <a:ea typeface="Consolas"/>
                <a:cs typeface="Consolas"/>
                <a:sym typeface="Consolas"/>
              </a:rPr>
              <a:t>    content: Content</a:t>
            </a:r>
          </a:p>
          <a:p>
            <a:pPr lvl="0" rtl="0">
              <a:spcBef>
                <a:spcPts val="0"/>
              </a:spcBef>
              <a:buNone/>
            </a:pPr>
            <a:r>
              <a:rPr lang="en" sz="1100">
                <a:solidFill>
                  <a:srgbClr val="333333"/>
                </a:solidFill>
                <a:latin typeface="Consolas"/>
                <a:ea typeface="Consolas"/>
                <a:cs typeface="Consolas"/>
                <a:sym typeface="Consolas"/>
              </a:rPr>
              <a:t>    machine_readable: Human Readable</a:t>
            </a:r>
          </a:p>
          <a:p>
            <a:pPr lvl="0" rtl="0">
              <a:spcBef>
                <a:spcPts val="0"/>
              </a:spcBef>
              <a:buNone/>
            </a:pPr>
            <a:endParaRPr sz="1100">
              <a:solidFill>
                <a:srgbClr val="333333"/>
              </a:solidFill>
              <a:latin typeface="Consolas"/>
              <a:ea typeface="Consolas"/>
              <a:cs typeface="Consolas"/>
              <a:sym typeface="Consolas"/>
            </a:endParaRPr>
          </a:p>
          <a:p>
            <a:pPr lvl="0" rtl="0">
              <a:spcBef>
                <a:spcPts val="0"/>
              </a:spcBef>
              <a:buNone/>
            </a:pPr>
            <a:r>
              <a:rPr lang="en" sz="1100">
                <a:solidFill>
                  <a:srgbClr val="A71D5D"/>
                </a:solidFill>
                <a:latin typeface="Consolas"/>
                <a:ea typeface="Consolas"/>
                <a:cs typeface="Consolas"/>
                <a:sym typeface="Consolas"/>
              </a:rPr>
              <a:t>stylesheets-remove</a:t>
            </a:r>
            <a:r>
              <a:rPr lang="en" sz="1100">
                <a:solidFill>
                  <a:srgbClr val="333333"/>
                </a:solidFill>
                <a:latin typeface="Consolas"/>
                <a:ea typeface="Consolas"/>
                <a:cs typeface="Consolas"/>
                <a:sym typeface="Consolas"/>
              </a:rPr>
              <a:t>:</a:t>
            </a:r>
          </a:p>
          <a:p>
            <a:pPr lvl="0" rtl="0">
              <a:spcBef>
                <a:spcPts val="0"/>
              </a:spcBef>
              <a:buNone/>
            </a:pPr>
            <a:r>
              <a:rPr lang="en" sz="1100">
                <a:solidFill>
                  <a:srgbClr val="333333"/>
                </a:solidFill>
                <a:latin typeface="Consolas"/>
                <a:ea typeface="Consolas"/>
                <a:cs typeface="Consolas"/>
                <a:sym typeface="Consolas"/>
              </a:rPr>
              <a:t>   - core/assets/vendor/normalize-css/normalize.css</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smtClean="0"/>
              <a:t>Libraries</a:t>
            </a:r>
            <a:endParaRPr lang="en" dirty="0"/>
          </a:p>
        </p:txBody>
      </p:sp>
      <p:sp>
        <p:nvSpPr>
          <p:cNvPr id="121" name="Shape 121"/>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sz="1400"/>
              <a:t>Probably the most notable change in Drupal 8.</a:t>
            </a:r>
          </a:p>
          <a:p>
            <a:pPr lvl="0" rtl="0">
              <a:spcBef>
                <a:spcPts val="0"/>
              </a:spcBef>
              <a:buNone/>
            </a:pPr>
            <a:r>
              <a:rPr lang="en" sz="1400"/>
              <a:t>Define library:</a:t>
            </a:r>
            <a:br>
              <a:rPr lang="en" sz="1400"/>
            </a:br>
            <a:r>
              <a:rPr lang="en" sz="1400"/>
              <a:t>	</a:t>
            </a:r>
            <a:r>
              <a:rPr lang="en" sz="1400" i="1"/>
              <a:t>A collection of CSS stylesheets and JS scripts</a:t>
            </a:r>
          </a:p>
          <a:p>
            <a:pPr lvl="0" rtl="0">
              <a:spcBef>
                <a:spcPts val="0"/>
              </a:spcBef>
              <a:buNone/>
            </a:pPr>
            <a:r>
              <a:rPr lang="en" sz="1400"/>
              <a:t>Can be used globally, or just as needed.</a:t>
            </a:r>
          </a:p>
          <a:p>
            <a:pPr lvl="0">
              <a:spcBef>
                <a:spcPts val="0"/>
              </a:spcBef>
              <a:buNone/>
            </a:pPr>
            <a:r>
              <a:rPr lang="en" sz="1400"/>
              <a:t>Library Naming (NOT file naming): </a:t>
            </a:r>
            <a:br>
              <a:rPr lang="en" sz="1400"/>
            </a:br>
            <a:r>
              <a:rPr lang="en" sz="1400"/>
              <a:t>	THEME_NAME/LIB_NAME</a:t>
            </a:r>
            <a:br>
              <a:rPr lang="en" sz="1400"/>
            </a:br>
            <a:r>
              <a:rPr lang="en" sz="1400"/>
              <a:t>	</a:t>
            </a:r>
            <a:r>
              <a:rPr lang="en" sz="1400">
                <a:latin typeface="Consolas"/>
                <a:ea typeface="Consolas"/>
                <a:cs typeface="Consolas"/>
                <a:sym typeface="Consolas"/>
              </a:rPr>
              <a:t>dcu/global-styling</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latin typeface="Consolas"/>
                <a:ea typeface="Consolas"/>
                <a:cs typeface="Consolas"/>
                <a:sym typeface="Consolas"/>
              </a:rPr>
              <a:t>dcu.libraries.yml</a:t>
            </a:r>
            <a:r>
              <a:rPr lang="en" dirty="0"/>
              <a:t> </a:t>
            </a:r>
          </a:p>
        </p:txBody>
      </p:sp>
      <p:sp>
        <p:nvSpPr>
          <p:cNvPr id="127" name="Shape 127"/>
          <p:cNvSpPr txBox="1"/>
          <p:nvPr/>
        </p:nvSpPr>
        <p:spPr>
          <a:xfrm>
            <a:off x="230975" y="878100"/>
            <a:ext cx="8619300" cy="3972300"/>
          </a:xfrm>
          <a:prstGeom prst="rect">
            <a:avLst/>
          </a:prstGeom>
          <a:noFill/>
          <a:ln>
            <a:noFill/>
          </a:ln>
        </p:spPr>
        <p:txBody>
          <a:bodyPr lIns="91425" tIns="91425" rIns="91425" bIns="91425" anchor="t" anchorCtr="0">
            <a:noAutofit/>
          </a:bodyPr>
          <a:lstStyle/>
          <a:p>
            <a:pPr lvl="0" rtl="0">
              <a:spcBef>
                <a:spcPts val="0"/>
              </a:spcBef>
              <a:buNone/>
            </a:pPr>
            <a:endParaRPr lang="en" sz="1200" dirty="0" smtClean="0">
              <a:solidFill>
                <a:srgbClr val="A71D5D"/>
              </a:solidFill>
              <a:latin typeface="Consolas"/>
              <a:ea typeface="Consolas"/>
              <a:cs typeface="Consolas"/>
              <a:sym typeface="Consolas"/>
            </a:endParaRPr>
          </a:p>
          <a:p>
            <a:pPr lvl="0" rtl="0">
              <a:spcBef>
                <a:spcPts val="0"/>
              </a:spcBef>
              <a:buNone/>
            </a:pPr>
            <a:endParaRPr lang="en" sz="1200" dirty="0" smtClean="0">
              <a:solidFill>
                <a:srgbClr val="A71D5D"/>
              </a:solidFill>
              <a:latin typeface="Consolas"/>
              <a:ea typeface="Consolas"/>
              <a:cs typeface="Consolas"/>
              <a:sym typeface="Consolas"/>
            </a:endParaRPr>
          </a:p>
          <a:p>
            <a:pPr lvl="0" rtl="0">
              <a:spcBef>
                <a:spcPts val="0"/>
              </a:spcBef>
              <a:buNone/>
            </a:pPr>
            <a:r>
              <a:rPr lang="en" sz="1200" dirty="0" smtClean="0">
                <a:solidFill>
                  <a:srgbClr val="A71D5D"/>
                </a:solidFill>
                <a:latin typeface="Consolas"/>
                <a:ea typeface="Consolas"/>
                <a:cs typeface="Consolas"/>
                <a:sym typeface="Consolas"/>
              </a:rPr>
              <a:t>global-styling</a:t>
            </a:r>
            <a:r>
              <a:rPr lang="en" sz="1200" dirty="0">
                <a:latin typeface="Consolas"/>
                <a:ea typeface="Consolas"/>
                <a:cs typeface="Consolas"/>
                <a:sym typeface="Consolas"/>
              </a:rPr>
              <a:t>: </a:t>
            </a:r>
            <a:r>
              <a:rPr lang="en" sz="1200" dirty="0">
                <a:solidFill>
                  <a:srgbClr val="969896"/>
                </a:solidFill>
                <a:latin typeface="Consolas"/>
                <a:ea typeface="Consolas"/>
                <a:cs typeface="Consolas"/>
                <a:sym typeface="Consolas"/>
              </a:rPr>
              <a:t>#LIBRARY_NAME</a:t>
            </a:r>
          </a:p>
          <a:p>
            <a:pPr lvl="0" rtl="0">
              <a:spcBef>
                <a:spcPts val="0"/>
              </a:spcBef>
              <a:buNone/>
            </a:pPr>
            <a:r>
              <a:rPr lang="en" sz="1200" dirty="0">
                <a:latin typeface="Consolas"/>
                <a:ea typeface="Consolas"/>
                <a:cs typeface="Consolas"/>
                <a:sym typeface="Consolas"/>
              </a:rPr>
              <a:t>    </a:t>
            </a:r>
            <a:r>
              <a:rPr lang="en" sz="1200" dirty="0">
                <a:solidFill>
                  <a:srgbClr val="A71D5D"/>
                </a:solidFill>
                <a:latin typeface="Consolas"/>
                <a:ea typeface="Consolas"/>
                <a:cs typeface="Consolas"/>
                <a:sym typeface="Consolas"/>
              </a:rPr>
              <a:t>version</a:t>
            </a:r>
            <a:r>
              <a:rPr lang="en" sz="1200" dirty="0">
                <a:latin typeface="Consolas"/>
                <a:ea typeface="Consolas"/>
                <a:cs typeface="Consolas"/>
                <a:sym typeface="Consolas"/>
              </a:rPr>
              <a:t>: 1.x</a:t>
            </a:r>
          </a:p>
          <a:p>
            <a:pPr lvl="0" rtl="0">
              <a:spcBef>
                <a:spcPts val="0"/>
              </a:spcBef>
              <a:buNone/>
            </a:pPr>
            <a:r>
              <a:rPr lang="en" sz="1200" dirty="0">
                <a:latin typeface="Consolas"/>
                <a:ea typeface="Consolas"/>
                <a:cs typeface="Consolas"/>
                <a:sym typeface="Consolas"/>
              </a:rPr>
              <a:t>    </a:t>
            </a:r>
            <a:r>
              <a:rPr lang="en" sz="1200" dirty="0">
                <a:solidFill>
                  <a:srgbClr val="A71D5D"/>
                </a:solidFill>
                <a:latin typeface="Consolas"/>
                <a:ea typeface="Consolas"/>
                <a:cs typeface="Consolas"/>
                <a:sym typeface="Consolas"/>
              </a:rPr>
              <a:t>css</a:t>
            </a:r>
            <a:r>
              <a:rPr lang="en" sz="1200" dirty="0">
                <a:latin typeface="Consolas"/>
                <a:ea typeface="Consolas"/>
                <a:cs typeface="Consolas"/>
                <a:sym typeface="Consolas"/>
              </a:rPr>
              <a:t>:</a:t>
            </a:r>
          </a:p>
          <a:p>
            <a:pPr lvl="0" rtl="0">
              <a:spcBef>
                <a:spcPts val="0"/>
              </a:spcBef>
              <a:buNone/>
            </a:pPr>
            <a:r>
              <a:rPr lang="en" sz="1200" dirty="0">
                <a:latin typeface="Consolas"/>
                <a:ea typeface="Consolas"/>
                <a:cs typeface="Consolas"/>
                <a:sym typeface="Consolas"/>
              </a:rPr>
              <a:t>        </a:t>
            </a:r>
            <a:r>
              <a:rPr lang="en" sz="1200" dirty="0">
                <a:solidFill>
                  <a:srgbClr val="A71D5D"/>
                </a:solidFill>
                <a:latin typeface="Consolas"/>
                <a:ea typeface="Consolas"/>
                <a:cs typeface="Consolas"/>
                <a:sym typeface="Consolas"/>
              </a:rPr>
              <a:t>theme</a:t>
            </a:r>
            <a:r>
              <a:rPr lang="en" sz="1200" dirty="0">
                <a:latin typeface="Consolas"/>
                <a:ea typeface="Consolas"/>
                <a:cs typeface="Consolas"/>
                <a:sym typeface="Consolas"/>
              </a:rPr>
              <a:t>: </a:t>
            </a:r>
          </a:p>
          <a:p>
            <a:pPr lvl="0" rtl="0">
              <a:spcBef>
                <a:spcPts val="0"/>
              </a:spcBef>
              <a:buNone/>
            </a:pPr>
            <a:r>
              <a:rPr lang="en" sz="1200" dirty="0">
                <a:latin typeface="Consolas"/>
                <a:ea typeface="Consolas"/>
                <a:cs typeface="Consolas"/>
                <a:sym typeface="Consolas"/>
              </a:rPr>
              <a:t>            styles/css/style.css {}</a:t>
            </a:r>
          </a:p>
          <a:p>
            <a:pPr lvl="0" rtl="0">
              <a:spcBef>
                <a:spcPts val="0"/>
              </a:spcBef>
              <a:buNone/>
            </a:pPr>
            <a:r>
              <a:rPr lang="en" sz="1200" dirty="0">
                <a:latin typeface="Consolas"/>
                <a:ea typeface="Consolas"/>
                <a:cs typeface="Consolas"/>
                <a:sym typeface="Consolas"/>
              </a:rPr>
              <a:t>            styles/css/print.css { media: print }</a:t>
            </a:r>
          </a:p>
          <a:p>
            <a:pPr lvl="0" rtl="0">
              <a:spcBef>
                <a:spcPts val="0"/>
              </a:spcBef>
              <a:buNone/>
            </a:pPr>
            <a:r>
              <a:rPr lang="en" sz="1200" dirty="0">
                <a:latin typeface="Consolas"/>
                <a:ea typeface="Consolas"/>
                <a:cs typeface="Consolas"/>
                <a:sym typeface="Consolas"/>
              </a:rPr>
              <a:t>    </a:t>
            </a:r>
            <a:r>
              <a:rPr lang="en" sz="1200" dirty="0">
                <a:solidFill>
                  <a:srgbClr val="A71D5D"/>
                </a:solidFill>
                <a:latin typeface="Consolas"/>
                <a:ea typeface="Consolas"/>
                <a:cs typeface="Consolas"/>
                <a:sym typeface="Consolas"/>
              </a:rPr>
              <a:t>js</a:t>
            </a:r>
            <a:r>
              <a:rPr lang="en" sz="1200" dirty="0">
                <a:latin typeface="Consolas"/>
                <a:ea typeface="Consolas"/>
                <a:cs typeface="Consolas"/>
                <a:sym typeface="Consolas"/>
              </a:rPr>
              <a:t>: </a:t>
            </a:r>
          </a:p>
          <a:p>
            <a:pPr lvl="0" rtl="0">
              <a:spcBef>
                <a:spcPts val="0"/>
              </a:spcBef>
              <a:buNone/>
            </a:pPr>
            <a:r>
              <a:rPr lang="en" sz="1200" dirty="0">
                <a:latin typeface="Consolas"/>
                <a:ea typeface="Consolas"/>
                <a:cs typeface="Consolas"/>
                <a:sym typeface="Consolas"/>
              </a:rPr>
              <a:t>        js/script.js {}</a:t>
            </a:r>
          </a:p>
          <a:p>
            <a:pPr lvl="0" rtl="0">
              <a:spcBef>
                <a:spcPts val="0"/>
              </a:spcBef>
              <a:buNone/>
            </a:pPr>
            <a:r>
              <a:rPr lang="en" sz="1200" dirty="0">
                <a:latin typeface="Consolas"/>
                <a:ea typeface="Consolas"/>
                <a:cs typeface="Consolas"/>
                <a:sym typeface="Consolas"/>
              </a:rPr>
              <a:t>        header: </a:t>
            </a:r>
          </a:p>
          <a:p>
            <a:pPr lvl="0" rtl="0">
              <a:spcBef>
                <a:spcPts val="0"/>
              </a:spcBef>
              <a:buNone/>
            </a:pPr>
            <a:r>
              <a:rPr lang="en" sz="1200" dirty="0">
                <a:latin typeface="Consolas"/>
                <a:ea typeface="Consolas"/>
                <a:cs typeface="Consolas"/>
                <a:sym typeface="Consolas"/>
              </a:rPr>
              <a:t>            js/header.js {}</a:t>
            </a:r>
          </a:p>
          <a:p>
            <a:pPr lvl="0" rtl="0">
              <a:spcBef>
                <a:spcPts val="0"/>
              </a:spcBef>
              <a:buNone/>
            </a:pPr>
            <a:r>
              <a:rPr lang="en" sz="1200" dirty="0">
                <a:latin typeface="Consolas"/>
                <a:ea typeface="Consolas"/>
                <a:cs typeface="Consolas"/>
                <a:sym typeface="Consolas"/>
              </a:rPr>
              <a:t>    </a:t>
            </a:r>
            <a:r>
              <a:rPr lang="en" sz="1200" dirty="0">
                <a:solidFill>
                  <a:srgbClr val="A71D5D"/>
                </a:solidFill>
                <a:latin typeface="Consolas"/>
                <a:ea typeface="Consolas"/>
                <a:cs typeface="Consolas"/>
                <a:sym typeface="Consolas"/>
              </a:rPr>
              <a:t>dependencies</a:t>
            </a:r>
            <a:r>
              <a:rPr lang="en" sz="1200" dirty="0">
                <a:latin typeface="Consolas"/>
                <a:ea typeface="Consolas"/>
                <a:cs typeface="Consolas"/>
                <a:sym typeface="Consolas"/>
              </a:rPr>
              <a:t>:</a:t>
            </a:r>
          </a:p>
          <a:p>
            <a:pPr lvl="0" rtl="0">
              <a:spcBef>
                <a:spcPts val="0"/>
              </a:spcBef>
              <a:buNone/>
            </a:pPr>
            <a:r>
              <a:rPr lang="en" sz="1200" dirty="0">
                <a:latin typeface="Consolas"/>
                <a:ea typeface="Consolas"/>
                <a:cs typeface="Consolas"/>
                <a:sym typeface="Consolas"/>
              </a:rPr>
              <a:t>        core/jquery </a:t>
            </a:r>
          </a:p>
          <a:p>
            <a:pPr lvl="0" rtl="0">
              <a:spcBef>
                <a:spcPts val="0"/>
              </a:spcBef>
              <a:buNone/>
            </a:pPr>
            <a:endParaRPr sz="1200">
              <a:latin typeface="Consolas"/>
              <a:ea typeface="Consolas"/>
              <a:cs typeface="Consolas"/>
              <a:sym typeface="Consolas"/>
            </a:endParaRPr>
          </a:p>
          <a:p>
            <a:pPr lvl="0" rtl="0">
              <a:spcBef>
                <a:spcPts val="0"/>
              </a:spcBef>
              <a:buNone/>
            </a:pPr>
            <a:r>
              <a:rPr lang="en" sz="1200" dirty="0">
                <a:solidFill>
                  <a:srgbClr val="A71D5D"/>
                </a:solidFill>
                <a:latin typeface="Consolas"/>
                <a:ea typeface="Consolas"/>
                <a:cs typeface="Consolas"/>
                <a:sym typeface="Consolas"/>
              </a:rPr>
              <a:t>sessions</a:t>
            </a:r>
            <a:r>
              <a:rPr lang="en" sz="1200" dirty="0">
                <a:latin typeface="Consolas"/>
                <a:ea typeface="Consolas"/>
                <a:cs typeface="Consolas"/>
                <a:sym typeface="Consolas"/>
              </a:rPr>
              <a:t>: #LIBRARY_NAME</a:t>
            </a:r>
          </a:p>
          <a:p>
            <a:pPr lvl="0" rtl="0">
              <a:spcBef>
                <a:spcPts val="0"/>
              </a:spcBef>
              <a:buNone/>
            </a:pPr>
            <a:r>
              <a:rPr lang="en" sz="1200" dirty="0">
                <a:latin typeface="Consolas"/>
                <a:ea typeface="Consolas"/>
                <a:cs typeface="Consolas"/>
                <a:sym typeface="Consolas"/>
              </a:rPr>
              <a:t>    ...</a:t>
            </a:r>
          </a:p>
          <a:p>
            <a:pPr lvl="0" rtl="0">
              <a:spcBef>
                <a:spcPts val="0"/>
              </a:spcBef>
              <a:buNone/>
            </a:pPr>
            <a:endParaRPr sz="1200">
              <a:latin typeface="Courier New"/>
              <a:ea typeface="Courier New"/>
              <a:cs typeface="Courier New"/>
              <a:sym typeface="Courier New"/>
            </a:endParaRPr>
          </a:p>
          <a:p>
            <a:pPr lvl="0" rtl="0">
              <a:spcBef>
                <a:spcPts val="0"/>
              </a:spcBef>
              <a:buNone/>
            </a:pPr>
            <a:endParaRPr sz="1200">
              <a:latin typeface="Courier New"/>
              <a:ea typeface="Courier New"/>
              <a:cs typeface="Courier New"/>
              <a:sym typeface="Courier New"/>
            </a:endParaRPr>
          </a:p>
          <a:p>
            <a:pPr lvl="0" rtl="0">
              <a:spcBef>
                <a:spcPts val="0"/>
              </a:spcBef>
              <a:buNone/>
            </a:pPr>
            <a:endParaRPr sz="1200">
              <a:latin typeface="Courier New"/>
              <a:ea typeface="Courier New"/>
              <a:cs typeface="Courier New"/>
              <a:sym typeface="Courier New"/>
            </a:endParaRPr>
          </a:p>
          <a:p>
            <a:pPr lvl="0" rtl="0">
              <a:spcBef>
                <a:spcPts val="0"/>
              </a:spcBef>
              <a:buNone/>
            </a:pPr>
            <a:r>
              <a:rPr lang="en" sz="1200" dirty="0">
                <a:solidFill>
                  <a:srgbClr val="969896"/>
                </a:solidFill>
                <a:latin typeface="Open Sans"/>
                <a:ea typeface="Open Sans"/>
                <a:cs typeface="Open Sans"/>
                <a:sym typeface="Open Sans"/>
              </a:rPr>
              <a:t>(Yes, jQuery is now included in Core!)</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latin typeface="Consolas"/>
                <a:ea typeface="Consolas"/>
                <a:cs typeface="Consolas"/>
                <a:sym typeface="Consolas"/>
              </a:rPr>
              <a:t>dcu.libraries.yml</a:t>
            </a:r>
            <a:r>
              <a:rPr lang="en"/>
              <a:t> </a:t>
            </a:r>
            <a:r>
              <a:rPr lang="en">
                <a:latin typeface="Open Sans"/>
                <a:ea typeface="Open Sans"/>
                <a:cs typeface="Open Sans"/>
                <a:sym typeface="Open Sans"/>
              </a:rPr>
              <a:t>- </a:t>
            </a:r>
            <a:r>
              <a:rPr lang="en"/>
              <a:t>CSS</a:t>
            </a:r>
          </a:p>
        </p:txBody>
      </p:sp>
      <p:sp>
        <p:nvSpPr>
          <p:cNvPr id="133" name="Shape 133"/>
          <p:cNvSpPr txBox="1"/>
          <p:nvPr/>
        </p:nvSpPr>
        <p:spPr>
          <a:xfrm>
            <a:off x="230975" y="878100"/>
            <a:ext cx="8619300" cy="1769400"/>
          </a:xfrm>
          <a:prstGeom prst="rect">
            <a:avLst/>
          </a:prstGeom>
          <a:noFill/>
          <a:ln>
            <a:noFill/>
          </a:ln>
        </p:spPr>
        <p:txBody>
          <a:bodyPr lIns="91425" tIns="91425" rIns="91425" bIns="91425" anchor="t" anchorCtr="0">
            <a:noAutofit/>
          </a:bodyPr>
          <a:lstStyle/>
          <a:p>
            <a:pPr lvl="0" rtl="0">
              <a:spcBef>
                <a:spcPts val="0"/>
              </a:spcBef>
              <a:buNone/>
            </a:pPr>
            <a:r>
              <a:rPr lang="en" sz="1200">
                <a:latin typeface="Roboto"/>
                <a:ea typeface="Roboto"/>
                <a:cs typeface="Roboto"/>
                <a:sym typeface="Roboto"/>
              </a:rPr>
              <a:t>D8 dcu.info.yml:</a:t>
            </a:r>
          </a:p>
          <a:p>
            <a:pPr lvl="0" rtl="0">
              <a:spcBef>
                <a:spcPts val="0"/>
              </a:spcBef>
              <a:buNone/>
            </a:pPr>
            <a:endParaRPr sz="1200">
              <a:solidFill>
                <a:srgbClr val="969896"/>
              </a:solidFill>
              <a:latin typeface="Consolas"/>
              <a:ea typeface="Consolas"/>
              <a:cs typeface="Consolas"/>
              <a:sym typeface="Consolas"/>
            </a:endParaRPr>
          </a:p>
          <a:p>
            <a:pPr lvl="0" rtl="0">
              <a:spcBef>
                <a:spcPts val="0"/>
              </a:spcBef>
              <a:buNone/>
            </a:pPr>
            <a:r>
              <a:rPr lang="en" sz="1200">
                <a:solidFill>
                  <a:srgbClr val="A71D5D"/>
                </a:solidFill>
                <a:latin typeface="Consolas"/>
                <a:ea typeface="Consolas"/>
                <a:cs typeface="Consolas"/>
                <a:sym typeface="Consolas"/>
              </a:rPr>
              <a:t>global-styling</a:t>
            </a:r>
            <a:r>
              <a:rPr lang="en" sz="1200">
                <a:latin typeface="Consolas"/>
                <a:ea typeface="Consolas"/>
                <a:cs typeface="Consolas"/>
                <a:sym typeface="Consolas"/>
              </a:rPr>
              <a:t>:</a:t>
            </a:r>
          </a:p>
          <a:p>
            <a:pPr lvl="0" rtl="0">
              <a:spcBef>
                <a:spcPts val="0"/>
              </a:spcBef>
              <a:buNone/>
            </a:pP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version</a:t>
            </a:r>
            <a:r>
              <a:rPr lang="en" sz="1200">
                <a:latin typeface="Consolas"/>
                <a:ea typeface="Consolas"/>
                <a:cs typeface="Consolas"/>
                <a:sym typeface="Consolas"/>
              </a:rPr>
              <a:t>: 1.x</a:t>
            </a:r>
          </a:p>
          <a:p>
            <a:pPr lvl="0" rtl="0">
              <a:spcBef>
                <a:spcPts val="0"/>
              </a:spcBef>
              <a:buNone/>
            </a:pP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css</a:t>
            </a:r>
            <a:r>
              <a:rPr lang="en" sz="1200">
                <a:latin typeface="Consolas"/>
                <a:ea typeface="Consolas"/>
                <a:cs typeface="Consolas"/>
                <a:sym typeface="Consolas"/>
              </a:rPr>
              <a:t>:</a:t>
            </a:r>
          </a:p>
          <a:p>
            <a:pPr lvl="0" rtl="0">
              <a:spcBef>
                <a:spcPts val="0"/>
              </a:spcBef>
              <a:buNone/>
            </a:pP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theme</a:t>
            </a:r>
            <a:r>
              <a:rPr lang="en" sz="1200">
                <a:latin typeface="Consolas"/>
                <a:ea typeface="Consolas"/>
                <a:cs typeface="Consolas"/>
                <a:sym typeface="Consolas"/>
              </a:rPr>
              <a:t>: </a:t>
            </a:r>
          </a:p>
          <a:p>
            <a:pPr lvl="0" rtl="0">
              <a:spcBef>
                <a:spcPts val="0"/>
              </a:spcBef>
              <a:buNone/>
            </a:pPr>
            <a:r>
              <a:rPr lang="en" sz="1200">
                <a:latin typeface="Consolas"/>
                <a:ea typeface="Consolas"/>
                <a:cs typeface="Consolas"/>
                <a:sym typeface="Consolas"/>
              </a:rPr>
              <a:t>            styles/css/style.css {}</a:t>
            </a:r>
          </a:p>
          <a:p>
            <a:pPr lvl="0" rtl="0">
              <a:spcBef>
                <a:spcPts val="0"/>
              </a:spcBef>
              <a:buNone/>
            </a:pPr>
            <a:r>
              <a:rPr lang="en" sz="1200">
                <a:latin typeface="Consolas"/>
                <a:ea typeface="Consolas"/>
                <a:cs typeface="Consolas"/>
                <a:sym typeface="Consolas"/>
              </a:rPr>
              <a:t>            styles/css/print.css { media: print }</a:t>
            </a:r>
          </a:p>
        </p:txBody>
      </p:sp>
      <p:sp>
        <p:nvSpPr>
          <p:cNvPr id="134" name="Shape 134"/>
          <p:cNvSpPr txBox="1"/>
          <p:nvPr/>
        </p:nvSpPr>
        <p:spPr>
          <a:xfrm>
            <a:off x="201900" y="3019625"/>
            <a:ext cx="8619300" cy="1915800"/>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dk2"/>
                </a:solidFill>
                <a:latin typeface="Roboto"/>
                <a:ea typeface="Roboto"/>
                <a:cs typeface="Roboto"/>
                <a:sym typeface="Roboto"/>
              </a:rPr>
              <a:t>D7 dcu.info:</a:t>
            </a:r>
          </a:p>
          <a:p>
            <a:pPr lvl="0" rtl="0">
              <a:spcBef>
                <a:spcPts val="0"/>
              </a:spcBef>
              <a:buNone/>
            </a:pPr>
            <a:endParaRPr sz="1200">
              <a:solidFill>
                <a:schemeClr val="dk2"/>
              </a:solidFill>
              <a:latin typeface="Open Sans"/>
              <a:ea typeface="Open Sans"/>
              <a:cs typeface="Open Sans"/>
              <a:sym typeface="Open Sans"/>
            </a:endParaRPr>
          </a:p>
          <a:p>
            <a:pPr lvl="0" rtl="0">
              <a:spcBef>
                <a:spcPts val="0"/>
              </a:spcBef>
              <a:buNone/>
            </a:pPr>
            <a:r>
              <a:rPr lang="en" sz="1200">
                <a:solidFill>
                  <a:schemeClr val="dk2"/>
                </a:solidFill>
                <a:latin typeface="Consolas"/>
                <a:ea typeface="Consolas"/>
                <a:cs typeface="Consolas"/>
                <a:sym typeface="Consolas"/>
              </a:rPr>
              <a:t>stylesheets[all][] = css/global.styles.css</a:t>
            </a:r>
          </a:p>
          <a:p>
            <a:pPr lvl="0" rtl="0">
              <a:spcBef>
                <a:spcPts val="0"/>
              </a:spcBef>
              <a:buNone/>
            </a:pPr>
            <a:r>
              <a:rPr lang="en" sz="1200">
                <a:solidFill>
                  <a:schemeClr val="dk2"/>
                </a:solidFill>
                <a:latin typeface="Consolas"/>
                <a:ea typeface="Consolas"/>
                <a:cs typeface="Consolas"/>
                <a:sym typeface="Consolas"/>
              </a:rPr>
              <a:t>stylesheets[all][] = css/responsive.styles.css</a:t>
            </a:r>
          </a:p>
          <a:p>
            <a:pPr lvl="0" rtl="0">
              <a:spcBef>
                <a:spcPts val="0"/>
              </a:spcBef>
              <a:buNone/>
            </a:pPr>
            <a:r>
              <a:rPr lang="en" sz="1200">
                <a:solidFill>
                  <a:schemeClr val="dk2"/>
                </a:solidFill>
                <a:latin typeface="Consolas"/>
                <a:ea typeface="Consolas"/>
                <a:cs typeface="Consolas"/>
                <a:sym typeface="Consolas"/>
              </a:rPr>
              <a:t>stylesheets[all][] = css/print.css</a:t>
            </a:r>
          </a:p>
        </p:txBody>
      </p:sp>
      <p:cxnSp>
        <p:nvCxnSpPr>
          <p:cNvPr id="135" name="Shape 135"/>
          <p:cNvCxnSpPr/>
          <p:nvPr/>
        </p:nvCxnSpPr>
        <p:spPr>
          <a:xfrm>
            <a:off x="214075" y="2811175"/>
            <a:ext cx="8568900" cy="0"/>
          </a:xfrm>
          <a:prstGeom prst="straightConnector1">
            <a:avLst/>
          </a:prstGeom>
          <a:noFill/>
          <a:ln w="9525" cap="flat" cmpd="sng">
            <a:solidFill>
              <a:srgbClr val="969896"/>
            </a:solidFill>
            <a:prstDash val="solid"/>
            <a:round/>
            <a:headEnd type="none" w="lg" len="lg"/>
            <a:tailEnd type="none" w="lg" len="lg"/>
          </a:ln>
        </p:spPr>
      </p:cxn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latin typeface="Consolas"/>
                <a:ea typeface="Consolas"/>
                <a:cs typeface="Consolas"/>
                <a:sym typeface="Consolas"/>
              </a:rPr>
              <a:t>dcu.libraries.yml</a:t>
            </a:r>
            <a:r>
              <a:rPr lang="en"/>
              <a:t> - JS</a:t>
            </a:r>
          </a:p>
        </p:txBody>
      </p:sp>
      <p:sp>
        <p:nvSpPr>
          <p:cNvPr id="141" name="Shape 141"/>
          <p:cNvSpPr txBox="1"/>
          <p:nvPr/>
        </p:nvSpPr>
        <p:spPr>
          <a:xfrm>
            <a:off x="230975" y="878100"/>
            <a:ext cx="8619300" cy="3279600"/>
          </a:xfrm>
          <a:prstGeom prst="rect">
            <a:avLst/>
          </a:prstGeom>
          <a:noFill/>
          <a:ln>
            <a:noFill/>
          </a:ln>
        </p:spPr>
        <p:txBody>
          <a:bodyPr lIns="91425" tIns="91425" rIns="91425" bIns="91425" anchor="t" anchorCtr="0">
            <a:noAutofit/>
          </a:bodyPr>
          <a:lstStyle/>
          <a:p>
            <a:pPr lvl="0" rtl="0">
              <a:spcBef>
                <a:spcPts val="0"/>
              </a:spcBef>
              <a:buNone/>
            </a:pPr>
            <a:r>
              <a:rPr lang="en" sz="1200">
                <a:latin typeface="Roboto"/>
                <a:ea typeface="Roboto"/>
                <a:cs typeface="Roboto"/>
                <a:sym typeface="Roboto"/>
              </a:rPr>
              <a:t>D8 dcu.info.yml:</a:t>
            </a:r>
          </a:p>
          <a:p>
            <a:pPr lvl="0" rtl="0">
              <a:spcBef>
                <a:spcPts val="0"/>
              </a:spcBef>
              <a:buNone/>
            </a:pPr>
            <a:endParaRPr sz="1200">
              <a:solidFill>
                <a:srgbClr val="969896"/>
              </a:solidFill>
              <a:latin typeface="Consolas"/>
              <a:ea typeface="Consolas"/>
              <a:cs typeface="Consolas"/>
              <a:sym typeface="Consolas"/>
            </a:endParaRPr>
          </a:p>
          <a:p>
            <a:pPr lvl="0" rtl="0">
              <a:spcBef>
                <a:spcPts val="0"/>
              </a:spcBef>
              <a:buNone/>
            </a:pPr>
            <a:r>
              <a:rPr lang="en" sz="1200">
                <a:solidFill>
                  <a:srgbClr val="A71D5D"/>
                </a:solidFill>
                <a:latin typeface="Consolas"/>
                <a:ea typeface="Consolas"/>
                <a:cs typeface="Consolas"/>
                <a:sym typeface="Consolas"/>
              </a:rPr>
              <a:t>global-styling</a:t>
            </a:r>
            <a:r>
              <a:rPr lang="en" sz="1200">
                <a:latin typeface="Consolas"/>
                <a:ea typeface="Consolas"/>
                <a:cs typeface="Consolas"/>
                <a:sym typeface="Consolas"/>
              </a:rPr>
              <a:t>:</a:t>
            </a:r>
          </a:p>
          <a:p>
            <a:pPr lvl="0" rtl="0">
              <a:spcBef>
                <a:spcPts val="0"/>
              </a:spcBef>
              <a:buNone/>
            </a:pPr>
            <a:r>
              <a:rPr lang="en" sz="1200">
                <a:latin typeface="Consolas"/>
                <a:ea typeface="Consolas"/>
                <a:cs typeface="Consolas"/>
                <a:sym typeface="Consolas"/>
              </a:rPr>
              <a:t>    ...</a:t>
            </a:r>
          </a:p>
          <a:p>
            <a:pPr lvl="0" rtl="0">
              <a:spcBef>
                <a:spcPts val="0"/>
              </a:spcBef>
              <a:buNone/>
            </a:pPr>
            <a:r>
              <a:rPr lang="en" sz="1200">
                <a:latin typeface="Consolas"/>
                <a:ea typeface="Consolas"/>
                <a:cs typeface="Consolas"/>
                <a:sym typeface="Consolas"/>
              </a:rPr>
              <a:t>    </a:t>
            </a:r>
            <a:r>
              <a:rPr lang="en" sz="1200">
                <a:solidFill>
                  <a:srgbClr val="969896"/>
                </a:solidFill>
                <a:latin typeface="Consolas"/>
                <a:ea typeface="Consolas"/>
                <a:cs typeface="Consolas"/>
                <a:sym typeface="Consolas"/>
              </a:rPr>
              <a:t># By default, all JS is loaded in the footer</a:t>
            </a:r>
          </a:p>
          <a:p>
            <a:pPr lvl="0" rtl="0">
              <a:spcBef>
                <a:spcPts val="0"/>
              </a:spcBef>
              <a:buNone/>
            </a:pP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js</a:t>
            </a:r>
            <a:r>
              <a:rPr lang="en" sz="1200">
                <a:latin typeface="Consolas"/>
                <a:ea typeface="Consolas"/>
                <a:cs typeface="Consolas"/>
                <a:sym typeface="Consolas"/>
              </a:rPr>
              <a:t>: </a:t>
            </a:r>
          </a:p>
          <a:p>
            <a:pPr lvl="0" rtl="0">
              <a:spcBef>
                <a:spcPts val="0"/>
              </a:spcBef>
              <a:buNone/>
            </a:pPr>
            <a:r>
              <a:rPr lang="en" sz="1200">
                <a:latin typeface="Consolas"/>
                <a:ea typeface="Consolas"/>
                <a:cs typeface="Consolas"/>
                <a:sym typeface="Consolas"/>
              </a:rPr>
              <a:t>        js/script.js: {}</a:t>
            </a:r>
          </a:p>
          <a:p>
            <a:pPr lvl="0" rtl="0">
              <a:spcBef>
                <a:spcPts val="0"/>
              </a:spcBef>
              <a:buNone/>
            </a:pPr>
            <a:endParaRPr sz="1200">
              <a:latin typeface="Consolas"/>
              <a:ea typeface="Consolas"/>
              <a:cs typeface="Consolas"/>
              <a:sym typeface="Consolas"/>
            </a:endParaRPr>
          </a:p>
          <a:p>
            <a:pPr lvl="0" rtl="0">
              <a:spcBef>
                <a:spcPts val="0"/>
              </a:spcBef>
              <a:buNone/>
            </a:pPr>
            <a:r>
              <a:rPr lang="en" sz="1200">
                <a:latin typeface="Consolas"/>
                <a:ea typeface="Consolas"/>
                <a:cs typeface="Consolas"/>
                <a:sym typeface="Consolas"/>
              </a:rPr>
              <a:t>    </a:t>
            </a:r>
            <a:r>
              <a:rPr lang="en" sz="1200">
                <a:solidFill>
                  <a:srgbClr val="969896"/>
                </a:solidFill>
                <a:latin typeface="Consolas"/>
                <a:ea typeface="Consolas"/>
                <a:cs typeface="Consolas"/>
                <a:sym typeface="Consolas"/>
              </a:rPr>
              <a:t># But it can be overridden!</a:t>
            </a:r>
          </a:p>
          <a:p>
            <a:pPr lvl="0" rtl="0">
              <a:spcBef>
                <a:spcPts val="0"/>
              </a:spcBef>
              <a:buNone/>
            </a:pP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js-header</a:t>
            </a:r>
            <a:r>
              <a:rPr lang="en" sz="1200">
                <a:latin typeface="Consolas"/>
                <a:ea typeface="Consolas"/>
                <a:cs typeface="Consolas"/>
                <a:sym typeface="Consolas"/>
              </a:rPr>
              <a:t>:</a:t>
            </a:r>
          </a:p>
          <a:p>
            <a:pPr lvl="0" rtl="0">
              <a:spcBef>
                <a:spcPts val="0"/>
              </a:spcBef>
              <a:buNone/>
            </a:pP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header</a:t>
            </a:r>
            <a:r>
              <a:rPr lang="en" sz="1200">
                <a:latin typeface="Consolas"/>
                <a:ea typeface="Consolas"/>
                <a:cs typeface="Consolas"/>
                <a:sym typeface="Consolas"/>
              </a:rPr>
              <a:t>: true</a:t>
            </a:r>
          </a:p>
          <a:p>
            <a:pPr lvl="0" rtl="0">
              <a:spcBef>
                <a:spcPts val="0"/>
              </a:spcBef>
              <a:buNone/>
            </a:pP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js</a:t>
            </a:r>
            <a:r>
              <a:rPr lang="en" sz="1200">
                <a:latin typeface="Consolas"/>
                <a:ea typeface="Consolas"/>
                <a:cs typeface="Consolas"/>
                <a:sym typeface="Consolas"/>
              </a:rPr>
              <a:t>:</a:t>
            </a:r>
          </a:p>
          <a:p>
            <a:pPr lvl="0" rtl="0">
              <a:spcBef>
                <a:spcPts val="0"/>
              </a:spcBef>
              <a:buNone/>
            </a:pPr>
            <a:r>
              <a:rPr lang="en" sz="1200">
                <a:latin typeface="Consolas"/>
                <a:ea typeface="Consolas"/>
                <a:cs typeface="Consolas"/>
                <a:sym typeface="Consolas"/>
              </a:rPr>
              <a:t>            js/header.js: {}</a:t>
            </a:r>
          </a:p>
          <a:p>
            <a:pPr lvl="0" rtl="0">
              <a:spcBef>
                <a:spcPts val="0"/>
              </a:spcBef>
              <a:buNone/>
            </a:pP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js-footer</a:t>
            </a:r>
            <a:r>
              <a:rPr lang="en" sz="1200">
                <a:latin typeface="Consolas"/>
                <a:ea typeface="Consolas"/>
                <a:cs typeface="Consolas"/>
                <a:sym typeface="Consolas"/>
              </a:rPr>
              <a:t>:</a:t>
            </a:r>
          </a:p>
          <a:p>
            <a:pPr lvl="0" rtl="0">
              <a:spcBef>
                <a:spcPts val="0"/>
              </a:spcBef>
              <a:buNone/>
            </a:pP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js</a:t>
            </a:r>
            <a:r>
              <a:rPr lang="en" sz="1200">
                <a:latin typeface="Consolas"/>
                <a:ea typeface="Consolas"/>
                <a:cs typeface="Consolas"/>
                <a:sym typeface="Consolas"/>
              </a:rPr>
              <a:t>:</a:t>
            </a:r>
          </a:p>
          <a:p>
            <a:pPr lvl="0" rtl="0">
              <a:spcBef>
                <a:spcPts val="0"/>
              </a:spcBef>
              <a:buNone/>
            </a:pPr>
            <a:r>
              <a:rPr lang="en" sz="1200">
                <a:latin typeface="Consolas"/>
                <a:ea typeface="Consolas"/>
                <a:cs typeface="Consolas"/>
                <a:sym typeface="Consolas"/>
              </a:rPr>
              <a:t>            js/footer.js: {}</a:t>
            </a:r>
          </a:p>
        </p:txBody>
      </p:sp>
      <p:sp>
        <p:nvSpPr>
          <p:cNvPr id="142" name="Shape 142"/>
          <p:cNvSpPr txBox="1"/>
          <p:nvPr/>
        </p:nvSpPr>
        <p:spPr>
          <a:xfrm>
            <a:off x="201900" y="4202675"/>
            <a:ext cx="8619300" cy="732600"/>
          </a:xfrm>
          <a:prstGeom prst="rect">
            <a:avLst/>
          </a:prstGeom>
          <a:noFill/>
          <a:ln>
            <a:noFill/>
          </a:ln>
        </p:spPr>
        <p:txBody>
          <a:bodyPr lIns="91425" tIns="91425" rIns="91425" bIns="91425" anchor="t" anchorCtr="0">
            <a:noAutofit/>
          </a:bodyPr>
          <a:lstStyle/>
          <a:p>
            <a:pPr lvl="0" rtl="0">
              <a:spcBef>
                <a:spcPts val="0"/>
              </a:spcBef>
              <a:buNone/>
            </a:pPr>
            <a:r>
              <a:rPr lang="en" sz="1200">
                <a:solidFill>
                  <a:schemeClr val="dk2"/>
                </a:solidFill>
                <a:latin typeface="Roboto"/>
                <a:ea typeface="Roboto"/>
                <a:cs typeface="Roboto"/>
                <a:sym typeface="Roboto"/>
              </a:rPr>
              <a:t>D7 dcu.info:</a:t>
            </a:r>
          </a:p>
          <a:p>
            <a:pPr lvl="0" rtl="0">
              <a:spcBef>
                <a:spcPts val="0"/>
              </a:spcBef>
              <a:buNone/>
            </a:pPr>
            <a:endParaRPr sz="1200">
              <a:solidFill>
                <a:schemeClr val="dk2"/>
              </a:solidFill>
              <a:latin typeface="Open Sans"/>
              <a:ea typeface="Open Sans"/>
              <a:cs typeface="Open Sans"/>
              <a:sym typeface="Open Sans"/>
            </a:endParaRPr>
          </a:p>
          <a:p>
            <a:pPr lvl="0" rtl="0">
              <a:spcBef>
                <a:spcPts val="0"/>
              </a:spcBef>
              <a:buNone/>
            </a:pPr>
            <a:r>
              <a:rPr lang="en" sz="1200">
                <a:solidFill>
                  <a:schemeClr val="dk2"/>
                </a:solidFill>
                <a:latin typeface="Consolas"/>
                <a:ea typeface="Consolas"/>
                <a:cs typeface="Consolas"/>
                <a:sym typeface="Consolas"/>
              </a:rPr>
              <a:t>scripts[] = js/script.js</a:t>
            </a:r>
          </a:p>
        </p:txBody>
      </p:sp>
      <p:cxnSp>
        <p:nvCxnSpPr>
          <p:cNvPr id="143" name="Shape 143"/>
          <p:cNvCxnSpPr/>
          <p:nvPr/>
        </p:nvCxnSpPr>
        <p:spPr>
          <a:xfrm>
            <a:off x="214075" y="4180125"/>
            <a:ext cx="8568900" cy="0"/>
          </a:xfrm>
          <a:prstGeom prst="straightConnector1">
            <a:avLst/>
          </a:prstGeom>
          <a:noFill/>
          <a:ln w="9525" cap="flat" cmpd="sng">
            <a:solidFill>
              <a:srgbClr val="969896"/>
            </a:solidFill>
            <a:prstDash val="solid"/>
            <a:round/>
            <a:headEnd type="none" w="lg" len="lg"/>
            <a:tailEnd type="none" w="lg" len="lg"/>
          </a:ln>
        </p:spPr>
      </p:cxn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Attaching a Library to a Page</a:t>
            </a:r>
          </a:p>
        </p:txBody>
      </p:sp>
      <p:sp>
        <p:nvSpPr>
          <p:cNvPr id="149" name="Shape 149"/>
          <p:cNvSpPr txBox="1"/>
          <p:nvPr/>
        </p:nvSpPr>
        <p:spPr>
          <a:xfrm>
            <a:off x="235650" y="845025"/>
            <a:ext cx="8689200" cy="4095600"/>
          </a:xfrm>
          <a:prstGeom prst="rect">
            <a:avLst/>
          </a:prstGeom>
          <a:noFill/>
          <a:ln>
            <a:noFill/>
          </a:ln>
        </p:spPr>
        <p:txBody>
          <a:bodyPr lIns="91425" tIns="91425" rIns="91425" bIns="91425" anchor="t" anchorCtr="0">
            <a:noAutofit/>
          </a:bodyPr>
          <a:lstStyle/>
          <a:p>
            <a:pPr lvl="0" rtl="0">
              <a:spcBef>
                <a:spcPts val="0"/>
              </a:spcBef>
              <a:buNone/>
            </a:pPr>
            <a:r>
              <a:rPr lang="en">
                <a:solidFill>
                  <a:schemeClr val="dk2"/>
                </a:solidFill>
                <a:latin typeface="Roboto"/>
                <a:ea typeface="Roboto"/>
                <a:cs typeface="Roboto"/>
                <a:sym typeface="Roboto"/>
              </a:rPr>
              <a:t>Options for loading a library:</a:t>
            </a:r>
          </a:p>
          <a:p>
            <a:pPr marL="457200" lvl="0" indent="-228600" rtl="0">
              <a:spcBef>
                <a:spcPts val="0"/>
              </a:spcBef>
              <a:buClr>
                <a:schemeClr val="dk2"/>
              </a:buClr>
              <a:buFont typeface="Roboto"/>
              <a:buChar char="●"/>
            </a:pPr>
            <a:r>
              <a:rPr lang="en">
                <a:solidFill>
                  <a:schemeClr val="dk2"/>
                </a:solidFill>
                <a:latin typeface="Roboto"/>
                <a:ea typeface="Roboto"/>
                <a:cs typeface="Roboto"/>
                <a:sym typeface="Roboto"/>
              </a:rPr>
              <a:t>Every page</a:t>
            </a:r>
          </a:p>
          <a:p>
            <a:pPr marL="457200" lvl="0" indent="-228600" rtl="0">
              <a:spcBef>
                <a:spcPts val="0"/>
              </a:spcBef>
              <a:buClr>
                <a:schemeClr val="dk2"/>
              </a:buClr>
              <a:buFont typeface="Roboto"/>
              <a:buChar char="●"/>
            </a:pPr>
            <a:r>
              <a:rPr lang="en">
                <a:solidFill>
                  <a:schemeClr val="dk2"/>
                </a:solidFill>
                <a:latin typeface="Roboto"/>
                <a:ea typeface="Roboto"/>
                <a:cs typeface="Roboto"/>
                <a:sym typeface="Roboto"/>
              </a:rPr>
              <a:t>A subset of pages</a:t>
            </a:r>
          </a:p>
          <a:p>
            <a:pPr marL="457200" lvl="0" indent="-228600" rtl="0">
              <a:spcBef>
                <a:spcPts val="0"/>
              </a:spcBef>
              <a:buClr>
                <a:schemeClr val="dk2"/>
              </a:buClr>
              <a:buFont typeface="Roboto"/>
              <a:buChar char="●"/>
            </a:pPr>
            <a:r>
              <a:rPr lang="en">
                <a:solidFill>
                  <a:schemeClr val="dk2"/>
                </a:solidFill>
                <a:latin typeface="Roboto"/>
                <a:ea typeface="Roboto"/>
                <a:cs typeface="Roboto"/>
                <a:sym typeface="Roboto"/>
              </a:rPr>
              <a:t>Individual templates</a:t>
            </a:r>
          </a:p>
          <a:p>
            <a:pPr lvl="0" rtl="0">
              <a:spcBef>
                <a:spcPts val="0"/>
              </a:spcBef>
              <a:buNone/>
            </a:pPr>
            <a:endParaRPr>
              <a:solidFill>
                <a:schemeClr val="dk2"/>
              </a:solidFill>
            </a:endParaRPr>
          </a:p>
          <a:p>
            <a:pPr lvl="0" rtl="0">
              <a:spcBef>
                <a:spcPts val="0"/>
              </a:spcBef>
              <a:buNone/>
            </a:pPr>
            <a:r>
              <a:rPr lang="en" sz="900">
                <a:solidFill>
                  <a:schemeClr val="dk2"/>
                </a:solidFill>
                <a:latin typeface="Roboto"/>
                <a:ea typeface="Roboto"/>
                <a:cs typeface="Roboto"/>
                <a:sym typeface="Roboto"/>
              </a:rPr>
              <a:t>(Remember, </a:t>
            </a:r>
            <a:r>
              <a:rPr lang="en" sz="900">
                <a:solidFill>
                  <a:schemeClr val="dk2"/>
                </a:solidFill>
                <a:latin typeface="Consolas"/>
                <a:ea typeface="Consolas"/>
                <a:cs typeface="Consolas"/>
                <a:sym typeface="Consolas"/>
              </a:rPr>
              <a:t>THEME_NAME/LIBRARY_NAME</a:t>
            </a:r>
            <a:r>
              <a:rPr lang="en" sz="900">
                <a:solidFill>
                  <a:schemeClr val="dk2"/>
                </a:solidFill>
                <a:latin typeface="Open Sans"/>
                <a:ea typeface="Open Sans"/>
                <a:cs typeface="Open Sans"/>
                <a:sym typeface="Open Sans"/>
              </a:rPr>
              <a:t> </a:t>
            </a:r>
            <a:r>
              <a:rPr lang="en" sz="900">
                <a:solidFill>
                  <a:schemeClr val="dk2"/>
                </a:solidFill>
                <a:latin typeface="Roboto"/>
                <a:ea typeface="Roboto"/>
                <a:cs typeface="Roboto"/>
                <a:sym typeface="Roboto"/>
              </a:rPr>
              <a:t>is how you reference a library)</a:t>
            </a:r>
          </a:p>
          <a:p>
            <a:pPr lvl="0" rtl="0">
              <a:spcBef>
                <a:spcPts val="0"/>
              </a:spcBef>
              <a:buNone/>
            </a:pPr>
            <a:endParaRPr>
              <a:solidFill>
                <a:schemeClr val="dk2"/>
              </a:solidFill>
            </a:endParaRPr>
          </a:p>
          <a:p>
            <a:pPr lvl="0" rtl="0">
              <a:spcBef>
                <a:spcPts val="0"/>
              </a:spcBef>
              <a:buNone/>
            </a:pPr>
            <a:r>
              <a:rPr lang="en">
                <a:solidFill>
                  <a:schemeClr val="dk2"/>
                </a:solidFill>
                <a:latin typeface="Roboto"/>
                <a:ea typeface="Roboto"/>
                <a:cs typeface="Roboto"/>
                <a:sym typeface="Roboto"/>
              </a:rPr>
              <a:t>To load a library on every page, place in your THEME_NAME.info.yml file.</a:t>
            </a:r>
          </a:p>
          <a:p>
            <a:pPr lvl="0" rtl="0">
              <a:spcBef>
                <a:spcPts val="0"/>
              </a:spcBef>
              <a:buNone/>
            </a:pPr>
            <a:endParaRPr>
              <a:solidFill>
                <a:schemeClr val="dk2"/>
              </a:solidFill>
              <a:latin typeface="Roboto"/>
              <a:ea typeface="Roboto"/>
              <a:cs typeface="Roboto"/>
              <a:sym typeface="Roboto"/>
            </a:endParaRPr>
          </a:p>
          <a:p>
            <a:pPr lvl="0" rtl="0">
              <a:spcBef>
                <a:spcPts val="0"/>
              </a:spcBef>
              <a:buNone/>
            </a:pPr>
            <a:r>
              <a:rPr lang="en">
                <a:solidFill>
                  <a:schemeClr val="dk2"/>
                </a:solidFill>
                <a:latin typeface="Roboto"/>
                <a:ea typeface="Roboto"/>
                <a:cs typeface="Roboto"/>
                <a:sym typeface="Roboto"/>
              </a:rPr>
              <a:t>To load a library on a subset of pages:</a:t>
            </a:r>
          </a:p>
          <a:p>
            <a:pPr lvl="0" rtl="0">
              <a:lnSpc>
                <a:spcPct val="122727"/>
              </a:lnSpc>
              <a:spcBef>
                <a:spcPts val="0"/>
              </a:spcBef>
              <a:buNone/>
            </a:pPr>
            <a:r>
              <a:rPr lang="en" sz="1000">
                <a:solidFill>
                  <a:srgbClr val="183691"/>
                </a:solidFill>
                <a:highlight>
                  <a:srgbClr val="F6F6F2"/>
                </a:highlight>
                <a:latin typeface="Consolas"/>
                <a:ea typeface="Consolas"/>
                <a:cs typeface="Consolas"/>
                <a:sym typeface="Consolas"/>
              </a:rPr>
              <a:t>&lt;?php</a:t>
            </a:r>
          </a:p>
          <a:p>
            <a:pPr lvl="0" rtl="0">
              <a:lnSpc>
                <a:spcPct val="122727"/>
              </a:lnSpc>
              <a:spcBef>
                <a:spcPts val="0"/>
              </a:spcBef>
              <a:buNone/>
            </a:pPr>
            <a:r>
              <a:rPr lang="en" sz="1000">
                <a:solidFill>
                  <a:srgbClr val="63A35C"/>
                </a:solidFill>
                <a:highlight>
                  <a:srgbClr val="F6F6F2"/>
                </a:highlight>
                <a:latin typeface="Consolas"/>
                <a:ea typeface="Consolas"/>
                <a:cs typeface="Consolas"/>
                <a:sym typeface="Consolas"/>
              </a:rPr>
              <a:t>function</a:t>
            </a:r>
            <a:r>
              <a:rPr lang="en" sz="1000">
                <a:solidFill>
                  <a:srgbClr val="222222"/>
                </a:solidFill>
                <a:highlight>
                  <a:srgbClr val="F6F6F2"/>
                </a:highlight>
                <a:latin typeface="Consolas"/>
                <a:ea typeface="Consolas"/>
                <a:cs typeface="Consolas"/>
                <a:sym typeface="Consolas"/>
              </a:rPr>
              <a:t> </a:t>
            </a:r>
            <a:r>
              <a:rPr lang="en" sz="1000">
                <a:solidFill>
                  <a:srgbClr val="A71D5D"/>
                </a:solidFill>
                <a:highlight>
                  <a:srgbClr val="F6F6F2"/>
                </a:highlight>
                <a:latin typeface="Consolas"/>
                <a:ea typeface="Consolas"/>
                <a:cs typeface="Consolas"/>
                <a:sym typeface="Consolas"/>
              </a:rPr>
              <a:t>dcu_preprocess_maintenance_page</a:t>
            </a:r>
            <a:r>
              <a:rPr lang="en" sz="1000">
                <a:solidFill>
                  <a:srgbClr val="222222"/>
                </a:solidFill>
                <a:highlight>
                  <a:srgbClr val="F6F6F2"/>
                </a:highlight>
                <a:latin typeface="Consolas"/>
                <a:ea typeface="Consolas"/>
                <a:cs typeface="Consolas"/>
                <a:sym typeface="Consolas"/>
              </a:rPr>
              <a:t>(&amp;$variables) {</a:t>
            </a:r>
          </a:p>
          <a:p>
            <a:pPr lvl="0" rtl="0">
              <a:lnSpc>
                <a:spcPct val="122727"/>
              </a:lnSpc>
              <a:spcBef>
                <a:spcPts val="0"/>
              </a:spcBef>
              <a:buNone/>
            </a:pPr>
            <a:r>
              <a:rPr lang="en" sz="1000">
                <a:solidFill>
                  <a:srgbClr val="222222"/>
                </a:solidFill>
                <a:highlight>
                  <a:srgbClr val="F6F6F2"/>
                </a:highlight>
                <a:latin typeface="Consolas"/>
                <a:ea typeface="Consolas"/>
                <a:cs typeface="Consolas"/>
                <a:sym typeface="Consolas"/>
              </a:rPr>
              <a:t>  </a:t>
            </a:r>
            <a:r>
              <a:rPr lang="en" sz="1000" b="1">
                <a:solidFill>
                  <a:srgbClr val="222222"/>
                </a:solidFill>
                <a:highlight>
                  <a:srgbClr val="F6F6F2"/>
                </a:highlight>
                <a:latin typeface="Consolas"/>
                <a:ea typeface="Consolas"/>
                <a:cs typeface="Consolas"/>
                <a:sym typeface="Consolas"/>
              </a:rPr>
              <a:t>$variables['#attached']['library'][] = dcu/sessions';</a:t>
            </a:r>
          </a:p>
          <a:p>
            <a:pPr lvl="0" rtl="0">
              <a:lnSpc>
                <a:spcPct val="122727"/>
              </a:lnSpc>
              <a:spcBef>
                <a:spcPts val="0"/>
              </a:spcBef>
              <a:buNone/>
            </a:pPr>
            <a:r>
              <a:rPr lang="en" sz="1000">
                <a:solidFill>
                  <a:srgbClr val="222222"/>
                </a:solidFill>
                <a:highlight>
                  <a:srgbClr val="F6F6F2"/>
                </a:highlight>
                <a:latin typeface="Consolas"/>
                <a:ea typeface="Consolas"/>
                <a:cs typeface="Consolas"/>
                <a:sym typeface="Consolas"/>
              </a:rPr>
              <a:t>}</a:t>
            </a:r>
          </a:p>
          <a:p>
            <a:pPr lvl="0" rtl="0">
              <a:lnSpc>
                <a:spcPct val="122727"/>
              </a:lnSpc>
              <a:spcBef>
                <a:spcPts val="0"/>
              </a:spcBef>
              <a:buNone/>
            </a:pPr>
            <a:r>
              <a:rPr lang="en" sz="1000">
                <a:solidFill>
                  <a:srgbClr val="183691"/>
                </a:solidFill>
                <a:highlight>
                  <a:srgbClr val="F6F6F2"/>
                </a:highlight>
                <a:latin typeface="Consolas"/>
                <a:ea typeface="Consolas"/>
                <a:cs typeface="Consolas"/>
                <a:sym typeface="Consolas"/>
              </a:rPr>
              <a:t>?&gt;</a:t>
            </a:r>
          </a:p>
          <a:p>
            <a:pPr lvl="0" rtl="0">
              <a:spcBef>
                <a:spcPts val="0"/>
              </a:spcBef>
              <a:buNone/>
            </a:pPr>
            <a:endParaRPr>
              <a:solidFill>
                <a:schemeClr val="dk2"/>
              </a:solidFill>
            </a:endParaRPr>
          </a:p>
          <a:p>
            <a:pPr lvl="0" rtl="0">
              <a:spcBef>
                <a:spcPts val="0"/>
              </a:spcBef>
              <a:buNone/>
            </a:pPr>
            <a:r>
              <a:rPr lang="en">
                <a:solidFill>
                  <a:schemeClr val="dk2"/>
                </a:solidFill>
                <a:latin typeface="Roboto"/>
                <a:ea typeface="Roboto"/>
                <a:cs typeface="Roboto"/>
                <a:sym typeface="Roboto"/>
              </a:rPr>
              <a:t>To load on a Twig template:</a:t>
            </a:r>
          </a:p>
          <a:p>
            <a:pPr lvl="0" rtl="0">
              <a:spcBef>
                <a:spcPts val="0"/>
              </a:spcBef>
              <a:buNone/>
            </a:pPr>
            <a:r>
              <a:rPr lang="en" sz="1000">
                <a:solidFill>
                  <a:schemeClr val="dk2"/>
                </a:solidFill>
                <a:latin typeface="Consolas"/>
                <a:ea typeface="Consolas"/>
                <a:cs typeface="Consolas"/>
                <a:sym typeface="Consolas"/>
              </a:rPr>
              <a:t>{{ </a:t>
            </a:r>
            <a:r>
              <a:rPr lang="en" sz="1000">
                <a:solidFill>
                  <a:srgbClr val="A71D5D"/>
                </a:solidFill>
                <a:latin typeface="Consolas"/>
                <a:ea typeface="Consolas"/>
                <a:cs typeface="Consolas"/>
                <a:sym typeface="Consolas"/>
              </a:rPr>
              <a:t>attach_library</a:t>
            </a:r>
            <a:r>
              <a:rPr lang="en" sz="1000">
                <a:solidFill>
                  <a:schemeClr val="dk2"/>
                </a:solidFill>
                <a:latin typeface="Consolas"/>
                <a:ea typeface="Consolas"/>
                <a:cs typeface="Consolas"/>
                <a:sym typeface="Consolas"/>
              </a:rPr>
              <a:t>('dcu/sessions') }}</a:t>
            </a:r>
          </a:p>
          <a:p>
            <a:pPr lvl="0" rtl="0">
              <a:spcBef>
                <a:spcPts val="0"/>
              </a:spcBef>
              <a:buNone/>
            </a:pPr>
            <a:endParaRPr>
              <a:solidFill>
                <a:schemeClr val="dk2"/>
              </a:solidFil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dirty="0" smtClean="0"/>
              <a:t>New Way Theming </a:t>
            </a:r>
            <a:r>
              <a:rPr lang="en" dirty="0"/>
              <a:t>in Drupal 8</a:t>
            </a:r>
          </a:p>
        </p:txBody>
      </p:sp>
      <p:sp>
        <p:nvSpPr>
          <p:cNvPr id="68" name="Shape 68"/>
          <p:cNvSpPr txBox="1">
            <a:spLocks noGrp="1"/>
          </p:cNvSpPr>
          <p:nvPr>
            <p:ph type="subTitle" idx="1"/>
          </p:nvPr>
        </p:nvSpPr>
        <p:spPr>
          <a:xfrm>
            <a:off x="1432560" y="1387548"/>
            <a:ext cx="7559040" cy="3546402"/>
          </a:xfrm>
          <a:prstGeom prst="rect">
            <a:avLst/>
          </a:prstGeom>
        </p:spPr>
        <p:txBody>
          <a:bodyPr lIns="91425" tIns="91425" rIns="91425" bIns="91425" anchor="t" anchorCtr="0">
            <a:noAutofit/>
          </a:bodyPr>
          <a:lstStyle/>
          <a:p>
            <a:pPr lvl="0"/>
            <a:r>
              <a:rPr lang="en-US" b="1" i="1" u="sng" dirty="0" err="1" smtClean="0"/>
              <a:t>yourtheme.breakpoints.yml</a:t>
            </a:r>
            <a:r>
              <a:rPr lang="en-US" dirty="0" smtClean="0"/>
              <a:t/>
            </a:r>
            <a:br>
              <a:rPr lang="en-US" dirty="0" smtClean="0"/>
            </a:br>
            <a:r>
              <a:rPr lang="en-US" dirty="0" smtClean="0"/>
              <a:t>This a configuration file to setup breakpoints for your responsive custom theme.</a:t>
            </a:r>
          </a:p>
          <a:p>
            <a:pPr lvl="0"/>
            <a:r>
              <a:rPr lang="en-US" b="1" i="1" u="sng" dirty="0" err="1" smtClean="0"/>
              <a:t>yourtheme.theme</a:t>
            </a:r>
            <a:r>
              <a:rPr lang="en-US" dirty="0" smtClean="0"/>
              <a:t/>
            </a:r>
            <a:br>
              <a:rPr lang="en-US" dirty="0" smtClean="0"/>
            </a:br>
            <a:r>
              <a:rPr lang="en-US" dirty="0" smtClean="0"/>
              <a:t>This file contains all of the preprocess functions, similar to the </a:t>
            </a:r>
            <a:r>
              <a:rPr lang="en-US" i="1" dirty="0" smtClean="0"/>
              <a:t>template.php </a:t>
            </a:r>
            <a:r>
              <a:rPr lang="en-US" dirty="0" smtClean="0"/>
              <a:t>file in </a:t>
            </a:r>
            <a:r>
              <a:rPr lang="en-US" dirty="0" err="1" smtClean="0"/>
              <a:t>Drupal</a:t>
            </a:r>
            <a:r>
              <a:rPr lang="en-US" dirty="0" smtClean="0"/>
              <a:t> 7.</a:t>
            </a:r>
          </a:p>
          <a:p>
            <a:pPr lvl="0">
              <a:spcBef>
                <a:spcPts val="0"/>
              </a:spcBef>
            </a:pPr>
            <a:endParaRPr lang="en" dirty="0"/>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smtClean="0"/>
              <a:t>The </a:t>
            </a:r>
            <a:r>
              <a:rPr lang="en" dirty="0"/>
              <a:t>Themer’s Best Friend</a:t>
            </a:r>
          </a:p>
        </p:txBody>
      </p:sp>
      <p:sp>
        <p:nvSpPr>
          <p:cNvPr id="167" name="Shape 167"/>
          <p:cNvSpPr txBox="1">
            <a:spLocks noGrp="1"/>
          </p:cNvSpPr>
          <p:nvPr>
            <p:ph type="body" idx="1"/>
          </p:nvPr>
        </p:nvSpPr>
        <p:spPr>
          <a:xfrm>
            <a:off x="471900" y="1919075"/>
            <a:ext cx="8222100" cy="2976600"/>
          </a:xfrm>
          <a:prstGeom prst="rect">
            <a:avLst/>
          </a:prstGeom>
        </p:spPr>
        <p:txBody>
          <a:bodyPr lIns="91425" tIns="91425" rIns="91425" bIns="91425" anchor="t" anchorCtr="0">
            <a:noAutofit/>
          </a:bodyPr>
          <a:lstStyle/>
          <a:p>
            <a:pPr lvl="0" rtl="0">
              <a:spcBef>
                <a:spcPts val="0"/>
              </a:spcBef>
              <a:buNone/>
            </a:pPr>
            <a:r>
              <a:rPr lang="en" sz="1400" dirty="0">
                <a:solidFill>
                  <a:schemeClr val="dk2"/>
                </a:solidFill>
              </a:rPr>
              <a:t>Twig debugging!</a:t>
            </a:r>
          </a:p>
          <a:p>
            <a:pPr lvl="0" rtl="0">
              <a:spcBef>
                <a:spcPts val="0"/>
              </a:spcBef>
              <a:buNone/>
            </a:pPr>
            <a:r>
              <a:rPr lang="en" sz="1400" dirty="0">
                <a:solidFill>
                  <a:schemeClr val="dk2"/>
                </a:solidFill>
              </a:rPr>
              <a:t>To turn on, edit settings.php and services.yml</a:t>
            </a:r>
          </a:p>
          <a:p>
            <a:pPr lvl="0" rtl="0">
              <a:spcBef>
                <a:spcPts val="0"/>
              </a:spcBef>
              <a:buNone/>
            </a:pPr>
            <a:r>
              <a:rPr lang="en" sz="1400" u="sng" dirty="0">
                <a:solidFill>
                  <a:schemeClr val="dk2"/>
                </a:solidFill>
              </a:rPr>
              <a:t>sites/default/settings.php</a:t>
            </a:r>
            <a:r>
              <a:rPr lang="en" sz="1400" dirty="0">
                <a:solidFill>
                  <a:schemeClr val="dk2"/>
                </a:solidFill>
              </a:rPr>
              <a:t/>
            </a:r>
            <a:br>
              <a:rPr lang="en" sz="1400" dirty="0">
                <a:solidFill>
                  <a:schemeClr val="dk2"/>
                </a:solidFill>
              </a:rPr>
            </a:br>
            <a:r>
              <a:rPr lang="en" sz="1400" dirty="0">
                <a:solidFill>
                  <a:schemeClr val="dk2"/>
                </a:solidFill>
                <a:latin typeface="Consolas"/>
                <a:ea typeface="Consolas"/>
                <a:cs typeface="Consolas"/>
                <a:sym typeface="Consolas"/>
              </a:rPr>
              <a:t>$settings['twig_debug'] = TRUE;</a:t>
            </a:r>
            <a:br>
              <a:rPr lang="en" sz="1400" dirty="0">
                <a:solidFill>
                  <a:schemeClr val="dk2"/>
                </a:solidFill>
                <a:latin typeface="Consolas"/>
                <a:ea typeface="Consolas"/>
                <a:cs typeface="Consolas"/>
                <a:sym typeface="Consolas"/>
              </a:rPr>
            </a:br>
            <a:r>
              <a:rPr lang="en" sz="1400" dirty="0">
                <a:solidFill>
                  <a:schemeClr val="dk2"/>
                </a:solidFill>
                <a:latin typeface="Consolas"/>
                <a:ea typeface="Consolas"/>
                <a:cs typeface="Consolas"/>
                <a:sym typeface="Consolas"/>
              </a:rPr>
              <a:t>$settings['container_yamls'][] = __DIR__ . '/services.yml';</a:t>
            </a:r>
          </a:p>
          <a:p>
            <a:pPr lvl="0">
              <a:spcBef>
                <a:spcPts val="0"/>
              </a:spcBef>
              <a:buNone/>
            </a:pPr>
            <a:r>
              <a:rPr lang="en" sz="1400" u="sng" dirty="0">
                <a:solidFill>
                  <a:schemeClr val="dk2"/>
                </a:solidFill>
              </a:rPr>
              <a:t>sites/default/services.yml</a:t>
            </a:r>
            <a:r>
              <a:rPr lang="en" sz="1400" dirty="0">
                <a:solidFill>
                  <a:schemeClr val="dk2"/>
                </a:solidFill>
                <a:latin typeface="Open Sans"/>
                <a:ea typeface="Open Sans"/>
                <a:cs typeface="Open Sans"/>
                <a:sym typeface="Open Sans"/>
              </a:rPr>
              <a:t/>
            </a:r>
            <a:br>
              <a:rPr lang="en" sz="1400" dirty="0">
                <a:solidFill>
                  <a:schemeClr val="dk2"/>
                </a:solidFill>
                <a:latin typeface="Open Sans"/>
                <a:ea typeface="Open Sans"/>
                <a:cs typeface="Open Sans"/>
                <a:sym typeface="Open Sans"/>
              </a:rPr>
            </a:br>
            <a:r>
              <a:rPr lang="en" sz="1400" dirty="0">
                <a:solidFill>
                  <a:schemeClr val="dk2"/>
                </a:solidFill>
                <a:latin typeface="Consolas"/>
                <a:ea typeface="Consolas"/>
                <a:cs typeface="Consolas"/>
                <a:sym typeface="Consolas"/>
              </a:rPr>
              <a:t>parameters:</a:t>
            </a:r>
            <a:br>
              <a:rPr lang="en" sz="1400" dirty="0">
                <a:solidFill>
                  <a:schemeClr val="dk2"/>
                </a:solidFill>
                <a:latin typeface="Consolas"/>
                <a:ea typeface="Consolas"/>
                <a:cs typeface="Consolas"/>
                <a:sym typeface="Consolas"/>
              </a:rPr>
            </a:br>
            <a:r>
              <a:rPr lang="en" sz="1400" dirty="0">
                <a:solidFill>
                  <a:schemeClr val="dk2"/>
                </a:solidFill>
                <a:latin typeface="Consolas"/>
                <a:ea typeface="Consolas"/>
                <a:cs typeface="Consolas"/>
                <a:sym typeface="Consolas"/>
              </a:rPr>
              <a:t>    twig.config:</a:t>
            </a:r>
            <a:br>
              <a:rPr lang="en" sz="1400" dirty="0">
                <a:solidFill>
                  <a:schemeClr val="dk2"/>
                </a:solidFill>
                <a:latin typeface="Consolas"/>
                <a:ea typeface="Consolas"/>
                <a:cs typeface="Consolas"/>
                <a:sym typeface="Consolas"/>
              </a:rPr>
            </a:br>
            <a:r>
              <a:rPr lang="en" sz="1400" dirty="0">
                <a:solidFill>
                  <a:schemeClr val="dk2"/>
                </a:solidFill>
                <a:latin typeface="Consolas"/>
                <a:ea typeface="Consolas"/>
                <a:cs typeface="Consolas"/>
                <a:sym typeface="Consolas"/>
              </a:rPr>
              <a:t>        debug: true</a:t>
            </a:r>
          </a:p>
        </p:txBody>
      </p:sp>
      <p:sp>
        <p:nvSpPr>
          <p:cNvPr id="168" name="Shape 168"/>
          <p:cNvSpPr txBox="1"/>
          <p:nvPr/>
        </p:nvSpPr>
        <p:spPr>
          <a:xfrm>
            <a:off x="3971700" y="4811125"/>
            <a:ext cx="5109600" cy="281700"/>
          </a:xfrm>
          <a:prstGeom prst="rect">
            <a:avLst/>
          </a:prstGeom>
          <a:noFill/>
          <a:ln>
            <a:noFill/>
          </a:ln>
        </p:spPr>
        <p:txBody>
          <a:bodyPr lIns="91425" tIns="91425" rIns="91425" bIns="91425" anchor="t" anchorCtr="0">
            <a:noAutofit/>
          </a:bodyPr>
          <a:lstStyle/>
          <a:p>
            <a:pPr lvl="0" algn="r">
              <a:spcBef>
                <a:spcPts val="0"/>
              </a:spcBef>
              <a:buNone/>
            </a:pPr>
            <a:r>
              <a:rPr lang="en" sz="1000">
                <a:solidFill>
                  <a:schemeClr val="lt2"/>
                </a:solidFill>
                <a:latin typeface="Open Sans"/>
                <a:ea typeface="Open Sans"/>
                <a:cs typeface="Open Sans"/>
                <a:sym typeface="Open Sans"/>
              </a:rPr>
              <a:t>Thanks to Derek Walker (@derekawalker) for helping me out with this.</a:t>
            </a:r>
          </a:p>
        </p:txBody>
      </p:sp>
      <p:sp>
        <p:nvSpPr>
          <p:cNvPr id="169" name="Shape 169"/>
          <p:cNvSpPr txBox="1"/>
          <p:nvPr/>
        </p:nvSpPr>
        <p:spPr>
          <a:xfrm>
            <a:off x="5908125" y="2015800"/>
            <a:ext cx="2785800" cy="1060800"/>
          </a:xfrm>
          <a:prstGeom prst="rect">
            <a:avLst/>
          </a:prstGeom>
          <a:noFill/>
          <a:ln>
            <a:noFill/>
          </a:ln>
        </p:spPr>
        <p:txBody>
          <a:bodyPr lIns="91425" tIns="91425" rIns="91425" bIns="91425" anchor="t" anchorCtr="0">
            <a:noAutofit/>
          </a:bodyPr>
          <a:lstStyle/>
          <a:p>
            <a:pPr lvl="0">
              <a:spcBef>
                <a:spcPts val="0"/>
              </a:spcBef>
              <a:buNone/>
            </a:pPr>
            <a:r>
              <a:rPr lang="en" dirty="0">
                <a:solidFill>
                  <a:srgbClr val="969896"/>
                </a:solidFill>
              </a:rPr>
              <a:t>Also Devel </a:t>
            </a:r>
            <a:r>
              <a:rPr lang="en" dirty="0" smtClean="0">
                <a:solidFill>
                  <a:srgbClr val="969896"/>
                </a:solidFill>
              </a:rPr>
              <a:t>-Module</a:t>
            </a:r>
            <a:endParaRPr lang="en" dirty="0">
              <a:solidFill>
                <a:srgbClr val="969896"/>
              </a:solidFill>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smtClean="0"/>
              <a:t>Templates </a:t>
            </a:r>
            <a:r>
              <a:rPr lang="en" dirty="0"/>
              <a:t>are now done in Twig </a:t>
            </a:r>
            <a:r>
              <a:rPr lang="en" sz="2400" dirty="0"/>
              <a:t>(not PHP)</a:t>
            </a:r>
          </a:p>
        </p:txBody>
      </p:sp>
      <p:sp>
        <p:nvSpPr>
          <p:cNvPr id="200" name="Shape 200"/>
          <p:cNvSpPr txBox="1">
            <a:spLocks noGrp="1"/>
          </p:cNvSpPr>
          <p:nvPr>
            <p:ph type="body" idx="1"/>
          </p:nvPr>
        </p:nvSpPr>
        <p:spPr>
          <a:xfrm>
            <a:off x="170550" y="1852675"/>
            <a:ext cx="5488800" cy="2710200"/>
          </a:xfrm>
          <a:prstGeom prst="rect">
            <a:avLst/>
          </a:prstGeom>
        </p:spPr>
        <p:txBody>
          <a:bodyPr lIns="91425" tIns="91425" rIns="91425" bIns="91425" anchor="t" anchorCtr="0">
            <a:noAutofit/>
          </a:bodyPr>
          <a:lstStyle/>
          <a:p>
            <a:pPr lvl="0" rtl="0">
              <a:lnSpc>
                <a:spcPct val="109200"/>
              </a:lnSpc>
              <a:spcBef>
                <a:spcPts val="0"/>
              </a:spcBef>
              <a:spcAft>
                <a:spcPts val="0"/>
              </a:spcAft>
              <a:buNone/>
            </a:pPr>
            <a:r>
              <a:rPr lang="en" sz="900">
                <a:solidFill>
                  <a:srgbClr val="333333"/>
                </a:solidFill>
                <a:latin typeface="Consolas"/>
                <a:ea typeface="Consolas"/>
                <a:cs typeface="Consolas"/>
                <a:sym typeface="Consolas"/>
              </a:rPr>
              <a:t>&lt;</a:t>
            </a:r>
            <a:r>
              <a:rPr lang="en" sz="900">
                <a:solidFill>
                  <a:srgbClr val="63A35C"/>
                </a:solidFill>
                <a:latin typeface="Consolas"/>
                <a:ea typeface="Consolas"/>
                <a:cs typeface="Consolas"/>
                <a:sym typeface="Consolas"/>
              </a:rPr>
              <a:t>section</a:t>
            </a:r>
            <a:r>
              <a:rPr lang="en" sz="900">
                <a:solidFill>
                  <a:srgbClr val="333333"/>
                </a:solidFill>
                <a:latin typeface="Consolas"/>
                <a:ea typeface="Consolas"/>
                <a:cs typeface="Consolas"/>
                <a:sym typeface="Consolas"/>
              </a:rPr>
              <a:t> </a:t>
            </a:r>
            <a:r>
              <a:rPr lang="en" sz="900">
                <a:solidFill>
                  <a:srgbClr val="795DA3"/>
                </a:solidFill>
                <a:latin typeface="Consolas"/>
                <a:ea typeface="Consolas"/>
                <a:cs typeface="Consolas"/>
                <a:sym typeface="Consolas"/>
              </a:rPr>
              <a:t>id</a:t>
            </a:r>
            <a:r>
              <a:rPr lang="en" sz="900">
                <a:solidFill>
                  <a:srgbClr val="333333"/>
                </a:solidFill>
                <a:latin typeface="Consolas"/>
                <a:ea typeface="Consolas"/>
                <a:cs typeface="Consolas"/>
                <a:sym typeface="Consolas"/>
              </a:rPr>
              <a:t>=</a:t>
            </a:r>
            <a:r>
              <a:rPr lang="en" sz="900">
                <a:solidFill>
                  <a:srgbClr val="183691"/>
                </a:solidFill>
                <a:latin typeface="Consolas"/>
                <a:ea typeface="Consolas"/>
                <a:cs typeface="Consolas"/>
                <a:sym typeface="Consolas"/>
              </a:rPr>
              <a:t>"content-outer-wrapper"</a:t>
            </a:r>
            <a:r>
              <a:rPr lang="en" sz="900">
                <a:solidFill>
                  <a:srgbClr val="333333"/>
                </a:solidFill>
                <a:latin typeface="Consolas"/>
                <a:ea typeface="Consolas"/>
                <a:cs typeface="Consolas"/>
                <a:sym typeface="Consolas"/>
              </a:rPr>
              <a:t> </a:t>
            </a:r>
            <a:r>
              <a:rPr lang="en" sz="900">
                <a:solidFill>
                  <a:srgbClr val="795DA3"/>
                </a:solidFill>
                <a:latin typeface="Consolas"/>
                <a:ea typeface="Consolas"/>
                <a:cs typeface="Consolas"/>
                <a:sym typeface="Consolas"/>
              </a:rPr>
              <a:t>class</a:t>
            </a:r>
            <a:r>
              <a:rPr lang="en" sz="900">
                <a:solidFill>
                  <a:srgbClr val="333333"/>
                </a:solidFill>
                <a:latin typeface="Consolas"/>
                <a:ea typeface="Consolas"/>
                <a:cs typeface="Consolas"/>
                <a:sym typeface="Consolas"/>
              </a:rPr>
              <a:t>=</a:t>
            </a:r>
            <a:r>
              <a:rPr lang="en" sz="900">
                <a:solidFill>
                  <a:srgbClr val="183691"/>
                </a:solidFill>
                <a:latin typeface="Consolas"/>
                <a:ea typeface="Consolas"/>
                <a:cs typeface="Consolas"/>
                <a:sym typeface="Consolas"/>
              </a:rPr>
              <a:t>"outer-wrapper clearfix"</a:t>
            </a:r>
            <a:r>
              <a:rPr lang="en" sz="900">
                <a:solidFill>
                  <a:srgbClr val="333333"/>
                </a:solidFill>
                <a:latin typeface="Consolas"/>
                <a:ea typeface="Consolas"/>
                <a:cs typeface="Consolas"/>
                <a:sym typeface="Consolas"/>
              </a:rPr>
              <a:t>&gt;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a:t>
            </a:r>
            <a:r>
              <a:rPr lang="en" sz="900">
                <a:solidFill>
                  <a:srgbClr val="63A35C"/>
                </a:solidFill>
                <a:latin typeface="Consolas"/>
                <a:ea typeface="Consolas"/>
                <a:cs typeface="Consolas"/>
                <a:sym typeface="Consolas"/>
              </a:rPr>
              <a:t>div</a:t>
            </a:r>
            <a:r>
              <a:rPr lang="en" sz="900">
                <a:solidFill>
                  <a:srgbClr val="333333"/>
                </a:solidFill>
                <a:latin typeface="Consolas"/>
                <a:ea typeface="Consolas"/>
                <a:cs typeface="Consolas"/>
                <a:sym typeface="Consolas"/>
              </a:rPr>
              <a:t> </a:t>
            </a:r>
            <a:r>
              <a:rPr lang="en" sz="900">
                <a:solidFill>
                  <a:srgbClr val="795DA3"/>
                </a:solidFill>
                <a:latin typeface="Consolas"/>
                <a:ea typeface="Consolas"/>
                <a:cs typeface="Consolas"/>
                <a:sym typeface="Consolas"/>
              </a:rPr>
              <a:t>id</a:t>
            </a:r>
            <a:r>
              <a:rPr lang="en" sz="900">
                <a:solidFill>
                  <a:srgbClr val="333333"/>
                </a:solidFill>
                <a:latin typeface="Consolas"/>
                <a:ea typeface="Consolas"/>
                <a:cs typeface="Consolas"/>
                <a:sym typeface="Consolas"/>
              </a:rPr>
              <a:t>=</a:t>
            </a:r>
            <a:r>
              <a:rPr lang="en" sz="900">
                <a:solidFill>
                  <a:srgbClr val="183691"/>
                </a:solidFill>
                <a:latin typeface="Consolas"/>
                <a:ea typeface="Consolas"/>
                <a:cs typeface="Consolas"/>
                <a:sym typeface="Consolas"/>
              </a:rPr>
              <a:t>"main-layout"</a:t>
            </a:r>
            <a:r>
              <a:rPr lang="en" sz="900">
                <a:solidFill>
                  <a:srgbClr val="333333"/>
                </a:solidFill>
                <a:latin typeface="Consolas"/>
                <a:ea typeface="Consolas"/>
                <a:cs typeface="Consolas"/>
                <a:sym typeface="Consolas"/>
              </a:rPr>
              <a:t> </a:t>
            </a:r>
            <a:r>
              <a:rPr lang="en" sz="900">
                <a:solidFill>
                  <a:srgbClr val="795DA3"/>
                </a:solidFill>
                <a:latin typeface="Consolas"/>
                <a:ea typeface="Consolas"/>
                <a:cs typeface="Consolas"/>
                <a:sym typeface="Consolas"/>
              </a:rPr>
              <a:t>class</a:t>
            </a:r>
            <a:r>
              <a:rPr lang="en" sz="900">
                <a:solidFill>
                  <a:srgbClr val="333333"/>
                </a:solidFill>
                <a:latin typeface="Consolas"/>
                <a:ea typeface="Consolas"/>
                <a:cs typeface="Consolas"/>
                <a:sym typeface="Consolas"/>
              </a:rPr>
              <a:t>=</a:t>
            </a:r>
            <a:r>
              <a:rPr lang="en" sz="900">
                <a:solidFill>
                  <a:srgbClr val="183691"/>
                </a:solidFill>
                <a:latin typeface="Consolas"/>
                <a:ea typeface="Consolas"/>
                <a:cs typeface="Consolas"/>
                <a:sym typeface="Consolas"/>
              </a:rPr>
              <a:t>"{{ </a:t>
            </a:r>
            <a:r>
              <a:rPr lang="en" sz="900">
                <a:solidFill>
                  <a:srgbClr val="333333"/>
                </a:solidFill>
                <a:latin typeface="Consolas"/>
                <a:ea typeface="Consolas"/>
                <a:cs typeface="Consolas"/>
                <a:sym typeface="Consolas"/>
              </a:rPr>
              <a:t>region_classes</a:t>
            </a:r>
            <a:r>
              <a:rPr lang="en" sz="900">
                <a:solidFill>
                  <a:srgbClr val="183691"/>
                </a:solidFill>
                <a:latin typeface="Consolas"/>
                <a:ea typeface="Consolas"/>
                <a:cs typeface="Consolas"/>
                <a:sym typeface="Consolas"/>
              </a:rPr>
              <a:t>.</a:t>
            </a:r>
            <a:r>
              <a:rPr lang="en" sz="900">
                <a:solidFill>
                  <a:srgbClr val="333333"/>
                </a:solidFill>
                <a:latin typeface="Consolas"/>
                <a:ea typeface="Consolas"/>
                <a:cs typeface="Consolas"/>
                <a:sym typeface="Consolas"/>
              </a:rPr>
              <a:t>main</a:t>
            </a:r>
            <a:r>
              <a:rPr lang="en" sz="900">
                <a:solidFill>
                  <a:srgbClr val="183691"/>
                </a:solidFill>
                <a:latin typeface="Consolas"/>
                <a:ea typeface="Consolas"/>
                <a:cs typeface="Consolas"/>
                <a:sym typeface="Consolas"/>
              </a:rPr>
              <a:t> }} </a:t>
            </a:r>
          </a:p>
          <a:p>
            <a:pPr lvl="0" rtl="0">
              <a:lnSpc>
                <a:spcPct val="109200"/>
              </a:lnSpc>
              <a:spcBef>
                <a:spcPts val="0"/>
              </a:spcBef>
              <a:spcAft>
                <a:spcPts val="0"/>
              </a:spcAft>
              <a:buNone/>
            </a:pPr>
            <a:r>
              <a:rPr lang="en" sz="900">
                <a:solidFill>
                  <a:srgbClr val="183691"/>
                </a:solidFill>
                <a:latin typeface="Consolas"/>
                <a:ea typeface="Consolas"/>
                <a:cs typeface="Consolas"/>
                <a:sym typeface="Consolas"/>
              </a:rPr>
              <a:t>      inner-wrapper clearfix"</a:t>
            </a:r>
            <a:r>
              <a:rPr lang="en" sz="900">
                <a:solidFill>
                  <a:srgbClr val="333333"/>
                </a:solidFill>
                <a:latin typeface="Consolas"/>
                <a:ea typeface="Consolas"/>
                <a:cs typeface="Consolas"/>
                <a:sym typeface="Consolas"/>
              </a:rPr>
              <a:t>&gt;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 </a:t>
            </a:r>
            <a:r>
              <a:rPr lang="en" sz="900">
                <a:solidFill>
                  <a:srgbClr val="A71D5D"/>
                </a:solidFill>
                <a:latin typeface="Consolas"/>
                <a:ea typeface="Consolas"/>
                <a:cs typeface="Consolas"/>
                <a:sym typeface="Consolas"/>
              </a:rPr>
              <a:t>if</a:t>
            </a:r>
            <a:r>
              <a:rPr lang="en" sz="900">
                <a:solidFill>
                  <a:srgbClr val="333333"/>
                </a:solidFill>
                <a:latin typeface="Consolas"/>
                <a:ea typeface="Consolas"/>
                <a:cs typeface="Consolas"/>
                <a:sym typeface="Consolas"/>
              </a:rPr>
              <a:t> page.content %}</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 page.content }}</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 </a:t>
            </a:r>
            <a:r>
              <a:rPr lang="en" sz="900">
                <a:solidFill>
                  <a:srgbClr val="A71D5D"/>
                </a:solidFill>
                <a:latin typeface="Consolas"/>
                <a:ea typeface="Consolas"/>
                <a:cs typeface="Consolas"/>
                <a:sym typeface="Consolas"/>
              </a:rPr>
              <a:t>endif</a:t>
            </a:r>
            <a:r>
              <a:rPr lang="en" sz="900">
                <a:solidFill>
                  <a:srgbClr val="333333"/>
                </a:solidFill>
                <a:latin typeface="Consolas"/>
                <a:ea typeface="Consolas"/>
                <a:cs typeface="Consolas"/>
                <a:sym typeface="Consolas"/>
              </a:rPr>
              <a:t> %}   </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 </a:t>
            </a:r>
            <a:r>
              <a:rPr lang="en" sz="900">
                <a:solidFill>
                  <a:srgbClr val="A71D5D"/>
                </a:solidFill>
                <a:latin typeface="Consolas"/>
                <a:ea typeface="Consolas"/>
                <a:cs typeface="Consolas"/>
                <a:sym typeface="Consolas"/>
              </a:rPr>
              <a:t>if</a:t>
            </a:r>
            <a:r>
              <a:rPr lang="en" sz="900">
                <a:solidFill>
                  <a:srgbClr val="333333"/>
                </a:solidFill>
                <a:latin typeface="Consolas"/>
                <a:ea typeface="Consolas"/>
                <a:cs typeface="Consolas"/>
                <a:sym typeface="Consolas"/>
              </a:rPr>
              <a:t> page.sidebar_first %}</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 page.sidebar_first }}</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 </a:t>
            </a:r>
            <a:r>
              <a:rPr lang="en" sz="900">
                <a:solidFill>
                  <a:srgbClr val="A71D5D"/>
                </a:solidFill>
                <a:latin typeface="Consolas"/>
                <a:ea typeface="Consolas"/>
                <a:cs typeface="Consolas"/>
                <a:sym typeface="Consolas"/>
              </a:rPr>
              <a:t>endif</a:t>
            </a:r>
            <a:r>
              <a:rPr lang="en" sz="900">
                <a:solidFill>
                  <a:srgbClr val="333333"/>
                </a:solidFill>
                <a:latin typeface="Consolas"/>
                <a:ea typeface="Consolas"/>
                <a:cs typeface="Consolas"/>
                <a:sym typeface="Consolas"/>
              </a:rPr>
              <a:t> %}</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 </a:t>
            </a:r>
            <a:r>
              <a:rPr lang="en" sz="900">
                <a:solidFill>
                  <a:srgbClr val="A71D5D"/>
                </a:solidFill>
                <a:latin typeface="Consolas"/>
                <a:ea typeface="Consolas"/>
                <a:cs typeface="Consolas"/>
                <a:sym typeface="Consolas"/>
              </a:rPr>
              <a:t>if</a:t>
            </a:r>
            <a:r>
              <a:rPr lang="en" sz="900">
                <a:solidFill>
                  <a:srgbClr val="333333"/>
                </a:solidFill>
                <a:latin typeface="Consolas"/>
                <a:ea typeface="Consolas"/>
                <a:cs typeface="Consolas"/>
                <a:sym typeface="Consolas"/>
              </a:rPr>
              <a:t> page.sidebar_second %}</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 page.sidebar_second }}</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 </a:t>
            </a:r>
            <a:r>
              <a:rPr lang="en" sz="900">
                <a:solidFill>
                  <a:srgbClr val="A71D5D"/>
                </a:solidFill>
                <a:latin typeface="Consolas"/>
                <a:ea typeface="Consolas"/>
                <a:cs typeface="Consolas"/>
                <a:sym typeface="Consolas"/>
              </a:rPr>
              <a:t>endif</a:t>
            </a:r>
            <a:r>
              <a:rPr lang="en" sz="900">
                <a:solidFill>
                  <a:srgbClr val="333333"/>
                </a:solidFill>
                <a:latin typeface="Consolas"/>
                <a:ea typeface="Consolas"/>
                <a:cs typeface="Consolas"/>
                <a:sym typeface="Consolas"/>
              </a:rPr>
              <a:t> %}  </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a:t>
            </a:r>
            <a:r>
              <a:rPr lang="en" sz="900">
                <a:solidFill>
                  <a:srgbClr val="63A35C"/>
                </a:solidFill>
                <a:latin typeface="Consolas"/>
                <a:ea typeface="Consolas"/>
                <a:cs typeface="Consolas"/>
                <a:sym typeface="Consolas"/>
              </a:rPr>
              <a:t>div</a:t>
            </a:r>
            <a:r>
              <a:rPr lang="en" sz="900">
                <a:solidFill>
                  <a:srgbClr val="333333"/>
                </a:solidFill>
                <a:latin typeface="Consolas"/>
                <a:ea typeface="Consolas"/>
                <a:cs typeface="Consolas"/>
                <a:sym typeface="Consolas"/>
              </a:rPr>
              <a:t>&gt;</a:t>
            </a:r>
            <a:r>
              <a:rPr lang="en" sz="900">
                <a:solidFill>
                  <a:srgbClr val="969896"/>
                </a:solidFill>
                <a:latin typeface="Consolas"/>
                <a:ea typeface="Consolas"/>
                <a:cs typeface="Consolas"/>
                <a:sym typeface="Consolas"/>
              </a:rPr>
              <a:t>&lt;!-- /#main --&gt;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&lt;/</a:t>
            </a:r>
            <a:r>
              <a:rPr lang="en" sz="900">
                <a:solidFill>
                  <a:srgbClr val="63A35C"/>
                </a:solidFill>
                <a:latin typeface="Consolas"/>
                <a:ea typeface="Consolas"/>
                <a:cs typeface="Consolas"/>
                <a:sym typeface="Consolas"/>
              </a:rPr>
              <a:t>section</a:t>
            </a:r>
            <a:r>
              <a:rPr lang="en" sz="900">
                <a:solidFill>
                  <a:srgbClr val="333333"/>
                </a:solidFill>
                <a:latin typeface="Consolas"/>
                <a:ea typeface="Consolas"/>
                <a:cs typeface="Consolas"/>
                <a:sym typeface="Consolas"/>
              </a:rPr>
              <a:t>&gt;</a:t>
            </a:r>
            <a:r>
              <a:rPr lang="en" sz="900">
                <a:solidFill>
                  <a:srgbClr val="969896"/>
                </a:solidFill>
                <a:latin typeface="Consolas"/>
                <a:ea typeface="Consolas"/>
                <a:cs typeface="Consolas"/>
                <a:sym typeface="Consolas"/>
              </a:rPr>
              <a:t>&lt;!-- /#main-outer-wrapper --&gt;</a:t>
            </a:r>
          </a:p>
          <a:p>
            <a:pPr lvl="0">
              <a:spcBef>
                <a:spcPts val="0"/>
              </a:spcBef>
              <a:buNone/>
            </a:pPr>
            <a:endParaRPr>
              <a:latin typeface="Consolas"/>
              <a:ea typeface="Consolas"/>
              <a:cs typeface="Consolas"/>
              <a:sym typeface="Consolas"/>
            </a:endParaRPr>
          </a:p>
        </p:txBody>
      </p:sp>
      <p:sp>
        <p:nvSpPr>
          <p:cNvPr id="201" name="Shape 201"/>
          <p:cNvSpPr txBox="1">
            <a:spLocks noGrp="1"/>
          </p:cNvSpPr>
          <p:nvPr>
            <p:ph type="body" idx="4294967295"/>
          </p:nvPr>
        </p:nvSpPr>
        <p:spPr>
          <a:xfrm>
            <a:off x="5135563" y="1800225"/>
            <a:ext cx="4008437" cy="2711450"/>
          </a:xfrm>
          <a:prstGeom prst="rect">
            <a:avLst/>
          </a:prstGeom>
        </p:spPr>
        <p:txBody>
          <a:bodyPr lIns="91425" tIns="91425" rIns="91425" bIns="91425" anchor="t" anchorCtr="0">
            <a:noAutofit/>
          </a:bodyPr>
          <a:lstStyle/>
          <a:p>
            <a:pPr lvl="0" rtl="0">
              <a:lnSpc>
                <a:spcPct val="109200"/>
              </a:lnSpc>
              <a:spcBef>
                <a:spcPts val="0"/>
              </a:spcBef>
              <a:spcAft>
                <a:spcPts val="0"/>
              </a:spcAft>
              <a:buNone/>
            </a:pPr>
            <a:r>
              <a:rPr lang="en" sz="900">
                <a:solidFill>
                  <a:srgbClr val="333333"/>
                </a:solidFill>
                <a:latin typeface="Consolas"/>
                <a:ea typeface="Consolas"/>
                <a:cs typeface="Consolas"/>
                <a:sym typeface="Consolas"/>
              </a:rPr>
              <a:t>&lt;</a:t>
            </a:r>
            <a:r>
              <a:rPr lang="en" sz="900">
                <a:solidFill>
                  <a:srgbClr val="63A35C"/>
                </a:solidFill>
                <a:latin typeface="Consolas"/>
                <a:ea typeface="Consolas"/>
                <a:cs typeface="Consolas"/>
                <a:sym typeface="Consolas"/>
              </a:rPr>
              <a:t>div</a:t>
            </a:r>
            <a:r>
              <a:rPr lang="en" sz="900">
                <a:solidFill>
                  <a:srgbClr val="333333"/>
                </a:solidFill>
                <a:latin typeface="Consolas"/>
                <a:ea typeface="Consolas"/>
                <a:cs typeface="Consolas"/>
                <a:sym typeface="Consolas"/>
              </a:rPr>
              <a:t> </a:t>
            </a:r>
            <a:r>
              <a:rPr lang="en" sz="900">
                <a:solidFill>
                  <a:srgbClr val="795DA3"/>
                </a:solidFill>
                <a:latin typeface="Consolas"/>
                <a:ea typeface="Consolas"/>
                <a:cs typeface="Consolas"/>
                <a:sym typeface="Consolas"/>
              </a:rPr>
              <a:t>class</a:t>
            </a:r>
            <a:r>
              <a:rPr lang="en" sz="900">
                <a:solidFill>
                  <a:srgbClr val="333333"/>
                </a:solidFill>
                <a:latin typeface="Consolas"/>
                <a:ea typeface="Consolas"/>
                <a:cs typeface="Consolas"/>
                <a:sym typeface="Consolas"/>
              </a:rPr>
              <a:t>=</a:t>
            </a:r>
            <a:r>
              <a:rPr lang="en" sz="900">
                <a:solidFill>
                  <a:srgbClr val="183691"/>
                </a:solidFill>
                <a:latin typeface="Consolas"/>
                <a:ea typeface="Consolas"/>
                <a:cs typeface="Consolas"/>
                <a:sym typeface="Consolas"/>
              </a:rPr>
              <a:t>"l-main-wrapper"</a:t>
            </a:r>
            <a:r>
              <a:rPr lang="en" sz="900">
                <a:solidFill>
                  <a:srgbClr val="333333"/>
                </a:solidFill>
                <a:latin typeface="Consolas"/>
                <a:ea typeface="Consolas"/>
                <a:cs typeface="Consolas"/>
                <a:sym typeface="Consolas"/>
              </a:rPr>
              <a:t>&gt;</a:t>
            </a:r>
          </a:p>
          <a:p>
            <a:pPr marL="0" lvl="0" indent="0" rtl="0">
              <a:lnSpc>
                <a:spcPct val="109200"/>
              </a:lnSpc>
              <a:spcBef>
                <a:spcPts val="0"/>
              </a:spcBef>
              <a:spcAft>
                <a:spcPts val="0"/>
              </a:spcAft>
              <a:buNone/>
            </a:pPr>
            <a:r>
              <a:rPr lang="en" sz="900">
                <a:solidFill>
                  <a:srgbClr val="333333"/>
                </a:solidFill>
                <a:latin typeface="Consolas"/>
                <a:ea typeface="Consolas"/>
                <a:cs typeface="Consolas"/>
                <a:sym typeface="Consolas"/>
              </a:rPr>
              <a:t>    &lt;</a:t>
            </a:r>
            <a:r>
              <a:rPr lang="en" sz="900">
                <a:solidFill>
                  <a:srgbClr val="63A35C"/>
                </a:solidFill>
                <a:latin typeface="Consolas"/>
                <a:ea typeface="Consolas"/>
                <a:cs typeface="Consolas"/>
                <a:sym typeface="Consolas"/>
              </a:rPr>
              <a:t>div</a:t>
            </a:r>
            <a:r>
              <a:rPr lang="en" sz="900">
                <a:solidFill>
                  <a:srgbClr val="333333"/>
                </a:solidFill>
                <a:latin typeface="Consolas"/>
                <a:ea typeface="Consolas"/>
                <a:cs typeface="Consolas"/>
                <a:sym typeface="Consolas"/>
              </a:rPr>
              <a:t> </a:t>
            </a:r>
            <a:r>
              <a:rPr lang="en" sz="900">
                <a:solidFill>
                  <a:srgbClr val="795DA3"/>
                </a:solidFill>
                <a:latin typeface="Consolas"/>
                <a:ea typeface="Consolas"/>
                <a:cs typeface="Consolas"/>
                <a:sym typeface="Consolas"/>
              </a:rPr>
              <a:t>class</a:t>
            </a:r>
            <a:r>
              <a:rPr lang="en" sz="900">
                <a:solidFill>
                  <a:srgbClr val="333333"/>
                </a:solidFill>
                <a:latin typeface="Consolas"/>
                <a:ea typeface="Consolas"/>
                <a:cs typeface="Consolas"/>
                <a:sym typeface="Consolas"/>
              </a:rPr>
              <a:t>=</a:t>
            </a:r>
            <a:r>
              <a:rPr lang="en" sz="900">
                <a:solidFill>
                  <a:srgbClr val="183691"/>
                </a:solidFill>
                <a:latin typeface="Consolas"/>
                <a:ea typeface="Consolas"/>
                <a:cs typeface="Consolas"/>
                <a:sym typeface="Consolas"/>
              </a:rPr>
              <a:t>"l-main"</a:t>
            </a:r>
            <a:r>
              <a:rPr lang="en" sz="900">
                <a:solidFill>
                  <a:srgbClr val="333333"/>
                </a:solidFill>
                <a:latin typeface="Consolas"/>
                <a:ea typeface="Consolas"/>
                <a:cs typeface="Consolas"/>
                <a:sym typeface="Consolas"/>
              </a:rPr>
              <a:t>&gt;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a:t>
            </a:r>
            <a:r>
              <a:rPr lang="en" sz="900">
                <a:solidFill>
                  <a:srgbClr val="63A35C"/>
                </a:solidFill>
                <a:latin typeface="Consolas"/>
                <a:ea typeface="Consolas"/>
                <a:cs typeface="Consolas"/>
                <a:sym typeface="Consolas"/>
              </a:rPr>
              <a:t>div</a:t>
            </a:r>
            <a:r>
              <a:rPr lang="en" sz="900">
                <a:solidFill>
                  <a:srgbClr val="333333"/>
                </a:solidFill>
                <a:latin typeface="Consolas"/>
                <a:ea typeface="Consolas"/>
                <a:cs typeface="Consolas"/>
                <a:sym typeface="Consolas"/>
              </a:rPr>
              <a:t> </a:t>
            </a:r>
            <a:r>
              <a:rPr lang="en" sz="900">
                <a:solidFill>
                  <a:srgbClr val="795DA3"/>
                </a:solidFill>
                <a:latin typeface="Consolas"/>
                <a:ea typeface="Consolas"/>
                <a:cs typeface="Consolas"/>
                <a:sym typeface="Consolas"/>
              </a:rPr>
              <a:t>class</a:t>
            </a:r>
            <a:r>
              <a:rPr lang="en" sz="900">
                <a:solidFill>
                  <a:srgbClr val="333333"/>
                </a:solidFill>
                <a:latin typeface="Consolas"/>
                <a:ea typeface="Consolas"/>
                <a:cs typeface="Consolas"/>
                <a:sym typeface="Consolas"/>
              </a:rPr>
              <a:t>=</a:t>
            </a:r>
            <a:r>
              <a:rPr lang="en" sz="900">
                <a:solidFill>
                  <a:srgbClr val="183691"/>
                </a:solidFill>
                <a:latin typeface="Consolas"/>
                <a:ea typeface="Consolas"/>
                <a:cs typeface="Consolas"/>
                <a:sym typeface="Consolas"/>
              </a:rPr>
              <a:t>"l-content"</a:t>
            </a:r>
            <a:r>
              <a:rPr lang="en" sz="900">
                <a:solidFill>
                  <a:srgbClr val="333333"/>
                </a:solidFill>
                <a:latin typeface="Consolas"/>
                <a:ea typeface="Consolas"/>
                <a:cs typeface="Consolas"/>
                <a:sym typeface="Consolas"/>
              </a:rPr>
              <a:t> </a:t>
            </a:r>
            <a:r>
              <a:rPr lang="en" sz="900">
                <a:solidFill>
                  <a:srgbClr val="795DA3"/>
                </a:solidFill>
                <a:latin typeface="Consolas"/>
                <a:ea typeface="Consolas"/>
                <a:cs typeface="Consolas"/>
                <a:sym typeface="Consolas"/>
              </a:rPr>
              <a:t>role</a:t>
            </a:r>
            <a:r>
              <a:rPr lang="en" sz="900">
                <a:solidFill>
                  <a:srgbClr val="333333"/>
                </a:solidFill>
                <a:latin typeface="Consolas"/>
                <a:ea typeface="Consolas"/>
                <a:cs typeface="Consolas"/>
                <a:sym typeface="Consolas"/>
              </a:rPr>
              <a:t>=</a:t>
            </a:r>
            <a:r>
              <a:rPr lang="en" sz="900">
                <a:solidFill>
                  <a:srgbClr val="183691"/>
                </a:solidFill>
                <a:latin typeface="Consolas"/>
                <a:ea typeface="Consolas"/>
                <a:cs typeface="Consolas"/>
                <a:sym typeface="Consolas"/>
              </a:rPr>
              <a:t>"main"</a:t>
            </a:r>
            <a:r>
              <a:rPr lang="en" sz="900">
                <a:solidFill>
                  <a:srgbClr val="333333"/>
                </a:solidFill>
                <a:latin typeface="Consolas"/>
                <a:ea typeface="Consolas"/>
                <a:cs typeface="Consolas"/>
                <a:sym typeface="Consolas"/>
              </a:rPr>
              <a:t>&gt;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a:t>
            </a:r>
            <a:r>
              <a:rPr lang="en" sz="900">
                <a:solidFill>
                  <a:srgbClr val="63A35C"/>
                </a:solidFill>
                <a:latin typeface="Consolas"/>
                <a:ea typeface="Consolas"/>
                <a:cs typeface="Consolas"/>
                <a:sym typeface="Consolas"/>
              </a:rPr>
              <a:t>a</a:t>
            </a:r>
            <a:r>
              <a:rPr lang="en" sz="900">
                <a:solidFill>
                  <a:srgbClr val="333333"/>
                </a:solidFill>
                <a:latin typeface="Consolas"/>
                <a:ea typeface="Consolas"/>
                <a:cs typeface="Consolas"/>
                <a:sym typeface="Consolas"/>
              </a:rPr>
              <a:t> </a:t>
            </a:r>
            <a:r>
              <a:rPr lang="en" sz="900">
                <a:solidFill>
                  <a:srgbClr val="795DA3"/>
                </a:solidFill>
                <a:latin typeface="Consolas"/>
                <a:ea typeface="Consolas"/>
                <a:cs typeface="Consolas"/>
                <a:sym typeface="Consolas"/>
              </a:rPr>
              <a:t>id</a:t>
            </a:r>
            <a:r>
              <a:rPr lang="en" sz="900">
                <a:solidFill>
                  <a:srgbClr val="333333"/>
                </a:solidFill>
                <a:latin typeface="Consolas"/>
                <a:ea typeface="Consolas"/>
                <a:cs typeface="Consolas"/>
                <a:sym typeface="Consolas"/>
              </a:rPr>
              <a:t>=</a:t>
            </a:r>
            <a:r>
              <a:rPr lang="en" sz="900">
                <a:solidFill>
                  <a:srgbClr val="183691"/>
                </a:solidFill>
                <a:latin typeface="Consolas"/>
                <a:ea typeface="Consolas"/>
                <a:cs typeface="Consolas"/>
                <a:sym typeface="Consolas"/>
              </a:rPr>
              <a:t>"main-content"</a:t>
            </a:r>
            <a:r>
              <a:rPr lang="en" sz="900">
                <a:solidFill>
                  <a:srgbClr val="333333"/>
                </a:solidFill>
                <a:latin typeface="Consolas"/>
                <a:ea typeface="Consolas"/>
                <a:cs typeface="Consolas"/>
                <a:sym typeface="Consolas"/>
              </a:rPr>
              <a:t>&gt;&lt;/</a:t>
            </a:r>
            <a:r>
              <a:rPr lang="en" sz="900">
                <a:solidFill>
                  <a:srgbClr val="63A35C"/>
                </a:solidFill>
                <a:latin typeface="Consolas"/>
                <a:ea typeface="Consolas"/>
                <a:cs typeface="Consolas"/>
                <a:sym typeface="Consolas"/>
              </a:rPr>
              <a:t>a</a:t>
            </a:r>
            <a:r>
              <a:rPr lang="en" sz="900">
                <a:solidFill>
                  <a:srgbClr val="333333"/>
                </a:solidFill>
                <a:latin typeface="Consolas"/>
                <a:ea typeface="Consolas"/>
                <a:cs typeface="Consolas"/>
                <a:sym typeface="Consolas"/>
              </a:rPr>
              <a:t>&gt;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&lt;?php </a:t>
            </a:r>
            <a:r>
              <a:rPr lang="en" sz="900">
                <a:solidFill>
                  <a:srgbClr val="0086B3"/>
                </a:solidFill>
                <a:latin typeface="Consolas"/>
                <a:ea typeface="Consolas"/>
                <a:cs typeface="Consolas"/>
                <a:sym typeface="Consolas"/>
              </a:rPr>
              <a:t>print</a:t>
            </a:r>
            <a:r>
              <a:rPr lang="en" sz="900">
                <a:solidFill>
                  <a:srgbClr val="333333"/>
                </a:solidFill>
                <a:latin typeface="Consolas"/>
                <a:ea typeface="Consolas"/>
                <a:cs typeface="Consolas"/>
                <a:sym typeface="Consolas"/>
              </a:rPr>
              <a:t> render($tabs); ?&gt;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&lt;?php </a:t>
            </a:r>
            <a:r>
              <a:rPr lang="en" sz="900">
                <a:solidFill>
                  <a:srgbClr val="0086B3"/>
                </a:solidFill>
                <a:latin typeface="Consolas"/>
                <a:ea typeface="Consolas"/>
                <a:cs typeface="Consolas"/>
                <a:sym typeface="Consolas"/>
              </a:rPr>
              <a:t>print</a:t>
            </a:r>
            <a:r>
              <a:rPr lang="en" sz="900">
                <a:solidFill>
                  <a:srgbClr val="333333"/>
                </a:solidFill>
                <a:latin typeface="Consolas"/>
                <a:ea typeface="Consolas"/>
                <a:cs typeface="Consolas"/>
                <a:sym typeface="Consolas"/>
              </a:rPr>
              <a:t> render($page[</a:t>
            </a:r>
            <a:r>
              <a:rPr lang="en" sz="900">
                <a:solidFill>
                  <a:srgbClr val="183691"/>
                </a:solidFill>
                <a:latin typeface="Consolas"/>
                <a:ea typeface="Consolas"/>
                <a:cs typeface="Consolas"/>
                <a:sym typeface="Consolas"/>
              </a:rPr>
              <a:t>'help'</a:t>
            </a:r>
            <a:r>
              <a:rPr lang="en" sz="900">
                <a:solidFill>
                  <a:srgbClr val="333333"/>
                </a:solidFill>
                <a:latin typeface="Consolas"/>
                <a:ea typeface="Consolas"/>
                <a:cs typeface="Consolas"/>
                <a:sym typeface="Consolas"/>
              </a:rPr>
              <a:t>]); ?&gt;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&lt;?php </a:t>
            </a:r>
            <a:r>
              <a:rPr lang="en" sz="900">
                <a:solidFill>
                  <a:srgbClr val="A71D5D"/>
                </a:solidFill>
                <a:latin typeface="Consolas"/>
                <a:ea typeface="Consolas"/>
                <a:cs typeface="Consolas"/>
                <a:sym typeface="Consolas"/>
              </a:rPr>
              <a:t>if</a:t>
            </a:r>
            <a:r>
              <a:rPr lang="en" sz="900">
                <a:solidFill>
                  <a:srgbClr val="333333"/>
                </a:solidFill>
                <a:latin typeface="Consolas"/>
                <a:ea typeface="Consolas"/>
                <a:cs typeface="Consolas"/>
                <a:sym typeface="Consolas"/>
              </a:rPr>
              <a:t> ($action_links): ?&gt;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a:t>
            </a:r>
            <a:r>
              <a:rPr lang="en" sz="900">
                <a:solidFill>
                  <a:srgbClr val="63A35C"/>
                </a:solidFill>
                <a:latin typeface="Consolas"/>
                <a:ea typeface="Consolas"/>
                <a:cs typeface="Consolas"/>
                <a:sym typeface="Consolas"/>
              </a:rPr>
              <a:t>ul</a:t>
            </a:r>
            <a:r>
              <a:rPr lang="en" sz="900">
                <a:solidFill>
                  <a:srgbClr val="333333"/>
                </a:solidFill>
                <a:latin typeface="Consolas"/>
                <a:ea typeface="Consolas"/>
                <a:cs typeface="Consolas"/>
                <a:sym typeface="Consolas"/>
              </a:rPr>
              <a:t> </a:t>
            </a:r>
            <a:r>
              <a:rPr lang="en" sz="900">
                <a:solidFill>
                  <a:srgbClr val="795DA3"/>
                </a:solidFill>
                <a:latin typeface="Consolas"/>
                <a:ea typeface="Consolas"/>
                <a:cs typeface="Consolas"/>
                <a:sym typeface="Consolas"/>
              </a:rPr>
              <a:t>class</a:t>
            </a:r>
            <a:r>
              <a:rPr lang="en" sz="900">
                <a:solidFill>
                  <a:srgbClr val="333333"/>
                </a:solidFill>
                <a:latin typeface="Consolas"/>
                <a:ea typeface="Consolas"/>
                <a:cs typeface="Consolas"/>
                <a:sym typeface="Consolas"/>
              </a:rPr>
              <a:t>=</a:t>
            </a:r>
            <a:r>
              <a:rPr lang="en" sz="900">
                <a:solidFill>
                  <a:srgbClr val="183691"/>
                </a:solidFill>
                <a:latin typeface="Consolas"/>
                <a:ea typeface="Consolas"/>
                <a:cs typeface="Consolas"/>
                <a:sym typeface="Consolas"/>
              </a:rPr>
              <a:t>"action-links"</a:t>
            </a:r>
            <a:r>
              <a:rPr lang="en" sz="900">
                <a:solidFill>
                  <a:srgbClr val="333333"/>
                </a:solidFill>
                <a:latin typeface="Consolas"/>
                <a:ea typeface="Consolas"/>
                <a:cs typeface="Consolas"/>
                <a:sym typeface="Consolas"/>
              </a:rPr>
              <a:t>&gt;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&lt;?php </a:t>
            </a:r>
            <a:r>
              <a:rPr lang="en" sz="900">
                <a:solidFill>
                  <a:srgbClr val="0086B3"/>
                </a:solidFill>
                <a:latin typeface="Consolas"/>
                <a:ea typeface="Consolas"/>
                <a:cs typeface="Consolas"/>
                <a:sym typeface="Consolas"/>
              </a:rPr>
              <a:t>print</a:t>
            </a:r>
            <a:r>
              <a:rPr lang="en" sz="900">
                <a:solidFill>
                  <a:srgbClr val="333333"/>
                </a:solidFill>
                <a:latin typeface="Consolas"/>
                <a:ea typeface="Consolas"/>
                <a:cs typeface="Consolas"/>
                <a:sym typeface="Consolas"/>
              </a:rPr>
              <a:t> render($action_links); ?&gt;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a:t>
            </a:r>
            <a:r>
              <a:rPr lang="en" sz="900">
                <a:solidFill>
                  <a:srgbClr val="63A35C"/>
                </a:solidFill>
                <a:latin typeface="Consolas"/>
                <a:ea typeface="Consolas"/>
                <a:cs typeface="Consolas"/>
                <a:sym typeface="Consolas"/>
              </a:rPr>
              <a:t>ul</a:t>
            </a:r>
            <a:r>
              <a:rPr lang="en" sz="900">
                <a:solidFill>
                  <a:srgbClr val="333333"/>
                </a:solidFill>
                <a:latin typeface="Consolas"/>
                <a:ea typeface="Consolas"/>
                <a:cs typeface="Consolas"/>
                <a:sym typeface="Consolas"/>
              </a:rPr>
              <a:t>&gt;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&lt;?php </a:t>
            </a:r>
            <a:r>
              <a:rPr lang="en" sz="900">
                <a:solidFill>
                  <a:srgbClr val="A71D5D"/>
                </a:solidFill>
                <a:latin typeface="Consolas"/>
                <a:ea typeface="Consolas"/>
                <a:cs typeface="Consolas"/>
                <a:sym typeface="Consolas"/>
              </a:rPr>
              <a:t>endif</a:t>
            </a:r>
            <a:r>
              <a:rPr lang="en" sz="900">
                <a:solidFill>
                  <a:srgbClr val="333333"/>
                </a:solidFill>
                <a:latin typeface="Consolas"/>
                <a:ea typeface="Consolas"/>
                <a:cs typeface="Consolas"/>
                <a:sym typeface="Consolas"/>
              </a:rPr>
              <a:t>; ?&gt;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&lt;?php </a:t>
            </a:r>
            <a:r>
              <a:rPr lang="en" sz="900">
                <a:solidFill>
                  <a:srgbClr val="0086B3"/>
                </a:solidFill>
                <a:latin typeface="Consolas"/>
                <a:ea typeface="Consolas"/>
                <a:cs typeface="Consolas"/>
                <a:sym typeface="Consolas"/>
              </a:rPr>
              <a:t>print</a:t>
            </a:r>
            <a:r>
              <a:rPr lang="en" sz="900">
                <a:solidFill>
                  <a:srgbClr val="333333"/>
                </a:solidFill>
                <a:latin typeface="Consolas"/>
                <a:ea typeface="Consolas"/>
                <a:cs typeface="Consolas"/>
                <a:sym typeface="Consolas"/>
              </a:rPr>
              <a:t> render($page[</a:t>
            </a:r>
            <a:r>
              <a:rPr lang="en" sz="900">
                <a:solidFill>
                  <a:srgbClr val="183691"/>
                </a:solidFill>
                <a:latin typeface="Consolas"/>
                <a:ea typeface="Consolas"/>
                <a:cs typeface="Consolas"/>
                <a:sym typeface="Consolas"/>
              </a:rPr>
              <a:t>'content'</a:t>
            </a:r>
            <a:r>
              <a:rPr lang="en" sz="900">
                <a:solidFill>
                  <a:srgbClr val="333333"/>
                </a:solidFill>
                <a:latin typeface="Consolas"/>
                <a:ea typeface="Consolas"/>
                <a:cs typeface="Consolas"/>
                <a:sym typeface="Consolas"/>
              </a:rPr>
              <a:t>]); ?&gt;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a:t>
            </a:r>
            <a:r>
              <a:rPr lang="en" sz="900">
                <a:solidFill>
                  <a:srgbClr val="63A35C"/>
                </a:solidFill>
                <a:latin typeface="Consolas"/>
                <a:ea typeface="Consolas"/>
                <a:cs typeface="Consolas"/>
                <a:sym typeface="Consolas"/>
              </a:rPr>
              <a:t>div</a:t>
            </a:r>
            <a:r>
              <a:rPr lang="en" sz="900">
                <a:solidFill>
                  <a:srgbClr val="333333"/>
                </a:solidFill>
                <a:latin typeface="Consolas"/>
                <a:ea typeface="Consolas"/>
                <a:cs typeface="Consolas"/>
                <a:sym typeface="Consolas"/>
              </a:rPr>
              <a:t>&gt;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a:r>
            <a:br>
              <a:rPr lang="en" sz="900">
                <a:solidFill>
                  <a:srgbClr val="333333"/>
                </a:solidFill>
                <a:latin typeface="Consolas"/>
                <a:ea typeface="Consolas"/>
                <a:cs typeface="Consolas"/>
                <a:sym typeface="Consolas"/>
              </a:rPr>
            </a:br>
            <a:endParaRPr lang="en" sz="900">
              <a:solidFill>
                <a:srgbClr val="333333"/>
              </a:solidFill>
              <a:latin typeface="Consolas"/>
              <a:ea typeface="Consolas"/>
              <a:cs typeface="Consolas"/>
              <a:sym typeface="Consolas"/>
            </a:endParaRP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&lt;?php </a:t>
            </a:r>
            <a:r>
              <a:rPr lang="en" sz="900">
                <a:solidFill>
                  <a:srgbClr val="0086B3"/>
                </a:solidFill>
                <a:latin typeface="Consolas"/>
                <a:ea typeface="Consolas"/>
                <a:cs typeface="Consolas"/>
                <a:sym typeface="Consolas"/>
              </a:rPr>
              <a:t>print</a:t>
            </a:r>
            <a:r>
              <a:rPr lang="en" sz="900">
                <a:solidFill>
                  <a:srgbClr val="333333"/>
                </a:solidFill>
                <a:latin typeface="Consolas"/>
                <a:ea typeface="Consolas"/>
                <a:cs typeface="Consolas"/>
                <a:sym typeface="Consolas"/>
              </a:rPr>
              <a:t> render($page[</a:t>
            </a:r>
            <a:r>
              <a:rPr lang="en" sz="900">
                <a:solidFill>
                  <a:srgbClr val="183691"/>
                </a:solidFill>
                <a:latin typeface="Consolas"/>
                <a:ea typeface="Consolas"/>
                <a:cs typeface="Consolas"/>
                <a:sym typeface="Consolas"/>
              </a:rPr>
              <a:t>'sidebar_first'</a:t>
            </a:r>
            <a:r>
              <a:rPr lang="en" sz="900">
                <a:solidFill>
                  <a:srgbClr val="333333"/>
                </a:solidFill>
                <a:latin typeface="Consolas"/>
                <a:ea typeface="Consolas"/>
                <a:cs typeface="Consolas"/>
                <a:sym typeface="Consolas"/>
              </a:rPr>
              <a:t>]); ?&gt;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&lt;?php </a:t>
            </a:r>
            <a:r>
              <a:rPr lang="en" sz="900">
                <a:solidFill>
                  <a:srgbClr val="0086B3"/>
                </a:solidFill>
                <a:latin typeface="Consolas"/>
                <a:ea typeface="Consolas"/>
                <a:cs typeface="Consolas"/>
                <a:sym typeface="Consolas"/>
              </a:rPr>
              <a:t>print</a:t>
            </a:r>
            <a:r>
              <a:rPr lang="en" sz="900">
                <a:solidFill>
                  <a:srgbClr val="333333"/>
                </a:solidFill>
                <a:latin typeface="Consolas"/>
                <a:ea typeface="Consolas"/>
                <a:cs typeface="Consolas"/>
                <a:sym typeface="Consolas"/>
              </a:rPr>
              <a:t> render($page[</a:t>
            </a:r>
            <a:r>
              <a:rPr lang="en" sz="900">
                <a:solidFill>
                  <a:srgbClr val="183691"/>
                </a:solidFill>
                <a:latin typeface="Consolas"/>
                <a:ea typeface="Consolas"/>
                <a:cs typeface="Consolas"/>
                <a:sym typeface="Consolas"/>
              </a:rPr>
              <a:t>'sidebar_second'</a:t>
            </a:r>
            <a:r>
              <a:rPr lang="en" sz="900">
                <a:solidFill>
                  <a:srgbClr val="333333"/>
                </a:solidFill>
                <a:latin typeface="Consolas"/>
                <a:ea typeface="Consolas"/>
                <a:cs typeface="Consolas"/>
                <a:sym typeface="Consolas"/>
              </a:rPr>
              <a:t>]); ?&gt;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a:t>
            </a:r>
            <a:r>
              <a:rPr lang="en" sz="900">
                <a:solidFill>
                  <a:srgbClr val="63A35C"/>
                </a:solidFill>
                <a:latin typeface="Consolas"/>
                <a:ea typeface="Consolas"/>
                <a:cs typeface="Consolas"/>
                <a:sym typeface="Consolas"/>
              </a:rPr>
              <a:t>div</a:t>
            </a:r>
            <a:r>
              <a:rPr lang="en" sz="900">
                <a:solidFill>
                  <a:srgbClr val="333333"/>
                </a:solidFill>
                <a:latin typeface="Consolas"/>
                <a:ea typeface="Consolas"/>
                <a:cs typeface="Consolas"/>
                <a:sym typeface="Consolas"/>
              </a:rPr>
              <a:t>&gt;</a:t>
            </a:r>
          </a:p>
          <a:p>
            <a:pPr lvl="0" rtl="0">
              <a:lnSpc>
                <a:spcPct val="109200"/>
              </a:lnSpc>
              <a:spcBef>
                <a:spcPts val="0"/>
              </a:spcBef>
              <a:spcAft>
                <a:spcPts val="0"/>
              </a:spcAft>
              <a:buNone/>
            </a:pPr>
            <a:r>
              <a:rPr lang="en" sz="900">
                <a:solidFill>
                  <a:srgbClr val="333333"/>
                </a:solidFill>
                <a:latin typeface="Consolas"/>
                <a:ea typeface="Consolas"/>
                <a:cs typeface="Consolas"/>
                <a:sym typeface="Consolas"/>
              </a:rPr>
              <a:t>   &lt;/</a:t>
            </a:r>
            <a:r>
              <a:rPr lang="en" sz="900">
                <a:solidFill>
                  <a:srgbClr val="63A35C"/>
                </a:solidFill>
                <a:latin typeface="Consolas"/>
                <a:ea typeface="Consolas"/>
                <a:cs typeface="Consolas"/>
                <a:sym typeface="Consolas"/>
              </a:rPr>
              <a:t>div</a:t>
            </a:r>
            <a:r>
              <a:rPr lang="en" sz="900">
                <a:solidFill>
                  <a:srgbClr val="333333"/>
                </a:solidFill>
                <a:latin typeface="Consolas"/>
                <a:ea typeface="Consolas"/>
                <a:cs typeface="Consolas"/>
                <a:sym typeface="Consolas"/>
              </a:rPr>
              <a:t>&gt;</a:t>
            </a:r>
          </a:p>
          <a:p>
            <a:pPr lvl="0" rtl="0">
              <a:spcBef>
                <a:spcPts val="0"/>
              </a:spcBef>
              <a:buNone/>
            </a:pPr>
            <a:endParaRPr sz="900">
              <a:solidFill>
                <a:srgbClr val="333333"/>
              </a:solidFill>
              <a:latin typeface="Consolas"/>
              <a:ea typeface="Consolas"/>
              <a:cs typeface="Consolas"/>
              <a:sym typeface="Consolas"/>
            </a:endParaRP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Twig Reference &amp; PHP Equivalent</a:t>
            </a:r>
          </a:p>
        </p:txBody>
      </p:sp>
      <p:sp>
        <p:nvSpPr>
          <p:cNvPr id="207" name="Shape 207"/>
          <p:cNvSpPr txBox="1">
            <a:spLocks noGrp="1"/>
          </p:cNvSpPr>
          <p:nvPr>
            <p:ph type="body" idx="1"/>
          </p:nvPr>
        </p:nvSpPr>
        <p:spPr>
          <a:prstGeom prst="rect">
            <a:avLst/>
          </a:prstGeom>
        </p:spPr>
        <p:txBody>
          <a:bodyPr lIns="91425" tIns="91425" rIns="91425" bIns="91425" anchor="t" anchorCtr="0">
            <a:noAutofit/>
          </a:bodyPr>
          <a:lstStyle/>
          <a:p>
            <a:pPr lvl="0" rtl="0">
              <a:spcBef>
                <a:spcPts val="0"/>
              </a:spcBef>
              <a:buNone/>
            </a:pPr>
            <a:r>
              <a:rPr lang="en" sz="1200">
                <a:latin typeface="Consolas"/>
                <a:ea typeface="Consolas"/>
                <a:cs typeface="Consolas"/>
                <a:sym typeface="Consolas"/>
              </a:rPr>
              <a:t>{{ twig_variable }}</a:t>
            </a:r>
          </a:p>
          <a:p>
            <a:pPr lvl="0" rtl="0">
              <a:spcBef>
                <a:spcPts val="0"/>
              </a:spcBef>
              <a:buNone/>
            </a:pP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if</a:t>
            </a:r>
            <a:r>
              <a:rPr lang="en" sz="1200">
                <a:latin typeface="Consolas"/>
                <a:ea typeface="Consolas"/>
                <a:cs typeface="Consolas"/>
                <a:sym typeface="Consolas"/>
              </a:rPr>
              <a:t> twig_variable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elseif</a:t>
            </a:r>
            <a:r>
              <a:rPr lang="en" sz="1200">
                <a:latin typeface="Consolas"/>
                <a:ea typeface="Consolas"/>
                <a:cs typeface="Consolas"/>
                <a:sym typeface="Consolas"/>
              </a:rPr>
              <a:t> twig_variable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else</a:t>
            </a: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endif</a:t>
            </a:r>
            <a:r>
              <a:rPr lang="en" sz="1200">
                <a:latin typeface="Consolas"/>
                <a:ea typeface="Consolas"/>
                <a:cs typeface="Consolas"/>
                <a:sym typeface="Consolas"/>
              </a:rPr>
              <a:t> %}</a:t>
            </a:r>
          </a:p>
          <a:p>
            <a:pPr lvl="0">
              <a:spcBef>
                <a:spcPts val="0"/>
              </a:spcBef>
              <a:buNone/>
            </a:pP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for</a:t>
            </a:r>
            <a:r>
              <a:rPr lang="en" sz="1200">
                <a:latin typeface="Consolas"/>
                <a:ea typeface="Consolas"/>
                <a:cs typeface="Consolas"/>
                <a:sym typeface="Consolas"/>
              </a:rPr>
              <a:t> i in 0..10 %}</a:t>
            </a:r>
            <a:br>
              <a:rPr lang="en" sz="1200">
                <a:latin typeface="Consolas"/>
                <a:ea typeface="Consolas"/>
                <a:cs typeface="Consolas"/>
                <a:sym typeface="Consolas"/>
              </a:rPr>
            </a:br>
            <a:r>
              <a:rPr lang="en" sz="1200">
                <a:latin typeface="Consolas"/>
                <a:ea typeface="Consolas"/>
                <a:cs typeface="Consolas"/>
                <a:sym typeface="Consolas"/>
              </a:rPr>
              <a:t>   {{ i }}</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A71D5D"/>
                </a:solidFill>
                <a:latin typeface="Consolas"/>
                <a:ea typeface="Consolas"/>
                <a:cs typeface="Consolas"/>
                <a:sym typeface="Consolas"/>
              </a:rPr>
              <a:t>endfor</a:t>
            </a:r>
            <a:r>
              <a:rPr lang="en" sz="1200">
                <a:latin typeface="Consolas"/>
                <a:ea typeface="Consolas"/>
                <a:cs typeface="Consolas"/>
                <a:sym typeface="Consolas"/>
              </a:rPr>
              <a:t> %}</a:t>
            </a:r>
          </a:p>
        </p:txBody>
      </p:sp>
      <p:sp>
        <p:nvSpPr>
          <p:cNvPr id="208" name="Shape 208"/>
          <p:cNvSpPr txBox="1">
            <a:spLocks noGrp="1"/>
          </p:cNvSpPr>
          <p:nvPr>
            <p:ph type="body" idx="2"/>
          </p:nvPr>
        </p:nvSpPr>
        <p:spPr>
          <a:prstGeom prst="rect">
            <a:avLst/>
          </a:prstGeom>
        </p:spPr>
        <p:txBody>
          <a:bodyPr lIns="91425" tIns="91425" rIns="91425" bIns="91425" anchor="t" anchorCtr="0">
            <a:noAutofit/>
          </a:bodyPr>
          <a:lstStyle/>
          <a:p>
            <a:pPr lvl="0" rtl="0">
              <a:spcBef>
                <a:spcPts val="0"/>
              </a:spcBef>
              <a:buNone/>
            </a:pPr>
            <a:r>
              <a:rPr lang="en">
                <a:solidFill>
                  <a:srgbClr val="A71D5D"/>
                </a:solidFill>
                <a:latin typeface="Consolas"/>
                <a:ea typeface="Consolas"/>
                <a:cs typeface="Consolas"/>
                <a:sym typeface="Consolas"/>
              </a:rPr>
              <a:t>echo</a:t>
            </a:r>
            <a:r>
              <a:rPr lang="en">
                <a:latin typeface="Consolas"/>
                <a:ea typeface="Consolas"/>
                <a:cs typeface="Consolas"/>
                <a:sym typeface="Consolas"/>
              </a:rPr>
              <a:t> $php_variable;</a:t>
            </a:r>
          </a:p>
          <a:p>
            <a:pPr lvl="0" rtl="0">
              <a:spcBef>
                <a:spcPts val="0"/>
              </a:spcBef>
              <a:buNone/>
            </a:pPr>
            <a:r>
              <a:rPr lang="en">
                <a:solidFill>
                  <a:srgbClr val="A71D5D"/>
                </a:solidFill>
                <a:latin typeface="Consolas"/>
                <a:ea typeface="Consolas"/>
                <a:cs typeface="Consolas"/>
                <a:sym typeface="Consolas"/>
              </a:rPr>
              <a:t>if</a:t>
            </a:r>
            <a:r>
              <a:rPr lang="en">
                <a:latin typeface="Consolas"/>
                <a:ea typeface="Consolas"/>
                <a:cs typeface="Consolas"/>
                <a:sym typeface="Consolas"/>
              </a:rPr>
              <a:t>($boolean)</a:t>
            </a:r>
            <a:br>
              <a:rPr lang="en">
                <a:latin typeface="Consolas"/>
                <a:ea typeface="Consolas"/>
                <a:cs typeface="Consolas"/>
                <a:sym typeface="Consolas"/>
              </a:rPr>
            </a:br>
            <a:r>
              <a:rPr lang="en">
                <a:solidFill>
                  <a:srgbClr val="A71D5D"/>
                </a:solidFill>
                <a:latin typeface="Consolas"/>
                <a:ea typeface="Consolas"/>
                <a:cs typeface="Consolas"/>
                <a:sym typeface="Consolas"/>
              </a:rPr>
              <a:t>else if</a:t>
            </a:r>
            <a:r>
              <a:rPr lang="en">
                <a:latin typeface="Consolas"/>
                <a:ea typeface="Consolas"/>
                <a:cs typeface="Consolas"/>
                <a:sym typeface="Consolas"/>
              </a:rPr>
              <a:t>($boolean)</a:t>
            </a:r>
            <a:br>
              <a:rPr lang="en">
                <a:latin typeface="Consolas"/>
                <a:ea typeface="Consolas"/>
                <a:cs typeface="Consolas"/>
                <a:sym typeface="Consolas"/>
              </a:rPr>
            </a:br>
            <a:r>
              <a:rPr lang="en">
                <a:solidFill>
                  <a:srgbClr val="A71D5D"/>
                </a:solidFill>
                <a:latin typeface="Consolas"/>
                <a:ea typeface="Consolas"/>
                <a:cs typeface="Consolas"/>
                <a:sym typeface="Consolas"/>
              </a:rPr>
              <a:t>else</a:t>
            </a:r>
          </a:p>
          <a:p>
            <a:pPr lvl="0">
              <a:spcBef>
                <a:spcPts val="0"/>
              </a:spcBef>
              <a:buNone/>
            </a:pPr>
            <a:r>
              <a:rPr lang="en">
                <a:solidFill>
                  <a:srgbClr val="A71D5D"/>
                </a:solidFill>
                <a:latin typeface="Consolas"/>
                <a:ea typeface="Consolas"/>
                <a:cs typeface="Consolas"/>
                <a:sym typeface="Consolas"/>
              </a:rPr>
              <a:t>for</a:t>
            </a:r>
            <a:r>
              <a:rPr lang="en">
                <a:latin typeface="Consolas"/>
                <a:ea typeface="Consolas"/>
                <a:cs typeface="Consolas"/>
                <a:sym typeface="Consolas"/>
              </a:rPr>
              <a:t>($i = 0; $i &lt; 10; $i++) {</a:t>
            </a:r>
            <a:br>
              <a:rPr lang="en">
                <a:latin typeface="Consolas"/>
                <a:ea typeface="Consolas"/>
                <a:cs typeface="Consolas"/>
                <a:sym typeface="Consolas"/>
              </a:rPr>
            </a:br>
            <a:r>
              <a:rPr lang="en">
                <a:latin typeface="Consolas"/>
                <a:ea typeface="Consolas"/>
                <a:cs typeface="Consolas"/>
                <a:sym typeface="Consolas"/>
              </a:rPr>
              <a:t>    echo $i;</a:t>
            </a:r>
            <a:br>
              <a:rPr lang="en">
                <a:latin typeface="Consolas"/>
                <a:ea typeface="Consolas"/>
                <a:cs typeface="Consolas"/>
                <a:sym typeface="Consolas"/>
              </a:rPr>
            </a:br>
            <a:r>
              <a:rPr lang="en">
                <a:latin typeface="Consolas"/>
                <a:ea typeface="Consolas"/>
                <a:cs typeface="Consolas"/>
                <a:sym typeface="Consolas"/>
              </a:rPr>
              <a:t>}</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Twig Variables &amp; Preprocess Functions</a:t>
            </a:r>
          </a:p>
        </p:txBody>
      </p:sp>
      <p:sp>
        <p:nvSpPr>
          <p:cNvPr id="215" name="Shape 215"/>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a:latin typeface="Consolas"/>
                <a:ea typeface="Consolas"/>
                <a:cs typeface="Consolas"/>
                <a:sym typeface="Consolas"/>
              </a:rPr>
              <a:t>&lt;</a:t>
            </a:r>
            <a:r>
              <a:rPr lang="en">
                <a:solidFill>
                  <a:srgbClr val="63A35C"/>
                </a:solidFill>
                <a:latin typeface="Consolas"/>
                <a:ea typeface="Consolas"/>
                <a:cs typeface="Consolas"/>
                <a:sym typeface="Consolas"/>
              </a:rPr>
              <a:t>body</a:t>
            </a:r>
            <a:r>
              <a:rPr lang="en">
                <a:latin typeface="Consolas"/>
                <a:ea typeface="Consolas"/>
                <a:cs typeface="Consolas"/>
                <a:sym typeface="Consolas"/>
              </a:rPr>
              <a:t> </a:t>
            </a:r>
            <a:r>
              <a:rPr lang="en">
                <a:solidFill>
                  <a:srgbClr val="183691"/>
                </a:solidFill>
                <a:latin typeface="Consolas"/>
                <a:ea typeface="Consolas"/>
                <a:cs typeface="Consolas"/>
                <a:sym typeface="Consolas"/>
              </a:rPr>
              <a:t>class=</a:t>
            </a:r>
            <a:r>
              <a:rPr lang="en">
                <a:latin typeface="Consolas"/>
                <a:ea typeface="Consolas"/>
                <a:cs typeface="Consolas"/>
                <a:sym typeface="Consolas"/>
              </a:rPr>
              <a:t>”{{ page_class }} main”&gt;</a:t>
            </a:r>
            <a:br>
              <a:rPr lang="en">
                <a:latin typeface="Consolas"/>
                <a:ea typeface="Consolas"/>
                <a:cs typeface="Consolas"/>
                <a:sym typeface="Consolas"/>
              </a:rPr>
            </a:br>
            <a:r>
              <a:rPr lang="en">
                <a:latin typeface="Consolas"/>
                <a:ea typeface="Consolas"/>
                <a:cs typeface="Consolas"/>
                <a:sym typeface="Consolas"/>
              </a:rPr>
              <a:t>    &lt;</a:t>
            </a:r>
            <a:r>
              <a:rPr lang="en">
                <a:solidFill>
                  <a:srgbClr val="63A35C"/>
                </a:solidFill>
                <a:latin typeface="Consolas"/>
                <a:ea typeface="Consolas"/>
                <a:cs typeface="Consolas"/>
                <a:sym typeface="Consolas"/>
              </a:rPr>
              <a:t>h1</a:t>
            </a:r>
            <a:r>
              <a:rPr lang="en">
                <a:latin typeface="Consolas"/>
                <a:ea typeface="Consolas"/>
                <a:cs typeface="Consolas"/>
                <a:sym typeface="Consolas"/>
              </a:rPr>
              <a:t>&gt;{{ title }} It’s awesome.&lt;/</a:t>
            </a:r>
            <a:r>
              <a:rPr lang="en">
                <a:solidFill>
                  <a:srgbClr val="63A35C"/>
                </a:solidFill>
                <a:latin typeface="Consolas"/>
                <a:ea typeface="Consolas"/>
                <a:cs typeface="Consolas"/>
                <a:sym typeface="Consolas"/>
              </a:rPr>
              <a:t>h1</a:t>
            </a:r>
            <a:r>
              <a:rPr lang="en">
                <a:latin typeface="Consolas"/>
                <a:ea typeface="Consolas"/>
                <a:cs typeface="Consolas"/>
                <a:sym typeface="Consolas"/>
              </a:rPr>
              <a:t>&gt;</a:t>
            </a:r>
            <a:br>
              <a:rPr lang="en">
                <a:latin typeface="Consolas"/>
                <a:ea typeface="Consolas"/>
                <a:cs typeface="Consolas"/>
                <a:sym typeface="Consolas"/>
              </a:rPr>
            </a:br>
            <a:r>
              <a:rPr lang="en">
                <a:latin typeface="Consolas"/>
                <a:ea typeface="Consolas"/>
                <a:cs typeface="Consolas"/>
                <a:sym typeface="Consolas"/>
              </a:rPr>
              <a:t>    ... </a:t>
            </a:r>
            <a:br>
              <a:rPr lang="en">
                <a:latin typeface="Consolas"/>
                <a:ea typeface="Consolas"/>
                <a:cs typeface="Consolas"/>
                <a:sym typeface="Consolas"/>
              </a:rPr>
            </a:br>
            <a:r>
              <a:rPr lang="en">
                <a:latin typeface="Consolas"/>
                <a:ea typeface="Consolas"/>
                <a:cs typeface="Consolas"/>
                <a:sym typeface="Consolas"/>
              </a:rPr>
              <a:t>&lt;/</a:t>
            </a:r>
            <a:r>
              <a:rPr lang="en">
                <a:solidFill>
                  <a:srgbClr val="63A35C"/>
                </a:solidFill>
                <a:latin typeface="Consolas"/>
                <a:ea typeface="Consolas"/>
                <a:cs typeface="Consolas"/>
                <a:sym typeface="Consolas"/>
              </a:rPr>
              <a:t>body</a:t>
            </a:r>
            <a:r>
              <a:rPr lang="en">
                <a:latin typeface="Consolas"/>
                <a:ea typeface="Consolas"/>
                <a:cs typeface="Consolas"/>
                <a:sym typeface="Consolas"/>
              </a:rPr>
              <a:t>&gt;</a:t>
            </a:r>
          </a:p>
        </p:txBody>
      </p:sp>
      <p:sp>
        <p:nvSpPr>
          <p:cNvPr id="216" name="Shape 216"/>
          <p:cNvSpPr txBox="1">
            <a:spLocks noGrp="1"/>
          </p:cNvSpPr>
          <p:nvPr>
            <p:ph type="body" idx="2"/>
          </p:nvPr>
        </p:nvSpPr>
        <p:spPr>
          <a:prstGeom prst="rect">
            <a:avLst/>
          </a:prstGeom>
        </p:spPr>
        <p:txBody>
          <a:bodyPr lIns="91425" tIns="91425" rIns="91425" bIns="91425" anchor="t" anchorCtr="0">
            <a:noAutofit/>
          </a:bodyPr>
          <a:lstStyle/>
          <a:p>
            <a:pPr lvl="0" rtl="0">
              <a:spcBef>
                <a:spcPts val="0"/>
              </a:spcBef>
              <a:buNone/>
            </a:pPr>
            <a:r>
              <a:rPr lang="en">
                <a:latin typeface="Consolas"/>
                <a:ea typeface="Consolas"/>
                <a:cs typeface="Consolas"/>
                <a:sym typeface="Consolas"/>
              </a:rPr>
              <a:t>&lt;</a:t>
            </a:r>
            <a:r>
              <a:rPr lang="en">
                <a:solidFill>
                  <a:srgbClr val="63A35C"/>
                </a:solidFill>
                <a:latin typeface="Consolas"/>
                <a:ea typeface="Consolas"/>
                <a:cs typeface="Consolas"/>
                <a:sym typeface="Consolas"/>
              </a:rPr>
              <a:t>body</a:t>
            </a:r>
            <a:r>
              <a:rPr lang="en">
                <a:latin typeface="Consolas"/>
                <a:ea typeface="Consolas"/>
                <a:cs typeface="Consolas"/>
                <a:sym typeface="Consolas"/>
              </a:rPr>
              <a:t> </a:t>
            </a:r>
            <a:r>
              <a:rPr lang="en">
                <a:solidFill>
                  <a:srgbClr val="183691"/>
                </a:solidFill>
                <a:latin typeface="Consolas"/>
                <a:ea typeface="Consolas"/>
                <a:cs typeface="Consolas"/>
                <a:sym typeface="Consolas"/>
              </a:rPr>
              <a:t>class=</a:t>
            </a:r>
            <a:r>
              <a:rPr lang="en">
                <a:latin typeface="Consolas"/>
                <a:ea typeface="Consolas"/>
                <a:cs typeface="Consolas"/>
                <a:sym typeface="Consolas"/>
              </a:rPr>
              <a:t>”page_dark_side main”&gt;</a:t>
            </a:r>
            <a:br>
              <a:rPr lang="en">
                <a:latin typeface="Consolas"/>
                <a:ea typeface="Consolas"/>
                <a:cs typeface="Consolas"/>
                <a:sym typeface="Consolas"/>
              </a:rPr>
            </a:br>
            <a:r>
              <a:rPr lang="en">
                <a:latin typeface="Consolas"/>
                <a:ea typeface="Consolas"/>
                <a:cs typeface="Consolas"/>
                <a:sym typeface="Consolas"/>
              </a:rPr>
              <a:t>    &lt;</a:t>
            </a:r>
            <a:r>
              <a:rPr lang="en">
                <a:solidFill>
                  <a:srgbClr val="63A35C"/>
                </a:solidFill>
                <a:latin typeface="Consolas"/>
                <a:ea typeface="Consolas"/>
                <a:cs typeface="Consolas"/>
                <a:sym typeface="Consolas"/>
              </a:rPr>
              <a:t>h1</a:t>
            </a:r>
            <a:r>
              <a:rPr lang="en">
                <a:latin typeface="Consolas"/>
                <a:ea typeface="Consolas"/>
                <a:cs typeface="Consolas"/>
                <a:sym typeface="Consolas"/>
              </a:rPr>
              <a:t>&gt;Come to the dark side. It’s</a:t>
            </a:r>
            <a:br>
              <a:rPr lang="en">
                <a:latin typeface="Consolas"/>
                <a:ea typeface="Consolas"/>
                <a:cs typeface="Consolas"/>
                <a:sym typeface="Consolas"/>
              </a:rPr>
            </a:br>
            <a:r>
              <a:rPr lang="en">
                <a:latin typeface="Consolas"/>
                <a:ea typeface="Consolas"/>
                <a:cs typeface="Consolas"/>
                <a:sym typeface="Consolas"/>
              </a:rPr>
              <a:t>        awesome.&lt;/</a:t>
            </a:r>
            <a:r>
              <a:rPr lang="en">
                <a:solidFill>
                  <a:srgbClr val="63A35C"/>
                </a:solidFill>
                <a:latin typeface="Consolas"/>
                <a:ea typeface="Consolas"/>
                <a:cs typeface="Consolas"/>
                <a:sym typeface="Consolas"/>
              </a:rPr>
              <a:t>h1</a:t>
            </a:r>
            <a:r>
              <a:rPr lang="en">
                <a:latin typeface="Consolas"/>
                <a:ea typeface="Consolas"/>
                <a:cs typeface="Consolas"/>
                <a:sym typeface="Consolas"/>
              </a:rPr>
              <a:t>&gt;</a:t>
            </a:r>
            <a:br>
              <a:rPr lang="en">
                <a:latin typeface="Consolas"/>
                <a:ea typeface="Consolas"/>
                <a:cs typeface="Consolas"/>
                <a:sym typeface="Consolas"/>
              </a:rPr>
            </a:br>
            <a:r>
              <a:rPr lang="en">
                <a:latin typeface="Consolas"/>
                <a:ea typeface="Consolas"/>
                <a:cs typeface="Consolas"/>
                <a:sym typeface="Consolas"/>
              </a:rPr>
              <a:t>    ... </a:t>
            </a:r>
            <a:br>
              <a:rPr lang="en">
                <a:latin typeface="Consolas"/>
                <a:ea typeface="Consolas"/>
                <a:cs typeface="Consolas"/>
                <a:sym typeface="Consolas"/>
              </a:rPr>
            </a:br>
            <a:r>
              <a:rPr lang="en">
                <a:latin typeface="Consolas"/>
                <a:ea typeface="Consolas"/>
                <a:cs typeface="Consolas"/>
                <a:sym typeface="Consolas"/>
              </a:rPr>
              <a:t>&lt;/</a:t>
            </a:r>
            <a:r>
              <a:rPr lang="en">
                <a:solidFill>
                  <a:srgbClr val="63A35C"/>
                </a:solidFill>
                <a:latin typeface="Consolas"/>
                <a:ea typeface="Consolas"/>
                <a:cs typeface="Consolas"/>
                <a:sym typeface="Consolas"/>
              </a:rPr>
              <a:t>body</a:t>
            </a:r>
            <a:r>
              <a:rPr lang="en">
                <a:latin typeface="Consolas"/>
                <a:ea typeface="Consolas"/>
                <a:cs typeface="Consolas"/>
                <a:sym typeface="Consolas"/>
              </a:rPr>
              <a:t>&gt;</a:t>
            </a:r>
          </a:p>
          <a:p>
            <a:pPr lvl="0">
              <a:spcBef>
                <a:spcPts val="0"/>
              </a:spcBef>
              <a:buNone/>
            </a:pPr>
            <a:endParaRP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a:t>Twig Loops and PHP Arrays</a:t>
            </a:r>
          </a:p>
        </p:txBody>
      </p:sp>
      <p:sp>
        <p:nvSpPr>
          <p:cNvPr id="222" name="Shape 222"/>
          <p:cNvSpPr txBox="1">
            <a:spLocks noGrp="1"/>
          </p:cNvSpPr>
          <p:nvPr>
            <p:ph type="body" idx="1"/>
          </p:nvPr>
        </p:nvSpPr>
        <p:spPr>
          <a:prstGeom prst="rect">
            <a:avLst/>
          </a:prstGeom>
        </p:spPr>
        <p:txBody>
          <a:bodyPr lIns="91425" tIns="91425" rIns="91425" bIns="91425" anchor="t" anchorCtr="0">
            <a:noAutofit/>
          </a:bodyPr>
          <a:lstStyle/>
          <a:p>
            <a:pPr lvl="0">
              <a:spcBef>
                <a:spcPts val="0"/>
              </a:spcBef>
              <a:buNone/>
            </a:pPr>
            <a:r>
              <a:rPr lang="en" sz="1100">
                <a:solidFill>
                  <a:srgbClr val="183691"/>
                </a:solidFill>
                <a:latin typeface="Consolas"/>
                <a:ea typeface="Consolas"/>
                <a:cs typeface="Consolas"/>
                <a:sym typeface="Consolas"/>
              </a:rPr>
              <a:t>&lt;?php</a:t>
            </a:r>
            <a:br>
              <a:rPr lang="en" sz="1100">
                <a:solidFill>
                  <a:srgbClr val="183691"/>
                </a:solidFill>
                <a:latin typeface="Consolas"/>
                <a:ea typeface="Consolas"/>
                <a:cs typeface="Consolas"/>
                <a:sym typeface="Consolas"/>
              </a:rPr>
            </a:br>
            <a:r>
              <a:rPr lang="en" sz="1100">
                <a:solidFill>
                  <a:srgbClr val="63A35C"/>
                </a:solidFill>
                <a:latin typeface="Consolas"/>
                <a:ea typeface="Consolas"/>
                <a:cs typeface="Consolas"/>
                <a:sym typeface="Consolas"/>
              </a:rPr>
              <a:t>function</a:t>
            </a:r>
            <a:r>
              <a:rPr lang="en" sz="1100">
                <a:latin typeface="Consolas"/>
                <a:ea typeface="Consolas"/>
                <a:cs typeface="Consolas"/>
                <a:sym typeface="Consolas"/>
              </a:rPr>
              <a:t> </a:t>
            </a:r>
            <a:r>
              <a:rPr lang="en" sz="1100">
                <a:solidFill>
                  <a:srgbClr val="A71D5D"/>
                </a:solidFill>
                <a:latin typeface="Consolas"/>
                <a:ea typeface="Consolas"/>
                <a:cs typeface="Consolas"/>
                <a:sym typeface="Consolas"/>
              </a:rPr>
              <a:t>dcu_preprocess_page</a:t>
            </a:r>
            <a:r>
              <a:rPr lang="en" sz="1100">
                <a:latin typeface="Consolas"/>
                <a:ea typeface="Consolas"/>
                <a:cs typeface="Consolas"/>
                <a:sym typeface="Consolas"/>
              </a:rPr>
              <a:t>(&amp;$variables) {</a:t>
            </a:r>
            <a:br>
              <a:rPr lang="en" sz="1100">
                <a:latin typeface="Consolas"/>
                <a:ea typeface="Consolas"/>
                <a:cs typeface="Consolas"/>
                <a:sym typeface="Consolas"/>
              </a:rPr>
            </a:br>
            <a:r>
              <a:rPr lang="en" sz="1100">
                <a:latin typeface="Consolas"/>
                <a:ea typeface="Consolas"/>
                <a:cs typeface="Consolas"/>
                <a:sym typeface="Consolas"/>
              </a:rPr>
              <a:t>    $variables[‘sessions’] = array(</a:t>
            </a:r>
            <a:br>
              <a:rPr lang="en" sz="1100">
                <a:latin typeface="Consolas"/>
                <a:ea typeface="Consolas"/>
                <a:cs typeface="Consolas"/>
                <a:sym typeface="Consolas"/>
              </a:rPr>
            </a:br>
            <a:r>
              <a:rPr lang="en" sz="1100">
                <a:latin typeface="Consolas"/>
                <a:ea typeface="Consolas"/>
                <a:cs typeface="Consolas"/>
                <a:sym typeface="Consolas"/>
              </a:rPr>
              <a:t>        ‘auditorium’ =&gt; array(</a:t>
            </a:r>
            <a:br>
              <a:rPr lang="en" sz="1100">
                <a:latin typeface="Consolas"/>
                <a:ea typeface="Consolas"/>
                <a:cs typeface="Consolas"/>
                <a:sym typeface="Consolas"/>
              </a:rPr>
            </a:br>
            <a:r>
              <a:rPr lang="en" sz="1100">
                <a:latin typeface="Consolas"/>
                <a:ea typeface="Consolas"/>
                <a:cs typeface="Consolas"/>
                <a:sym typeface="Consolas"/>
              </a:rPr>
              <a:t>            ‘title’ =&gt; ‘Drupal 8 Theming’,</a:t>
            </a:r>
            <a:br>
              <a:rPr lang="en" sz="1100">
                <a:latin typeface="Consolas"/>
                <a:ea typeface="Consolas"/>
                <a:cs typeface="Consolas"/>
                <a:sym typeface="Consolas"/>
              </a:rPr>
            </a:br>
            <a:r>
              <a:rPr lang="en" sz="1100">
                <a:latin typeface="Consolas"/>
                <a:ea typeface="Consolas"/>
                <a:cs typeface="Consolas"/>
                <a:sym typeface="Consolas"/>
              </a:rPr>
              <a:t>            ‘time =&gt; ‘11:15 AM’,</a:t>
            </a:r>
            <a:br>
              <a:rPr lang="en" sz="1100">
                <a:latin typeface="Consolas"/>
                <a:ea typeface="Consolas"/>
                <a:cs typeface="Consolas"/>
                <a:sym typeface="Consolas"/>
              </a:rPr>
            </a:br>
            <a:r>
              <a:rPr lang="en" sz="1100">
                <a:latin typeface="Consolas"/>
                <a:ea typeface="Consolas"/>
                <a:cs typeface="Consolas"/>
                <a:sym typeface="Consolas"/>
              </a:rPr>
              <a:t>        ), </a:t>
            </a:r>
            <a:br>
              <a:rPr lang="en" sz="1100">
                <a:latin typeface="Consolas"/>
                <a:ea typeface="Consolas"/>
                <a:cs typeface="Consolas"/>
                <a:sym typeface="Consolas"/>
              </a:rPr>
            </a:br>
            <a:r>
              <a:rPr lang="en" sz="1100">
                <a:latin typeface="Consolas"/>
                <a:ea typeface="Consolas"/>
                <a:cs typeface="Consolas"/>
                <a:sym typeface="Consolas"/>
              </a:rPr>
              <a:t>        ‘room_b’ =&gt; array(</a:t>
            </a:r>
            <a:br>
              <a:rPr lang="en" sz="1100">
                <a:latin typeface="Consolas"/>
                <a:ea typeface="Consolas"/>
                <a:cs typeface="Consolas"/>
                <a:sym typeface="Consolas"/>
              </a:rPr>
            </a:br>
            <a:r>
              <a:rPr lang="en" sz="1100">
                <a:latin typeface="Consolas"/>
                <a:ea typeface="Consolas"/>
                <a:cs typeface="Consolas"/>
                <a:sym typeface="Consolas"/>
              </a:rPr>
              <a:t>            ‘title’ =&gt; ‘Drulenium’,</a:t>
            </a:r>
            <a:br>
              <a:rPr lang="en" sz="1100">
                <a:latin typeface="Consolas"/>
                <a:ea typeface="Consolas"/>
                <a:cs typeface="Consolas"/>
                <a:sym typeface="Consolas"/>
              </a:rPr>
            </a:br>
            <a:r>
              <a:rPr lang="en" sz="1100">
                <a:latin typeface="Consolas"/>
                <a:ea typeface="Consolas"/>
                <a:cs typeface="Consolas"/>
                <a:sym typeface="Consolas"/>
              </a:rPr>
              <a:t>            ‘time’ =&gt; ‘11:15 AM’,</a:t>
            </a:r>
            <a:br>
              <a:rPr lang="en" sz="1100">
                <a:latin typeface="Consolas"/>
                <a:ea typeface="Consolas"/>
                <a:cs typeface="Consolas"/>
                <a:sym typeface="Consolas"/>
              </a:rPr>
            </a:br>
            <a:r>
              <a:rPr lang="en" sz="1100">
                <a:latin typeface="Consolas"/>
                <a:ea typeface="Consolas"/>
                <a:cs typeface="Consolas"/>
                <a:sym typeface="Consolas"/>
              </a:rPr>
              <a:t>        ),</a:t>
            </a:r>
            <a:br>
              <a:rPr lang="en" sz="1100">
                <a:latin typeface="Consolas"/>
                <a:ea typeface="Consolas"/>
                <a:cs typeface="Consolas"/>
                <a:sym typeface="Consolas"/>
              </a:rPr>
            </a:br>
            <a:r>
              <a:rPr lang="en" sz="1100">
                <a:latin typeface="Consolas"/>
                <a:ea typeface="Consolas"/>
                <a:cs typeface="Consolas"/>
                <a:sym typeface="Consolas"/>
              </a:rPr>
              <a:t>    );</a:t>
            </a:r>
            <a:br>
              <a:rPr lang="en" sz="1100">
                <a:latin typeface="Consolas"/>
                <a:ea typeface="Consolas"/>
                <a:cs typeface="Consolas"/>
                <a:sym typeface="Consolas"/>
              </a:rPr>
            </a:br>
            <a:r>
              <a:rPr lang="en" sz="1100">
                <a:latin typeface="Consolas"/>
                <a:ea typeface="Consolas"/>
                <a:cs typeface="Consolas"/>
                <a:sym typeface="Consolas"/>
              </a:rPr>
              <a:t>}</a:t>
            </a:r>
            <a:br>
              <a:rPr lang="en" sz="1100">
                <a:latin typeface="Consolas"/>
                <a:ea typeface="Consolas"/>
                <a:cs typeface="Consolas"/>
                <a:sym typeface="Consolas"/>
              </a:rPr>
            </a:br>
            <a:r>
              <a:rPr lang="en" sz="1100">
                <a:solidFill>
                  <a:srgbClr val="183691"/>
                </a:solidFill>
                <a:latin typeface="Consolas"/>
                <a:ea typeface="Consolas"/>
                <a:cs typeface="Consolas"/>
                <a:sym typeface="Consolas"/>
              </a:rPr>
              <a:t>?&gt;</a:t>
            </a:r>
          </a:p>
        </p:txBody>
      </p:sp>
      <p:sp>
        <p:nvSpPr>
          <p:cNvPr id="223" name="Shape 223"/>
          <p:cNvSpPr txBox="1">
            <a:spLocks noGrp="1"/>
          </p:cNvSpPr>
          <p:nvPr>
            <p:ph type="body" idx="2"/>
          </p:nvPr>
        </p:nvSpPr>
        <p:spPr>
          <a:prstGeom prst="rect">
            <a:avLst/>
          </a:prstGeom>
        </p:spPr>
        <p:txBody>
          <a:bodyPr lIns="91425" tIns="91425" rIns="91425" bIns="91425" anchor="t" anchorCtr="0">
            <a:noAutofit/>
          </a:bodyPr>
          <a:lstStyle/>
          <a:p>
            <a:pPr lvl="0" rtl="0">
              <a:spcBef>
                <a:spcPts val="0"/>
              </a:spcBef>
              <a:buNone/>
            </a:pPr>
            <a:r>
              <a:rPr lang="en" sz="1200"/>
              <a:t>{% </a:t>
            </a:r>
            <a:r>
              <a:rPr lang="en" sz="1200">
                <a:solidFill>
                  <a:srgbClr val="A71D5D"/>
                </a:solidFill>
              </a:rPr>
              <a:t>for</a:t>
            </a:r>
            <a:r>
              <a:rPr lang="en" sz="1200"/>
              <a:t> session in sessions %}</a:t>
            </a:r>
            <a:br>
              <a:rPr lang="en" sz="1200"/>
            </a:br>
            <a:r>
              <a:rPr lang="en" sz="1200"/>
              <a:t>    {{ session.title }} at {{ session.time }}</a:t>
            </a:r>
            <a:br>
              <a:rPr lang="en" sz="1200"/>
            </a:br>
            <a:r>
              <a:rPr lang="en" sz="1200"/>
              <a:t>{% </a:t>
            </a:r>
            <a:r>
              <a:rPr lang="en" sz="1200">
                <a:solidFill>
                  <a:srgbClr val="A71D5D"/>
                </a:solidFill>
              </a:rPr>
              <a:t>endfor</a:t>
            </a:r>
            <a:r>
              <a:rPr lang="en" sz="1200"/>
              <a:t> %}</a:t>
            </a:r>
          </a:p>
          <a:p>
            <a:pPr lvl="0">
              <a:spcBef>
                <a:spcPts val="0"/>
              </a:spcBef>
              <a:buNone/>
            </a:pPr>
            <a:r>
              <a:rPr lang="en" sz="1200"/>
              <a:t>Helpful note: </a:t>
            </a:r>
            <a:r>
              <a:rPr lang="en" sz="1200">
                <a:latin typeface="Consolas"/>
                <a:ea typeface="Consolas"/>
                <a:cs typeface="Consolas"/>
                <a:sym typeface="Consolas"/>
              </a:rPr>
              <a:t>{{ variable_name.key }}</a:t>
            </a:r>
            <a:r>
              <a:rPr lang="en" sz="1200"/>
              <a:t> for array elements</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dirty="0"/>
              <a:t>Now </a:t>
            </a:r>
            <a:r>
              <a:rPr lang="en" dirty="0" smtClean="0"/>
              <a:t>Implement </a:t>
            </a:r>
            <a:r>
              <a:rPr lang="en" dirty="0" smtClean="0"/>
              <a:t>Drupal </a:t>
            </a:r>
            <a:r>
              <a:rPr lang="en" dirty="0"/>
              <a:t>8 theme.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dirty="0" smtClean="0"/>
              <a:t>New Way Theming </a:t>
            </a:r>
            <a:r>
              <a:rPr lang="en" dirty="0"/>
              <a:t>in Drupal 8</a:t>
            </a:r>
          </a:p>
        </p:txBody>
      </p:sp>
      <p:sp>
        <p:nvSpPr>
          <p:cNvPr id="68" name="Shape 68"/>
          <p:cNvSpPr txBox="1">
            <a:spLocks noGrp="1"/>
          </p:cNvSpPr>
          <p:nvPr>
            <p:ph type="subTitle" idx="1"/>
          </p:nvPr>
        </p:nvSpPr>
        <p:spPr>
          <a:xfrm>
            <a:off x="1432560" y="1387548"/>
            <a:ext cx="7559040" cy="3546402"/>
          </a:xfrm>
          <a:prstGeom prst="rect">
            <a:avLst/>
          </a:prstGeom>
        </p:spPr>
        <p:txBody>
          <a:bodyPr lIns="91425" tIns="91425" rIns="91425" bIns="91425" anchor="t" anchorCtr="0">
            <a:noAutofit/>
          </a:bodyPr>
          <a:lstStyle/>
          <a:p>
            <a:pPr lvl="0"/>
            <a:r>
              <a:rPr lang="en-US" b="1" i="1" u="sng" dirty="0" smtClean="0"/>
              <a:t>Twig </a:t>
            </a:r>
            <a:r>
              <a:rPr lang="en-US" b="1" i="1" u="sng" dirty="0" smtClean="0"/>
              <a:t>template file (*.</a:t>
            </a:r>
            <a:r>
              <a:rPr lang="en-US" b="1" i="1" u="sng" dirty="0" err="1" smtClean="0"/>
              <a:t>html.twig</a:t>
            </a:r>
            <a:r>
              <a:rPr lang="en-US" b="1" i="1" u="sng" dirty="0" smtClean="0"/>
              <a:t>)</a:t>
            </a:r>
            <a:r>
              <a:rPr lang="en-US" dirty="0" smtClean="0"/>
              <a:t/>
            </a:r>
            <a:br>
              <a:rPr lang="en-US" dirty="0" smtClean="0"/>
            </a:br>
            <a:r>
              <a:rPr lang="en-US" dirty="0" smtClean="0"/>
              <a:t>The usage of Twig </a:t>
            </a:r>
            <a:r>
              <a:rPr lang="en-US" dirty="0" smtClean="0"/>
              <a:t>gives </a:t>
            </a:r>
            <a:r>
              <a:rPr lang="en-US" dirty="0" smtClean="0"/>
              <a:t>more robustness on the front-end. </a:t>
            </a:r>
            <a:r>
              <a:rPr lang="en-US" dirty="0" smtClean="0"/>
              <a:t>The </a:t>
            </a:r>
            <a:r>
              <a:rPr lang="en-US" i="1" dirty="0" smtClean="0"/>
              <a:t>new</a:t>
            </a:r>
            <a:r>
              <a:rPr lang="en-US" dirty="0" smtClean="0"/>
              <a:t> syntax is cleaner and addresses a lot of common security pitfalls. Usually all the</a:t>
            </a:r>
            <a:r>
              <a:rPr lang="en-US" i="1" dirty="0" smtClean="0"/>
              <a:t>*.</a:t>
            </a:r>
            <a:r>
              <a:rPr lang="en-US" i="1" dirty="0" err="1" smtClean="0"/>
              <a:t>html.twig</a:t>
            </a:r>
            <a:r>
              <a:rPr lang="en-US" dirty="0" smtClean="0"/>
              <a:t> files are put under the </a:t>
            </a:r>
            <a:r>
              <a:rPr lang="en-US" i="1" dirty="0" smtClean="0"/>
              <a:t>templates </a:t>
            </a:r>
            <a:r>
              <a:rPr lang="en-US" dirty="0" smtClean="0"/>
              <a:t>sub-folder.</a:t>
            </a:r>
          </a:p>
          <a:p>
            <a:pPr lvl="0">
              <a:spcBef>
                <a:spcPts val="0"/>
              </a:spcBef>
            </a:pPr>
            <a:endParaRPr lang="en"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dirty="0" smtClean="0"/>
              <a:t>Drupal 8 Basic Folder Structure</a:t>
            </a:r>
            <a:endParaRPr lang="en" dirty="0"/>
          </a:p>
        </p:txBody>
      </p:sp>
      <p:sp>
        <p:nvSpPr>
          <p:cNvPr id="68" name="Shape 68"/>
          <p:cNvSpPr txBox="1">
            <a:spLocks noGrp="1"/>
          </p:cNvSpPr>
          <p:nvPr>
            <p:ph type="subTitle" idx="1"/>
          </p:nvPr>
        </p:nvSpPr>
        <p:spPr>
          <a:xfrm>
            <a:off x="1432560" y="1387548"/>
            <a:ext cx="7559040" cy="3546402"/>
          </a:xfrm>
          <a:prstGeom prst="rect">
            <a:avLst/>
          </a:prstGeom>
        </p:spPr>
        <p:txBody>
          <a:bodyPr lIns="91425" tIns="91425" rIns="91425" bIns="91425" anchor="t" anchorCtr="0">
            <a:noAutofit/>
          </a:bodyPr>
          <a:lstStyle/>
          <a:p>
            <a:pPr lvl="0">
              <a:spcBef>
                <a:spcPts val="0"/>
              </a:spcBef>
            </a:pPr>
            <a:endParaRPr lang="en" dirty="0"/>
          </a:p>
        </p:txBody>
      </p:sp>
      <p:pic>
        <p:nvPicPr>
          <p:cNvPr id="4" name="Picture 3" descr="Screen Shot 2015-03-24 at 15.32.55">
            <a:hlinkClick r:id="rId3"/>
          </p:cNvPr>
          <p:cNvPicPr/>
          <p:nvPr/>
        </p:nvPicPr>
        <p:blipFill>
          <a:blip r:embed="rId4"/>
          <a:srcRect/>
          <a:stretch>
            <a:fillRect/>
          </a:stretch>
        </p:blipFill>
        <p:spPr bwMode="auto">
          <a:xfrm>
            <a:off x="1176337" y="1490662"/>
            <a:ext cx="7815263" cy="3443288"/>
          </a:xfrm>
          <a:prstGeom prst="rect">
            <a:avLst/>
          </a:prstGeom>
          <a:noFill/>
          <a:ln w="9525">
            <a:noFill/>
            <a:miter lim="800000"/>
            <a:headEnd/>
            <a:tailEnd/>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err="1" smtClean="0"/>
              <a:t>yourtheme.info.yml</a:t>
            </a:r>
            <a:r>
              <a:rPr lang="en-US" dirty="0" smtClean="0"/>
              <a:t/>
            </a:r>
            <a:br>
              <a:rPr lang="en-US" dirty="0" smtClean="0"/>
            </a:br>
            <a:endParaRPr lang="en" dirty="0"/>
          </a:p>
        </p:txBody>
      </p:sp>
      <p:sp>
        <p:nvSpPr>
          <p:cNvPr id="68" name="Shape 68"/>
          <p:cNvSpPr txBox="1">
            <a:spLocks noGrp="1"/>
          </p:cNvSpPr>
          <p:nvPr>
            <p:ph type="subTitle" idx="1"/>
          </p:nvPr>
        </p:nvSpPr>
        <p:spPr>
          <a:xfrm>
            <a:off x="1432560" y="1387548"/>
            <a:ext cx="7559040" cy="3546402"/>
          </a:xfrm>
          <a:prstGeom prst="rect">
            <a:avLst/>
          </a:prstGeom>
        </p:spPr>
        <p:txBody>
          <a:bodyPr lIns="91425" tIns="91425" rIns="91425" bIns="91425" anchor="t" anchorCtr="0">
            <a:noAutofit/>
          </a:bodyPr>
          <a:lstStyle/>
          <a:p>
            <a:r>
              <a:rPr lang="en-US" dirty="0" smtClean="0"/>
              <a:t>name: </a:t>
            </a:r>
            <a:r>
              <a:rPr lang="en-US" dirty="0" err="1" smtClean="0"/>
              <a:t>YourTheme</a:t>
            </a:r>
            <a:endParaRPr lang="en-US" dirty="0" smtClean="0"/>
          </a:p>
          <a:p>
            <a:r>
              <a:rPr lang="en-US" dirty="0" smtClean="0"/>
              <a:t>description: 'A Cool theme by you.'</a:t>
            </a:r>
          </a:p>
          <a:p>
            <a:r>
              <a:rPr lang="en-US" dirty="0" smtClean="0"/>
              <a:t>type: theme</a:t>
            </a:r>
          </a:p>
          <a:p>
            <a:r>
              <a:rPr lang="en-US" dirty="0" smtClean="0"/>
              <a:t>package: Custom</a:t>
            </a:r>
          </a:p>
          <a:p>
            <a:r>
              <a:rPr lang="en-US" dirty="0" smtClean="0"/>
              <a:t>base theme: classy</a:t>
            </a:r>
          </a:p>
          <a:p>
            <a:r>
              <a:rPr lang="en-US" dirty="0" smtClean="0"/>
              <a:t>core: 8.x</a:t>
            </a:r>
          </a:p>
          <a:p>
            <a:r>
              <a:rPr lang="en-US" dirty="0" smtClean="0"/>
              <a:t>screenshot: yourtheme.png</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prstGeom prst="rect">
            <a:avLst/>
          </a:prstGeom>
        </p:spPr>
        <p:txBody>
          <a:bodyPr lIns="91425" tIns="91425" rIns="91425" bIns="91425" anchor="b" anchorCtr="0">
            <a:noAutofit/>
          </a:bodyPr>
          <a:lstStyle/>
          <a:p>
            <a:pPr>
              <a:spcBef>
                <a:spcPts val="0"/>
              </a:spcBef>
            </a:pP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smtClean="0"/>
              <a:t/>
            </a:r>
            <a:br>
              <a:rPr lang="en-US" b="1" i="1" u="sng" dirty="0" smtClean="0"/>
            </a:br>
            <a:r>
              <a:rPr lang="en-US" b="1" i="1" u="sng" dirty="0" err="1" smtClean="0"/>
              <a:t>yourtheme.info.yml</a:t>
            </a:r>
            <a:r>
              <a:rPr lang="en-US" dirty="0" smtClean="0"/>
              <a:t/>
            </a:r>
            <a:br>
              <a:rPr lang="en-US" dirty="0" smtClean="0"/>
            </a:br>
            <a:endParaRPr lang="en" dirty="0"/>
          </a:p>
        </p:txBody>
      </p:sp>
      <p:sp>
        <p:nvSpPr>
          <p:cNvPr id="68" name="Shape 68"/>
          <p:cNvSpPr txBox="1">
            <a:spLocks noGrp="1"/>
          </p:cNvSpPr>
          <p:nvPr>
            <p:ph type="subTitle" idx="1"/>
          </p:nvPr>
        </p:nvSpPr>
        <p:spPr>
          <a:xfrm>
            <a:off x="1432560" y="1387548"/>
            <a:ext cx="7559040" cy="3546402"/>
          </a:xfrm>
          <a:prstGeom prst="rect">
            <a:avLst/>
          </a:prstGeom>
        </p:spPr>
        <p:txBody>
          <a:bodyPr lIns="91425" tIns="91425" rIns="91425" bIns="91425" anchor="t" anchorCtr="0">
            <a:noAutofit/>
          </a:bodyPr>
          <a:lstStyle/>
          <a:p>
            <a:r>
              <a:rPr lang="en-US" dirty="0" smtClean="0"/>
              <a:t>libraries:</a:t>
            </a:r>
          </a:p>
          <a:p>
            <a:r>
              <a:rPr lang="en-US" dirty="0" smtClean="0"/>
              <a:t>  - </a:t>
            </a:r>
            <a:r>
              <a:rPr lang="en-US" dirty="0" err="1" smtClean="0"/>
              <a:t>yourtheme</a:t>
            </a:r>
            <a:r>
              <a:rPr lang="en-US" dirty="0" smtClean="0"/>
              <a:t>/global-styling</a:t>
            </a:r>
          </a:p>
          <a:p>
            <a:r>
              <a:rPr lang="en-US" dirty="0" smtClean="0"/>
              <a:t>regions:</a:t>
            </a:r>
          </a:p>
          <a:p>
            <a:r>
              <a:rPr lang="en-US" dirty="0" smtClean="0"/>
              <a:t>  header: ‘Header’</a:t>
            </a:r>
          </a:p>
          <a:p>
            <a:r>
              <a:rPr lang="en-US" dirty="0" smtClean="0"/>
              <a:t>  </a:t>
            </a:r>
            <a:r>
              <a:rPr lang="en-US" dirty="0" err="1" smtClean="0"/>
              <a:t>primary_menu</a:t>
            </a:r>
            <a:r>
              <a:rPr lang="en-US" dirty="0" smtClean="0"/>
              <a:t>: 'Primary menu'</a:t>
            </a:r>
          </a:p>
          <a:p>
            <a:r>
              <a:rPr lang="en-US" dirty="0" smtClean="0"/>
              <a:t>  </a:t>
            </a:r>
            <a:r>
              <a:rPr lang="en-US" dirty="0" err="1" smtClean="0"/>
              <a:t>secondary_menu</a:t>
            </a:r>
            <a:r>
              <a:rPr lang="en-US" dirty="0" smtClean="0"/>
              <a:t>: 'Secondary menu'</a:t>
            </a:r>
          </a:p>
          <a:p>
            <a:r>
              <a:rPr lang="en-US" dirty="0" smtClean="0"/>
              <a:t>  help: Help</a:t>
            </a:r>
          </a:p>
          <a:p>
            <a:endParaRPr lang="en-US" dirty="0" smtClean="0"/>
          </a:p>
        </p:txBody>
      </p:sp>
    </p:spTree>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400</TotalTime>
  <Words>1901</Words>
  <PresentationFormat>On-screen Show (16:9)</PresentationFormat>
  <Paragraphs>430</Paragraphs>
  <Slides>55</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Gill Sans MT</vt:lpstr>
      <vt:lpstr>Wingdings 2</vt:lpstr>
      <vt:lpstr>Verdana</vt:lpstr>
      <vt:lpstr>Roboto</vt:lpstr>
      <vt:lpstr>Consolas</vt:lpstr>
      <vt:lpstr>Courier New</vt:lpstr>
      <vt:lpstr>Open Sans</vt:lpstr>
      <vt:lpstr>Solstice</vt:lpstr>
      <vt:lpstr>Slide 1</vt:lpstr>
      <vt:lpstr>Slide 2</vt:lpstr>
      <vt:lpstr>Theming in Drupal 8</vt:lpstr>
      <vt:lpstr>New Way Theming in Drupal 8</vt:lpstr>
      <vt:lpstr>New Way Theming in Drupal 8</vt:lpstr>
      <vt:lpstr>New Way Theming in Drupal 8</vt:lpstr>
      <vt:lpstr>Drupal 8 Basic Folder Structure</vt:lpstr>
      <vt:lpstr>    yourtheme.info.yml </vt:lpstr>
      <vt:lpstr>    yourtheme.info.yml </vt:lpstr>
      <vt:lpstr>    yourtheme.info.yml </vt:lpstr>
      <vt:lpstr>    yourtheme.info.yml </vt:lpstr>
      <vt:lpstr>     yourtheme.libraries.yml </vt:lpstr>
      <vt:lpstr>     yourtheme.libraries.yml </vt:lpstr>
      <vt:lpstr>     yourtheme.libraries.yml </vt:lpstr>
      <vt:lpstr>     Making Theme Responsive </vt:lpstr>
      <vt:lpstr>     Making Theme Responsive </vt:lpstr>
      <vt:lpstr>     Making Theme Responsive </vt:lpstr>
      <vt:lpstr>     yourtheme.theme </vt:lpstr>
      <vt:lpstr>     Twig template file (*.html.twig)  </vt:lpstr>
      <vt:lpstr>     Twig template file (*.html.twig)  </vt:lpstr>
      <vt:lpstr>         </vt:lpstr>
      <vt:lpstr>         </vt:lpstr>
      <vt:lpstr>         </vt:lpstr>
      <vt:lpstr>         </vt:lpstr>
      <vt:lpstr>         </vt:lpstr>
      <vt:lpstr>         </vt:lpstr>
      <vt:lpstr>         </vt:lpstr>
      <vt:lpstr>         </vt:lpstr>
      <vt:lpstr>Before You Begin</vt:lpstr>
      <vt:lpstr>Design the website.</vt:lpstr>
      <vt:lpstr>Develop the website using HTML and CSS</vt:lpstr>
      <vt:lpstr>Set up Drupal to begin theming</vt:lpstr>
      <vt:lpstr>Set up Drupal to begin theming</vt:lpstr>
      <vt:lpstr>Set up Drupal to begin theming</vt:lpstr>
      <vt:lpstr>Creating the Theme Files</vt:lpstr>
      <vt:lpstr>   Create the template files   </vt:lpstr>
      <vt:lpstr>   Create the template files    </vt:lpstr>
      <vt:lpstr>   Insert the Process and Pre-process functions  </vt:lpstr>
      <vt:lpstr>   Install the Theme and Finishing Touches   </vt:lpstr>
      <vt:lpstr>      </vt:lpstr>
      <vt:lpstr>File structures have changed</vt:lpstr>
      <vt:lpstr>File types have changed</vt:lpstr>
      <vt:lpstr>dcu.info</vt:lpstr>
      <vt:lpstr>dcu.info.yml</vt:lpstr>
      <vt:lpstr>Libraries</vt:lpstr>
      <vt:lpstr>dcu.libraries.yml </vt:lpstr>
      <vt:lpstr>dcu.libraries.yml - CSS</vt:lpstr>
      <vt:lpstr>dcu.libraries.yml - JS</vt:lpstr>
      <vt:lpstr>Attaching a Library to a Page</vt:lpstr>
      <vt:lpstr>The Themer’s Best Friend</vt:lpstr>
      <vt:lpstr>Templates are now done in Twig (not PHP)</vt:lpstr>
      <vt:lpstr>Twig Reference &amp; PHP Equivalent</vt:lpstr>
      <vt:lpstr>Twig Variables &amp; Preprocess Functions</vt:lpstr>
      <vt:lpstr>Twig Loops and PHP Arrays</vt:lpstr>
      <vt:lpstr>Now Implement Drupal 8 theme.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Things to Know About Theming in Drupal 8</dc:title>
  <dc:creator>Tapan</dc:creator>
  <cp:lastModifiedBy>Tapan</cp:lastModifiedBy>
  <cp:revision>60</cp:revision>
  <dcterms:modified xsi:type="dcterms:W3CDTF">2016-07-12T07:51:35Z</dcterms:modified>
</cp:coreProperties>
</file>