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7" autoAdjust="0"/>
    <p:restoredTop sz="89043" autoAdjust="0"/>
  </p:normalViewPr>
  <p:slideViewPr>
    <p:cSldViewPr>
      <p:cViewPr varScale="1">
        <p:scale>
          <a:sx n="72" d="100"/>
          <a:sy n="72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F5787-4636-46B4-9F75-BD9318F6EA37}" type="datetimeFigureOut">
              <a:rPr lang="en-GB" smtClean="0"/>
              <a:pPr/>
              <a:t>08/04/2015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E423D-0B8E-479B-BD8E-453FB371F1F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695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Note: The robot is in </a:t>
            </a:r>
            <a:r>
              <a:rPr lang="en-US" b="1" dirty="0" err="1" smtClean="0"/>
              <a:t>Aizu</a:t>
            </a:r>
            <a:r>
              <a:rPr lang="en-US" b="1" dirty="0" smtClean="0"/>
              <a:t> Chuo Hospital in Fukushima made by </a:t>
            </a:r>
            <a:r>
              <a:rPr lang="en-US" b="1" dirty="0" err="1" smtClean="0"/>
              <a:t>Tmsuk</a:t>
            </a:r>
            <a:r>
              <a:rPr lang="en-US" b="1" dirty="0" smtClean="0"/>
              <a:t> Co. Ltd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E423D-0B8E-479B-BD8E-453FB371F1F3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271BE-7601-4D12-B5D2-5CD0E84A1B94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map of our group.</a:t>
            </a:r>
            <a:r>
              <a:rPr lang="en-US" baseline="0" dirty="0" smtClean="0"/>
              <a:t> But today I am going to introduce </a:t>
            </a:r>
            <a:r>
              <a:rPr lang="en-US" baseline="0" dirty="0" err="1" smtClean="0"/>
              <a:t>Neco</a:t>
            </a:r>
            <a:r>
              <a:rPr lang="en-US" baseline="0" dirty="0" smtClean="0"/>
              <a:t> only.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098FB-0081-4DA2-80E7-15FE53DAA8C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Ministry of Economy, Trade and Industry (METI) and the New Energy and Industrial Technology Development Organization (NEDO) </a:t>
            </a:r>
            <a:r>
              <a:rPr lang="en-SG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japan</a:t>
            </a:r>
            <a:endParaRPr lang="en-SG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dirty="0" smtClean="0"/>
              <a:t>http://www.roboticsbusinessreview.com/article/webcast_investing_in_robotics_for_20151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E423D-0B8E-479B-BD8E-453FB371F1F3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Ministry of Economy, Trade and Industry (METI) and the New Energy and Industrial Technology Development Organization (NEDO) </a:t>
            </a:r>
            <a:r>
              <a:rPr lang="en-SG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japan</a:t>
            </a:r>
            <a:endParaRPr lang="en-SG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dirty="0" smtClean="0"/>
              <a:t>http://www.roboticsbusinessreview.com/article/webcast_investing_in_robotics_for_20151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E423D-0B8E-479B-BD8E-453FB371F1F3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E423D-0B8E-479B-BD8E-453FB371F1F3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i2r.a-star.edu.sg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acebook.com/i2r.research" TargetMode="External"/><Relationship Id="rId4" Type="http://schemas.openxmlformats.org/officeDocument/2006/relationships/hyperlink" Target="http://www.facebook.com/i2r.research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976" y="1916832"/>
            <a:ext cx="3708000" cy="2664296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title, </a:t>
            </a:r>
            <a:r>
              <a:rPr lang="en-US" dirty="0" err="1" smtClean="0"/>
              <a:t>GillSans</a:t>
            </a:r>
            <a:r>
              <a:rPr lang="en-US" dirty="0" smtClean="0"/>
              <a:t> Light, Size 40, bold, left aligned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76" y="4725144"/>
            <a:ext cx="3708000" cy="72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by: Name (</a:t>
            </a:r>
            <a:r>
              <a:rPr lang="en-US" dirty="0" err="1" smtClean="0"/>
              <a:t>GillSans</a:t>
            </a:r>
            <a:r>
              <a:rPr lang="en-US" dirty="0" smtClean="0"/>
              <a:t> Light, Size 20, left aligned)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518900"/>
            <a:ext cx="3708000" cy="7200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Date (</a:t>
            </a:r>
            <a:r>
              <a:rPr lang="en-US" dirty="0" err="1" smtClean="0"/>
              <a:t>GillSans</a:t>
            </a:r>
            <a:r>
              <a:rPr lang="en-US" dirty="0" smtClean="0"/>
              <a:t> Light, Size 18, left aligned)</a:t>
            </a: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12" name="Picture 15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02296" y="387852"/>
            <a:ext cx="2878708" cy="1330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3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  <p:pic>
        <p:nvPicPr>
          <p:cNvPr id="1026" name="Picture 2" descr="C:\Users\user\Desktop\Picture1a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979912"/>
            <a:ext cx="5184576" cy="476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 (Two Liner Title)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200"/>
            <a:ext cx="403860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199"/>
            <a:ext cx="403860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999EB82A-FE63-4CB7-A4AE-7F9E0FF2B9A9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. (Two Liner Title)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0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3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030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2B95AF45-5979-4072-B2A4-458C071AE69F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11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. (Two Liner Title)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CC43928C-AF7C-4F2B-8F15-88035A30049D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7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. (Two Liner Title)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15200"/>
            <a:ext cx="8229600" cy="864000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3200"/>
            <a:ext cx="511175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468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0A7AA52B-F0FD-4883-B5D8-7668969EF1B8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. (Two Liner Title)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5200"/>
            <a:ext cx="8229600" cy="864000"/>
          </a:xfrm>
        </p:spPr>
        <p:txBody>
          <a:bodyPr anchor="ctr">
            <a:noAutofit/>
          </a:bodyPr>
          <a:lstStyle>
            <a:lvl1pPr algn="ctr">
              <a:defRPr sz="2800" b="1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3200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0AA7A6A7-A9A4-44B4-B1E0-207E790B9853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CFED826E-A434-4A99-A8BF-D779115D86C1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ocuments\Strategic Marketing\Logos\I2R Corporate Slides Letterhead Logo\I2R col[Path].jp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7504" y="332656"/>
            <a:ext cx="3524250" cy="1971675"/>
          </a:xfrm>
          <a:prstGeom prst="rect">
            <a:avLst/>
          </a:prstGeom>
          <a:noFill/>
        </p:spPr>
      </p:pic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57200" y="2718048"/>
            <a:ext cx="8229600" cy="114300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7" name="Rectangle 6"/>
          <p:cNvSpPr>
            <a:spLocks/>
          </p:cNvSpPr>
          <p:nvPr userDrawn="1"/>
        </p:nvSpPr>
        <p:spPr bwMode="auto">
          <a:xfrm>
            <a:off x="460640" y="5810081"/>
            <a:ext cx="2899833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800" u="sng" dirty="0" smtClean="0">
                <a:solidFill>
                  <a:schemeClr val="tx1"/>
                </a:solidFill>
                <a:latin typeface="GillSans Light" pitchFamily="34" charset="0"/>
                <a:ea typeface="MS PGothic" pitchFamily="34" charset="-128"/>
                <a:sym typeface="Gill Sans Light" pitchFamily="34" charset="0"/>
                <a:hlinkClick r:id="rId2"/>
              </a:rPr>
              <a:t>www.i2r.a-star.edu.sg</a:t>
            </a:r>
            <a:endParaRPr lang="en-US" sz="1050" u="sng" dirty="0" smtClean="0">
              <a:solidFill>
                <a:schemeClr val="tx1"/>
              </a:solidFill>
              <a:latin typeface="GillSans Light" pitchFamily="34" charset="0"/>
              <a:ea typeface="MS PGothic" pitchFamily="34" charset="-128"/>
              <a:sym typeface="Gill Sans Light" pitchFamily="34" charset="0"/>
            </a:endParaRPr>
          </a:p>
          <a:p>
            <a:pPr algn="l"/>
            <a:r>
              <a:rPr lang="en-US" sz="1800" u="sng" dirty="0" smtClean="0">
                <a:solidFill>
                  <a:schemeClr val="tx1"/>
                </a:solidFill>
                <a:latin typeface="GillSans Light" pitchFamily="34" charset="0"/>
                <a:ea typeface="MS PGothic" pitchFamily="34" charset="-128"/>
                <a:sym typeface="Gill Sans Light" pitchFamily="34" charset="0"/>
                <a:hlinkClick r:id="rId4"/>
              </a:rPr>
              <a:t>www.facebook.com/i2r.research</a:t>
            </a:r>
            <a:endParaRPr lang="en-US" sz="1800" u="sng" dirty="0">
              <a:solidFill>
                <a:schemeClr val="tx1"/>
              </a:solidFill>
              <a:latin typeface="GillSans Light" pitchFamily="34" charset="0"/>
              <a:ea typeface="MS PGothic" pitchFamily="34" charset="-128"/>
              <a:sym typeface="Gill Sans Light" pitchFamily="34" charset="0"/>
              <a:hlinkClick r:id="rId5"/>
            </a:endParaRPr>
          </a:p>
        </p:txBody>
      </p:sp>
      <p:sp>
        <p:nvSpPr>
          <p:cNvPr id="8" name="Rectangle 14"/>
          <p:cNvSpPr>
            <a:spLocks/>
          </p:cNvSpPr>
          <p:nvPr userDrawn="1"/>
        </p:nvSpPr>
        <p:spPr bwMode="auto">
          <a:xfrm>
            <a:off x="428625" y="5457008"/>
            <a:ext cx="1089422" cy="348256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GillSans Light" pitchFamily="34" charset="0"/>
                <a:ea typeface="MS PGothic" pitchFamily="34" charset="-128"/>
              </a:rPr>
              <a:t>Online: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0" y="333790"/>
            <a:ext cx="443492" cy="5761493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492" y="333790"/>
            <a:ext cx="4031746" cy="57614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4254" y="333790"/>
            <a:ext cx="4031746" cy="57614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57200" y="762000"/>
            <a:ext cx="83058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990600" y="152400"/>
            <a:ext cx="7772400" cy="609600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altLang="zh-CN" sz="3200" kern="1200" dirty="0" smtClean="0">
                <a:solidFill>
                  <a:srgbClr val="3B3BFF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r>
              <a:rPr lang="en-US" dirty="0" smtClean="0"/>
              <a:t>Content Slide Title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0"/>
          </p:nvPr>
        </p:nvSpPr>
        <p:spPr>
          <a:xfrm>
            <a:off x="609600" y="1295400"/>
            <a:ext cx="7772400" cy="502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57200" y="762000"/>
            <a:ext cx="83058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990600" y="152400"/>
            <a:ext cx="7772400" cy="609600"/>
          </a:xfr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altLang="zh-CN" sz="3200" kern="1200" dirty="0" smtClean="0">
                <a:solidFill>
                  <a:srgbClr val="3B3BFF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r>
              <a:rPr lang="en-US" dirty="0" smtClean="0"/>
              <a:t>Content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F339A41E-0230-43DE-B14C-C36353CC505B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8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200"/>
            <a:ext cx="403860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199"/>
            <a:ext cx="403860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999EB82A-FE63-4CB7-A4AE-7F9E0FF2B9A9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0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3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030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2B95AF45-5979-4072-B2A4-458C071AE69F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11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CC43928C-AF7C-4F2B-8F15-88035A30049D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7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CFED826E-A434-4A99-A8BF-D779115D86C1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6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15200"/>
            <a:ext cx="8229600" cy="864000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3200"/>
            <a:ext cx="5111750" cy="468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468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0A7AA52B-F0FD-4883-B5D8-7668969EF1B8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5200"/>
            <a:ext cx="8229600" cy="864000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23200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0AA7A6A7-A9A4-44B4-B1E0-207E790B9853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9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. (Two Liner Title)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Two line title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GillSans</a:t>
            </a:r>
            <a:r>
              <a:rPr lang="en-US" dirty="0" smtClean="0"/>
              <a:t> Light/28pt/bold/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Updated: </a:t>
            </a:r>
            <a:fld id="{F339A41E-0230-43DE-B14C-C36353CC505B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118776" y="6666326"/>
            <a:ext cx="914401" cy="172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  <a:latin typeface="Gill Sans Ligh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Sans Light" pitchFamily="34" charset="0"/>
                <a:ea typeface="ヒラギノ角ゴ ProN W3" charset="-128"/>
                <a:cs typeface="+mn-cs"/>
                <a:sym typeface="Gill Sans" pitchFamily="34" charset="-79"/>
              </a:rPr>
              <a:t>Confidential</a:t>
            </a:r>
            <a:endParaRPr kumimoji="0" lang="en-SG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Sans Light" pitchFamily="34" charset="0"/>
              <a:ea typeface="ヒラギノ角ゴ ProN W3" charset="-128"/>
              <a:cs typeface="+mn-cs"/>
              <a:sym typeface="Gill Sans" pitchFamily="34" charset="-79"/>
            </a:endParaRPr>
          </a:p>
        </p:txBody>
      </p:sp>
      <p:pic>
        <p:nvPicPr>
          <p:cNvPr id="8" name="Picture 5" descr="C:\Users\user\Pictures\Red Banner 2.pn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7463" y="6315347"/>
            <a:ext cx="9161463" cy="3540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200"/>
            <a:ext cx="8229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One line title (</a:t>
            </a:r>
            <a:r>
              <a:rPr lang="en-US" dirty="0" err="1" smtClean="0"/>
              <a:t>GillSans</a:t>
            </a:r>
            <a:r>
              <a:rPr lang="en-US" dirty="0" smtClean="0"/>
              <a:t> Light/32pt/bold/</a:t>
            </a:r>
            <a:r>
              <a:rPr lang="en-US" dirty="0" err="1" smtClean="0"/>
              <a:t>centralised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200"/>
            <a:ext cx="8229600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9720" y="6670206"/>
            <a:ext cx="1152000" cy="10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GillSans Light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Updated: </a:t>
            </a:r>
            <a:fld id="{9B592E46-966C-436B-BF91-E806CD01B6D6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5664" y="6670206"/>
            <a:ext cx="468000" cy="10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GillSans Light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Pg </a:t>
            </a:r>
            <a:fld id="{8B658E5F-8039-45F5-9A3D-827403B1175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b="1" kern="1200" baseline="0">
          <a:solidFill>
            <a:schemeClr val="tx2"/>
          </a:solidFill>
          <a:latin typeface="GillSans Light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GillSans Light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9.xml"/><Relationship Id="rId1" Type="http://schemas.openxmlformats.org/officeDocument/2006/relationships/video" Target="file:///C:\Users\shim\Desktop\TD%20Persentation\TD%20video.mp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64904"/>
            <a:ext cx="4355976" cy="1224136"/>
          </a:xfrm>
        </p:spPr>
        <p:txBody>
          <a:bodyPr>
            <a:noAutofit/>
          </a:bodyPr>
          <a:lstStyle/>
          <a:p>
            <a:r>
              <a:rPr lang="en-US" sz="3000" dirty="0" smtClean="0"/>
              <a:t>Social Robotics</a:t>
            </a:r>
            <a:endParaRPr lang="en-SG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517232"/>
            <a:ext cx="3708000" cy="432048"/>
          </a:xfrm>
        </p:spPr>
        <p:txBody>
          <a:bodyPr/>
          <a:lstStyle/>
          <a:p>
            <a:r>
              <a:rPr lang="en-US" dirty="0" smtClean="0"/>
              <a:t>Presented by: Shim Vui Ann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5949280"/>
            <a:ext cx="3708000" cy="3583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12 March 2015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-99392"/>
            <a:ext cx="8229600" cy="864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B3BFF"/>
                </a:solidFill>
                <a:latin typeface="Times" pitchFamily="18" charset="0"/>
                <a:ea typeface="ＭＳ Ｐゴシック" pitchFamily="34" charset="-128"/>
                <a:cs typeface="Times" pitchFamily="18" charset="0"/>
              </a:rPr>
              <a:t>Research Map</a:t>
            </a:r>
            <a:endParaRPr lang="en-US" altLang="zh-CN" dirty="0">
              <a:solidFill>
                <a:srgbClr val="3B3BFF"/>
              </a:solidFill>
              <a:latin typeface="Times" pitchFamily="18" charset="0"/>
              <a:ea typeface="ＭＳ Ｐゴシック" pitchFamily="34" charset="-128"/>
              <a:cs typeface="Times" pitchFamily="18" charset="0"/>
            </a:endParaRPr>
          </a:p>
        </p:txBody>
      </p:sp>
      <p:grpSp>
        <p:nvGrpSpPr>
          <p:cNvPr id="3" name="Group 11"/>
          <p:cNvGrpSpPr>
            <a:grpSpLocks noGrp="1"/>
          </p:cNvGrpSpPr>
          <p:nvPr>
            <p:ph idx="1"/>
          </p:nvPr>
        </p:nvGrpSpPr>
        <p:grpSpPr>
          <a:xfrm>
            <a:off x="228600" y="3387749"/>
            <a:ext cx="3200608" cy="2849563"/>
            <a:chOff x="1821247" y="1752600"/>
            <a:chExt cx="4434706" cy="3883025"/>
          </a:xfrm>
        </p:grpSpPr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876166" y="2895600"/>
              <a:ext cx="2247900" cy="2016125"/>
            </a:xfrm>
            <a:prstGeom prst="ellipse">
              <a:avLst/>
            </a:prstGeom>
            <a:solidFill>
              <a:srgbClr val="0000FF">
                <a:alpha val="81000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Brain Based</a:t>
              </a:r>
              <a:br>
                <a:rPr lang="en-US" dirty="0" smtClean="0">
                  <a:solidFill>
                    <a:schemeClr val="bg1"/>
                  </a:solidFill>
                </a:rPr>
              </a:br>
              <a:r>
                <a:rPr lang="en-US" dirty="0" smtClean="0">
                  <a:solidFill>
                    <a:schemeClr val="bg1"/>
                  </a:solidFill>
                </a:rPr>
                <a:t> Model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 rot="4137747">
              <a:off x="4154103" y="2740025"/>
              <a:ext cx="2552700" cy="1524000"/>
            </a:xfrm>
            <a:prstGeom prst="ellipse">
              <a:avLst/>
            </a:prstGeom>
            <a:solidFill>
              <a:srgbClr val="CCCC00">
                <a:alpha val="83000"/>
              </a:srgbClr>
            </a:soli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r>
                <a:rPr lang="en-US" sz="2000" dirty="0"/>
                <a:t>Episodic </a:t>
              </a:r>
            </a:p>
            <a:p>
              <a:r>
                <a:rPr lang="en-US" sz="2000" dirty="0"/>
                <a:t>Memory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 rot="20251740">
              <a:off x="3752466" y="4343400"/>
              <a:ext cx="2503487" cy="1292225"/>
            </a:xfrm>
            <a:prstGeom prst="ellipse">
              <a:avLst/>
            </a:prstGeom>
            <a:solidFill>
              <a:srgbClr val="FF7C80">
                <a:alpha val="82001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Neural Coding</a:t>
              </a:r>
            </a:p>
          </p:txBody>
        </p:sp>
        <p:sp>
          <p:nvSpPr>
            <p:cNvPr id="15" name="Oval 25"/>
            <p:cNvSpPr>
              <a:spLocks noChangeArrowheads="1"/>
            </p:cNvSpPr>
            <p:nvPr/>
          </p:nvSpPr>
          <p:spPr bwMode="auto">
            <a:xfrm rot="1871384">
              <a:off x="1872382" y="4255215"/>
              <a:ext cx="2379662" cy="1311275"/>
            </a:xfrm>
            <a:prstGeom prst="ellipse">
              <a:avLst/>
            </a:prstGeom>
            <a:solidFill>
              <a:schemeClr val="hlink">
                <a:alpha val="82001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Synaptic Learning</a:t>
              </a:r>
            </a:p>
          </p:txBody>
        </p:sp>
        <p:sp>
          <p:nvSpPr>
            <p:cNvPr id="16" name="Oval 27"/>
            <p:cNvSpPr>
              <a:spLocks noChangeArrowheads="1"/>
            </p:cNvSpPr>
            <p:nvPr/>
          </p:nvSpPr>
          <p:spPr bwMode="auto">
            <a:xfrm rot="17465854">
              <a:off x="1407960" y="2591464"/>
              <a:ext cx="2360613" cy="1534040"/>
            </a:xfrm>
            <a:prstGeom prst="ellipse">
              <a:avLst/>
            </a:prstGeom>
            <a:solidFill>
              <a:srgbClr val="33CC33">
                <a:alpha val="85001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r>
                <a:rPr lang="en-US" sz="2000" dirty="0"/>
                <a:t>Associative </a:t>
              </a:r>
            </a:p>
            <a:p>
              <a:r>
                <a:rPr lang="en-US" sz="2000" dirty="0"/>
                <a:t>Memory</a:t>
              </a:r>
            </a:p>
          </p:txBody>
        </p:sp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2685666" y="1752600"/>
              <a:ext cx="2667000" cy="1371600"/>
            </a:xfrm>
            <a:prstGeom prst="ellipse">
              <a:avLst/>
            </a:prstGeom>
            <a:solidFill>
              <a:srgbClr val="FF9900">
                <a:alpha val="75999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Memory Coding</a:t>
              </a:r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514600" y="720749"/>
            <a:ext cx="4281487" cy="3311525"/>
            <a:chOff x="1306285" y="1321034"/>
            <a:chExt cx="5866520" cy="4121824"/>
          </a:xfrm>
        </p:grpSpPr>
        <p:sp>
          <p:nvSpPr>
            <p:cNvPr id="21" name="Oval 20"/>
            <p:cNvSpPr/>
            <p:nvPr/>
          </p:nvSpPr>
          <p:spPr>
            <a:xfrm>
              <a:off x="1306285" y="1321034"/>
              <a:ext cx="5866520" cy="4121824"/>
            </a:xfrm>
            <a:prstGeom prst="ellipse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800" b="1" dirty="0" err="1"/>
                <a:t>Neuro</a:t>
              </a:r>
              <a:r>
                <a:rPr lang="en-US" sz="1800" b="1" dirty="0"/>
                <a:t>-Cognitive Systems</a:t>
              </a:r>
            </a:p>
            <a:p>
              <a:pPr algn="ctr">
                <a:defRPr/>
              </a:pPr>
              <a:endParaRPr lang="en-US" sz="2000" b="1" dirty="0"/>
            </a:p>
            <a:p>
              <a:pPr algn="ctr">
                <a:defRPr/>
              </a:pPr>
              <a:endParaRPr lang="en-US" sz="2000" b="1" dirty="0"/>
            </a:p>
            <a:p>
              <a:pPr algn="ctr">
                <a:defRPr/>
              </a:pPr>
              <a:endParaRPr lang="en-US" sz="2000" b="1" dirty="0"/>
            </a:p>
            <a:p>
              <a:pPr algn="ctr">
                <a:defRPr/>
              </a:pPr>
              <a:endParaRPr lang="en-US" sz="2000" b="1" dirty="0"/>
            </a:p>
            <a:p>
              <a:pPr algn="ctr">
                <a:defRPr/>
              </a:pPr>
              <a:endParaRPr lang="en-US" sz="2000" b="1" dirty="0"/>
            </a:p>
            <a:p>
              <a:pPr algn="ctr">
                <a:defRPr/>
              </a:pPr>
              <a:endParaRPr lang="en-US" sz="1800" dirty="0"/>
            </a:p>
            <a:p>
              <a:pPr algn="ctr">
                <a:defRPr/>
              </a:pPr>
              <a:r>
                <a:rPr lang="en-US" sz="1800" b="1" dirty="0"/>
                <a:t>capable of learning and adaptation 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408519" y="2437443"/>
              <a:ext cx="2932173" cy="2149830"/>
            </a:xfrm>
            <a:prstGeom prst="ellipse">
              <a:avLst/>
            </a:prstGeom>
            <a:solidFill>
              <a:srgbClr val="00B050">
                <a:alpha val="8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1" dirty="0"/>
                <a:t>Micro-level:</a:t>
              </a:r>
            </a:p>
            <a:p>
              <a:pPr algn="ctr">
                <a:defRPr/>
              </a:pPr>
              <a:r>
                <a:rPr lang="en-US" sz="1800" dirty="0"/>
                <a:t>Neural Circuits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918702" y="2453251"/>
              <a:ext cx="2947400" cy="2118214"/>
            </a:xfrm>
            <a:prstGeom prst="ellipse">
              <a:avLst/>
            </a:prstGeom>
            <a:solidFill>
              <a:srgbClr val="A123FF">
                <a:alpha val="8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b="1" dirty="0"/>
                <a:t>Macro-level:</a:t>
              </a:r>
            </a:p>
            <a:p>
              <a:pPr algn="ctr">
                <a:defRPr/>
              </a:pPr>
              <a:r>
                <a:rPr lang="en-US" sz="1800" dirty="0"/>
                <a:t>Intelligence</a:t>
              </a:r>
            </a:p>
          </p:txBody>
        </p:sp>
      </p:grpSp>
      <p:sp>
        <p:nvSpPr>
          <p:cNvPr id="24" name="Down Arrow 23"/>
          <p:cNvSpPr/>
          <p:nvPr/>
        </p:nvSpPr>
        <p:spPr bwMode="auto">
          <a:xfrm rot="2681649">
            <a:off x="2634045" y="2868009"/>
            <a:ext cx="457200" cy="9609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mbol" pitchFamily="-111" charset="2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19105567">
            <a:off x="6281063" y="2885009"/>
            <a:ext cx="457200" cy="9609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mbol" pitchFamily="-111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0800" y="3768749"/>
            <a:ext cx="1905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/>
              <a:t>Neco</a:t>
            </a:r>
            <a:endParaRPr lang="en-US" sz="6000" dirty="0" smtClean="0"/>
          </a:p>
          <a:p>
            <a:r>
              <a:rPr lang="en-US" sz="2400" dirty="0" err="1" smtClean="0"/>
              <a:t>NEural</a:t>
            </a:r>
            <a:r>
              <a:rPr lang="en-US" sz="2400" dirty="0" smtClean="0"/>
              <a:t> </a:t>
            </a:r>
            <a:r>
              <a:rPr lang="en-US" sz="2400" dirty="0" err="1" smtClean="0"/>
              <a:t>COgnitive</a:t>
            </a:r>
            <a:r>
              <a:rPr lang="en-US" sz="2400" dirty="0" smtClean="0"/>
              <a:t> Robot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Cognitive mapping in maze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" name="Content Placeholder 3" descr="TRO_20122281350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980728"/>
            <a:ext cx="9147441" cy="5145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Cognitive </a:t>
            </a:r>
            <a:r>
              <a:rPr lang="en-US" dirty="0"/>
              <a:t>mapping in </a:t>
            </a:r>
            <a:r>
              <a:rPr lang="en-US" dirty="0" smtClean="0"/>
              <a:t>office</a:t>
            </a:r>
            <a:endParaRPr lang="en-US" dirty="0"/>
          </a:p>
        </p:txBody>
      </p:sp>
      <p:pic>
        <p:nvPicPr>
          <p:cNvPr id="4" name="TD 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" y="1210444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Gesture recognition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47" y="1085010"/>
            <a:ext cx="8667033" cy="486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Automatic object searching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54848"/>
            <a:ext cx="8099824" cy="42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Video: Following people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567" y="1281113"/>
            <a:ext cx="8357115" cy="510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the lab</a:t>
            </a:r>
            <a:endParaRPr lang="en-US" dirty="0"/>
          </a:p>
        </p:txBody>
      </p:sp>
      <p:pic>
        <p:nvPicPr>
          <p:cNvPr id="11" name="Picture 10" descr="IJCAI_demo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932040" y="3429000"/>
            <a:ext cx="3744418" cy="2808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1640" y="29969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</a:t>
            </a:r>
            <a:r>
              <a:rPr lang="en-US" dirty="0" err="1" smtClean="0"/>
              <a:t>Sentosa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6084168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London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6237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Beijing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187624" y="602128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</a:t>
            </a:r>
            <a:r>
              <a:rPr lang="en-US" dirty="0" err="1" smtClean="0"/>
              <a:t>Serangoon</a:t>
            </a:r>
            <a:r>
              <a:rPr lang="en-US" dirty="0" smtClean="0"/>
              <a:t> Library</a:t>
            </a:r>
            <a:endParaRPr lang="en-SG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1008"/>
            <a:ext cx="45053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4448601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8852" y="764704"/>
            <a:ext cx="407147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4704"/>
            <a:ext cx="6084168" cy="334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348880"/>
            <a:ext cx="47244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1" y="4005064"/>
            <a:ext cx="4786803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304" y="0"/>
            <a:ext cx="1454696" cy="609600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85936"/>
            <a:ext cx="8424936" cy="595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3B3B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Outline</a:t>
            </a:r>
            <a:endParaRPr lang="en-SG" altLang="zh-CN" dirty="0">
              <a:solidFill>
                <a:srgbClr val="3B3BFF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Social Robotics in I2R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Core components: mapping and navigation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Robot development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- Cognitive robot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- Robot mapping and navigation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- Vision guided robot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SG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Updated: </a:t>
            </a:r>
            <a:fld id="{F339A41E-0230-43DE-B14C-C36353CC505B}" type="datetime1">
              <a:rPr lang="en-GB" smtClean="0"/>
              <a:pPr/>
              <a:t>08/04/2015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Pg </a:t>
            </a:r>
            <a:fld id="{8B658E5F-8039-45F5-9A3D-827403B1175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3000" dirty="0" smtClean="0">
                <a:solidFill>
                  <a:srgbClr val="3B3B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What is social robot?</a:t>
            </a:r>
            <a:endParaRPr lang="en-SG" altLang="zh-CN" sz="3000" dirty="0">
              <a:solidFill>
                <a:srgbClr val="3B3BFF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95536" y="908720"/>
            <a:ext cx="4186808" cy="1729736"/>
          </a:xfrm>
        </p:spPr>
        <p:txBody>
          <a:bodyPr/>
          <a:lstStyle/>
          <a:p>
            <a:r>
              <a:rPr lang="en-SG" dirty="0" smtClean="0"/>
              <a:t>Have a physical embodiment</a:t>
            </a:r>
            <a:endParaRPr lang="en-US" dirty="0" smtClean="0"/>
          </a:p>
          <a:p>
            <a:r>
              <a:rPr lang="en-US" dirty="0" smtClean="0"/>
              <a:t>Autonomous</a:t>
            </a:r>
          </a:p>
          <a:p>
            <a:r>
              <a:rPr lang="en-US" dirty="0" smtClean="0"/>
              <a:t>Interact with humans</a:t>
            </a:r>
          </a:p>
          <a:p>
            <a:r>
              <a:rPr lang="en-US" dirty="0" smtClean="0"/>
              <a:t>Understanding of social beings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Updated: </a:t>
            </a:r>
            <a:fld id="{F339A41E-0230-43DE-B14C-C36353CC505B}" type="datetime1">
              <a:rPr lang="en-GB" smtClean="0">
                <a:latin typeface="Times New Roman" pitchFamily="18" charset="0"/>
                <a:cs typeface="Times New Roman" pitchFamily="18" charset="0"/>
              </a:rPr>
              <a:pPr/>
              <a:t>08/04/2015</a:t>
            </a:fld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Pg </a:t>
            </a:r>
            <a:fld id="{8B658E5F-8039-45F5-9A3D-827403B11755}" type="slidenum">
              <a:rPr lang="en-GB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57200" y="836712"/>
            <a:ext cx="83058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25" name="Picture 5" descr="aizu-central-hospital-visitor-service-robot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293096"/>
            <a:ext cx="289560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16632"/>
            <a:ext cx="2448272" cy="407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1001" y="2492896"/>
            <a:ext cx="257465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356992"/>
            <a:ext cx="226598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SG" altLang="zh-CN" sz="3000" dirty="0" smtClean="0">
                <a:solidFill>
                  <a:srgbClr val="3B3BFF"/>
                </a:solidFill>
                <a:latin typeface="Times" pitchFamily="18" charset="0"/>
                <a:ea typeface="ＭＳ Ｐゴシック" pitchFamily="34" charset="-128"/>
                <a:cs typeface="Times" pitchFamily="18" charset="0"/>
              </a:rPr>
              <a:t>Robot Development Trends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4290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6D3F4CA-EB1E-4460-B52A-0D5EBDD1E1A5}" type="slidenum">
              <a:rPr lang="en-US">
                <a:latin typeface="Times" pitchFamily="18" charset="0"/>
                <a:cs typeface="Times" pitchFamily="18" charset="0"/>
              </a:rPr>
              <a:pPr/>
              <a:t>4</a:t>
            </a:fld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3157538" y="6334125"/>
            <a:ext cx="2895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cs typeface="Times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508426" y="1833350"/>
            <a:ext cx="7559675" cy="3886200"/>
            <a:chOff x="508426" y="1833350"/>
            <a:chExt cx="7559675" cy="3886200"/>
          </a:xfrm>
        </p:grpSpPr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508426" y="1833350"/>
              <a:ext cx="7559675" cy="981075"/>
              <a:chOff x="518" y="1344"/>
              <a:chExt cx="4762" cy="618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invGray">
              <a:xfrm>
                <a:off x="4889" y="1344"/>
                <a:ext cx="387" cy="618"/>
              </a:xfrm>
              <a:custGeom>
                <a:avLst/>
                <a:gdLst/>
                <a:ahLst/>
                <a:cxnLst>
                  <a:cxn ang="0">
                    <a:pos x="308" y="120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0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563F">
                      <a:gamma/>
                      <a:shade val="46275"/>
                      <a:invGamma/>
                    </a:srgbClr>
                  </a:gs>
                  <a:gs pos="50000">
                    <a:srgbClr val="00563F"/>
                  </a:gs>
                  <a:gs pos="100000">
                    <a:srgbClr val="00563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" pitchFamily="18" charset="0"/>
                  <a:cs typeface="Times" pitchFamily="18" charset="0"/>
                </a:endParaRPr>
              </a:p>
            </p:txBody>
          </p:sp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518" y="1344"/>
                <a:ext cx="4762" cy="617"/>
                <a:chOff x="518" y="1344"/>
                <a:chExt cx="4762" cy="617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invGray">
                <a:xfrm>
                  <a:off x="3037" y="1344"/>
                  <a:ext cx="2243" cy="395"/>
                </a:xfrm>
                <a:custGeom>
                  <a:avLst/>
                  <a:gdLst/>
                  <a:ahLst/>
                  <a:cxnLst>
                    <a:cxn ang="0">
                      <a:pos x="1478" y="284"/>
                    </a:cxn>
                    <a:cxn ang="0">
                      <a:pos x="0" y="284"/>
                    </a:cxn>
                    <a:cxn ang="0">
                      <a:pos x="446" y="0"/>
                    </a:cxn>
                    <a:cxn ang="0">
                      <a:pos x="1786" y="0"/>
                    </a:cxn>
                    <a:cxn ang="0">
                      <a:pos x="1478" y="284"/>
                    </a:cxn>
                  </a:cxnLst>
                  <a:rect l="0" t="0" r="r" b="b"/>
                  <a:pathLst>
                    <a:path w="1786" h="284">
                      <a:moveTo>
                        <a:pt x="1478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1786" y="0"/>
                      </a:lnTo>
                      <a:lnTo>
                        <a:pt x="1478" y="28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" pitchFamily="18" charset="0"/>
                    <a:cs typeface="Times" pitchFamily="18" charset="0"/>
                  </a:endParaRPr>
                </a:p>
              </p:txBody>
            </p:sp>
            <p:sp>
              <p:nvSpPr>
                <p:cNvPr id="1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576" y="1348"/>
                  <a:ext cx="30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" pitchFamily="18" charset="0"/>
                    <a:cs typeface="Times" pitchFamily="18" charset="0"/>
                  </a:endParaRPr>
                </a:p>
              </p:txBody>
            </p:sp>
            <p:sp>
              <p:nvSpPr>
                <p:cNvPr id="12" name="Rectangle 21"/>
                <p:cNvSpPr>
                  <a:spLocks noChangeArrowheads="1"/>
                </p:cNvSpPr>
                <p:nvPr/>
              </p:nvSpPr>
              <p:spPr bwMode="gray">
                <a:xfrm>
                  <a:off x="3041" y="1739"/>
                  <a:ext cx="1857" cy="22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906A">
                        <a:gamma/>
                        <a:shade val="72549"/>
                        <a:invGamma/>
                      </a:srgbClr>
                    </a:gs>
                    <a:gs pos="50000">
                      <a:srgbClr val="00906A"/>
                    </a:gs>
                    <a:gs pos="100000">
                      <a:srgbClr val="00906A">
                        <a:gamma/>
                        <a:shade val="72549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600" b="1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atin typeface="Times" pitchFamily="18" charset="0"/>
                      <a:ea typeface="宋体" charset="-122"/>
                      <a:cs typeface="Times" pitchFamily="18" charset="0"/>
                    </a:rPr>
                    <a:t>Comprehension &amp; Safety</a:t>
                  </a:r>
                  <a:endParaRPr lang="en-US" altLang="zh-CN" sz="1600" b="1" dirty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endParaRPr>
                </a:p>
              </p:txBody>
            </p:sp>
            <p:sp>
              <p:nvSpPr>
                <p:cNvPr id="1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18" y="1506"/>
                  <a:ext cx="161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b="1" dirty="0">
                      <a:solidFill>
                        <a:schemeClr val="tx2">
                          <a:lumMod val="50000"/>
                        </a:schemeClr>
                      </a:solidFill>
                      <a:latin typeface="Times" pitchFamily="18" charset="0"/>
                      <a:ea typeface="宋体" charset="-122"/>
                      <a:cs typeface="Times" pitchFamily="18" charset="0"/>
                    </a:rPr>
                    <a:t>Personal Service </a:t>
                  </a:r>
                  <a:r>
                    <a:rPr lang="en-US" altLang="zh-CN" b="1" dirty="0" smtClean="0">
                      <a:solidFill>
                        <a:schemeClr val="tx2">
                          <a:lumMod val="50000"/>
                        </a:schemeClr>
                      </a:solidFill>
                      <a:latin typeface="Times" pitchFamily="18" charset="0"/>
                      <a:ea typeface="宋体" charset="-122"/>
                      <a:cs typeface="Times" pitchFamily="18" charset="0"/>
                    </a:rPr>
                    <a:t>Robots</a:t>
                  </a:r>
                  <a:endParaRPr lang="en-US" altLang="zh-CN" b="1" dirty="0">
                    <a:solidFill>
                      <a:schemeClr val="tx2">
                        <a:lumMod val="50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endParaRPr>
                </a:p>
              </p:txBody>
            </p:sp>
          </p:grp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535415" y="2798550"/>
              <a:ext cx="6915152" cy="984250"/>
              <a:chOff x="535" y="1952"/>
              <a:chExt cx="4356" cy="620"/>
            </a:xfrm>
          </p:grpSpPr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>
                <a:off x="576" y="1963"/>
                <a:ext cx="24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" pitchFamily="18" charset="0"/>
                  <a:cs typeface="Times" pitchFamily="18" charset="0"/>
                </a:endParaRPr>
              </a:p>
            </p:txBody>
          </p:sp>
          <p:grpSp>
            <p:nvGrpSpPr>
              <p:cNvPr id="14" name="Group 33"/>
              <p:cNvGrpSpPr>
                <a:grpSpLocks/>
              </p:cNvGrpSpPr>
              <p:nvPr/>
            </p:nvGrpSpPr>
            <p:grpSpPr bwMode="auto">
              <a:xfrm>
                <a:off x="535" y="1952"/>
                <a:ext cx="4356" cy="620"/>
                <a:chOff x="535" y="1952"/>
                <a:chExt cx="4356" cy="620"/>
              </a:xfrm>
            </p:grpSpPr>
            <p:sp>
              <p:nvSpPr>
                <p:cNvPr id="17" name="Freeform 6"/>
                <p:cNvSpPr>
                  <a:spLocks/>
                </p:cNvSpPr>
                <p:nvPr/>
              </p:nvSpPr>
              <p:spPr bwMode="gray">
                <a:xfrm>
                  <a:off x="4500" y="1958"/>
                  <a:ext cx="386" cy="614"/>
                </a:xfrm>
                <a:custGeom>
                  <a:avLst/>
                  <a:gdLst/>
                  <a:ahLst/>
                  <a:cxnLst>
                    <a:cxn ang="0">
                      <a:pos x="308" y="120"/>
                    </a:cxn>
                    <a:cxn ang="0">
                      <a:pos x="0" y="442"/>
                    </a:cxn>
                    <a:cxn ang="0">
                      <a:pos x="0" y="286"/>
                    </a:cxn>
                    <a:cxn ang="0">
                      <a:pos x="308" y="0"/>
                    </a:cxn>
                    <a:cxn ang="0">
                      <a:pos x="308" y="120"/>
                    </a:cxn>
                  </a:cxnLst>
                  <a:rect l="0" t="0" r="r" b="b"/>
                  <a:pathLst>
                    <a:path w="308" h="442">
                      <a:moveTo>
                        <a:pt x="308" y="120"/>
                      </a:moveTo>
                      <a:lnTo>
                        <a:pt x="0" y="442"/>
                      </a:lnTo>
                      <a:lnTo>
                        <a:pt x="0" y="286"/>
                      </a:lnTo>
                      <a:lnTo>
                        <a:pt x="308" y="0"/>
                      </a:lnTo>
                      <a:lnTo>
                        <a:pt x="308" y="1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B1092">
                        <a:gamma/>
                        <a:shade val="46275"/>
                        <a:invGamma/>
                      </a:srgbClr>
                    </a:gs>
                    <a:gs pos="50000">
                      <a:srgbClr val="4B1092"/>
                    </a:gs>
                    <a:gs pos="100000">
                      <a:srgbClr val="4B1092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" pitchFamily="18" charset="0"/>
                    <a:cs typeface="Times" pitchFamily="18" charset="0"/>
                  </a:endParaRPr>
                </a:p>
              </p:txBody>
            </p:sp>
            <p:sp>
              <p:nvSpPr>
                <p:cNvPr id="18" name="Freeform 7"/>
                <p:cNvSpPr>
                  <a:spLocks/>
                </p:cNvSpPr>
                <p:nvPr/>
              </p:nvSpPr>
              <p:spPr bwMode="gray">
                <a:xfrm>
                  <a:off x="2480" y="1952"/>
                  <a:ext cx="2411" cy="400"/>
                </a:xfrm>
                <a:custGeom>
                  <a:avLst/>
                  <a:gdLst/>
                  <a:ahLst/>
                  <a:cxnLst>
                    <a:cxn ang="0">
                      <a:pos x="1612" y="284"/>
                    </a:cxn>
                    <a:cxn ang="0">
                      <a:pos x="0" y="284"/>
                    </a:cxn>
                    <a:cxn ang="0">
                      <a:pos x="446" y="0"/>
                    </a:cxn>
                    <a:cxn ang="0">
                      <a:pos x="1920" y="0"/>
                    </a:cxn>
                    <a:cxn ang="0">
                      <a:pos x="1612" y="284"/>
                    </a:cxn>
                  </a:cxnLst>
                  <a:rect l="0" t="0" r="r" b="b"/>
                  <a:pathLst>
                    <a:path w="1920" h="284">
                      <a:moveTo>
                        <a:pt x="1612" y="284"/>
                      </a:moveTo>
                      <a:lnTo>
                        <a:pt x="0" y="284"/>
                      </a:lnTo>
                      <a:lnTo>
                        <a:pt x="446" y="0"/>
                      </a:lnTo>
                      <a:lnTo>
                        <a:pt x="1920" y="0"/>
                      </a:lnTo>
                      <a:lnTo>
                        <a:pt x="1612" y="284"/>
                      </a:lnTo>
                      <a:close/>
                    </a:path>
                  </a:pathLst>
                </a:custGeom>
                <a:solidFill>
                  <a:srgbClr val="A77B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imes" pitchFamily="18" charset="0"/>
                    <a:cs typeface="Times" pitchFamily="18" charset="0"/>
                  </a:endParaRPr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576" y="2568"/>
                  <a:ext cx="19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latin typeface="Times" pitchFamily="18" charset="0"/>
                    <a:cs typeface="Times" pitchFamily="18" charset="0"/>
                  </a:endParaRPr>
                </a:p>
              </p:txBody>
            </p:sp>
            <p:sp>
              <p:nvSpPr>
                <p:cNvPr id="20" name="Rectangle 22"/>
                <p:cNvSpPr>
                  <a:spLocks noChangeArrowheads="1"/>
                </p:cNvSpPr>
                <p:nvPr/>
              </p:nvSpPr>
              <p:spPr bwMode="gray">
                <a:xfrm>
                  <a:off x="2481" y="2352"/>
                  <a:ext cx="2023" cy="218"/>
                </a:xfrm>
                <a:prstGeom prst="rect">
                  <a:avLst/>
                </a:prstGeom>
                <a:gradFill rotWithShape="1">
                  <a:gsLst>
                    <a:gs pos="0">
                      <a:srgbClr val="8041FF">
                        <a:gamma/>
                        <a:shade val="72549"/>
                        <a:invGamma/>
                      </a:srgbClr>
                    </a:gs>
                    <a:gs pos="50000">
                      <a:srgbClr val="8041FF"/>
                    </a:gs>
                    <a:gs pos="100000">
                      <a:srgbClr val="8041FF">
                        <a:gamma/>
                        <a:shade val="72549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600" b="1" dirty="0" smtClean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Times" pitchFamily="18" charset="0"/>
                      <a:ea typeface="宋体" charset="-122"/>
                      <a:cs typeface="Times" pitchFamily="18" charset="0"/>
                    </a:rPr>
                    <a:t>Adaptability</a:t>
                  </a:r>
                  <a:endParaRPr lang="en-US" altLang="zh-CN" sz="1600" b="1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endParaRPr>
                </a:p>
              </p:txBody>
            </p:sp>
            <p:sp>
              <p:nvSpPr>
                <p:cNvPr id="2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35" y="2109"/>
                  <a:ext cx="183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b="1" dirty="0">
                      <a:solidFill>
                        <a:schemeClr val="accent1">
                          <a:lumMod val="50000"/>
                        </a:schemeClr>
                      </a:solidFill>
                      <a:latin typeface="Times" pitchFamily="18" charset="0"/>
                      <a:ea typeface="宋体" charset="-122"/>
                      <a:cs typeface="Times" pitchFamily="18" charset="0"/>
                    </a:rPr>
                    <a:t>Professional Service </a:t>
                  </a:r>
                  <a:r>
                    <a:rPr lang="en-US" altLang="zh-CN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imes" pitchFamily="18" charset="0"/>
                      <a:ea typeface="宋体" charset="-122"/>
                      <a:cs typeface="Times" pitchFamily="18" charset="0"/>
                    </a:rPr>
                    <a:t>Robots</a:t>
                  </a:r>
                  <a:endParaRPr lang="en-US" altLang="zh-CN" b="1" dirty="0">
                    <a:solidFill>
                      <a:schemeClr val="accent1">
                        <a:lumMod val="50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endParaRPr>
                </a:p>
              </p:txBody>
            </p:sp>
          </p:grp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549702" y="3771688"/>
              <a:ext cx="6278564" cy="981075"/>
              <a:chOff x="544" y="2565"/>
              <a:chExt cx="3955" cy="618"/>
            </a:xfrm>
          </p:grpSpPr>
          <p:sp>
            <p:nvSpPr>
              <p:cNvPr id="23" name="Freeform 8"/>
              <p:cNvSpPr>
                <a:spLocks/>
              </p:cNvSpPr>
              <p:nvPr/>
            </p:nvSpPr>
            <p:spPr bwMode="gray">
              <a:xfrm>
                <a:off x="4110" y="2565"/>
                <a:ext cx="385" cy="618"/>
              </a:xfrm>
              <a:custGeom>
                <a:avLst/>
                <a:gdLst/>
                <a:ahLst/>
                <a:cxnLst>
                  <a:cxn ang="0">
                    <a:pos x="306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6" y="0"/>
                  </a:cxn>
                  <a:cxn ang="0">
                    <a:pos x="306" y="122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0330A">
                      <a:gamma/>
                      <a:shade val="46275"/>
                      <a:invGamma/>
                    </a:srgbClr>
                  </a:gs>
                  <a:gs pos="50000">
                    <a:srgbClr val="90330A"/>
                  </a:gs>
                  <a:gs pos="100000">
                    <a:srgbClr val="90330A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 flipH="1">
                <a:off x="576" y="3174"/>
                <a:ext cx="1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gray">
              <a:xfrm>
                <a:off x="1927" y="2565"/>
                <a:ext cx="2572" cy="398"/>
              </a:xfrm>
              <a:custGeom>
                <a:avLst/>
                <a:gdLst/>
                <a:ahLst/>
                <a:cxnLst>
                  <a:cxn ang="0">
                    <a:pos x="1742" y="286"/>
                  </a:cxn>
                  <a:cxn ang="0">
                    <a:pos x="0" y="286"/>
                  </a:cxn>
                  <a:cxn ang="0">
                    <a:pos x="446" y="0"/>
                  </a:cxn>
                  <a:cxn ang="0">
                    <a:pos x="2048" y="0"/>
                  </a:cxn>
                  <a:cxn ang="0">
                    <a:pos x="1742" y="286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FF99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gray">
              <a:xfrm>
                <a:off x="1928" y="2963"/>
                <a:ext cx="2191" cy="217"/>
              </a:xfrm>
              <a:prstGeom prst="rect">
                <a:avLst/>
              </a:prstGeom>
              <a:gradFill rotWithShape="1">
                <a:gsLst>
                  <a:gs pos="0">
                    <a:srgbClr val="DC7150">
                      <a:gamma/>
                      <a:shade val="72549"/>
                      <a:invGamma/>
                    </a:srgbClr>
                  </a:gs>
                  <a:gs pos="50000">
                    <a:srgbClr val="DC7150"/>
                  </a:gs>
                  <a:gs pos="100000">
                    <a:srgbClr val="DC715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rPr>
                  <a:t>Mobility</a:t>
                </a:r>
                <a:endParaRPr lang="zh-CN" altLang="en-US" dirty="0">
                  <a:solidFill>
                    <a:schemeClr val="tx2">
                      <a:lumMod val="75000"/>
                    </a:schemeClr>
                  </a:solidFill>
                  <a:latin typeface="Times" pitchFamily="18" charset="0"/>
                  <a:ea typeface="宋体" charset="-122"/>
                  <a:cs typeface="Times" pitchFamily="18" charset="0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544" y="2740"/>
                <a:ext cx="106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rPr>
                  <a:t>Military </a:t>
                </a:r>
                <a:r>
                  <a:rPr lang="en-US" altLang="zh-CN" b="1" dirty="0" smtClean="0">
                    <a:solidFill>
                      <a:schemeClr val="accent2">
                        <a:lumMod val="50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rPr>
                  <a:t>robots</a:t>
                </a:r>
                <a:endParaRPr lang="en-US" altLang="zh-CN" b="1" dirty="0">
                  <a:solidFill>
                    <a:schemeClr val="accent2">
                      <a:lumMod val="50000"/>
                    </a:schemeClr>
                  </a:solidFill>
                  <a:latin typeface="Times" pitchFamily="18" charset="0"/>
                  <a:ea typeface="宋体" charset="-122"/>
                  <a:cs typeface="Times" pitchFamily="18" charset="0"/>
                </a:endParaRPr>
              </a:p>
            </p:txBody>
          </p:sp>
        </p:grpSp>
        <p:grpSp>
          <p:nvGrpSpPr>
            <p:cNvPr id="22" name="Group 31"/>
            <p:cNvGrpSpPr>
              <a:grpSpLocks/>
            </p:cNvGrpSpPr>
            <p:nvPr/>
          </p:nvGrpSpPr>
          <p:grpSpPr bwMode="auto">
            <a:xfrm>
              <a:off x="600501" y="4738475"/>
              <a:ext cx="5610225" cy="981075"/>
              <a:chOff x="576" y="3174"/>
              <a:chExt cx="3534" cy="618"/>
            </a:xfrm>
          </p:grpSpPr>
          <p:sp>
            <p:nvSpPr>
              <p:cNvPr id="29" name="Freeform 9"/>
              <p:cNvSpPr>
                <a:spLocks/>
              </p:cNvSpPr>
              <p:nvPr/>
            </p:nvSpPr>
            <p:spPr bwMode="gray">
              <a:xfrm>
                <a:off x="3723" y="3174"/>
                <a:ext cx="387" cy="618"/>
              </a:xfrm>
              <a:custGeom>
                <a:avLst/>
                <a:gdLst/>
                <a:ahLst/>
                <a:cxnLst>
                  <a:cxn ang="0">
                    <a:pos x="308" y="122"/>
                  </a:cxn>
                  <a:cxn ang="0">
                    <a:pos x="0" y="444"/>
                  </a:cxn>
                  <a:cxn ang="0">
                    <a:pos x="0" y="286"/>
                  </a:cxn>
                  <a:cxn ang="0">
                    <a:pos x="308" y="0"/>
                  </a:cxn>
                  <a:cxn ang="0">
                    <a:pos x="308" y="122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06B0E">
                      <a:gamma/>
                      <a:shade val="46275"/>
                      <a:invGamma/>
                    </a:srgbClr>
                  </a:gs>
                  <a:gs pos="50000">
                    <a:srgbClr val="906B0E"/>
                  </a:gs>
                  <a:gs pos="100000">
                    <a:srgbClr val="906B0E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30" name="Freeform 10"/>
              <p:cNvSpPr>
                <a:spLocks/>
              </p:cNvSpPr>
              <p:nvPr/>
            </p:nvSpPr>
            <p:spPr bwMode="gray">
              <a:xfrm>
                <a:off x="1372" y="3177"/>
                <a:ext cx="2738" cy="395"/>
              </a:xfrm>
              <a:custGeom>
                <a:avLst/>
                <a:gdLst/>
                <a:ahLst/>
                <a:cxnLst>
                  <a:cxn ang="0">
                    <a:pos x="1872" y="284"/>
                  </a:cxn>
                  <a:cxn ang="0">
                    <a:pos x="0" y="284"/>
                  </a:cxn>
                  <a:cxn ang="0">
                    <a:pos x="446" y="0"/>
                  </a:cxn>
                  <a:cxn ang="0">
                    <a:pos x="2180" y="0"/>
                  </a:cxn>
                  <a:cxn ang="0">
                    <a:pos x="1872" y="284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F2E1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 flipH="1">
                <a:off x="576" y="3788"/>
                <a:ext cx="7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32" name="Rectangle 25"/>
              <p:cNvSpPr>
                <a:spLocks noChangeArrowheads="1"/>
              </p:cNvSpPr>
              <p:nvPr/>
            </p:nvSpPr>
            <p:spPr bwMode="gray">
              <a:xfrm>
                <a:off x="1371" y="3573"/>
                <a:ext cx="2357" cy="217"/>
              </a:xfrm>
              <a:prstGeom prst="rect">
                <a:avLst/>
              </a:prstGeom>
              <a:gradFill rotWithShape="1">
                <a:gsLst>
                  <a:gs pos="0">
                    <a:srgbClr val="D0A11C">
                      <a:gamma/>
                      <a:shade val="72549"/>
                      <a:invGamma/>
                    </a:srgbClr>
                  </a:gs>
                  <a:gs pos="50000">
                    <a:srgbClr val="D0A11C"/>
                  </a:gs>
                  <a:gs pos="100000">
                    <a:srgbClr val="D0A11C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chemeClr val="tx2">
                        <a:lumMod val="50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rPr>
                  <a:t>Planning &amp; Control</a:t>
                </a:r>
                <a:endParaRPr lang="en-US" altLang="zh-CN" sz="2400" b="1" dirty="0">
                  <a:solidFill>
                    <a:schemeClr val="tx2">
                      <a:lumMod val="50000"/>
                    </a:schemeClr>
                  </a:solidFill>
                  <a:latin typeface="Times" pitchFamily="18" charset="0"/>
                  <a:ea typeface="宋体" charset="-122"/>
                  <a:cs typeface="Times" pitchFamily="18" charset="0"/>
                </a:endParaRP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578" y="3329"/>
                <a:ext cx="116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 dirty="0" smtClean="0">
                    <a:solidFill>
                      <a:schemeClr val="accent3">
                        <a:lumMod val="50000"/>
                      </a:schemeClr>
                    </a:solidFill>
                    <a:latin typeface="Times" pitchFamily="18" charset="0"/>
                    <a:ea typeface="宋体" charset="-122"/>
                    <a:cs typeface="Times" pitchFamily="18" charset="0"/>
                  </a:rPr>
                  <a:t>Industrial robots</a:t>
                </a:r>
              </a:p>
            </p:txBody>
          </p:sp>
        </p:grpSp>
      </p:grpSp>
      <p:sp>
        <p:nvSpPr>
          <p:cNvPr id="34" name="AutoShape 30"/>
          <p:cNvSpPr>
            <a:spLocks noChangeArrowheads="1"/>
          </p:cNvSpPr>
          <p:nvPr/>
        </p:nvSpPr>
        <p:spPr bwMode="auto">
          <a:xfrm>
            <a:off x="6414447" y="4558353"/>
            <a:ext cx="2048301" cy="600501"/>
          </a:xfrm>
          <a:prstGeom prst="wedgeRectCallout">
            <a:avLst>
              <a:gd name="adj1" fmla="val 15486"/>
              <a:gd name="adj2" fmla="val -399583"/>
            </a:avLst>
          </a:prstGeom>
          <a:gradFill rotWithShape="1">
            <a:gsLst>
              <a:gs pos="0">
                <a:srgbClr val="FFFFCC">
                  <a:alpha val="50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dirty="0" smtClean="0">
                <a:solidFill>
                  <a:srgbClr val="000066"/>
                </a:solidFill>
                <a:latin typeface="Times" pitchFamily="18" charset="0"/>
                <a:ea typeface="宋体" charset="-122"/>
                <a:cs typeface="Times" pitchFamily="18" charset="0"/>
              </a:rPr>
              <a:t>Ultimate Goal!</a:t>
            </a:r>
            <a:endParaRPr lang="en-US" altLang="zh-CN" sz="2400" dirty="0">
              <a:solidFill>
                <a:srgbClr val="000066"/>
              </a:solidFill>
              <a:latin typeface="Times" pitchFamily="18" charset="0"/>
              <a:ea typeface="宋体" charset="-122"/>
              <a:cs typeface="Times" pitchFamily="18" charset="0"/>
            </a:endParaRPr>
          </a:p>
        </p:txBody>
      </p:sp>
      <p:sp>
        <p:nvSpPr>
          <p:cNvPr id="6" name="Freeform 20"/>
          <p:cNvSpPr>
            <a:spLocks/>
          </p:cNvSpPr>
          <p:nvPr/>
        </p:nvSpPr>
        <p:spPr bwMode="invGray">
          <a:xfrm>
            <a:off x="3436086" y="3125337"/>
            <a:ext cx="765958" cy="1235597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asoro.a-star.edu.sg/images/image_publicity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4516" y="0"/>
            <a:ext cx="2400300" cy="912114"/>
          </a:xfrm>
          <a:prstGeom prst="rect">
            <a:avLst/>
          </a:prstGeom>
          <a:noFill/>
        </p:spPr>
      </p:pic>
      <p:sp>
        <p:nvSpPr>
          <p:cNvPr id="9" name="Line 36"/>
          <p:cNvSpPr>
            <a:spLocks noChangeShapeType="1"/>
          </p:cNvSpPr>
          <p:nvPr/>
        </p:nvSpPr>
        <p:spPr bwMode="auto">
          <a:xfrm>
            <a:off x="1981200" y="914400"/>
            <a:ext cx="68580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845496" y="980728"/>
            <a:ext cx="4191000" cy="2667000"/>
          </a:xfrm>
        </p:spPr>
        <p:txBody>
          <a:bodyPr/>
          <a:lstStyle/>
          <a:p>
            <a:r>
              <a:rPr lang="en-US" dirty="0" smtClean="0"/>
              <a:t>Robotic Attention</a:t>
            </a:r>
          </a:p>
          <a:p>
            <a:pPr lvl="1"/>
            <a:r>
              <a:rPr lang="en-US" sz="2000" dirty="0" smtClean="0"/>
              <a:t>Sound localization</a:t>
            </a:r>
          </a:p>
          <a:p>
            <a:pPr lvl="1"/>
            <a:r>
              <a:rPr lang="en-US" sz="2000" dirty="0" smtClean="0"/>
              <a:t>Robotic audition &amp; vision</a:t>
            </a:r>
          </a:p>
          <a:p>
            <a:pPr lvl="1"/>
            <a:r>
              <a:rPr lang="en-US" sz="2000" dirty="0" smtClean="0"/>
              <a:t>Human-robot dialogue</a:t>
            </a:r>
          </a:p>
          <a:p>
            <a:pPr lvl="1"/>
            <a:r>
              <a:rPr lang="en-US" sz="2000" dirty="0" smtClean="0"/>
              <a:t>Robotic operating system (Brain)</a:t>
            </a:r>
          </a:p>
          <a:p>
            <a:pPr lvl="1"/>
            <a:r>
              <a:rPr lang="en-US" sz="2000" dirty="0" smtClean="0"/>
              <a:t>Cognitive learning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6156593"/>
            <a:ext cx="1207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Robotic </a:t>
            </a:r>
          </a:p>
          <a:p>
            <a:r>
              <a:rPr lang="en-US" sz="2000" b="1" dirty="0" smtClean="0"/>
              <a:t>Cognition</a:t>
            </a:r>
            <a:endParaRPr lang="en-SG" sz="2000" b="1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12841" y="188069"/>
            <a:ext cx="5319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sz="3200" b="1" dirty="0" smtClean="0"/>
              <a:t>Social and Service Robotics </a:t>
            </a:r>
            <a:endParaRPr lang="en-SG" sz="3200" b="1" dirty="0"/>
          </a:p>
        </p:txBody>
      </p:sp>
      <p:pic>
        <p:nvPicPr>
          <p:cNvPr id="24" name="Picture 24" descr="NewResearch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1520" y="764704"/>
            <a:ext cx="4343400" cy="3200015"/>
          </a:xfr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29000"/>
            <a:ext cx="14763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758163"/>
            <a:ext cx="2699792" cy="209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09603" y="3558133"/>
            <a:ext cx="3514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54"/>
          <p:cNvGrpSpPr>
            <a:grpSpLocks/>
          </p:cNvGrpSpPr>
          <p:nvPr/>
        </p:nvGrpSpPr>
        <p:grpSpPr bwMode="auto">
          <a:xfrm>
            <a:off x="2771800" y="5638800"/>
            <a:ext cx="2236788" cy="1219200"/>
            <a:chOff x="5486400" y="2362200"/>
            <a:chExt cx="2237433" cy="1219200"/>
          </a:xfrm>
        </p:grpSpPr>
        <p:pic>
          <p:nvPicPr>
            <p:cNvPr id="28" name="Picture 20" descr="Olivia1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6705600" y="2362200"/>
              <a:ext cx="1018233" cy="12192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9" name="TextBox 34"/>
            <p:cNvSpPr txBox="1">
              <a:spLocks noChangeArrowheads="1"/>
            </p:cNvSpPr>
            <p:nvPr/>
          </p:nvSpPr>
          <p:spPr bwMode="auto">
            <a:xfrm>
              <a:off x="5486400" y="2514600"/>
              <a:ext cx="12192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20000"/>
                </a:spcBef>
              </a:pPr>
              <a:r>
                <a:rPr lang="en-US" sz="2000" b="1" dirty="0">
                  <a:latin typeface="Calibri" pitchFamily="34" charset="0"/>
                </a:rPr>
                <a:t>OLIVIA 2.0</a:t>
              </a:r>
            </a:p>
          </p:txBody>
        </p:sp>
      </p:grpSp>
      <p:pic>
        <p:nvPicPr>
          <p:cNvPr id="30" name="Picture 4" descr="http://images.wikia.com/startrek/images/a/a1/Human_brain_diagra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2160" y="5541784"/>
            <a:ext cx="690414" cy="695528"/>
          </a:xfrm>
          <a:prstGeom prst="rect">
            <a:avLst/>
          </a:prstGeom>
          <a:noFill/>
        </p:spPr>
      </p:pic>
      <p:grpSp>
        <p:nvGrpSpPr>
          <p:cNvPr id="31" name="Group 49"/>
          <p:cNvGrpSpPr>
            <a:grpSpLocks/>
          </p:cNvGrpSpPr>
          <p:nvPr/>
        </p:nvGrpSpPr>
        <p:grpSpPr bwMode="auto">
          <a:xfrm>
            <a:off x="7772400" y="5338763"/>
            <a:ext cx="1371600" cy="1519237"/>
            <a:chOff x="6248400" y="3815464"/>
            <a:chExt cx="1371600" cy="1518536"/>
          </a:xfrm>
        </p:grpSpPr>
        <p:pic>
          <p:nvPicPr>
            <p:cNvPr id="32" name="Picture 4" descr="D:\DOCUMENTS\PROJECTS\Home2015\coffeegal_7apr_ops 1.JPG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6248400" y="3815464"/>
              <a:ext cx="454011" cy="15185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6705600" y="4343400"/>
              <a:ext cx="914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000" b="1" dirty="0">
                  <a:latin typeface="Calibri" pitchFamily="34" charset="0"/>
                </a:rPr>
                <a:t>MIKA</a:t>
              </a:r>
              <a:endParaRPr lang="en-US" sz="2000" b="1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3758952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764704"/>
            <a:ext cx="2555776" cy="3312368"/>
          </a:xfrm>
        </p:spPr>
        <p:txBody>
          <a:bodyPr>
            <a:normAutofit/>
          </a:bodyPr>
          <a:lstStyle/>
          <a:p>
            <a:pPr marL="542925" indent="-357188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Occupancy-based SLAM</a:t>
            </a:r>
          </a:p>
          <a:p>
            <a:pPr marL="185738" indent="-185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Features: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detail information of the physical environment is required to construct the ground-truth map, accurate representation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3640" y="2924944"/>
            <a:ext cx="324036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2925" indent="-357188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Appearance-based SLAM</a:t>
            </a:r>
          </a:p>
          <a:p>
            <a:pPr marL="185738" lvl="0" indent="-185738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Features: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record partial information of the environment to construct topological map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542925" marR="0" lvl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5576" y="5013176"/>
            <a:ext cx="374441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1463" lvl="0" indent="-271463">
              <a:lnSpc>
                <a:spcPct val="110000"/>
              </a:lnSpc>
              <a:spcBef>
                <a:spcPct val="200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Neuronal Activities</a:t>
            </a:r>
          </a:p>
          <a:p>
            <a:pPr marL="271463" lvl="0" indent="-271463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Features: Spatial information - in neuronal activities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3600" y="0"/>
            <a:ext cx="3770400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260" y="764704"/>
            <a:ext cx="2951836" cy="204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9430" y="2998068"/>
            <a:ext cx="21526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676359"/>
            <a:ext cx="3635896" cy="218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0"/>
            <a:ext cx="2390800" cy="609600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908720"/>
            <a:ext cx="3419872" cy="1800200"/>
          </a:xfrm>
        </p:spPr>
        <p:txBody>
          <a:bodyPr>
            <a:normAutofit fontScale="85000" lnSpcReduction="10000"/>
          </a:bodyPr>
          <a:lstStyle/>
          <a:p>
            <a:pPr marL="542925" indent="-542925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Voxel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-based 3D mapping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Eitan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et al. 2010)</a:t>
            </a:r>
          </a:p>
          <a:p>
            <a:pPr marL="185738" indent="-185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Map: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occupancy grid to build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costmap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85738" indent="-185738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Cons: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Detailed environmental data is required, slow</a:t>
            </a:r>
          </a:p>
          <a:p>
            <a:pPr marL="542925" indent="-357188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44416" y="3068960"/>
            <a:ext cx="550810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2925" marR="0" lvl="0" indent="-5429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RatSLAM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(Milford and Wyeth 2009)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Map: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Topological’s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cognitive map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Cons: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Need to follow closely the global path</a:t>
            </a:r>
          </a:p>
          <a:p>
            <a:pPr marL="542925" marR="0" lvl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382" y="2708919"/>
            <a:ext cx="3801294" cy="20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4941168"/>
            <a:ext cx="4968552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2925" lvl="0" indent="-542925">
              <a:spcBef>
                <a:spcPct val="2000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Darwin XI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(Fleischer et al. 2007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Map: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Location as neuronal activities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Global planner: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No. 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Cons: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Small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area</a:t>
            </a:r>
          </a:p>
          <a:p>
            <a:pPr marL="542925" marR="0" lvl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725144"/>
            <a:ext cx="2540124" cy="190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1870" y="764704"/>
            <a:ext cx="340237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2123728" cy="305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dirty="0" smtClean="0">
                <a:solidFill>
                  <a:srgbClr val="3B3B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Neural Cognitive Robot (NECO) </a:t>
            </a:r>
            <a:endParaRPr lang="en-SG" altLang="zh-CN" dirty="0">
              <a:solidFill>
                <a:srgbClr val="3B3BFF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Updated: </a:t>
            </a:r>
            <a:fld id="{F339A41E-0230-43DE-B14C-C36353CC505B}" type="datetime1">
              <a:rPr lang="en-GB" smtClean="0">
                <a:latin typeface="Times New Roman" pitchFamily="18" charset="0"/>
                <a:cs typeface="Times New Roman" pitchFamily="18" charset="0"/>
              </a:rPr>
              <a:pPr/>
              <a:t>08/04/2015</a:t>
            </a:fld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Pg </a:t>
            </a:r>
            <a:fld id="{8B658E5F-8039-45F5-9A3D-827403B11755}" type="slidenum">
              <a:rPr lang="en-GB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2"/>
          <p:cNvGrpSpPr>
            <a:grpSpLocks noGrp="1"/>
          </p:cNvGrpSpPr>
          <p:nvPr>
            <p:ph idx="1"/>
          </p:nvPr>
        </p:nvGrpSpPr>
        <p:grpSpPr>
          <a:xfrm>
            <a:off x="457200" y="1123950"/>
            <a:ext cx="8229600" cy="4815163"/>
            <a:chOff x="0" y="1371600"/>
            <a:chExt cx="8915400" cy="5644913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4724400" y="2667000"/>
              <a:ext cx="685800" cy="2819400"/>
            </a:xfrm>
            <a:prstGeom prst="rightArrow">
              <a:avLst>
                <a:gd name="adj1" fmla="val 86065"/>
                <a:gd name="adj2" fmla="val 31778"/>
              </a:avLst>
            </a:prstGeom>
            <a:gradFill rotWithShape="1">
              <a:gsLst>
                <a:gs pos="0">
                  <a:srgbClr val="FFFFFF">
                    <a:alpha val="51999"/>
                  </a:srgbClr>
                </a:gs>
                <a:gs pos="100000">
                  <a:srgbClr val="FFCC6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1066800" y="3810000"/>
              <a:ext cx="3886200" cy="381000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5B84E9">
                    <a:gamma/>
                    <a:shade val="46275"/>
                    <a:invGamma/>
                  </a:srgbClr>
                </a:gs>
                <a:gs pos="50000">
                  <a:srgbClr val="5B84E9"/>
                </a:gs>
                <a:gs pos="100000">
                  <a:srgbClr val="5B84E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Brain Based Model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gray">
            <a:xfrm>
              <a:off x="381000" y="1524000"/>
              <a:ext cx="1752600" cy="381000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57C9ED">
                    <a:gamma/>
                    <a:shade val="46275"/>
                    <a:invGamma/>
                  </a:srgbClr>
                </a:gs>
                <a:gs pos="50000">
                  <a:srgbClr val="57C9ED"/>
                </a:gs>
                <a:gs pos="100000">
                  <a:srgbClr val="57C9ED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Robot Platform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gray">
            <a:xfrm>
              <a:off x="2741509" y="1524000"/>
              <a:ext cx="2418268" cy="381001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65D7A6">
                    <a:gamma/>
                    <a:shade val="46275"/>
                    <a:invGamma/>
                  </a:srgbClr>
                </a:gs>
                <a:gs pos="50000">
                  <a:srgbClr val="65D7A6"/>
                </a:gs>
                <a:gs pos="100000">
                  <a:srgbClr val="65D7A6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Peripheral Algorithms</a:t>
              </a:r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2743200" y="2133600"/>
              <a:ext cx="2260560" cy="140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Sensors</a:t>
              </a:r>
            </a:p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Actuators</a:t>
              </a:r>
            </a:p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Manipulation</a:t>
              </a:r>
            </a:p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Communication</a:t>
              </a:r>
            </a:p>
          </p:txBody>
        </p:sp>
        <p:pic>
          <p:nvPicPr>
            <p:cNvPr id="14" name="Content Placeholder 5" descr="D:\Tian Bo\ACM\Documentation\Project Report\Coldar D2\ratslam.png"/>
            <p:cNvPicPr>
              <a:picLocks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895600" y="4267200"/>
              <a:ext cx="1965325" cy="169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>
              <a:off x="2057400" y="5181600"/>
              <a:ext cx="504825" cy="576263"/>
            </a:xfrm>
            <a:prstGeom prst="chevron">
              <a:avLst>
                <a:gd name="adj" fmla="val 52514"/>
              </a:avLst>
            </a:prstGeom>
            <a:solidFill>
              <a:srgbClr val="0099CC"/>
            </a:solidFill>
            <a:ln w="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0" y="5934075"/>
              <a:ext cx="2362200" cy="108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Discovery of navigational cells in brain</a:t>
              </a: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2590800" y="5934075"/>
              <a:ext cx="2819400" cy="108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Applicable Computational Model based on brain structure and function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0" y="1371600"/>
              <a:ext cx="453596" cy="685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3875" y="3657600"/>
              <a:ext cx="453596" cy="685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pic>
          <p:nvPicPr>
            <p:cNvPr id="21" name="Picture 3" descr="D:\Tian Bo\My Pictures\00189_20121030171312.jp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562600" y="1447800"/>
              <a:ext cx="3352800" cy="18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Box 23"/>
            <p:cNvSpPr txBox="1">
              <a:spLocks noChangeArrowheads="1"/>
            </p:cNvSpPr>
            <p:nvPr/>
          </p:nvSpPr>
          <p:spPr bwMode="auto">
            <a:xfrm>
              <a:off x="5705839" y="3398525"/>
              <a:ext cx="3124200" cy="1407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The robot is able to navigate in very complex unknown environments through active cognition.</a:t>
              </a:r>
            </a:p>
          </p:txBody>
        </p:sp>
      </p:grp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457200" y="836712"/>
            <a:ext cx="83058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221087"/>
            <a:ext cx="2952328" cy="176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772816"/>
            <a:ext cx="13144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933056"/>
            <a:ext cx="1743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" name="Rectangle 5"/>
          <p:cNvSpPr>
            <a:spLocks noChangeArrowheads="1"/>
          </p:cNvSpPr>
          <p:nvPr/>
        </p:nvSpPr>
        <p:spPr bwMode="auto">
          <a:xfrm>
            <a:off x="381000" y="152400"/>
            <a:ext cx="838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3200" b="1" dirty="0" smtClean="0">
                <a:solidFill>
                  <a:srgbClr val="3B3BFF"/>
                </a:solidFill>
                <a:latin typeface="Times New Roman" pitchFamily="18" charset="0"/>
                <a:cs typeface="Times New Roman" pitchFamily="18" charset="0"/>
              </a:rPr>
              <a:t>NECO Series </a:t>
            </a:r>
            <a:endParaRPr lang="en-US" altLang="zh-CN" sz="3200" b="1" dirty="0">
              <a:solidFill>
                <a:srgbClr val="3B3B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26" name="Line 6"/>
          <p:cNvSpPr>
            <a:spLocks noChangeShapeType="1"/>
          </p:cNvSpPr>
          <p:nvPr/>
        </p:nvSpPr>
        <p:spPr bwMode="auto">
          <a:xfrm>
            <a:off x="457200" y="762000"/>
            <a:ext cx="8305800" cy="0"/>
          </a:xfrm>
          <a:prstGeom prst="line">
            <a:avLst/>
          </a:prstGeom>
          <a:noFill/>
          <a:ln w="38100">
            <a:solidFill>
              <a:srgbClr val="3B3BFF"/>
            </a:solidFill>
            <a:round/>
            <a:headEnd/>
            <a:tailEnd/>
          </a:ln>
        </p:spPr>
        <p:txBody>
          <a:bodyPr/>
          <a:lstStyle/>
          <a:p>
            <a:endParaRPr lang="en-S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D:\Tian Bo\Dropbox\Tian Bo\Conferences and Journals\IEEE-TRO\2011- Brain-like system for robotic cognition\Visuals Preparation\pics\robot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1293912"/>
            <a:ext cx="3939540" cy="1954530"/>
          </a:xfrm>
          <a:prstGeom prst="rect">
            <a:avLst/>
          </a:prstGeom>
          <a:noFill/>
        </p:spPr>
      </p:pic>
      <p:pic>
        <p:nvPicPr>
          <p:cNvPr id="6147" name="Picture 3" descr="D:\Tian Bo\Dropbox\Tian Bo\Conferences and Journals\ICRA\2014_ICRA\visual_prep\Robot Photo\robot_pp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943600" y="4058360"/>
            <a:ext cx="3200400" cy="2569552"/>
          </a:xfrm>
          <a:prstGeom prst="rect">
            <a:avLst/>
          </a:prstGeom>
          <a:noFill/>
        </p:spPr>
      </p:pic>
      <p:pic>
        <p:nvPicPr>
          <p:cNvPr id="9" name="Picture 8" descr="photo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 rot="5400000">
            <a:off x="876300" y="4456212"/>
            <a:ext cx="2590800" cy="1752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836712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NECO I and the maze environment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91291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NECO II, preliminary setup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3732312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NECO II, current setup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373231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NECO III, in development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6934200" y="3275112"/>
            <a:ext cx="1524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4343400" y="2132112"/>
            <a:ext cx="1295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0800000">
            <a:off x="3200400" y="5180112"/>
            <a:ext cx="25908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6782" y="1268760"/>
            <a:ext cx="25336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2R Corporate Slides 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I2R Corporate Slides -Template</Template>
  <TotalTime>1294</TotalTime>
  <Words>383</Words>
  <Application>Microsoft Office PowerPoint</Application>
  <PresentationFormat>On-screen Show (4:3)</PresentationFormat>
  <Paragraphs>132</Paragraphs>
  <Slides>19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I2R Corporate Slides -Template</vt:lpstr>
      <vt:lpstr>Social Robotics</vt:lpstr>
      <vt:lpstr>Outline</vt:lpstr>
      <vt:lpstr>What is social robot?</vt:lpstr>
      <vt:lpstr>Robot Development Trends</vt:lpstr>
      <vt:lpstr>Slide 5</vt:lpstr>
      <vt:lpstr>Mapping</vt:lpstr>
      <vt:lpstr>Navigation</vt:lpstr>
      <vt:lpstr>Neural Cognitive Robot (NECO) </vt:lpstr>
      <vt:lpstr>Slide 9</vt:lpstr>
      <vt:lpstr>Research Map</vt:lpstr>
      <vt:lpstr>Video: Cognitive mapping in maze</vt:lpstr>
      <vt:lpstr>Video: Cognitive mapping in office</vt:lpstr>
      <vt:lpstr>Video: Gesture recognition</vt:lpstr>
      <vt:lpstr>Video: Automatic object searching</vt:lpstr>
      <vt:lpstr>Video: Following people</vt:lpstr>
      <vt:lpstr>Outside the lab</vt:lpstr>
      <vt:lpstr>Conclusion</vt:lpstr>
      <vt:lpstr>Future</vt:lpstr>
      <vt:lpstr>Thank You</vt:lpstr>
    </vt:vector>
  </TitlesOfParts>
  <Company>I2R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Navigation System for Mobile Robots using Direction-driven with Asymmetrical Multilayered Module</dc:title>
  <dc:creator>User</dc:creator>
  <cp:lastModifiedBy>User</cp:lastModifiedBy>
  <cp:revision>506</cp:revision>
  <dcterms:created xsi:type="dcterms:W3CDTF">2014-02-11T05:08:25Z</dcterms:created>
  <dcterms:modified xsi:type="dcterms:W3CDTF">2015-04-08T07:33:27Z</dcterms:modified>
</cp:coreProperties>
</file>