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3"/>
  </p:notesMasterIdLst>
  <p:sldIdLst>
    <p:sldId id="263"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A99"/>
    <a:srgbClr val="B29D6C"/>
    <a:srgbClr val="8A100B"/>
    <a:srgbClr val="000000"/>
    <a:srgbClr val="FFFFFF"/>
    <a:srgbClr val="B4985A"/>
    <a:srgbClr val="501214"/>
    <a:srgbClr val="501215"/>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18" autoAdjust="0"/>
    <p:restoredTop sz="94404" autoAdjust="0"/>
  </p:normalViewPr>
  <p:slideViewPr>
    <p:cSldViewPr snapToObjects="1">
      <p:cViewPr>
        <p:scale>
          <a:sx n="22" d="100"/>
          <a:sy n="22" d="100"/>
        </p:scale>
        <p:origin x="192" y="12"/>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4C8FC-43D2-43AA-9FC7-93AC3AA112B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653D158-04C7-4F51-8F58-A8F8732A121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DC66F12-D11B-4BF0-9670-452786151E72}" type="datetime1">
              <a:rPr lang="en-US" altLang="en-US"/>
              <a:pPr/>
              <a:t>5/10/2025</a:t>
            </a:fld>
            <a:endParaRPr lang="en-US" altLang="en-US" dirty="0"/>
          </a:p>
        </p:txBody>
      </p:sp>
      <p:sp>
        <p:nvSpPr>
          <p:cNvPr id="4" name="Slide Image Placeholder 3">
            <a:extLst>
              <a:ext uri="{FF2B5EF4-FFF2-40B4-BE49-F238E27FC236}">
                <a16:creationId xmlns:a16="http://schemas.microsoft.com/office/drawing/2014/main" id="{1B3ECC2F-C60F-4767-AC61-675C4606C00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BC053EC8-AE79-444C-9E66-ECF0544C2FAE}"/>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95EE1-2153-454C-B45B-D1A57DC509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9B89F892-6854-471C-9A8C-4023EB74FD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C9C308-0827-4B11-AC4F-D86C3DFBCF3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57415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1384629" y="-249379"/>
            <a:ext cx="52566574" cy="29079952"/>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7011033" y="4983231"/>
            <a:ext cx="37163049" cy="18807319"/>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7388793" y="8717119"/>
            <a:ext cx="36455643" cy="7344662"/>
          </a:xfrm>
        </p:spPr>
        <p:txBody>
          <a:bodyPr bIns="0" anchor="b">
            <a:normAutofit/>
          </a:bodyPr>
          <a:lstStyle>
            <a:lvl1pPr algn="ctr">
              <a:lnSpc>
                <a:spcPct val="80000"/>
              </a:lnSpc>
              <a:defRPr sz="22680" spc="-63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7388798" y="16406320"/>
            <a:ext cx="36428393" cy="5554865"/>
          </a:xfrm>
        </p:spPr>
        <p:txBody>
          <a:bodyPr tIns="0">
            <a:normAutofit/>
          </a:bodyPr>
          <a:lstStyle>
            <a:lvl1pPr marL="0" indent="0" algn="ctr">
              <a:lnSpc>
                <a:spcPct val="100000"/>
              </a:lnSpc>
              <a:buNone/>
              <a:defRPr sz="7560" b="0">
                <a:solidFill>
                  <a:srgbClr val="FFFEFF"/>
                </a:solidFill>
              </a:defRPr>
            </a:lvl1pPr>
            <a:lvl2pPr marL="1920240" indent="0" algn="ctr">
              <a:buNone/>
              <a:defRPr sz="756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a:xfrm>
            <a:off x="3379622" y="1344168"/>
            <a:ext cx="15361920" cy="1344168"/>
          </a:xfrm>
        </p:spPr>
        <p:txBody>
          <a:bodyPr vert="horz" lIns="91440" tIns="45720" rIns="91440" bIns="45720" rtlCol="0" anchor="ctr"/>
          <a:lstStyle>
            <a:lvl1pPr>
              <a:defRPr lang="en-US"/>
            </a:lvl1pPr>
          </a:lstStyle>
          <a:p>
            <a:fld id="{48A87A34-81AB-432B-8DAE-1953F412C126}" type="datetimeFigureOut">
              <a:rPr lang="en-US" dirty="0"/>
              <a:pPr/>
              <a:t>5/10/2025</a:t>
            </a:fld>
            <a:endParaRPr 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6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1753555"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360605"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7"/>
            <a:ext cx="14705023" cy="1031705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461931" y="3337820"/>
            <a:ext cx="26355147" cy="2207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8DB79-DB1B-464E-8FC8-FB1D980692CC}" type="datetime1">
              <a:rPr lang="en-US" altLang="en-US" smtClean="0"/>
              <a:pPr/>
              <a:t>5/10/2025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4AC1E25-9FBC-4E23-A8D7-0E732A67497F}" type="slidenum">
              <a:rPr lang="en-US" altLang="en-US" smtClean="0"/>
              <a:pPr/>
              <a:t>‹#›</a:t>
            </a:fld>
            <a:endParaRPr lang="en-US" altLang="en-US" dirty="0"/>
          </a:p>
        </p:txBody>
      </p:sp>
    </p:spTree>
    <p:extLst>
      <p:ext uri="{BB962C8B-B14F-4D97-AF65-F5344CB8AC3E}">
        <p14:creationId xmlns:p14="http://schemas.microsoft.com/office/powerpoint/2010/main" val="45758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2419582"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791238" y="9869685"/>
            <a:ext cx="14705019" cy="10317056"/>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1538" y="3353467"/>
            <a:ext cx="26328212" cy="22080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379622" y="1344168"/>
            <a:ext cx="15361920" cy="1344168"/>
          </a:xfrm>
        </p:spPr>
        <p:txBody>
          <a:bodyPr/>
          <a:lstStyle/>
          <a:p>
            <a:fld id="{0D2A2D7D-DDEB-4A7F-AC4F-AB0DFEF7BCBE}" type="datetime1">
              <a:rPr lang="en-US" altLang="en-US" smtClean="0"/>
              <a:pPr/>
              <a:t>5/10/2025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432435AC-92DD-4C50-A562-F88AF0CDE718}" type="slidenum">
              <a:rPr lang="en-US" altLang="en-US" smtClean="0"/>
              <a:pPr/>
              <a:t>‹#›</a:t>
            </a:fld>
            <a:endParaRPr lang="en-US" altLang="en-US" dirty="0"/>
          </a:p>
        </p:txBody>
      </p:sp>
    </p:spTree>
    <p:extLst>
      <p:ext uri="{BB962C8B-B14F-4D97-AF65-F5344CB8AC3E}">
        <p14:creationId xmlns:p14="http://schemas.microsoft.com/office/powerpoint/2010/main" val="5679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59579" y="1152922"/>
            <a:ext cx="46087242" cy="48006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51206400" cy="288036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51206400" cy="2913697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1753555" y="0"/>
            <a:ext cx="52853279" cy="28783600"/>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3360605" y="7138276"/>
            <a:ext cx="15432799" cy="14575768"/>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2" y="9869685"/>
            <a:ext cx="14695712" cy="1031705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97479" y="3373381"/>
            <a:ext cx="26383867" cy="2204421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572E-03D9-46EE-98F2-4BDFFCFC50C4}" type="datetime1">
              <a:rPr lang="en-US" altLang="en-US" smtClean="0"/>
              <a:pPr/>
              <a:t>5/10/2025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FC3A974-0CA2-4C46-8D24-9009E30A9D0D}" type="slidenum">
              <a:rPr lang="en-US" altLang="en-US" smtClean="0"/>
              <a:pPr/>
              <a:t>‹#›</a:t>
            </a:fld>
            <a:endParaRPr lang="en-US" altLang="en-US" dirty="0"/>
          </a:p>
        </p:txBody>
      </p:sp>
    </p:spTree>
    <p:extLst>
      <p:ext uri="{BB962C8B-B14F-4D97-AF65-F5344CB8AC3E}">
        <p14:creationId xmlns:p14="http://schemas.microsoft.com/office/powerpoint/2010/main" val="25540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1384629" y="-249379"/>
            <a:ext cx="52566574" cy="29079952"/>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3690091" y="4983231"/>
            <a:ext cx="23797809" cy="18807319"/>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4045707" y="8713866"/>
            <a:ext cx="23058941" cy="7095438"/>
          </a:xfrm>
        </p:spPr>
        <p:txBody>
          <a:bodyPr bIns="0" anchor="b">
            <a:normAutofit/>
          </a:bodyPr>
          <a:lstStyle>
            <a:lvl1pPr algn="ctr">
              <a:defRPr sz="184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045705" y="16156774"/>
            <a:ext cx="23058937" cy="5811834"/>
          </a:xfrm>
        </p:spPr>
        <p:txBody>
          <a:bodyPr tIns="0">
            <a:normAutofit/>
          </a:bodyPr>
          <a:lstStyle>
            <a:lvl1pPr marL="0" indent="0" algn="ctr">
              <a:buNone/>
              <a:defRPr sz="7560">
                <a:solidFill>
                  <a:srgbClr val="FFFEFF"/>
                </a:solidFill>
              </a:defRPr>
            </a:lvl1pPr>
            <a:lvl2pPr marL="1920240" indent="0">
              <a:buNone/>
              <a:defRPr sz="756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79622" y="1344168"/>
            <a:ext cx="15361920" cy="1344168"/>
          </a:xfrm>
        </p:spPr>
        <p:txBody>
          <a:bodyPr/>
          <a:lstStyle/>
          <a:p>
            <a:fld id="{B9931E8E-0902-47BC-B2C7-10F8DFAFF5FC}" type="datetime1">
              <a:rPr lang="en-US" altLang="en-US" smtClean="0"/>
              <a:pPr/>
              <a:t>5/10/2025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5E95B217-6184-4FC9-A02A-11608A7FA6D9}" type="slidenum">
              <a:rPr lang="en-US" altLang="en-US" smtClean="0"/>
              <a:pPr/>
              <a:t>‹#›</a:t>
            </a:fld>
            <a:endParaRPr lang="en-US" altLang="en-US" dirty="0"/>
          </a:p>
        </p:txBody>
      </p:sp>
    </p:spTree>
    <p:extLst>
      <p:ext uri="{BB962C8B-B14F-4D97-AF65-F5344CB8AC3E}">
        <p14:creationId xmlns:p14="http://schemas.microsoft.com/office/powerpoint/2010/main" val="246295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1753555" y="0"/>
            <a:ext cx="52853279" cy="28783600"/>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360605" y="7138276"/>
            <a:ext cx="15432799" cy="14575768"/>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0" y="9826612"/>
            <a:ext cx="14703478" cy="103742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507690" y="3373388"/>
            <a:ext cx="26332282" cy="10007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497478" y="15423081"/>
            <a:ext cx="26342492" cy="10011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379622" y="1344168"/>
            <a:ext cx="15361920" cy="1344168"/>
          </a:xfrm>
        </p:spPr>
        <p:txBody>
          <a:bodyPr/>
          <a:lstStyle/>
          <a:p>
            <a:fld id="{547D0C35-806F-40FA-BD43-750ADD1A6019}" type="datetime1">
              <a:rPr lang="en-US" altLang="en-US" smtClean="0"/>
              <a:pPr/>
              <a:t>5/10/2025</a:t>
            </a:fld>
            <a:endParaRPr lang="en-US" altLang="en-US" dirty="0"/>
          </a:p>
        </p:txBody>
      </p:sp>
      <p:sp>
        <p:nvSpPr>
          <p:cNvPr id="6" name="Footer Placeholder 5"/>
          <p:cNvSpPr>
            <a:spLocks noGrp="1"/>
          </p:cNvSpPr>
          <p:nvPr>
            <p:ph type="ftr" sz="quarter" idx="11"/>
          </p:nvPr>
        </p:nvSpPr>
        <p:spPr>
          <a:xfrm>
            <a:off x="3379623" y="26153669"/>
            <a:ext cx="44472758" cy="1344168"/>
          </a:xfrm>
        </p:spPr>
        <p:txBody>
          <a:bodyPr/>
          <a:lstStyle/>
          <a:p>
            <a:pPr>
              <a:defRPr/>
            </a:pPr>
            <a:endParaRPr lang="en-US" dirty="0"/>
          </a:p>
        </p:txBody>
      </p:sp>
      <p:sp>
        <p:nvSpPr>
          <p:cNvPr id="7" name="Slide Number Placeholder 6"/>
          <p:cNvSpPr>
            <a:spLocks noGrp="1"/>
          </p:cNvSpPr>
          <p:nvPr>
            <p:ph type="sldNum" sz="quarter" idx="12"/>
          </p:nvPr>
        </p:nvSpPr>
        <p:spPr>
          <a:xfrm>
            <a:off x="43973496" y="1344168"/>
            <a:ext cx="3840480" cy="1344168"/>
          </a:xfrm>
        </p:spPr>
        <p:txBody>
          <a:bodyPr/>
          <a:lstStyle/>
          <a:p>
            <a:fld id="{364D2114-6B91-42CA-A934-97F4E0DCC06B}" type="slidenum">
              <a:rPr lang="en-US" altLang="en-US" smtClean="0"/>
              <a:pPr/>
              <a:t>‹#›</a:t>
            </a:fld>
            <a:endParaRPr lang="en-US" altLang="en-US" dirty="0"/>
          </a:p>
        </p:txBody>
      </p:sp>
    </p:spTree>
    <p:extLst>
      <p:ext uri="{BB962C8B-B14F-4D97-AF65-F5344CB8AC3E}">
        <p14:creationId xmlns:p14="http://schemas.microsoft.com/office/powerpoint/2010/main" val="1853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1753555" y="0"/>
            <a:ext cx="52853279" cy="28783600"/>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3360605" y="7138276"/>
            <a:ext cx="15432799" cy="14575768"/>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4" y="9928445"/>
            <a:ext cx="14703478" cy="1033408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525575" y="3373377"/>
            <a:ext cx="26313370"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1526281" y="6253739"/>
            <a:ext cx="26310270" cy="7126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498343" y="15396725"/>
            <a:ext cx="26310539"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1497477" y="18277085"/>
            <a:ext cx="26315470" cy="7157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79622" y="1344168"/>
            <a:ext cx="15361920" cy="1344168"/>
          </a:xfrm>
        </p:spPr>
        <p:txBody>
          <a:bodyPr/>
          <a:lstStyle/>
          <a:p>
            <a:fld id="{C48F0DEC-832E-4151-AA48-C3B96F75B9F0}" type="datetime1">
              <a:rPr lang="en-US" altLang="en-US" smtClean="0"/>
              <a:pPr/>
              <a:t>5/10/2025</a:t>
            </a:fld>
            <a:endParaRPr lang="en-US" altLang="en-US" dirty="0"/>
          </a:p>
        </p:txBody>
      </p:sp>
      <p:sp>
        <p:nvSpPr>
          <p:cNvPr id="8" name="Footer Placeholder 7"/>
          <p:cNvSpPr>
            <a:spLocks noGrp="1"/>
          </p:cNvSpPr>
          <p:nvPr>
            <p:ph type="ftr" sz="quarter" idx="11"/>
          </p:nvPr>
        </p:nvSpPr>
        <p:spPr>
          <a:xfrm>
            <a:off x="3379623" y="26153669"/>
            <a:ext cx="44472758" cy="1344168"/>
          </a:xfrm>
        </p:spPr>
        <p:txBody>
          <a:bodyPr/>
          <a:lstStyle/>
          <a:p>
            <a:pPr>
              <a:defRPr/>
            </a:pPr>
            <a:endParaRPr lang="en-US" dirty="0"/>
          </a:p>
        </p:txBody>
      </p:sp>
      <p:sp>
        <p:nvSpPr>
          <p:cNvPr id="9" name="Slide Number Placeholder 8"/>
          <p:cNvSpPr>
            <a:spLocks noGrp="1"/>
          </p:cNvSpPr>
          <p:nvPr>
            <p:ph type="sldNum" sz="quarter" idx="12"/>
          </p:nvPr>
        </p:nvSpPr>
        <p:spPr>
          <a:xfrm>
            <a:off x="43973496" y="1344168"/>
            <a:ext cx="3840480" cy="1344168"/>
          </a:xfrm>
        </p:spPr>
        <p:txBody>
          <a:bodyPr/>
          <a:lstStyle/>
          <a:p>
            <a:fld id="{AC1B494A-07B3-45CC-A686-DC655C8779B0}" type="slidenum">
              <a:rPr lang="en-US" altLang="en-US" smtClean="0"/>
              <a:pPr/>
              <a:t>‹#›</a:t>
            </a:fld>
            <a:endParaRPr lang="en-US" altLang="en-US" dirty="0"/>
          </a:p>
        </p:txBody>
      </p:sp>
    </p:spTree>
    <p:extLst>
      <p:ext uri="{BB962C8B-B14F-4D97-AF65-F5344CB8AC3E}">
        <p14:creationId xmlns:p14="http://schemas.microsoft.com/office/powerpoint/2010/main" val="55987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1753555" y="0"/>
            <a:ext cx="52853279" cy="28783600"/>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3360605" y="7138276"/>
            <a:ext cx="15432799" cy="14575768"/>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5"/>
            <a:ext cx="14705023" cy="1031705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99053-E54D-476E-8743-2CDC10BAE5D7}" type="datetime1">
              <a:rPr lang="en-US" altLang="en-US" smtClean="0"/>
              <a:pPr/>
              <a:t>5/10/2025</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193C5D7-0F05-4CD7-9CF1-4A5233A21FE7}" type="slidenum">
              <a:rPr lang="en-US" altLang="en-US" smtClean="0"/>
              <a:pPr/>
              <a:t>‹#›</a:t>
            </a:fld>
            <a:endParaRPr lang="en-US" altLang="en-US" dirty="0"/>
          </a:p>
        </p:txBody>
      </p:sp>
    </p:spTree>
    <p:extLst>
      <p:ext uri="{BB962C8B-B14F-4D97-AF65-F5344CB8AC3E}">
        <p14:creationId xmlns:p14="http://schemas.microsoft.com/office/powerpoint/2010/main" val="29890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79622" y="1344168"/>
            <a:ext cx="15361920" cy="1344168"/>
          </a:xfrm>
        </p:spPr>
        <p:txBody>
          <a:bodyPr/>
          <a:lstStyle/>
          <a:p>
            <a:fld id="{A5E08242-E237-4B55-8679-30FB906C8E92}" type="datetime1">
              <a:rPr lang="en-US" altLang="en-US" smtClean="0"/>
              <a:pPr/>
              <a:t>5/10/2025</a:t>
            </a:fld>
            <a:endParaRPr lang="en-US" altLang="en-US" dirty="0"/>
          </a:p>
        </p:txBody>
      </p:sp>
      <p:sp>
        <p:nvSpPr>
          <p:cNvPr id="3" name="Footer Placeholder 2"/>
          <p:cNvSpPr>
            <a:spLocks noGrp="1"/>
          </p:cNvSpPr>
          <p:nvPr>
            <p:ph type="ftr" sz="quarter" idx="11"/>
          </p:nvPr>
        </p:nvSpPr>
        <p:spPr>
          <a:xfrm>
            <a:off x="3379623" y="26153669"/>
            <a:ext cx="44472758" cy="1344168"/>
          </a:xfrm>
        </p:spPr>
        <p:txBody>
          <a:bodyPr/>
          <a:lstStyle/>
          <a:p>
            <a:pPr>
              <a:defRPr/>
            </a:pPr>
            <a:endParaRPr lang="en-US" dirty="0"/>
          </a:p>
        </p:txBody>
      </p:sp>
      <p:sp>
        <p:nvSpPr>
          <p:cNvPr id="4" name="Slide Number Placeholder 3"/>
          <p:cNvSpPr>
            <a:spLocks noGrp="1"/>
          </p:cNvSpPr>
          <p:nvPr>
            <p:ph type="sldNum" sz="quarter" idx="12"/>
          </p:nvPr>
        </p:nvSpPr>
        <p:spPr>
          <a:xfrm>
            <a:off x="43973496" y="1344168"/>
            <a:ext cx="3840480" cy="1344168"/>
          </a:xfrm>
        </p:spPr>
        <p:txBody>
          <a:bodyPr/>
          <a:lstStyle/>
          <a:p>
            <a:fld id="{D28A6007-D00C-42DD-9A97-DE27E9899814}" type="slidenum">
              <a:rPr lang="en-US" altLang="en-US" smtClean="0"/>
              <a:pPr/>
              <a:t>‹#›</a:t>
            </a:fld>
            <a:endParaRPr lang="en-US" altLang="en-US" dirty="0"/>
          </a:p>
        </p:txBody>
      </p:sp>
    </p:spTree>
    <p:extLst>
      <p:ext uri="{BB962C8B-B14F-4D97-AF65-F5344CB8AC3E}">
        <p14:creationId xmlns:p14="http://schemas.microsoft.com/office/powerpoint/2010/main" val="19165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1753555" y="0"/>
            <a:ext cx="52853279" cy="28783600"/>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3360605" y="7138276"/>
            <a:ext cx="15432799" cy="14575768"/>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3" y="9878509"/>
            <a:ext cx="14705027" cy="5137852"/>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61931" y="3371798"/>
            <a:ext cx="26355147" cy="220497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32253" y="15036781"/>
            <a:ext cx="14705027" cy="5128889"/>
          </a:xfrm>
        </p:spPr>
        <p:txBody>
          <a:bodyPr/>
          <a:lstStyle>
            <a:lvl1pPr marL="0" indent="0" algn="ctr">
              <a:buNone/>
              <a:defRPr sz="672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6384DC-1099-49CE-9202-91DEEED38AD3}" type="datetime1">
              <a:rPr lang="en-US" altLang="en-US" smtClean="0"/>
              <a:pPr/>
              <a:t>5/10/2025</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C31BB335-155C-4AD5-AB18-89FB246CE4F0}" type="slidenum">
              <a:rPr lang="en-US" altLang="en-US" smtClean="0"/>
              <a:pPr/>
              <a:t>‹#›</a:t>
            </a:fld>
            <a:endParaRPr lang="en-US" altLang="en-US" dirty="0"/>
          </a:p>
        </p:txBody>
      </p:sp>
    </p:spTree>
    <p:extLst>
      <p:ext uri="{BB962C8B-B14F-4D97-AF65-F5344CB8AC3E}">
        <p14:creationId xmlns:p14="http://schemas.microsoft.com/office/powerpoint/2010/main" val="127986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1384629" y="-249379"/>
            <a:ext cx="52566574" cy="29079952"/>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382411" y="7132992"/>
            <a:ext cx="24954468" cy="14575768"/>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31682742" y="0"/>
            <a:ext cx="19523658" cy="28803600"/>
          </a:xfrm>
          <a:solidFill>
            <a:schemeClr val="bg1">
              <a:lumMod val="65000"/>
              <a:lumOff val="35000"/>
            </a:schemeClr>
          </a:solidFill>
          <a:ln w="9525" cap="sq">
            <a:noFill/>
            <a:miter lim="800000"/>
          </a:ln>
          <a:effectLst/>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2" name="Title 1"/>
          <p:cNvSpPr>
            <a:spLocks noGrp="1"/>
          </p:cNvSpPr>
          <p:nvPr>
            <p:ph type="title"/>
          </p:nvPr>
        </p:nvSpPr>
        <p:spPr>
          <a:xfrm>
            <a:off x="3718861" y="9913071"/>
            <a:ext cx="24261913" cy="4947734"/>
          </a:xfrm>
        </p:spPr>
        <p:txBody>
          <a:bodyPr bIns="0" anchor="b">
            <a:normAutofit/>
          </a:bodyPr>
          <a:lstStyle>
            <a:lvl1pPr>
              <a:defRPr sz="151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718861" y="14889050"/>
            <a:ext cx="24261913" cy="5351632"/>
          </a:xfrm>
        </p:spPr>
        <p:txBody>
          <a:bodyPr>
            <a:normAutofit/>
          </a:bodyPr>
          <a:lstStyle>
            <a:lvl1pPr marL="0" indent="0" algn="ctr">
              <a:buNone/>
              <a:defRPr sz="756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a:xfrm>
            <a:off x="3379622" y="1344168"/>
            <a:ext cx="15361920" cy="1344168"/>
          </a:xfrm>
        </p:spPr>
        <p:txBody>
          <a:bodyPr/>
          <a:lstStyle/>
          <a:p>
            <a:fld id="{E03EC425-23A8-400B-93EA-799E29BD31E7}" type="datetime1">
              <a:rPr lang="en-US" altLang="en-US" smtClean="0"/>
              <a:pPr/>
              <a:t>5/10/2025</a:t>
            </a:fld>
            <a:endParaRPr lang="en-US" altLang="en-US" dirty="0"/>
          </a:p>
        </p:txBody>
      </p:sp>
      <p:sp>
        <p:nvSpPr>
          <p:cNvPr id="6" name="Footer Placeholder 5"/>
          <p:cNvSpPr>
            <a:spLocks noGrp="1"/>
          </p:cNvSpPr>
          <p:nvPr>
            <p:ph type="ftr" sz="quarter" idx="11"/>
          </p:nvPr>
        </p:nvSpPr>
        <p:spPr>
          <a:xfrm>
            <a:off x="3379624" y="26153669"/>
            <a:ext cx="24957253" cy="1344168"/>
          </a:xfrm>
        </p:spPr>
        <p:txBody>
          <a:bodyPr/>
          <a:lstStyle/>
          <a:p>
            <a:pPr>
              <a:defRPr/>
            </a:pPr>
            <a:endParaRPr lang="en-US" dirty="0"/>
          </a:p>
        </p:txBody>
      </p:sp>
      <p:sp>
        <p:nvSpPr>
          <p:cNvPr id="7" name="Slide Number Placeholder 6"/>
          <p:cNvSpPr>
            <a:spLocks noGrp="1"/>
          </p:cNvSpPr>
          <p:nvPr>
            <p:ph type="sldNum" sz="quarter" idx="12"/>
          </p:nvPr>
        </p:nvSpPr>
        <p:spPr>
          <a:xfrm>
            <a:off x="24479183" y="1344168"/>
            <a:ext cx="3840480" cy="1344168"/>
          </a:xfrm>
        </p:spPr>
        <p:txBody>
          <a:bodyPr/>
          <a:lstStyle/>
          <a:p>
            <a:fld id="{3D164877-6B8A-467F-A2A0-81B411E9B10A}" type="slidenum">
              <a:rPr lang="en-US" altLang="en-US" smtClean="0"/>
              <a:pPr/>
              <a:t>‹#›</a:t>
            </a:fld>
            <a:endParaRPr lang="en-US" altLang="en-US" dirty="0"/>
          </a:p>
        </p:txBody>
      </p:sp>
    </p:spTree>
    <p:extLst>
      <p:ext uri="{BB962C8B-B14F-4D97-AF65-F5344CB8AC3E}">
        <p14:creationId xmlns:p14="http://schemas.microsoft.com/office/powerpoint/2010/main" val="9923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2879" y="9905244"/>
            <a:ext cx="14694401" cy="1031723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26925" y="3337820"/>
            <a:ext cx="24990151" cy="22079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79622" y="1344168"/>
            <a:ext cx="15361920" cy="1344168"/>
          </a:xfrm>
          <a:prstGeom prst="rect">
            <a:avLst/>
          </a:prstGeom>
        </p:spPr>
        <p:txBody>
          <a:bodyPr vert="horz" lIns="91440" tIns="45720" rIns="91440" bIns="45720" rtlCol="0" anchor="ctr"/>
          <a:lstStyle>
            <a:lvl1pPr algn="l">
              <a:defRPr sz="4200">
                <a:solidFill>
                  <a:schemeClr val="tx1">
                    <a:tint val="75000"/>
                  </a:schemeClr>
                </a:solidFill>
              </a:defRPr>
            </a:lvl1pPr>
          </a:lstStyle>
          <a:p>
            <a:fld id="{48A87A34-81AB-432B-8DAE-1953F412C126}" type="datetimeFigureOut">
              <a:rPr lang="en-US" dirty="0"/>
              <a:pPr/>
              <a:t>5/10/2025</a:t>
            </a:fld>
            <a:endParaRPr lang="en-US" dirty="0"/>
          </a:p>
        </p:txBody>
      </p:sp>
      <p:sp>
        <p:nvSpPr>
          <p:cNvPr id="5" name="Footer Placeholder 4"/>
          <p:cNvSpPr>
            <a:spLocks noGrp="1"/>
          </p:cNvSpPr>
          <p:nvPr>
            <p:ph type="ftr" sz="quarter" idx="3"/>
          </p:nvPr>
        </p:nvSpPr>
        <p:spPr>
          <a:xfrm>
            <a:off x="3379623" y="26153669"/>
            <a:ext cx="44472758" cy="1344168"/>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973496" y="1344168"/>
            <a:ext cx="3840480" cy="1344168"/>
          </a:xfrm>
          <a:prstGeom prst="rect">
            <a:avLst/>
          </a:prstGeom>
        </p:spPr>
        <p:txBody>
          <a:bodyPr vert="horz" lIns="91440" tIns="45720" rIns="91440" bIns="45720" rtlCol="0" anchor="ctr"/>
          <a:lstStyle>
            <a:lvl1pPr algn="r">
              <a:defRPr sz="4200">
                <a:solidFill>
                  <a:schemeClr val="tx1">
                    <a:tint val="75000"/>
                  </a:schemeClr>
                </a:solidFill>
              </a:defRPr>
            </a:lvl1pPr>
          </a:lstStyle>
          <a:p>
            <a:fld id="{6D22F896-40B5-4ADD-8801-0D06FADFA095}" type="slidenum">
              <a:rPr lang="en-US" dirty="0"/>
              <a:pPr/>
              <a:t>‹#›</a:t>
            </a:fld>
            <a:endParaRPr lang="en-US" dirty="0"/>
          </a:p>
        </p:txBody>
      </p:sp>
      <p:pic>
        <p:nvPicPr>
          <p:cNvPr id="7" name="Picture 16">
            <a:extLst>
              <a:ext uri="{FF2B5EF4-FFF2-40B4-BE49-F238E27FC236}">
                <a16:creationId xmlns:a16="http://schemas.microsoft.com/office/drawing/2014/main" id="{BE3E90A3-2A86-43B3-51B3-EF07B6352306}"/>
              </a:ext>
            </a:extLst>
          </p:cNvPr>
          <p:cNvPicPr>
            <a:picLocks noChangeAspect="1" noChangeArrowheads="1"/>
          </p:cNvPicPr>
          <p:nvPr userDrawn="1"/>
        </p:nvPicPr>
        <p:blipFill>
          <a:blip>
            <a:extLst>
              <a:ext uri="{28A0092B-C50C-407E-A947-70E740481C1C}">
                <a14:useLocalDpi xmlns:a14="http://schemas.microsoft.com/office/drawing/2010/main" val="0"/>
              </a:ext>
            </a:extLst>
          </a:blip>
          <a:srcRect l="12852" r="23148" b="35704"/>
          <a:stretch>
            <a:fillRect/>
          </a:stretch>
        </p:blipFill>
        <p:spPr bwMode="auto">
          <a:xfrm>
            <a:off x="0" y="0"/>
            <a:ext cx="51384200" cy="289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712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76" r:id="rId12"/>
  </p:sldLayoutIdLst>
  <p:txStyles>
    <p:titleStyle>
      <a:lvl1pPr algn="ctr" defTabSz="3840480" rtl="0" eaLnBrk="1" latinLnBrk="0" hangingPunct="1">
        <a:lnSpc>
          <a:spcPct val="85000"/>
        </a:lnSpc>
        <a:spcBef>
          <a:spcPct val="0"/>
        </a:spcBef>
        <a:buNone/>
        <a:defRPr sz="16800" b="0" i="0" kern="1200" cap="none" spc="-630">
          <a:solidFill>
            <a:schemeClr val="tx1"/>
          </a:solidFill>
          <a:effectLst/>
          <a:latin typeface="+mj-lt"/>
          <a:ea typeface="+mj-ea"/>
          <a:cs typeface="+mj-cs"/>
        </a:defRPr>
      </a:lvl1pPr>
    </p:titleStyle>
    <p:bodyStyle>
      <a:lvl1pPr marL="960120" indent="-960120" algn="l" defTabSz="3840480" rtl="0" eaLnBrk="1" latinLnBrk="0" hangingPunct="1">
        <a:lnSpc>
          <a:spcPct val="120000"/>
        </a:lnSpc>
        <a:spcBef>
          <a:spcPts val="4200"/>
        </a:spcBef>
        <a:buClr>
          <a:schemeClr val="accent1"/>
        </a:buClr>
        <a:buSzPct val="110000"/>
        <a:buFont typeface="Wingdings" panose="05000000000000000000" pitchFamily="2" charset="2"/>
        <a:buChar char="§"/>
        <a:defRPr sz="7560" kern="1200">
          <a:solidFill>
            <a:schemeClr val="tx1"/>
          </a:solidFill>
          <a:effectLst/>
          <a:latin typeface="+mn-lt"/>
          <a:ea typeface="+mn-ea"/>
          <a:cs typeface="+mn-cs"/>
        </a:defRPr>
      </a:lvl1pPr>
      <a:lvl2pPr marL="28803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8006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880" kern="1200">
          <a:solidFill>
            <a:schemeClr val="tx1"/>
          </a:solidFill>
          <a:effectLst/>
          <a:latin typeface="+mn-lt"/>
          <a:ea typeface="+mn-ea"/>
          <a:cs typeface="+mn-cs"/>
        </a:defRPr>
      </a:lvl3pPr>
      <a:lvl4pPr marL="67208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4pPr>
      <a:lvl5pPr marL="864108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5pPr>
      <a:lvl6pPr marL="1056132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6pPr>
      <a:lvl7pPr marL="124815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7pPr>
      <a:lvl8pPr marL="144018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8pPr>
      <a:lvl9pPr marL="163220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9BA99"/>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Steven VanOmmeren</a:t>
            </a:r>
            <a:br>
              <a:rPr lang="en-US" altLang="en-US" sz="4200" dirty="0">
                <a:latin typeface="Univers LT Std 45 Light" pitchFamily="-84" charset="0"/>
              </a:rPr>
            </a:br>
            <a:r>
              <a:rPr lang="en-US" altLang="en-US" sz="2450" dirty="0">
                <a:latin typeface="Univers LT Std 45 Light" pitchFamily="-84" charset="0"/>
              </a:rPr>
              <a:t>Boston College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200" dirty="0">
                <a:latin typeface="Univers LT Std 75 Black" pitchFamily="-84" charset="0"/>
              </a:rPr>
              <a:t>Forecasting Future Sales: A Comparison of Traditional and Modern Forecasting Techniques</a:t>
            </a: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1"/>
            <a:ext cx="10558265" cy="502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I compete in Kaggle’s “Predict Future Sales” data competition, where the goal is to predict 1C Company’s sales for November 2015 using data from January 2013 to October 2015. The key challenge of this competition is that the predictions must be by store and product, requiring a total of </a:t>
            </a:r>
            <a:r>
              <a:rPr lang="en-US" altLang="en-US" sz="2450" b="1" dirty="0">
                <a:latin typeface="Univers LT Std 55" pitchFamily="-84" charset="0"/>
              </a:rPr>
              <a:t>214,200 distinct predictions</a:t>
            </a:r>
            <a:r>
              <a:rPr lang="en-US" altLang="en-US" sz="2450" dirty="0">
                <a:latin typeface="Univers LT Std 55" pitchFamily="-84" charset="0"/>
              </a:rPr>
              <a:t>. I employ a variety of statistical techniques to approach this forecasting problem, comparing their strengths and weaknesses. I find that machine learning methods (</a:t>
            </a:r>
            <a:r>
              <a:rPr lang="en-US" altLang="en-US" sz="2450" dirty="0" err="1">
                <a:latin typeface="Univers LT Std 55" pitchFamily="-84" charset="0"/>
              </a:rPr>
              <a:t>NeuralNet</a:t>
            </a:r>
            <a:r>
              <a:rPr lang="en-US" altLang="en-US" sz="2450" dirty="0">
                <a:latin typeface="Univers LT Std 55" pitchFamily="-84" charset="0"/>
              </a:rPr>
              <a:t> and </a:t>
            </a:r>
            <a:r>
              <a:rPr lang="en-US" altLang="en-US" sz="2450" dirty="0" err="1">
                <a:latin typeface="Univers LT Std 55" pitchFamily="-84" charset="0"/>
              </a:rPr>
              <a:t>LightGBM</a:t>
            </a:r>
            <a:r>
              <a:rPr lang="en-US" altLang="en-US" sz="2450" dirty="0">
                <a:latin typeface="Univers LT Std 55" pitchFamily="-84" charset="0"/>
              </a:rPr>
              <a:t>) outperform traditional forecasting methods in this prediction problem.</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Data</a:t>
            </a:r>
          </a:p>
          <a:p>
            <a:pPr eaLnBrk="1" hangingPunct="1">
              <a:buFontTx/>
              <a:buChar char="-"/>
            </a:pPr>
            <a:r>
              <a:rPr lang="en-US" altLang="en-US" sz="2450" dirty="0">
                <a:latin typeface="Univers LT Std 75 Black" pitchFamily="-84" charset="0"/>
              </a:rPr>
              <a:t>Because the daily data is quite large (and would be extremely large if balanced at the daily level), I aggregate it to the shop-product-monthly level. I also balance the panel and fill in months with no sales.</a:t>
            </a:r>
          </a:p>
          <a:p>
            <a:pPr eaLnBrk="1" hangingPunct="1">
              <a:buFontTx/>
              <a:buChar char="-"/>
            </a:pPr>
            <a:r>
              <a:rPr lang="en-US" altLang="en-US" sz="2450" dirty="0">
                <a:latin typeface="Univers LT Std 75 Black" pitchFamily="-84" charset="0"/>
              </a:rPr>
              <a:t>Training data has 6,426,000 observations, 91.2% of which have 0 sales!</a:t>
            </a:r>
          </a:p>
          <a:p>
            <a:pPr eaLnBrk="1" hangingPunct="1">
              <a:buFontTx/>
              <a:buChar char="-"/>
            </a:pPr>
            <a:r>
              <a:rPr lang="en-US" altLang="en-US" sz="2450" dirty="0">
                <a:latin typeface="Univers LT Std 75 Black" pitchFamily="-84" charset="0"/>
              </a:rPr>
              <a:t>Machine learning models are run on the full data, but the traditional forecasting models are performed on smaller datasets:</a:t>
            </a:r>
          </a:p>
          <a:p>
            <a:pPr lvl="1" eaLnBrk="1" hangingPunct="1">
              <a:buFontTx/>
              <a:buChar char="-"/>
            </a:pPr>
            <a:r>
              <a:rPr lang="en-US" altLang="en-US" sz="2450" dirty="0">
                <a:latin typeface="Univers LT Std 75 Black" pitchFamily="-84" charset="0"/>
              </a:rPr>
              <a:t>at the shop-month level (1470 observations)</a:t>
            </a:r>
          </a:p>
          <a:p>
            <a:pPr lvl="1" eaLnBrk="1" hangingPunct="1">
              <a:buFontTx/>
              <a:buChar char="-"/>
            </a:pPr>
            <a:r>
              <a:rPr lang="en-US" altLang="en-US" sz="2450" dirty="0">
                <a:latin typeface="Univers LT Std 75 Black" pitchFamily="-84" charset="0"/>
              </a:rPr>
              <a:t>at the product category-month level (2170 observations)</a:t>
            </a:r>
          </a:p>
          <a:p>
            <a:pPr lvl="1" eaLnBrk="1" hangingPunct="1">
              <a:buFontTx/>
              <a:buChar char="-"/>
            </a:pPr>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Feature Engineering</a:t>
            </a:r>
          </a:p>
          <a:p>
            <a:pPr marL="342900" indent="-342900" eaLnBrk="1" hangingPunct="1">
              <a:buFontTx/>
              <a:buChar char="-"/>
            </a:pPr>
            <a:r>
              <a:rPr lang="en-US" altLang="en-US" sz="2450" dirty="0">
                <a:latin typeface="Univers LT Std 75 Black" pitchFamily="-84" charset="0"/>
              </a:rPr>
              <a:t>I create control variables through a combination of:</a:t>
            </a:r>
          </a:p>
          <a:p>
            <a:pPr marL="704850" lvl="1" indent="-342900" eaLnBrk="1" hangingPunct="1">
              <a:buFontTx/>
              <a:buChar char="-"/>
            </a:pPr>
            <a:r>
              <a:rPr lang="en-US" altLang="en-US" sz="2450" dirty="0">
                <a:latin typeface="Univers LT Std 75 Black" pitchFamily="-84" charset="0"/>
              </a:rPr>
              <a:t>Lagged values</a:t>
            </a:r>
          </a:p>
          <a:p>
            <a:pPr marL="704850" lvl="1" indent="-342900" eaLnBrk="1" hangingPunct="1">
              <a:buFontTx/>
              <a:buChar char="-"/>
            </a:pPr>
            <a:r>
              <a:rPr lang="en-US" altLang="en-US" sz="2450" dirty="0">
                <a:latin typeface="Univers LT Std 75 Black" pitchFamily="-84" charset="0"/>
              </a:rPr>
              <a:t>Moving averages</a:t>
            </a:r>
          </a:p>
          <a:p>
            <a:pPr marL="704850" lvl="1" indent="-342900" eaLnBrk="1" hangingPunct="1">
              <a:buFontTx/>
              <a:buChar char="-"/>
            </a:pPr>
            <a:r>
              <a:rPr lang="en-US" altLang="en-US" sz="2450" dirty="0">
                <a:latin typeface="Univers LT Std 75 Black" pitchFamily="-84" charset="0"/>
              </a:rPr>
              <a:t>Economic variables: relative price, substitute/complement products, and substitute shops</a:t>
            </a:r>
          </a:p>
          <a:p>
            <a:pPr marL="704850" lvl="1" indent="-342900" eaLnBrk="1" hangingPunct="1">
              <a:buFontTx/>
              <a:buChar char="-"/>
            </a:pPr>
            <a:r>
              <a:rPr lang="en-US" altLang="en-US" sz="2450" dirty="0">
                <a:latin typeface="Univers LT Std 75 Black" pitchFamily="-84" charset="0"/>
              </a:rPr>
              <a:t>Dummy variables (item category, shop, and month of year, separately)</a:t>
            </a:r>
          </a:p>
          <a:p>
            <a:pPr marL="361950" lvl="1" indent="0" eaLnBrk="1" hangingPunct="1"/>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Models Tested</a:t>
            </a:r>
          </a:p>
          <a:p>
            <a:pPr marL="342900" indent="-342900" eaLnBrk="1" hangingPunct="1">
              <a:buFontTx/>
              <a:buChar char="-"/>
            </a:pPr>
            <a:r>
              <a:rPr lang="en-US" altLang="en-US" sz="2450" dirty="0">
                <a:latin typeface="Univers LT Std 75 Black" pitchFamily="-84" charset="0"/>
              </a:rPr>
              <a:t>Naïve</a:t>
            </a:r>
          </a:p>
          <a:p>
            <a:pPr marL="342900" indent="-342900" eaLnBrk="1" hangingPunct="1">
              <a:buFontTx/>
              <a:buChar char="-"/>
            </a:pPr>
            <a:r>
              <a:rPr lang="en-US" altLang="en-US" sz="2450" dirty="0">
                <a:latin typeface="Univers LT Std 75 Black" pitchFamily="-84" charset="0"/>
              </a:rPr>
              <a:t>Exponential smoothing</a:t>
            </a:r>
          </a:p>
          <a:p>
            <a:pPr marL="342900" indent="-342900" eaLnBrk="1" hangingPunct="1">
              <a:buFontTx/>
              <a:buChar char="-"/>
            </a:pPr>
            <a:r>
              <a:rPr lang="en-US" altLang="en-US" sz="2450" dirty="0">
                <a:latin typeface="Univers LT Std 75 Black" pitchFamily="-84" charset="0"/>
              </a:rPr>
              <a:t>ARIMA/SARIMAX</a:t>
            </a:r>
          </a:p>
          <a:p>
            <a:pPr marL="342900" indent="-342900" eaLnBrk="1" hangingPunct="1">
              <a:buFontTx/>
              <a:buChar char="-"/>
            </a:pPr>
            <a:r>
              <a:rPr lang="en-US" altLang="en-US" sz="2450" dirty="0" err="1">
                <a:latin typeface="Univers LT Std 75 Black" pitchFamily="-84" charset="0"/>
              </a:rPr>
              <a:t>NeuralNet</a:t>
            </a:r>
            <a:r>
              <a:rPr lang="en-US" altLang="en-US" sz="2450" dirty="0">
                <a:latin typeface="Univers LT Std 75 Black" pitchFamily="-84" charset="0"/>
              </a:rPr>
              <a:t> with 1 hidden layer</a:t>
            </a:r>
          </a:p>
          <a:p>
            <a:pPr marL="342900" indent="-342900" eaLnBrk="1" hangingPunct="1">
              <a:buFontTx/>
              <a:buChar char="-"/>
            </a:pPr>
            <a:r>
              <a:rPr lang="en-US" altLang="en-US" sz="2450" dirty="0" err="1">
                <a:latin typeface="Univers LT Std 75 Black" pitchFamily="-84" charset="0"/>
              </a:rPr>
              <a:t>LightGBM</a:t>
            </a:r>
            <a:endParaRPr lang="en-US" altLang="en-US" sz="2450" dirty="0">
              <a:latin typeface="Univers LT Std 75 Black" pitchFamily="-84" charset="0"/>
            </a:endParaRPr>
          </a:p>
          <a:p>
            <a:pPr marL="342900" indent="-342900" eaLnBrk="1" hangingPunct="1">
              <a:buFontTx/>
              <a:buChar char="-"/>
            </a:pPr>
            <a:r>
              <a:rPr lang="en-US" altLang="en-US" sz="2450" dirty="0">
                <a:latin typeface="Univers LT Std 75 Black" pitchFamily="-84" charset="0"/>
              </a:rPr>
              <a:t>Various Ensembles of the above models</a:t>
            </a:r>
          </a:p>
          <a:p>
            <a:pPr marL="342900" indent="-342900" eaLnBrk="1" hangingPunct="1">
              <a:buFontTx/>
              <a:buChar char="-"/>
            </a:pPr>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For the traditional methods, we cannot estimate 214,200 separate models.</a:t>
            </a:r>
          </a:p>
          <a:p>
            <a:pPr marL="342900" indent="-342900" eaLnBrk="1" hangingPunct="1">
              <a:buFontTx/>
              <a:buChar char="-"/>
            </a:pPr>
            <a:r>
              <a:rPr lang="en-US" altLang="en-US" sz="2450" dirty="0">
                <a:latin typeface="Univers LT Std 75 Black" pitchFamily="-84" charset="0"/>
              </a:rPr>
              <a:t>Instead, run models for each shop and each product category, then combine the predictions to forecast future sales</a:t>
            </a:r>
          </a:p>
          <a:p>
            <a:pPr marL="342900" indent="-342900" eaLnBrk="1" hangingPunct="1">
              <a:buFontTx/>
              <a:buChar char="-"/>
            </a:pPr>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For the machine learning methods:</a:t>
            </a:r>
          </a:p>
          <a:p>
            <a:pPr marL="342900" indent="-342900" eaLnBrk="1" hangingPunct="1">
              <a:buFontTx/>
              <a:buChar char="-"/>
            </a:pPr>
            <a:r>
              <a:rPr lang="en-US" altLang="en-US" sz="2450" dirty="0">
                <a:latin typeface="Univers LT Std 75 Black" pitchFamily="-84" charset="0"/>
              </a:rPr>
              <a:t>Both models were trained with 2-fold </a:t>
            </a:r>
            <a:r>
              <a:rPr lang="en-US" altLang="en-US" sz="2450" b="1" dirty="0">
                <a:latin typeface="Univers LT Std 75 Black" pitchFamily="-84" charset="0"/>
              </a:rPr>
              <a:t>panel cross-validation (CV)</a:t>
            </a:r>
          </a:p>
          <a:p>
            <a:pPr marL="342900" indent="-342900" eaLnBrk="1" hangingPunct="1">
              <a:buFontTx/>
              <a:buChar char="-"/>
            </a:pPr>
            <a:r>
              <a:rPr lang="en-US" altLang="en-US" sz="2450" dirty="0">
                <a:latin typeface="Univers LT Std 75 Black" pitchFamily="-84" charset="0"/>
              </a:rPr>
              <a:t>167 total input parameters for each model</a:t>
            </a:r>
          </a:p>
          <a:p>
            <a:pPr marL="342900" indent="-342900" eaLnBrk="1" hangingPunct="1">
              <a:buFontTx/>
              <a:buChar char="-"/>
            </a:pPr>
            <a:r>
              <a:rPr lang="en-US" altLang="en-US" sz="2450" dirty="0" err="1">
                <a:latin typeface="Univers LT Std 75 Black" pitchFamily="-84" charset="0"/>
              </a:rPr>
              <a:t>NeuralNet</a:t>
            </a:r>
            <a:r>
              <a:rPr lang="en-US" altLang="en-US" sz="2450" dirty="0">
                <a:latin typeface="Univers LT Std 75 Black" pitchFamily="-84" charset="0"/>
              </a:rPr>
              <a:t> used a PCA step to reduce the variable count and orthogonalize the variables.</a:t>
            </a:r>
          </a:p>
          <a:p>
            <a:pPr marL="342900" indent="-342900" eaLnBrk="1" hangingPunct="1">
              <a:buFontTx/>
              <a:buChar char="-"/>
            </a:pPr>
            <a:r>
              <a:rPr lang="en-US" altLang="en-US" sz="2450" dirty="0" err="1">
                <a:latin typeface="Univers LT Std 75 Black" pitchFamily="-84" charset="0"/>
              </a:rPr>
              <a:t>LightGBM</a:t>
            </a:r>
            <a:r>
              <a:rPr lang="en-US" altLang="en-US" sz="2450" dirty="0">
                <a:latin typeface="Univers LT Std 75 Black" pitchFamily="-84" charset="0"/>
              </a:rPr>
              <a:t> model was hyperparameter tuned:</a:t>
            </a:r>
          </a:p>
          <a:p>
            <a:pPr marL="704850" lvl="1" indent="-342900" eaLnBrk="1" hangingPunct="1">
              <a:buFontTx/>
              <a:buChar char="-"/>
            </a:pPr>
            <a:r>
              <a:rPr lang="en-US" altLang="en-US" sz="2450" dirty="0">
                <a:latin typeface="Univers LT Std 75 Black" pitchFamily="-84" charset="0"/>
              </a:rPr>
              <a:t>1</a:t>
            </a:r>
            <a:r>
              <a:rPr lang="en-US" altLang="en-US" sz="2450" baseline="30000" dirty="0">
                <a:latin typeface="Univers LT Std 75 Black" pitchFamily="-84" charset="0"/>
              </a:rPr>
              <a:t>st</a:t>
            </a:r>
            <a:r>
              <a:rPr lang="en-US" altLang="en-US" sz="2450" dirty="0">
                <a:latin typeface="Univers LT Std 75 Black" pitchFamily="-84" charset="0"/>
              </a:rPr>
              <a:t> round: randomized grid search over 5 settings with panel CV</a:t>
            </a:r>
          </a:p>
          <a:p>
            <a:pPr marL="704850" lvl="1" indent="-342900" eaLnBrk="1" hangingPunct="1">
              <a:buFontTx/>
              <a:buChar char="-"/>
            </a:pPr>
            <a:r>
              <a:rPr lang="en-US" altLang="en-US" sz="2450" dirty="0">
                <a:latin typeface="Univers LT Std 75 Black" pitchFamily="-84" charset="0"/>
              </a:rPr>
              <a:t>2</a:t>
            </a:r>
            <a:r>
              <a:rPr lang="en-US" altLang="en-US" sz="2450" baseline="30000" dirty="0">
                <a:latin typeface="Univers LT Std 75 Black" pitchFamily="-84" charset="0"/>
              </a:rPr>
              <a:t>nd</a:t>
            </a:r>
            <a:r>
              <a:rPr lang="en-US" altLang="en-US" sz="2450" dirty="0">
                <a:latin typeface="Univers LT Std 75 Black" pitchFamily="-84" charset="0"/>
              </a:rPr>
              <a:t> round: search more thoroughly for a better learning rate while holding other settings fixed.</a:t>
            </a:r>
          </a:p>
          <a:p>
            <a:pPr marL="0" indent="0" eaLnBrk="1" hangingPunct="1"/>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Finally, to evaluate model fit (besides submitting to Kaggle), I calculated and explored Shapley values for the </a:t>
            </a:r>
            <a:r>
              <a:rPr lang="en-US" altLang="en-US" sz="2450" dirty="0" err="1">
                <a:latin typeface="Univers LT Std 75 Black" pitchFamily="-84" charset="0"/>
              </a:rPr>
              <a:t>LightGBM</a:t>
            </a:r>
            <a:r>
              <a:rPr lang="en-US" altLang="en-US" sz="2450" dirty="0">
                <a:latin typeface="Univers LT Std 75 Black" pitchFamily="-84" charset="0"/>
              </a:rPr>
              <a:t> model.</a:t>
            </a:r>
          </a:p>
          <a:p>
            <a:pPr eaLnBrk="1" hangingPunct="1">
              <a:buFontTx/>
              <a:buChar char="-"/>
            </a:pPr>
            <a:endParaRPr lang="en-US" altLang="en-US" sz="2450" dirty="0">
              <a:latin typeface="Univers LT Std 75 Black" pitchFamily="-84" charset="0"/>
            </a:endParaRP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r>
              <a:rPr lang="en-US" altLang="en-US" sz="2450" dirty="0">
                <a:latin typeface="Univers LT Std 55" pitchFamily="-84" charset="0"/>
              </a:rPr>
              <a:t>Shapley plots for the </a:t>
            </a:r>
            <a:r>
              <a:rPr lang="en-US" altLang="en-US" sz="2450" dirty="0" err="1">
                <a:latin typeface="Univers LT Std 55" pitchFamily="-84" charset="0"/>
              </a:rPr>
              <a:t>LightGBM</a:t>
            </a:r>
            <a:r>
              <a:rPr lang="en-US" altLang="en-US" sz="2450" dirty="0">
                <a:latin typeface="Univers LT Std 55" pitchFamily="-84" charset="0"/>
              </a:rPr>
              <a:t> model show that high values of “qty_lag1” (last month’s moving average sales) and “qty_roll3_lag1” (last month’s 3-month moving average sales) can have the largest impact on the predicted sales. Other variables like the relative price seem to have less effect on the predicted sales.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The lagged and moving-average sales variables have a generally positive and linear relationship with predicted sales. The “product_qty_pclag1” variable (percent change in average sales for the product) appears to have a step-function effect on sales, in which negative values have no effect, while any positive value has about the same (positive) effect.</a:t>
            </a:r>
          </a:p>
          <a:p>
            <a:pPr eaLnBrk="1" hangingPunct="1"/>
            <a:endParaRPr lang="en-US" altLang="en-US" sz="2450" dirty="0">
              <a:latin typeface="Univers LT Std 55" pitchFamily="-84" charset="0"/>
            </a:endParaRPr>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898" y="22871039"/>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endParaRPr lang="en-US" altLang="en-US" sz="2450" dirty="0">
              <a:latin typeface="Univers LT Std 55" pitchFamily="-84" charset="0"/>
            </a:endParaRPr>
          </a:p>
          <a:p>
            <a:pPr eaLnBrk="1" hangingPunct="1"/>
            <a:r>
              <a:rPr lang="en-US" altLang="en-US" sz="2000" dirty="0">
                <a:latin typeface="Univers LT Std 55" pitchFamily="-84" charset="0"/>
              </a:rPr>
              <a:t>Coulombe, Philippe Goulet et al. (Aug. 2022). “How is machine learning useful for macroeconomic forecasting?”</a:t>
            </a:r>
          </a:p>
          <a:p>
            <a:pPr eaLnBrk="1" hangingPunct="1"/>
            <a:r>
              <a:rPr lang="en-US" altLang="en-US" sz="2000" dirty="0">
                <a:latin typeface="Univers LT Std 55" pitchFamily="-84" charset="0"/>
              </a:rPr>
              <a:t>Hyndman, Rob and G. Athanasopoulos (2021). </a:t>
            </a:r>
            <a:r>
              <a:rPr lang="en-US" altLang="en-US" sz="2000" i="1" dirty="0">
                <a:latin typeface="Univers LT Std 55" pitchFamily="-84" charset="0"/>
              </a:rPr>
              <a:t>Forecasting: Principles and Practice</a:t>
            </a:r>
            <a:r>
              <a:rPr lang="en-US" altLang="en-US" sz="2000" dirty="0">
                <a:latin typeface="Univers LT Std 55" pitchFamily="-84" charset="0"/>
              </a:rPr>
              <a:t>.</a:t>
            </a:r>
          </a:p>
          <a:p>
            <a:pPr eaLnBrk="1" hangingPunct="1"/>
            <a:r>
              <a:rPr lang="en-US" altLang="en-US" sz="2000" dirty="0">
                <a:latin typeface="Univers LT Std 55" pitchFamily="-84" charset="0"/>
              </a:rPr>
              <a:t>Ke, </a:t>
            </a:r>
            <a:r>
              <a:rPr lang="en-US" altLang="en-US" sz="2000" dirty="0" err="1">
                <a:latin typeface="Univers LT Std 55" pitchFamily="-84" charset="0"/>
              </a:rPr>
              <a:t>Guolin</a:t>
            </a:r>
            <a:r>
              <a:rPr lang="en-US" altLang="en-US" sz="2000" dirty="0">
                <a:latin typeface="Univers LT Std 55" pitchFamily="-84" charset="0"/>
              </a:rPr>
              <a:t> et al. (2017). “</a:t>
            </a:r>
            <a:r>
              <a:rPr lang="en-US" altLang="en-US" sz="2000" dirty="0" err="1">
                <a:latin typeface="Univers LT Std 55" pitchFamily="-84" charset="0"/>
              </a:rPr>
              <a:t>Lightgbm</a:t>
            </a:r>
            <a:r>
              <a:rPr lang="en-US" altLang="en-US" sz="2000" dirty="0">
                <a:latin typeface="Univers LT Std 55" pitchFamily="-84" charset="0"/>
              </a:rPr>
              <a:t>: A highly efficient gradient boosting decision tree”</a:t>
            </a:r>
          </a:p>
          <a:p>
            <a:pPr eaLnBrk="1" hangingPunct="1"/>
            <a:r>
              <a:rPr lang="en-US" altLang="en-US" sz="2000" dirty="0">
                <a:latin typeface="Univers LT Std 55" pitchFamily="-84" charset="0"/>
              </a:rPr>
              <a:t>Wang, Di-</a:t>
            </a:r>
            <a:r>
              <a:rPr lang="en-US" altLang="en-US" sz="2000" dirty="0" err="1">
                <a:latin typeface="Univers LT Std 55" pitchFamily="-84" charset="0"/>
              </a:rPr>
              <a:t>ni</a:t>
            </a:r>
            <a:r>
              <a:rPr lang="en-US" altLang="en-US" sz="2000" dirty="0">
                <a:latin typeface="Univers LT Std 55" pitchFamily="-84" charset="0"/>
              </a:rPr>
              <a:t>, Lang Li, and Da Zhao (2022). “Corporate finance risk prediction based on </a:t>
            </a:r>
            <a:r>
              <a:rPr lang="en-US" altLang="en-US" sz="2000" dirty="0" err="1">
                <a:latin typeface="Univers LT Std 55" pitchFamily="-84" charset="0"/>
              </a:rPr>
              <a:t>LightGBM</a:t>
            </a:r>
            <a:r>
              <a:rPr lang="en-US" altLang="en-US" sz="2000" dirty="0">
                <a:latin typeface="Univers LT Std 55" pitchFamily="-84" charset="0"/>
              </a:rPr>
              <a:t>”</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109525" y="11829577"/>
            <a:ext cx="10734675" cy="10329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endParaRPr lang="en-US" altLang="en-US" sz="2450" dirty="0"/>
          </a:p>
          <a:p>
            <a:pPr eaLnBrk="1" hangingPunct="1"/>
            <a:r>
              <a:rPr lang="en-US" altLang="en-US" sz="2450" dirty="0">
                <a:latin typeface="Univers LT Std 55" pitchFamily="-84" charset="0"/>
              </a:rPr>
              <a:t>I was able to forecast Nov. 2015 sales quantities for 214,200 shop-product combinations with an RMSE of just over 1 unit. This represents a noticeable improvement over a Naive forecast. My best forecasting model was an ensemble of a neural network with one hidden layer, and a </a:t>
            </a:r>
            <a:r>
              <a:rPr lang="en-US" altLang="en-US" sz="2450" dirty="0" err="1">
                <a:latin typeface="Univers LT Std 55" pitchFamily="-84" charset="0"/>
              </a:rPr>
              <a:t>LightGBM</a:t>
            </a:r>
            <a:r>
              <a:rPr lang="en-US" altLang="en-US" sz="2450" dirty="0">
                <a:latin typeface="Univers LT Std 55" pitchFamily="-84" charset="0"/>
              </a:rPr>
              <a:t> model. Traditional forecasting models failed to outperform a Naive prediction, though they were hindered by the scale of the dataset. Overall, much progress could be made through additional feature engineering, model iteration, and hyperparameter tuning, most of which would require substantially more computational resources.</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6"/>
            <a:ext cx="10734675" cy="66960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55"/>
              </a:rPr>
              <a:t>The best predictive model was an Ensemble of </a:t>
            </a:r>
            <a:r>
              <a:rPr lang="en-US" altLang="en-US" sz="2450" dirty="0" err="1">
                <a:latin typeface="Univers LT Std 55"/>
              </a:rPr>
              <a:t>NeuralNet</a:t>
            </a:r>
            <a:r>
              <a:rPr lang="en-US" altLang="en-US" sz="2450" dirty="0">
                <a:latin typeface="Univers LT Std 55"/>
              </a:rPr>
              <a:t> and </a:t>
            </a:r>
            <a:r>
              <a:rPr lang="en-US" altLang="en-US" sz="2450" dirty="0" err="1">
                <a:latin typeface="Univers LT Std 55"/>
              </a:rPr>
              <a:t>LightGBM</a:t>
            </a:r>
            <a:r>
              <a:rPr lang="en-US" altLang="en-US" sz="2450" dirty="0">
                <a:latin typeface="Univers LT Std 55"/>
              </a:rPr>
              <a:t> models. </a:t>
            </a:r>
            <a:r>
              <a:rPr lang="en-US" altLang="en-US" sz="2450" dirty="0" err="1">
                <a:latin typeface="Univers LT Std 55"/>
              </a:rPr>
              <a:t>NeuralNet</a:t>
            </a:r>
            <a:r>
              <a:rPr lang="en-US" altLang="en-US" sz="2450" dirty="0">
                <a:latin typeface="Univers LT Std 55"/>
              </a:rPr>
              <a:t> slightly outperformed </a:t>
            </a:r>
            <a:r>
              <a:rPr lang="en-US" altLang="en-US" sz="2450" dirty="0" err="1">
                <a:latin typeface="Univers LT Std 55"/>
              </a:rPr>
              <a:t>LightGBM</a:t>
            </a:r>
            <a:r>
              <a:rPr lang="en-US" altLang="en-US" sz="2450" dirty="0">
                <a:latin typeface="Univers LT Std 55"/>
              </a:rPr>
              <a:t>. The machine learning models noticeably outperformed the traditional forecasting techniques, and ETS and ARIMA models performed worse than a Naive prediction. To be fair to the traditional forecasting techniques, I did not attempt to fit 214,200 individual models to provide a fairer comparison to the machine learning models.</a:t>
            </a:r>
          </a:p>
          <a:p>
            <a:pPr eaLnBrk="1" hangingPunct="1">
              <a:spcBef>
                <a:spcPct val="50000"/>
              </a:spcBef>
            </a:pPr>
            <a:r>
              <a:rPr lang="en-US" altLang="en-US" sz="2450" dirty="0">
                <a:latin typeface="Univers LT Std 55"/>
              </a:rPr>
              <a:t>Overall, my best estimate represents a 12% improvement in RMSE compared to a Naïve forecast. Even the best score in the world for this competition is only a 36% improvement vs a Naive forecast, which exemplifies the complicated nature of this forecasting problem.</a:t>
            </a:r>
          </a:p>
          <a:p>
            <a:pPr eaLnBrk="1" hangingPunct="1">
              <a:spcBef>
                <a:spcPct val="50000"/>
              </a:spcBef>
            </a:pPr>
            <a:r>
              <a:rPr lang="en-US" altLang="en-US" sz="2450" dirty="0">
                <a:latin typeface="Univers LT Std 55"/>
              </a:rPr>
              <a:t>To improve my model, I would perform more extensive feature engineering. The machine learning methods are highly dependent on hyperparameter tuning. More extensive tuning would very likely result in better forecasts.</a:t>
            </a: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0394855"/>
            <a:ext cx="10634663" cy="133033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Forecasting sales is critical to any company. Accurate forecasts of future sales at the shop and product level would allow 1C Company to identify under- and over-performing products. They can then adjust marketing and pricing practices accordingly, for example by reducing prices of under-performing products to increase sales. Additionally, interpretable forecasting models would allow the company to understanding why sales are up or down. As explained below, while machine learning methods are traditionally described as “black box” methods, techniques exist to help understand the output's sensitivity to changes in input variables.</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Coulombe et al. (2022) evaluate various methods for predicting macroeconomic and financial indicators. The authors go so far as to describe the nonlinear capabilities associated with machine learning techniques as a “game-changer” for predicting irregular events like housing bubble bursts. The authors also endorse the use of K-fold cross-validation as a method to tune hyperparameters.</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Ke et al. (2017) introduce </a:t>
            </a:r>
            <a:r>
              <a:rPr lang="en-US" altLang="en-US" sz="2450" dirty="0" err="1">
                <a:latin typeface="Univers LT Std 75 Black" pitchFamily="-84" charset="0"/>
              </a:rPr>
              <a:t>LightGBM</a:t>
            </a:r>
            <a:r>
              <a:rPr lang="en-US" altLang="en-US" sz="2450" dirty="0">
                <a:latin typeface="Univers LT Std 75 Black" pitchFamily="-84" charset="0"/>
              </a:rPr>
              <a:t>, a gradient boosting tree-based machine learning model. </a:t>
            </a:r>
            <a:r>
              <a:rPr lang="en-US" altLang="en-US" sz="2450" dirty="0" err="1">
                <a:latin typeface="Univers LT Std 75 Black" pitchFamily="-84" charset="0"/>
              </a:rPr>
              <a:t>LightGBM</a:t>
            </a:r>
            <a:r>
              <a:rPr lang="en-US" altLang="en-US" sz="2450" dirty="0">
                <a:latin typeface="Univers LT Std 75 Black" pitchFamily="-84" charset="0"/>
              </a:rPr>
              <a:t> modifies </a:t>
            </a:r>
            <a:r>
              <a:rPr lang="en-US" altLang="en-US" sz="2450" dirty="0" err="1">
                <a:latin typeface="Univers LT Std 75 Black" pitchFamily="-84" charset="0"/>
              </a:rPr>
              <a:t>XGBoost</a:t>
            </a:r>
            <a:r>
              <a:rPr lang="en-US" altLang="en-US" sz="2450" dirty="0">
                <a:latin typeface="Univers LT Std 75 Black" pitchFamily="-84" charset="0"/>
              </a:rPr>
              <a:t> to implement approximation techniques that drastically increase the speed of computation. Because of its computational efficiency and generally very good predictive ability, </a:t>
            </a:r>
            <a:r>
              <a:rPr lang="en-US" altLang="en-US" sz="2450" dirty="0" err="1">
                <a:latin typeface="Univers LT Std 75 Black" pitchFamily="-84" charset="0"/>
              </a:rPr>
              <a:t>LightGBM</a:t>
            </a:r>
            <a:r>
              <a:rPr lang="en-US" altLang="en-US" sz="2450" dirty="0">
                <a:latin typeface="Univers LT Std 75 Black" pitchFamily="-84" charset="0"/>
              </a:rPr>
              <a:t> is a common choice for prediction competitions. In fact, most of the top performers in the Kaggle competition use </a:t>
            </a:r>
            <a:r>
              <a:rPr lang="en-US" altLang="en-US" sz="2450" dirty="0" err="1">
                <a:latin typeface="Univers LT Std 75 Black" pitchFamily="-84" charset="0"/>
              </a:rPr>
              <a:t>LightGBM</a:t>
            </a:r>
            <a:r>
              <a:rPr lang="en-US" altLang="en-US" sz="2450" dirty="0">
                <a:latin typeface="Univers LT Std 75 Black" pitchFamily="-84" charset="0"/>
              </a:rPr>
              <a:t>.</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Wang et al. (2022) test a variety of machine learning models to predict corporate finance risk indicators, comparing existing machine learning methods with </a:t>
            </a:r>
            <a:r>
              <a:rPr lang="en-US" altLang="en-US" sz="2450" dirty="0" err="1">
                <a:latin typeface="Univers LT Std 75 Black" pitchFamily="-84" charset="0"/>
              </a:rPr>
              <a:t>LightGBM</a:t>
            </a:r>
            <a:r>
              <a:rPr lang="en-US" altLang="en-US" sz="2450" dirty="0">
                <a:latin typeface="Univers LT Std 75 Black" pitchFamily="-84" charset="0"/>
              </a:rPr>
              <a:t>. The authors test four models: K-nearest neighbors, decision trees, random forest, and </a:t>
            </a:r>
            <a:r>
              <a:rPr lang="en-US" altLang="en-US" sz="2450" dirty="0" err="1">
                <a:latin typeface="Univers LT Std 75 Black" pitchFamily="-84" charset="0"/>
              </a:rPr>
              <a:t>LightGBM</a:t>
            </a:r>
            <a:r>
              <a:rPr lang="en-US" altLang="en-US" sz="2450" dirty="0">
                <a:latin typeface="Univers LT Std 75 Black" pitchFamily="-84" charset="0"/>
              </a:rPr>
              <a:t>. Reviewing a variety of metrics, the authors find that </a:t>
            </a:r>
            <a:r>
              <a:rPr lang="en-US" altLang="en-US" sz="2450" dirty="0" err="1">
                <a:latin typeface="Univers LT Std 75 Black" pitchFamily="-84" charset="0"/>
              </a:rPr>
              <a:t>LightGBM</a:t>
            </a:r>
            <a:r>
              <a:rPr lang="en-US" altLang="en-US" sz="2450" dirty="0">
                <a:latin typeface="Univers LT Std 75 Black" pitchFamily="-84" charset="0"/>
              </a:rPr>
              <a:t> beats the other models in most of the tests, and they believe that it can be used to effectively predict the financing risk of enterprises going forward.</a:t>
            </a:r>
          </a:p>
          <a:p>
            <a:pPr eaLnBrk="1" hangingPunct="1"/>
            <a:endParaRPr lang="en-AU" altLang="en-US" sz="2450" dirty="0"/>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pic>
        <p:nvPicPr>
          <p:cNvPr id="4" name="Picture 3">
            <a:extLst>
              <a:ext uri="{FF2B5EF4-FFF2-40B4-BE49-F238E27FC236}">
                <a16:creationId xmlns:a16="http://schemas.microsoft.com/office/drawing/2014/main" id="{8C1E765E-2871-AF8F-772A-D8426AF0EC9B}"/>
              </a:ext>
            </a:extLst>
          </p:cNvPr>
          <p:cNvPicPr>
            <a:picLocks noChangeAspect="1"/>
          </p:cNvPicPr>
          <p:nvPr/>
        </p:nvPicPr>
        <p:blipFill>
          <a:blip r:embed="rId4"/>
          <a:stretch>
            <a:fillRect/>
          </a:stretch>
        </p:blipFill>
        <p:spPr>
          <a:xfrm>
            <a:off x="21720648" y="22132964"/>
            <a:ext cx="7452257" cy="5405213"/>
          </a:xfrm>
          <a:prstGeom prst="rect">
            <a:avLst/>
          </a:prstGeom>
          <a:ln>
            <a:solidFill>
              <a:schemeClr val="tx1"/>
            </a:solidFill>
          </a:ln>
        </p:spPr>
      </p:pic>
      <p:pic>
        <p:nvPicPr>
          <p:cNvPr id="6" name="Picture 5">
            <a:extLst>
              <a:ext uri="{FF2B5EF4-FFF2-40B4-BE49-F238E27FC236}">
                <a16:creationId xmlns:a16="http://schemas.microsoft.com/office/drawing/2014/main" id="{1FA1958F-63C9-D76C-5796-FFFBF587C07C}"/>
              </a:ext>
            </a:extLst>
          </p:cNvPr>
          <p:cNvPicPr>
            <a:picLocks noChangeAspect="1"/>
          </p:cNvPicPr>
          <p:nvPr/>
        </p:nvPicPr>
        <p:blipFill>
          <a:blip r:embed="rId5"/>
          <a:stretch>
            <a:fillRect/>
          </a:stretch>
        </p:blipFill>
        <p:spPr>
          <a:xfrm>
            <a:off x="26133353" y="14258081"/>
            <a:ext cx="5560271" cy="7147903"/>
          </a:xfrm>
          <a:prstGeom prst="rect">
            <a:avLst/>
          </a:prstGeom>
        </p:spPr>
      </p:pic>
      <p:pic>
        <p:nvPicPr>
          <p:cNvPr id="9" name="Picture 8">
            <a:extLst>
              <a:ext uri="{FF2B5EF4-FFF2-40B4-BE49-F238E27FC236}">
                <a16:creationId xmlns:a16="http://schemas.microsoft.com/office/drawing/2014/main" id="{BA848386-67FC-78E9-78A6-5B69505FE24E}"/>
              </a:ext>
            </a:extLst>
          </p:cNvPr>
          <p:cNvPicPr>
            <a:picLocks noChangeAspect="1"/>
          </p:cNvPicPr>
          <p:nvPr/>
        </p:nvPicPr>
        <p:blipFill>
          <a:blip r:embed="rId6"/>
          <a:stretch>
            <a:fillRect/>
          </a:stretch>
        </p:blipFill>
        <p:spPr>
          <a:xfrm>
            <a:off x="30323535" y="21877481"/>
            <a:ext cx="6115396" cy="5871117"/>
          </a:xfrm>
          <a:prstGeom prst="rect">
            <a:avLst/>
          </a:prstGeom>
          <a:ln>
            <a:solidFill>
              <a:schemeClr val="tx1"/>
            </a:solidFill>
          </a:ln>
        </p:spPr>
      </p:pic>
      <p:pic>
        <p:nvPicPr>
          <p:cNvPr id="12" name="Picture 11">
            <a:extLst>
              <a:ext uri="{FF2B5EF4-FFF2-40B4-BE49-F238E27FC236}">
                <a16:creationId xmlns:a16="http://schemas.microsoft.com/office/drawing/2014/main" id="{EC53DA5D-CC98-3D40-AD3D-8D168A53F166}"/>
              </a:ext>
            </a:extLst>
          </p:cNvPr>
          <p:cNvPicPr>
            <a:picLocks noChangeAspect="1"/>
          </p:cNvPicPr>
          <p:nvPr/>
        </p:nvPicPr>
        <p:blipFill>
          <a:blip r:embed="rId7"/>
          <a:stretch>
            <a:fillRect/>
          </a:stretch>
        </p:blipFill>
        <p:spPr>
          <a:xfrm>
            <a:off x="14685493" y="22132964"/>
            <a:ext cx="6532661" cy="5172992"/>
          </a:xfrm>
          <a:prstGeom prst="rect">
            <a:avLst/>
          </a:prstGeom>
          <a:ln>
            <a:solidFill>
              <a:schemeClr val="tx1"/>
            </a:solidFill>
          </a:ln>
        </p:spPr>
      </p:pic>
      <p:pic>
        <p:nvPicPr>
          <p:cNvPr id="14" name="Picture 13">
            <a:extLst>
              <a:ext uri="{FF2B5EF4-FFF2-40B4-BE49-F238E27FC236}">
                <a16:creationId xmlns:a16="http://schemas.microsoft.com/office/drawing/2014/main" id="{D90620C6-7ABD-0F07-E5C8-F6D8FC87F407}"/>
              </a:ext>
            </a:extLst>
          </p:cNvPr>
          <p:cNvPicPr>
            <a:picLocks noChangeAspect="1"/>
          </p:cNvPicPr>
          <p:nvPr/>
        </p:nvPicPr>
        <p:blipFill>
          <a:blip r:embed="rId8"/>
          <a:stretch>
            <a:fillRect/>
          </a:stretch>
        </p:blipFill>
        <p:spPr>
          <a:xfrm>
            <a:off x="26578940" y="9911086"/>
            <a:ext cx="9768931" cy="4019217"/>
          </a:xfrm>
          <a:prstGeom prst="rect">
            <a:avLst/>
          </a:prstGeom>
        </p:spPr>
      </p:pic>
      <p:pic>
        <p:nvPicPr>
          <p:cNvPr id="16" name="Picture 15">
            <a:extLst>
              <a:ext uri="{FF2B5EF4-FFF2-40B4-BE49-F238E27FC236}">
                <a16:creationId xmlns:a16="http://schemas.microsoft.com/office/drawing/2014/main" id="{46E969F6-CC4B-C65A-3B2E-1F18880B2823}"/>
              </a:ext>
            </a:extLst>
          </p:cNvPr>
          <p:cNvPicPr>
            <a:picLocks noChangeAspect="1"/>
          </p:cNvPicPr>
          <p:nvPr/>
        </p:nvPicPr>
        <p:blipFill>
          <a:blip r:embed="rId9"/>
          <a:stretch>
            <a:fillRect/>
          </a:stretch>
        </p:blipFill>
        <p:spPr>
          <a:xfrm>
            <a:off x="31693624" y="14401800"/>
            <a:ext cx="5182079" cy="4339992"/>
          </a:xfrm>
          <a:prstGeom prst="rect">
            <a:avLst/>
          </a:prstGeom>
        </p:spPr>
      </p:pic>
      <p:pic>
        <p:nvPicPr>
          <p:cNvPr id="19" name="Picture 18">
            <a:extLst>
              <a:ext uri="{FF2B5EF4-FFF2-40B4-BE49-F238E27FC236}">
                <a16:creationId xmlns:a16="http://schemas.microsoft.com/office/drawing/2014/main" id="{B550B386-98C2-6A41-1FA1-E4D315AB2684}"/>
              </a:ext>
            </a:extLst>
          </p:cNvPr>
          <p:cNvPicPr>
            <a:picLocks noChangeAspect="1"/>
          </p:cNvPicPr>
          <p:nvPr/>
        </p:nvPicPr>
        <p:blipFill>
          <a:blip r:embed="rId10"/>
          <a:stretch>
            <a:fillRect/>
          </a:stretch>
        </p:blipFill>
        <p:spPr>
          <a:xfrm>
            <a:off x="39535463" y="16403796"/>
            <a:ext cx="7882798" cy="5402897"/>
          </a:xfrm>
          <a:prstGeom prst="rect">
            <a:avLst/>
          </a:prstGeom>
          <a:ln>
            <a:solidFill>
              <a:schemeClr val="tx1"/>
            </a:solidFill>
          </a:ln>
        </p:spPr>
      </p:pic>
    </p:spTree>
    <p:extLst>
      <p:ext uri="{BB962C8B-B14F-4D97-AF65-F5344CB8AC3E}">
        <p14:creationId xmlns:p14="http://schemas.microsoft.com/office/powerpoint/2010/main" val="86383349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{D4612B4C-5B1F-8849-8C7F-EFB6EF7B80C5}tf16401369</Template>
  <TotalTime>2682</TotalTime>
  <Words>1203</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Rockwell</vt:lpstr>
      <vt:lpstr>Univers LT Std 45 Light</vt:lpstr>
      <vt:lpstr>Univers LT Std 55</vt:lpstr>
      <vt:lpstr>Univers LT Std 75 Black</vt:lpstr>
      <vt:lpstr>Wingdings</vt:lpstr>
      <vt:lpstr>Atlas</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Steven VanOmmeren</cp:lastModifiedBy>
  <cp:revision>166</cp:revision>
  <cp:lastPrinted>2014-09-12T17:11:51Z</cp:lastPrinted>
  <dcterms:created xsi:type="dcterms:W3CDTF">2009-06-18T18:05:32Z</dcterms:created>
  <dcterms:modified xsi:type="dcterms:W3CDTF">2025-05-11T03:56:54Z</dcterms:modified>
  <cp:category/>
</cp:coreProperties>
</file>