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7" r:id="rId1"/>
  </p:sldMasterIdLst>
  <p:notesMasterIdLst>
    <p:notesMasterId r:id="rId3"/>
  </p:notesMasterIdLst>
  <p:sldIdLst>
    <p:sldId id="263" r:id="rId2"/>
  </p:sldIdLst>
  <p:sldSz cx="51206400" cy="2880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BA99"/>
    <a:srgbClr val="B29D6C"/>
    <a:srgbClr val="8A100B"/>
    <a:srgbClr val="000000"/>
    <a:srgbClr val="FFFFFF"/>
    <a:srgbClr val="B4985A"/>
    <a:srgbClr val="501214"/>
    <a:srgbClr val="501215"/>
    <a:srgbClr val="5771A1"/>
    <a:srgbClr val="DE62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1"/>
    <p:restoredTop sz="92214" autoAdjust="0"/>
  </p:normalViewPr>
  <p:slideViewPr>
    <p:cSldViewPr snapToObjects="1">
      <p:cViewPr>
        <p:scale>
          <a:sx n="50" d="100"/>
          <a:sy n="50" d="100"/>
        </p:scale>
        <p:origin x="-2884" y="-6168"/>
      </p:cViewPr>
      <p:guideLst>
        <p:guide orient="horz" pos="9072"/>
        <p:guide pos="161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D4C8FC-43D2-43AA-9FC7-93AC3AA112B8}"/>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653D158-04C7-4F51-8F58-A8F8732A1212}"/>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DC66F12-D11B-4BF0-9670-452786151E72}" type="datetime1">
              <a:rPr lang="en-US" altLang="en-US"/>
              <a:pPr/>
              <a:t>4/1/2025</a:t>
            </a:fld>
            <a:endParaRPr lang="en-US" altLang="en-US" dirty="0"/>
          </a:p>
        </p:txBody>
      </p:sp>
      <p:sp>
        <p:nvSpPr>
          <p:cNvPr id="4" name="Slide Image Placeholder 3">
            <a:extLst>
              <a:ext uri="{FF2B5EF4-FFF2-40B4-BE49-F238E27FC236}">
                <a16:creationId xmlns:a16="http://schemas.microsoft.com/office/drawing/2014/main" id="{1B3ECC2F-C60F-4767-AC61-675C4606C00D}"/>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dirty="0"/>
          </a:p>
        </p:txBody>
      </p:sp>
      <p:sp>
        <p:nvSpPr>
          <p:cNvPr id="5" name="Notes Placeholder 4">
            <a:extLst>
              <a:ext uri="{FF2B5EF4-FFF2-40B4-BE49-F238E27FC236}">
                <a16:creationId xmlns:a16="http://schemas.microsoft.com/office/drawing/2014/main" id="{BC053EC8-AE79-444C-9E66-ECF0544C2FAE}"/>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0695EE1-2153-454C-B45B-D1A57DC50977}"/>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9B89F892-6854-471C-9A8C-4023EB74FD3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6C9C308-0827-4B11-AC4F-D86C3DFBCF32}"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08"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2F41A137-A93A-4ABD-BDE5-A15520AFCC90}"/>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Notes Placeholder 2">
            <a:extLst>
              <a:ext uri="{FF2B5EF4-FFF2-40B4-BE49-F238E27FC236}">
                <a16:creationId xmlns:a16="http://schemas.microsoft.com/office/drawing/2014/main" id="{8FB3FC4D-ED6F-44B9-91F2-FE74678F8C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dirty="0"/>
          </a:p>
        </p:txBody>
      </p:sp>
      <p:sp>
        <p:nvSpPr>
          <p:cNvPr id="14339" name="Slide Number Placeholder 3">
            <a:extLst>
              <a:ext uri="{FF2B5EF4-FFF2-40B4-BE49-F238E27FC236}">
                <a16:creationId xmlns:a16="http://schemas.microsoft.com/office/drawing/2014/main" id="{66FB80BD-B532-4FBB-9A98-155EEB8B5A0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fld id="{1324F038-C72C-43BB-B72C-630EE2C7ED60}" type="slidenum">
              <a:rPr lang="en-US" altLang="en-US" sz="1200">
                <a:latin typeface="Calibri" panose="020F0502020204030204" pitchFamily="34" charset="0"/>
              </a:rPr>
              <a:pPr eaLnBrk="1" hangingPunct="1"/>
              <a:t>1</a:t>
            </a:fld>
            <a:endParaRPr lang="en-US" altLang="en-US" sz="1200" dirty="0">
              <a:latin typeface="Calibri" panose="020F0502020204030204" pitchFamily="34" charset="0"/>
            </a:endParaRPr>
          </a:p>
        </p:txBody>
      </p:sp>
    </p:spTree>
    <p:extLst>
      <p:ext uri="{BB962C8B-B14F-4D97-AF65-F5344CB8AC3E}">
        <p14:creationId xmlns:p14="http://schemas.microsoft.com/office/powerpoint/2010/main" val="57415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1384629" y="-249379"/>
            <a:ext cx="52566574" cy="29079952"/>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7011033" y="4983231"/>
            <a:ext cx="37163049" cy="18807319"/>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7388793" y="8717119"/>
            <a:ext cx="36455643" cy="7344662"/>
          </a:xfrm>
        </p:spPr>
        <p:txBody>
          <a:bodyPr bIns="0" anchor="b">
            <a:normAutofit/>
          </a:bodyPr>
          <a:lstStyle>
            <a:lvl1pPr algn="ctr">
              <a:lnSpc>
                <a:spcPct val="80000"/>
              </a:lnSpc>
              <a:defRPr sz="22680" spc="-63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7388798" y="16406320"/>
            <a:ext cx="36428393" cy="5554865"/>
          </a:xfrm>
        </p:spPr>
        <p:txBody>
          <a:bodyPr tIns="0">
            <a:normAutofit/>
          </a:bodyPr>
          <a:lstStyle>
            <a:lvl1pPr marL="0" indent="0" algn="ctr">
              <a:lnSpc>
                <a:spcPct val="100000"/>
              </a:lnSpc>
              <a:buNone/>
              <a:defRPr sz="7560" b="0">
                <a:solidFill>
                  <a:srgbClr val="FFFEFF"/>
                </a:solidFill>
              </a:defRPr>
            </a:lvl1pPr>
            <a:lvl2pPr marL="1920240" indent="0" algn="ctr">
              <a:buNone/>
              <a:defRPr sz="756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endParaRPr lang="en-US" dirty="0"/>
          </a:p>
        </p:txBody>
      </p:sp>
      <p:sp>
        <p:nvSpPr>
          <p:cNvPr id="4" name="Date Placeholder 3"/>
          <p:cNvSpPr>
            <a:spLocks noGrp="1"/>
          </p:cNvSpPr>
          <p:nvPr>
            <p:ph type="dt" sz="half" idx="10"/>
          </p:nvPr>
        </p:nvSpPr>
        <p:spPr>
          <a:xfrm>
            <a:off x="3379622" y="1344168"/>
            <a:ext cx="15361920" cy="1344168"/>
          </a:xfrm>
        </p:spPr>
        <p:txBody>
          <a:bodyPr vert="horz" lIns="91440" tIns="45720" rIns="91440" bIns="45720" rtlCol="0" anchor="ctr"/>
          <a:lstStyle>
            <a:lvl1pPr>
              <a:defRPr lang="en-US"/>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6610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1753555"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360605"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7"/>
            <a:ext cx="14705023" cy="10317052"/>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1461931" y="3337820"/>
            <a:ext cx="26355147" cy="220797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98DB79-DB1B-464E-8FC8-FB1D980692CC}" type="datetime1">
              <a:rPr lang="en-US" altLang="en-US" smtClean="0"/>
              <a:pPr/>
              <a:t>4/1/2025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F4AC1E25-9FBC-4E23-A8D7-0E732A67497F}" type="slidenum">
              <a:rPr lang="en-US" altLang="en-US" smtClean="0"/>
              <a:pPr/>
              <a:t>‹#›</a:t>
            </a:fld>
            <a:endParaRPr lang="en-US" altLang="en-US" dirty="0"/>
          </a:p>
        </p:txBody>
      </p:sp>
    </p:spTree>
    <p:extLst>
      <p:ext uri="{BB962C8B-B14F-4D97-AF65-F5344CB8AC3E}">
        <p14:creationId xmlns:p14="http://schemas.microsoft.com/office/powerpoint/2010/main" val="457584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52853279" cy="28783600"/>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32419582" y="7138276"/>
            <a:ext cx="15432799" cy="14575768"/>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32791238" y="9869685"/>
            <a:ext cx="14705019" cy="10317056"/>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1538" y="3353467"/>
            <a:ext cx="26328212" cy="220806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379622" y="1344168"/>
            <a:ext cx="15361920" cy="1344168"/>
          </a:xfrm>
        </p:spPr>
        <p:txBody>
          <a:bodyPr/>
          <a:lstStyle/>
          <a:p>
            <a:fld id="{0D2A2D7D-DDEB-4A7F-AC4F-AB0DFEF7BCBE}" type="datetime1">
              <a:rPr lang="en-US" altLang="en-US" smtClean="0"/>
              <a:pPr/>
              <a:t>4/1/2025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432435AC-92DD-4C50-A562-F88AF0CDE718}" type="slidenum">
              <a:rPr lang="en-US" altLang="en-US" smtClean="0"/>
              <a:pPr/>
              <a:t>‹#›</a:t>
            </a:fld>
            <a:endParaRPr lang="en-US" altLang="en-US" dirty="0"/>
          </a:p>
        </p:txBody>
      </p:sp>
    </p:spTree>
    <p:extLst>
      <p:ext uri="{BB962C8B-B14F-4D97-AF65-F5344CB8AC3E}">
        <p14:creationId xmlns:p14="http://schemas.microsoft.com/office/powerpoint/2010/main" val="56799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559579" y="1152922"/>
            <a:ext cx="46087242" cy="4800600"/>
          </a:xfrm>
          <a:prstGeom prst="rect">
            <a:avLst/>
          </a:prstGeom>
        </p:spPr>
        <p:txBody>
          <a:bodyPr vert="horz"/>
          <a:lstStyle/>
          <a:p>
            <a:r>
              <a:rPr lang="en-US"/>
              <a:t>Click to edit Master title style</a:t>
            </a:r>
          </a:p>
        </p:txBody>
      </p:sp>
      <p:sp>
        <p:nvSpPr>
          <p:cNvPr id="6" name="Content Placeholder 5"/>
          <p:cNvSpPr>
            <a:spLocks noGrp="1"/>
          </p:cNvSpPr>
          <p:nvPr>
            <p:ph sz="quarter" idx="10"/>
          </p:nvPr>
        </p:nvSpPr>
        <p:spPr>
          <a:xfrm>
            <a:off x="0" y="0"/>
            <a:ext cx="51206400" cy="28803600"/>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5"/>
          <p:cNvSpPr>
            <a:spLocks noGrp="1"/>
          </p:cNvSpPr>
          <p:nvPr>
            <p:ph sz="quarter" idx="11"/>
          </p:nvPr>
        </p:nvSpPr>
        <p:spPr>
          <a:xfrm>
            <a:off x="0" y="0"/>
            <a:ext cx="51206400" cy="29136975"/>
          </a:xfrm>
          <a:prstGeom prst="rect">
            <a:avLst/>
          </a:prstGeom>
        </p:spPr>
        <p:txBody>
          <a:bodyPr vert="horz"/>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909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1753555" y="0"/>
            <a:ext cx="52853279" cy="28783600"/>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3360605" y="7138276"/>
            <a:ext cx="15432799" cy="14575768"/>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2" y="9869685"/>
            <a:ext cx="14695712" cy="10317056"/>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97479" y="3373381"/>
            <a:ext cx="26383867" cy="2204421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A7572E-03D9-46EE-98F2-4BDFFCFC50C4}" type="datetime1">
              <a:rPr lang="en-US" altLang="en-US" smtClean="0"/>
              <a:pPr/>
              <a:t>4/1/2025</a:t>
            </a:fld>
            <a:endParaRPr lang="en-US" alt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3FC3A974-0CA2-4C46-8D24-9009E30A9D0D}" type="slidenum">
              <a:rPr lang="en-US" altLang="en-US" smtClean="0"/>
              <a:pPr/>
              <a:t>‹#›</a:t>
            </a:fld>
            <a:endParaRPr lang="en-US" altLang="en-US" dirty="0"/>
          </a:p>
        </p:txBody>
      </p:sp>
    </p:spTree>
    <p:extLst>
      <p:ext uri="{BB962C8B-B14F-4D97-AF65-F5344CB8AC3E}">
        <p14:creationId xmlns:p14="http://schemas.microsoft.com/office/powerpoint/2010/main" val="255409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1384629" y="-249379"/>
            <a:ext cx="52566574" cy="29079952"/>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3690091" y="4983231"/>
            <a:ext cx="23797809" cy="18807319"/>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4045707" y="8713866"/>
            <a:ext cx="23058941" cy="7095438"/>
          </a:xfrm>
        </p:spPr>
        <p:txBody>
          <a:bodyPr bIns="0" anchor="b">
            <a:normAutofit/>
          </a:bodyPr>
          <a:lstStyle>
            <a:lvl1pPr algn="ctr">
              <a:defRPr sz="1848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14045705" y="16156774"/>
            <a:ext cx="23058937" cy="5811834"/>
          </a:xfrm>
        </p:spPr>
        <p:txBody>
          <a:bodyPr tIns="0">
            <a:normAutofit/>
          </a:bodyPr>
          <a:lstStyle>
            <a:lvl1pPr marL="0" indent="0" algn="ctr">
              <a:buNone/>
              <a:defRPr sz="7560">
                <a:solidFill>
                  <a:srgbClr val="FFFEFF"/>
                </a:solidFill>
              </a:defRPr>
            </a:lvl1pPr>
            <a:lvl2pPr marL="1920240" indent="0">
              <a:buNone/>
              <a:defRPr sz="756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379622" y="1344168"/>
            <a:ext cx="15361920" cy="1344168"/>
          </a:xfrm>
        </p:spPr>
        <p:txBody>
          <a:bodyPr/>
          <a:lstStyle/>
          <a:p>
            <a:fld id="{B9931E8E-0902-47BC-B2C7-10F8DFAFF5FC}" type="datetime1">
              <a:rPr lang="en-US" altLang="en-US" smtClean="0"/>
              <a:pPr/>
              <a:t>4/1/2025</a:t>
            </a:fld>
            <a:endParaRPr lang="en-US" altLang="en-US" dirty="0"/>
          </a:p>
        </p:txBody>
      </p:sp>
      <p:sp>
        <p:nvSpPr>
          <p:cNvPr id="5" name="Footer Placeholder 4"/>
          <p:cNvSpPr>
            <a:spLocks noGrp="1"/>
          </p:cNvSpPr>
          <p:nvPr>
            <p:ph type="ftr" sz="quarter" idx="11"/>
          </p:nvPr>
        </p:nvSpPr>
        <p:spPr>
          <a:xfrm>
            <a:off x="3379623" y="26153669"/>
            <a:ext cx="44472758" cy="1344168"/>
          </a:xfrm>
        </p:spPr>
        <p:txBody>
          <a:bodyPr/>
          <a:lstStyle>
            <a:lvl1pPr algn="ctr">
              <a:defRPr/>
            </a:lvl1pPr>
          </a:lstStyle>
          <a:p>
            <a:pPr>
              <a:defRPr/>
            </a:pPr>
            <a:endParaRPr lang="en-US" dirty="0"/>
          </a:p>
        </p:txBody>
      </p:sp>
      <p:sp>
        <p:nvSpPr>
          <p:cNvPr id="6" name="Slide Number Placeholder 5"/>
          <p:cNvSpPr>
            <a:spLocks noGrp="1"/>
          </p:cNvSpPr>
          <p:nvPr>
            <p:ph type="sldNum" sz="quarter" idx="12"/>
          </p:nvPr>
        </p:nvSpPr>
        <p:spPr>
          <a:xfrm>
            <a:off x="43973496" y="1344168"/>
            <a:ext cx="3840480" cy="1344168"/>
          </a:xfrm>
        </p:spPr>
        <p:txBody>
          <a:bodyPr/>
          <a:lstStyle/>
          <a:p>
            <a:fld id="{5E95B217-6184-4FC9-A02A-11608A7FA6D9}" type="slidenum">
              <a:rPr lang="en-US" altLang="en-US" smtClean="0"/>
              <a:pPr/>
              <a:t>‹#›</a:t>
            </a:fld>
            <a:endParaRPr lang="en-US" altLang="en-US" dirty="0"/>
          </a:p>
        </p:txBody>
      </p:sp>
    </p:spTree>
    <p:extLst>
      <p:ext uri="{BB962C8B-B14F-4D97-AF65-F5344CB8AC3E}">
        <p14:creationId xmlns:p14="http://schemas.microsoft.com/office/powerpoint/2010/main" val="2462952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1753555" y="0"/>
            <a:ext cx="52853279" cy="28783600"/>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3360605" y="7138276"/>
            <a:ext cx="15432799" cy="14575768"/>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0" y="9826612"/>
            <a:ext cx="14703478" cy="10374273"/>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21507690" y="3373388"/>
            <a:ext cx="26332282" cy="10007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497478" y="15423081"/>
            <a:ext cx="26342492" cy="10011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3379622" y="1344168"/>
            <a:ext cx="15361920" cy="1344168"/>
          </a:xfrm>
        </p:spPr>
        <p:txBody>
          <a:bodyPr/>
          <a:lstStyle/>
          <a:p>
            <a:fld id="{547D0C35-806F-40FA-BD43-750ADD1A6019}" type="datetime1">
              <a:rPr lang="en-US" altLang="en-US" smtClean="0"/>
              <a:pPr/>
              <a:t>4/1/2025</a:t>
            </a:fld>
            <a:endParaRPr lang="en-US" altLang="en-US" dirty="0"/>
          </a:p>
        </p:txBody>
      </p:sp>
      <p:sp>
        <p:nvSpPr>
          <p:cNvPr id="6" name="Footer Placeholder 5"/>
          <p:cNvSpPr>
            <a:spLocks noGrp="1"/>
          </p:cNvSpPr>
          <p:nvPr>
            <p:ph type="ftr" sz="quarter" idx="11"/>
          </p:nvPr>
        </p:nvSpPr>
        <p:spPr>
          <a:xfrm>
            <a:off x="3379623" y="26153669"/>
            <a:ext cx="44472758" cy="1344168"/>
          </a:xfrm>
        </p:spPr>
        <p:txBody>
          <a:bodyPr/>
          <a:lstStyle/>
          <a:p>
            <a:pPr>
              <a:defRPr/>
            </a:pPr>
            <a:endParaRPr lang="en-US" dirty="0"/>
          </a:p>
        </p:txBody>
      </p:sp>
      <p:sp>
        <p:nvSpPr>
          <p:cNvPr id="7" name="Slide Number Placeholder 6"/>
          <p:cNvSpPr>
            <a:spLocks noGrp="1"/>
          </p:cNvSpPr>
          <p:nvPr>
            <p:ph type="sldNum" sz="quarter" idx="12"/>
          </p:nvPr>
        </p:nvSpPr>
        <p:spPr>
          <a:xfrm>
            <a:off x="43973496" y="1344168"/>
            <a:ext cx="3840480" cy="1344168"/>
          </a:xfrm>
        </p:spPr>
        <p:txBody>
          <a:bodyPr/>
          <a:lstStyle/>
          <a:p>
            <a:fld id="{364D2114-6B91-42CA-A934-97F4E0DCC06B}" type="slidenum">
              <a:rPr lang="en-US" altLang="en-US" smtClean="0"/>
              <a:pPr/>
              <a:t>‹#›</a:t>
            </a:fld>
            <a:endParaRPr lang="en-US" altLang="en-US" dirty="0"/>
          </a:p>
        </p:txBody>
      </p:sp>
    </p:spTree>
    <p:extLst>
      <p:ext uri="{BB962C8B-B14F-4D97-AF65-F5344CB8AC3E}">
        <p14:creationId xmlns:p14="http://schemas.microsoft.com/office/powerpoint/2010/main" val="185348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1753555" y="0"/>
            <a:ext cx="52853279" cy="28783600"/>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3360605" y="7138276"/>
            <a:ext cx="15432799" cy="14575768"/>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3804" y="9928445"/>
            <a:ext cx="14703478" cy="1033408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1525575" y="3373377"/>
            <a:ext cx="26313370"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1526281" y="6253739"/>
            <a:ext cx="26310270" cy="7126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498343" y="15396725"/>
            <a:ext cx="26310539" cy="2880360"/>
          </a:xfrm>
        </p:spPr>
        <p:txBody>
          <a:bodyPr anchor="ctr">
            <a:noAutofit/>
          </a:bodyPr>
          <a:lstStyle>
            <a:lvl1pPr marL="0" indent="0" algn="l">
              <a:lnSpc>
                <a:spcPct val="100000"/>
              </a:lnSpc>
              <a:buNone/>
              <a:defRPr sz="9240" b="0" cap="all" baseline="0">
                <a:solidFill>
                  <a:schemeClr val="accent1"/>
                </a:solidFill>
              </a:defRPr>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21497477" y="18277085"/>
            <a:ext cx="26315470" cy="7157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3379622" y="1344168"/>
            <a:ext cx="15361920" cy="1344168"/>
          </a:xfrm>
        </p:spPr>
        <p:txBody>
          <a:bodyPr/>
          <a:lstStyle/>
          <a:p>
            <a:fld id="{C48F0DEC-832E-4151-AA48-C3B96F75B9F0}" type="datetime1">
              <a:rPr lang="en-US" altLang="en-US" smtClean="0"/>
              <a:pPr/>
              <a:t>4/1/2025</a:t>
            </a:fld>
            <a:endParaRPr lang="en-US" altLang="en-US" dirty="0"/>
          </a:p>
        </p:txBody>
      </p:sp>
      <p:sp>
        <p:nvSpPr>
          <p:cNvPr id="8" name="Footer Placeholder 7"/>
          <p:cNvSpPr>
            <a:spLocks noGrp="1"/>
          </p:cNvSpPr>
          <p:nvPr>
            <p:ph type="ftr" sz="quarter" idx="11"/>
          </p:nvPr>
        </p:nvSpPr>
        <p:spPr>
          <a:xfrm>
            <a:off x="3379623" y="26153669"/>
            <a:ext cx="44472758" cy="1344168"/>
          </a:xfrm>
        </p:spPr>
        <p:txBody>
          <a:bodyPr/>
          <a:lstStyle/>
          <a:p>
            <a:pPr>
              <a:defRPr/>
            </a:pPr>
            <a:endParaRPr lang="en-US" dirty="0"/>
          </a:p>
        </p:txBody>
      </p:sp>
      <p:sp>
        <p:nvSpPr>
          <p:cNvPr id="9" name="Slide Number Placeholder 8"/>
          <p:cNvSpPr>
            <a:spLocks noGrp="1"/>
          </p:cNvSpPr>
          <p:nvPr>
            <p:ph type="sldNum" sz="quarter" idx="12"/>
          </p:nvPr>
        </p:nvSpPr>
        <p:spPr>
          <a:xfrm>
            <a:off x="43973496" y="1344168"/>
            <a:ext cx="3840480" cy="1344168"/>
          </a:xfrm>
        </p:spPr>
        <p:txBody>
          <a:bodyPr/>
          <a:lstStyle/>
          <a:p>
            <a:fld id="{AC1B494A-07B3-45CC-A686-DC655C8779B0}" type="slidenum">
              <a:rPr lang="en-US" altLang="en-US" smtClean="0"/>
              <a:pPr/>
              <a:t>‹#›</a:t>
            </a:fld>
            <a:endParaRPr lang="en-US" altLang="en-US" dirty="0"/>
          </a:p>
        </p:txBody>
      </p:sp>
    </p:spTree>
    <p:extLst>
      <p:ext uri="{BB962C8B-B14F-4D97-AF65-F5344CB8AC3E}">
        <p14:creationId xmlns:p14="http://schemas.microsoft.com/office/powerpoint/2010/main" val="55987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1753555" y="0"/>
            <a:ext cx="52853279" cy="28783600"/>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3360605" y="7138276"/>
            <a:ext cx="15432799" cy="14575768"/>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5" y="9869685"/>
            <a:ext cx="14705023" cy="10317056"/>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399053-E54D-476E-8743-2CDC10BAE5D7}" type="datetime1">
              <a:rPr lang="en-US" altLang="en-US" smtClean="0"/>
              <a:pPr/>
              <a:t>4/1/2025</a:t>
            </a:fld>
            <a:endParaRPr lang="en-US" alt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fld id="{6193C5D7-0F05-4CD7-9CF1-4A5233A21FE7}" type="slidenum">
              <a:rPr lang="en-US" altLang="en-US" smtClean="0"/>
              <a:pPr/>
              <a:t>‹#›</a:t>
            </a:fld>
            <a:endParaRPr lang="en-US" altLang="en-US" dirty="0"/>
          </a:p>
        </p:txBody>
      </p:sp>
    </p:spTree>
    <p:extLst>
      <p:ext uri="{BB962C8B-B14F-4D97-AF65-F5344CB8AC3E}">
        <p14:creationId xmlns:p14="http://schemas.microsoft.com/office/powerpoint/2010/main" val="2989057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379622" y="1344168"/>
            <a:ext cx="15361920" cy="1344168"/>
          </a:xfrm>
        </p:spPr>
        <p:txBody>
          <a:bodyPr/>
          <a:lstStyle/>
          <a:p>
            <a:fld id="{A5E08242-E237-4B55-8679-30FB906C8E92}" type="datetime1">
              <a:rPr lang="en-US" altLang="en-US" smtClean="0"/>
              <a:pPr/>
              <a:t>4/1/2025</a:t>
            </a:fld>
            <a:endParaRPr lang="en-US" altLang="en-US" dirty="0"/>
          </a:p>
        </p:txBody>
      </p:sp>
      <p:sp>
        <p:nvSpPr>
          <p:cNvPr id="3" name="Footer Placeholder 2"/>
          <p:cNvSpPr>
            <a:spLocks noGrp="1"/>
          </p:cNvSpPr>
          <p:nvPr>
            <p:ph type="ftr" sz="quarter" idx="11"/>
          </p:nvPr>
        </p:nvSpPr>
        <p:spPr>
          <a:xfrm>
            <a:off x="3379623" y="26153669"/>
            <a:ext cx="44472758" cy="1344168"/>
          </a:xfrm>
        </p:spPr>
        <p:txBody>
          <a:bodyPr/>
          <a:lstStyle/>
          <a:p>
            <a:pPr>
              <a:defRPr/>
            </a:pPr>
            <a:endParaRPr lang="en-US" dirty="0"/>
          </a:p>
        </p:txBody>
      </p:sp>
      <p:sp>
        <p:nvSpPr>
          <p:cNvPr id="4" name="Slide Number Placeholder 3"/>
          <p:cNvSpPr>
            <a:spLocks noGrp="1"/>
          </p:cNvSpPr>
          <p:nvPr>
            <p:ph type="sldNum" sz="quarter" idx="12"/>
          </p:nvPr>
        </p:nvSpPr>
        <p:spPr>
          <a:xfrm>
            <a:off x="43973496" y="1344168"/>
            <a:ext cx="3840480" cy="1344168"/>
          </a:xfrm>
        </p:spPr>
        <p:txBody>
          <a:bodyPr/>
          <a:lstStyle/>
          <a:p>
            <a:fld id="{D28A6007-D00C-42DD-9A97-DE27E9899814}" type="slidenum">
              <a:rPr lang="en-US" altLang="en-US" smtClean="0"/>
              <a:pPr/>
              <a:t>‹#›</a:t>
            </a:fld>
            <a:endParaRPr lang="en-US" altLang="en-US" dirty="0"/>
          </a:p>
        </p:txBody>
      </p:sp>
    </p:spTree>
    <p:extLst>
      <p:ext uri="{BB962C8B-B14F-4D97-AF65-F5344CB8AC3E}">
        <p14:creationId xmlns:p14="http://schemas.microsoft.com/office/powerpoint/2010/main" val="1916555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1753555" y="0"/>
            <a:ext cx="52853279" cy="28783600"/>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3360605" y="7138276"/>
            <a:ext cx="15432799" cy="14575768"/>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732253" y="9878509"/>
            <a:ext cx="14705027" cy="5137852"/>
          </a:xfrm>
        </p:spPr>
        <p:txBody>
          <a:bodyPr bIns="0" anchor="b">
            <a:noAutofit/>
          </a:bodyPr>
          <a:lstStyle>
            <a:lvl1pPr algn="ctr">
              <a:defRPr sz="1344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21461931" y="3371798"/>
            <a:ext cx="26355147" cy="2204974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32253" y="15036781"/>
            <a:ext cx="14705027" cy="5128889"/>
          </a:xfrm>
        </p:spPr>
        <p:txBody>
          <a:bodyPr/>
          <a:lstStyle>
            <a:lvl1pPr marL="0" indent="0" algn="ctr">
              <a:buNone/>
              <a:defRPr sz="672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CD6384DC-1099-49CE-9202-91DEEED38AD3}" type="datetime1">
              <a:rPr lang="en-US" altLang="en-US" smtClean="0"/>
              <a:pPr/>
              <a:t>4/1/2025</a:t>
            </a:fld>
            <a:endParaRPr lang="en-US" alt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fld id="{C31BB335-155C-4AD5-AB18-89FB246CE4F0}" type="slidenum">
              <a:rPr lang="en-US" altLang="en-US" smtClean="0"/>
              <a:pPr/>
              <a:t>‹#›</a:t>
            </a:fld>
            <a:endParaRPr lang="en-US" altLang="en-US" dirty="0"/>
          </a:p>
        </p:txBody>
      </p:sp>
    </p:spTree>
    <p:extLst>
      <p:ext uri="{BB962C8B-B14F-4D97-AF65-F5344CB8AC3E}">
        <p14:creationId xmlns:p14="http://schemas.microsoft.com/office/powerpoint/2010/main" val="1279861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1384629" y="-249379"/>
            <a:ext cx="52566574" cy="29079952"/>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3382411" y="7132992"/>
            <a:ext cx="24954468" cy="14575768"/>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31682742" y="0"/>
            <a:ext cx="19523658" cy="28803600"/>
          </a:xfrm>
          <a:solidFill>
            <a:schemeClr val="bg1">
              <a:lumMod val="65000"/>
              <a:lumOff val="35000"/>
            </a:schemeClr>
          </a:solidFill>
          <a:ln w="9525" cap="sq">
            <a:noFill/>
            <a:miter lim="800000"/>
          </a:ln>
          <a:effectLst/>
        </p:spPr>
        <p:txBody>
          <a:bodyPr anchor="t"/>
          <a:lstStyle>
            <a:lvl1pPr marL="0" indent="0" algn="ctr">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endParaRPr lang="en-US" dirty="0"/>
          </a:p>
        </p:txBody>
      </p:sp>
      <p:sp>
        <p:nvSpPr>
          <p:cNvPr id="2" name="Title 1"/>
          <p:cNvSpPr>
            <a:spLocks noGrp="1"/>
          </p:cNvSpPr>
          <p:nvPr>
            <p:ph type="title"/>
          </p:nvPr>
        </p:nvSpPr>
        <p:spPr>
          <a:xfrm>
            <a:off x="3718861" y="9913071"/>
            <a:ext cx="24261913" cy="4947734"/>
          </a:xfrm>
        </p:spPr>
        <p:txBody>
          <a:bodyPr bIns="0" anchor="b">
            <a:normAutofit/>
          </a:bodyPr>
          <a:lstStyle>
            <a:lvl1pPr>
              <a:defRPr sz="1512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718861" y="14889050"/>
            <a:ext cx="24261913" cy="5351632"/>
          </a:xfrm>
        </p:spPr>
        <p:txBody>
          <a:bodyPr>
            <a:normAutofit/>
          </a:bodyPr>
          <a:lstStyle>
            <a:lvl1pPr marL="0" indent="0" algn="ctr">
              <a:buNone/>
              <a:defRPr sz="7560">
                <a:solidFill>
                  <a:srgbClr val="FFFEFF"/>
                </a:solidFill>
              </a:defRPr>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a:xfrm>
            <a:off x="3379622" y="1344168"/>
            <a:ext cx="15361920" cy="1344168"/>
          </a:xfrm>
        </p:spPr>
        <p:txBody>
          <a:bodyPr/>
          <a:lstStyle/>
          <a:p>
            <a:fld id="{E03EC425-23A8-400B-93EA-799E29BD31E7}" type="datetime1">
              <a:rPr lang="en-US" altLang="en-US" smtClean="0"/>
              <a:pPr/>
              <a:t>4/1/2025</a:t>
            </a:fld>
            <a:endParaRPr lang="en-US" altLang="en-US" dirty="0"/>
          </a:p>
        </p:txBody>
      </p:sp>
      <p:sp>
        <p:nvSpPr>
          <p:cNvPr id="6" name="Footer Placeholder 5"/>
          <p:cNvSpPr>
            <a:spLocks noGrp="1"/>
          </p:cNvSpPr>
          <p:nvPr>
            <p:ph type="ftr" sz="quarter" idx="11"/>
          </p:nvPr>
        </p:nvSpPr>
        <p:spPr>
          <a:xfrm>
            <a:off x="3379624" y="26153669"/>
            <a:ext cx="24957253" cy="1344168"/>
          </a:xfrm>
        </p:spPr>
        <p:txBody>
          <a:bodyPr/>
          <a:lstStyle/>
          <a:p>
            <a:pPr>
              <a:defRPr/>
            </a:pPr>
            <a:endParaRPr lang="en-US" dirty="0"/>
          </a:p>
        </p:txBody>
      </p:sp>
      <p:sp>
        <p:nvSpPr>
          <p:cNvPr id="7" name="Slide Number Placeholder 6"/>
          <p:cNvSpPr>
            <a:spLocks noGrp="1"/>
          </p:cNvSpPr>
          <p:nvPr>
            <p:ph type="sldNum" sz="quarter" idx="12"/>
          </p:nvPr>
        </p:nvSpPr>
        <p:spPr>
          <a:xfrm>
            <a:off x="24479183" y="1344168"/>
            <a:ext cx="3840480" cy="1344168"/>
          </a:xfrm>
        </p:spPr>
        <p:txBody>
          <a:bodyPr/>
          <a:lstStyle/>
          <a:p>
            <a:fld id="{3D164877-6B8A-467F-A2A0-81B411E9B10A}" type="slidenum">
              <a:rPr lang="en-US" altLang="en-US" smtClean="0"/>
              <a:pPr/>
              <a:t>‹#›</a:t>
            </a:fld>
            <a:endParaRPr lang="en-US" altLang="en-US" dirty="0"/>
          </a:p>
        </p:txBody>
      </p:sp>
    </p:spTree>
    <p:extLst>
      <p:ext uri="{BB962C8B-B14F-4D97-AF65-F5344CB8AC3E}">
        <p14:creationId xmlns:p14="http://schemas.microsoft.com/office/powerpoint/2010/main" val="99230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42879" y="9905244"/>
            <a:ext cx="14694401" cy="10317237"/>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826925" y="3337820"/>
            <a:ext cx="24990151" cy="22079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79622" y="1344168"/>
            <a:ext cx="15361920" cy="1344168"/>
          </a:xfrm>
          <a:prstGeom prst="rect">
            <a:avLst/>
          </a:prstGeom>
        </p:spPr>
        <p:txBody>
          <a:bodyPr vert="horz" lIns="91440" tIns="45720" rIns="91440" bIns="45720" rtlCol="0" anchor="ctr"/>
          <a:lstStyle>
            <a:lvl1pPr algn="l">
              <a:defRPr sz="4200">
                <a:solidFill>
                  <a:schemeClr val="tx1">
                    <a:tint val="75000"/>
                  </a:schemeClr>
                </a:solidFill>
              </a:defRPr>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3"/>
          </p:nvPr>
        </p:nvSpPr>
        <p:spPr>
          <a:xfrm>
            <a:off x="3379623" y="26153669"/>
            <a:ext cx="44472758" cy="1344168"/>
          </a:xfrm>
          <a:prstGeom prst="rect">
            <a:avLst/>
          </a:prstGeom>
        </p:spPr>
        <p:txBody>
          <a:bodyPr vert="horz" lIns="91440" tIns="45720" rIns="91440" bIns="45720" rtlCol="0" anchor="ctr"/>
          <a:lstStyle>
            <a:lvl1pPr algn="r">
              <a:defRPr sz="4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973496" y="1344168"/>
            <a:ext cx="3840480" cy="1344168"/>
          </a:xfrm>
          <a:prstGeom prst="rect">
            <a:avLst/>
          </a:prstGeom>
        </p:spPr>
        <p:txBody>
          <a:bodyPr vert="horz" lIns="91440" tIns="45720" rIns="91440" bIns="45720" rtlCol="0" anchor="ctr"/>
          <a:lstStyle>
            <a:lvl1pPr algn="r">
              <a:defRPr sz="4200">
                <a:solidFill>
                  <a:schemeClr val="tx1">
                    <a:tint val="75000"/>
                  </a:schemeClr>
                </a:solidFill>
              </a:defRPr>
            </a:lvl1pPr>
          </a:lstStyle>
          <a:p>
            <a:fld id="{6D22F896-40B5-4ADD-8801-0D06FADFA095}" type="slidenum">
              <a:rPr lang="en-US" dirty="0"/>
              <a:pPr/>
              <a:t>‹#›</a:t>
            </a:fld>
            <a:endParaRPr lang="en-US" dirty="0"/>
          </a:p>
        </p:txBody>
      </p:sp>
      <p:pic>
        <p:nvPicPr>
          <p:cNvPr id="7" name="Picture 16">
            <a:extLst>
              <a:ext uri="{FF2B5EF4-FFF2-40B4-BE49-F238E27FC236}">
                <a16:creationId xmlns:a16="http://schemas.microsoft.com/office/drawing/2014/main" id="{BE3E90A3-2A86-43B3-51B3-EF07B6352306}"/>
              </a:ext>
            </a:extLst>
          </p:cNvPr>
          <p:cNvPicPr>
            <a:picLocks noChangeAspect="1" noChangeArrowheads="1"/>
          </p:cNvPicPr>
          <p:nvPr userDrawn="1"/>
        </p:nvPicPr>
        <p:blipFill>
          <a:blip>
            <a:extLst>
              <a:ext uri="{28A0092B-C50C-407E-A947-70E740481C1C}">
                <a14:useLocalDpi xmlns:a14="http://schemas.microsoft.com/office/drawing/2010/main" val="0"/>
              </a:ext>
            </a:extLst>
          </a:blip>
          <a:srcRect l="12852" r="23148" b="35704"/>
          <a:stretch>
            <a:fillRect/>
          </a:stretch>
        </p:blipFill>
        <p:spPr bwMode="auto">
          <a:xfrm>
            <a:off x="0" y="0"/>
            <a:ext cx="51384200" cy="289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2712214"/>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76" r:id="rId12"/>
  </p:sldLayoutIdLst>
  <p:txStyles>
    <p:titleStyle>
      <a:lvl1pPr algn="ctr" defTabSz="3840480" rtl="0" eaLnBrk="1" latinLnBrk="0" hangingPunct="1">
        <a:lnSpc>
          <a:spcPct val="85000"/>
        </a:lnSpc>
        <a:spcBef>
          <a:spcPct val="0"/>
        </a:spcBef>
        <a:buNone/>
        <a:defRPr sz="16800" b="0" i="0" kern="1200" cap="none" spc="-630">
          <a:solidFill>
            <a:schemeClr val="tx1"/>
          </a:solidFill>
          <a:effectLst/>
          <a:latin typeface="+mj-lt"/>
          <a:ea typeface="+mj-ea"/>
          <a:cs typeface="+mj-cs"/>
        </a:defRPr>
      </a:lvl1pPr>
    </p:titleStyle>
    <p:bodyStyle>
      <a:lvl1pPr marL="960120" indent="-960120" algn="l" defTabSz="3840480" rtl="0" eaLnBrk="1" latinLnBrk="0" hangingPunct="1">
        <a:lnSpc>
          <a:spcPct val="120000"/>
        </a:lnSpc>
        <a:spcBef>
          <a:spcPts val="4200"/>
        </a:spcBef>
        <a:buClr>
          <a:schemeClr val="accent1"/>
        </a:buClr>
        <a:buSzPct val="110000"/>
        <a:buFont typeface="Wingdings" panose="05000000000000000000" pitchFamily="2" charset="2"/>
        <a:buChar char="§"/>
        <a:defRPr sz="7560" kern="1200">
          <a:solidFill>
            <a:schemeClr val="tx1"/>
          </a:solidFill>
          <a:effectLst/>
          <a:latin typeface="+mn-lt"/>
          <a:ea typeface="+mn-ea"/>
          <a:cs typeface="+mn-cs"/>
        </a:defRPr>
      </a:lvl1pPr>
      <a:lvl2pPr marL="28803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6720" kern="1200">
          <a:solidFill>
            <a:schemeClr val="tx1"/>
          </a:solidFill>
          <a:effectLst/>
          <a:latin typeface="+mn-lt"/>
          <a:ea typeface="+mn-ea"/>
          <a:cs typeface="+mn-cs"/>
        </a:defRPr>
      </a:lvl2pPr>
      <a:lvl3pPr marL="48006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880" kern="1200">
          <a:solidFill>
            <a:schemeClr val="tx1"/>
          </a:solidFill>
          <a:effectLst/>
          <a:latin typeface="+mn-lt"/>
          <a:ea typeface="+mn-ea"/>
          <a:cs typeface="+mn-cs"/>
        </a:defRPr>
      </a:lvl3pPr>
      <a:lvl4pPr marL="67208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4pPr>
      <a:lvl5pPr marL="864108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5pPr>
      <a:lvl6pPr marL="1056132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6pPr>
      <a:lvl7pPr marL="1248156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7pPr>
      <a:lvl8pPr marL="1440180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8pPr>
      <a:lvl9pPr marL="16322040" indent="-960120" algn="l" defTabSz="3840480" rtl="0" eaLnBrk="1" latinLnBrk="0" hangingPunct="1">
        <a:lnSpc>
          <a:spcPct val="120000"/>
        </a:lnSpc>
        <a:spcBef>
          <a:spcPts val="2100"/>
        </a:spcBef>
        <a:buClr>
          <a:schemeClr val="accent1"/>
        </a:buClr>
        <a:buSzPct val="110000"/>
        <a:buFont typeface="Wingdings" panose="05000000000000000000" pitchFamily="2" charset="2"/>
        <a:buChar char="§"/>
        <a:defRPr sz="5040" kern="1200">
          <a:solidFill>
            <a:schemeClr val="tx1"/>
          </a:solidFill>
          <a:effectLst/>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C9BA99"/>
        </a:solidFill>
        <a:effectLst/>
      </p:bgPr>
    </p:bg>
    <p:spTree>
      <p:nvGrpSpPr>
        <p:cNvPr id="1" name=""/>
        <p:cNvGrpSpPr/>
        <p:nvPr/>
      </p:nvGrpSpPr>
      <p:grpSpPr>
        <a:xfrm>
          <a:off x="0" y="0"/>
          <a:ext cx="0" cy="0"/>
          <a:chOff x="0" y="0"/>
          <a:chExt cx="0" cy="0"/>
        </a:xfrm>
      </p:grpSpPr>
      <p:sp>
        <p:nvSpPr>
          <p:cNvPr id="13314" name="Rectangle 5">
            <a:extLst>
              <a:ext uri="{FF2B5EF4-FFF2-40B4-BE49-F238E27FC236}">
                <a16:creationId xmlns:a16="http://schemas.microsoft.com/office/drawing/2014/main" id="{1662DFB2-509E-49A5-A33A-3E3DF504E830}"/>
              </a:ext>
            </a:extLst>
          </p:cNvPr>
          <p:cNvSpPr>
            <a:spLocks noChangeArrowheads="1"/>
          </p:cNvSpPr>
          <p:nvPr/>
        </p:nvSpPr>
        <p:spPr bwMode="auto">
          <a:xfrm>
            <a:off x="3048000" y="2136378"/>
            <a:ext cx="36404550" cy="1130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838" tIns="39912" rIns="79838" bIns="39912">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4375" dirty="0">
                <a:latin typeface="Univers LT Std 45 Light" pitchFamily="-84" charset="0"/>
              </a:rPr>
              <a:t>Steven VanOmmeren</a:t>
            </a:r>
            <a:br>
              <a:rPr lang="en-US" altLang="en-US" sz="4200" dirty="0">
                <a:latin typeface="Univers LT Std 45 Light" pitchFamily="-84" charset="0"/>
              </a:rPr>
            </a:br>
            <a:r>
              <a:rPr lang="en-US" altLang="en-US" sz="2450" dirty="0">
                <a:latin typeface="Univers LT Std 45 Light" pitchFamily="-84" charset="0"/>
              </a:rPr>
              <a:t>Boston College</a:t>
            </a:r>
          </a:p>
        </p:txBody>
      </p:sp>
      <p:cxnSp>
        <p:nvCxnSpPr>
          <p:cNvPr id="29" name="Straight Connector 28">
            <a:extLst>
              <a:ext uri="{FF2B5EF4-FFF2-40B4-BE49-F238E27FC236}">
                <a16:creationId xmlns:a16="http://schemas.microsoft.com/office/drawing/2014/main" id="{7CDBAF71-9280-4FE7-896B-81E5F131B960}"/>
              </a:ext>
            </a:extLst>
          </p:cNvPr>
          <p:cNvCxnSpPr>
            <a:cxnSpLocks noChangeShapeType="1"/>
          </p:cNvCxnSpPr>
          <p:nvPr/>
        </p:nvCxnSpPr>
        <p:spPr bwMode="auto">
          <a:xfrm>
            <a:off x="2967037" y="3473544"/>
            <a:ext cx="45877163" cy="0"/>
          </a:xfrm>
          <a:prstGeom prst="line">
            <a:avLst/>
          </a:prstGeom>
          <a:noFill/>
          <a:ln w="76200">
            <a:solidFill>
              <a:schemeClr val="bg1"/>
            </a:solidFill>
            <a:round/>
            <a:headEnd/>
            <a:tailEnd/>
          </a:ln>
          <a:effectLst>
            <a:outerShdw blurRad="40000" dist="23000" dir="5400000" rotWithShape="0">
              <a:srgbClr val="808080">
                <a:alpha val="34999"/>
              </a:srgbClr>
            </a:outerShdw>
          </a:effectLst>
          <a:extLst>
            <a:ext uri="{909E8E84-426E-40DD-AFC4-6F175D3DCCD1}">
              <a14:hiddenFill xmlns:a14="http://schemas.microsoft.com/office/drawing/2010/main">
                <a:noFill/>
              </a14:hiddenFill>
            </a:ext>
          </a:extLst>
        </p:spPr>
      </p:cxnSp>
      <p:sp>
        <p:nvSpPr>
          <p:cNvPr id="13316" name="TextBox 91">
            <a:extLst>
              <a:ext uri="{FF2B5EF4-FFF2-40B4-BE49-F238E27FC236}">
                <a16:creationId xmlns:a16="http://schemas.microsoft.com/office/drawing/2014/main" id="{997F07E8-70CE-418C-AB76-DCC01202B775}"/>
              </a:ext>
            </a:extLst>
          </p:cNvPr>
          <p:cNvSpPr txBox="1">
            <a:spLocks noChangeArrowheads="1"/>
          </p:cNvSpPr>
          <p:nvPr/>
        </p:nvSpPr>
        <p:spPr bwMode="auto">
          <a:xfrm>
            <a:off x="3048000" y="870943"/>
            <a:ext cx="36404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7200" dirty="0">
                <a:latin typeface="Univers LT Std 75 Black" pitchFamily="-84" charset="0"/>
              </a:rPr>
              <a:t>Forecasting the Post-COVID Recovery of Washington DC Public Transportation Usage</a:t>
            </a:r>
          </a:p>
        </p:txBody>
      </p:sp>
      <p:sp>
        <p:nvSpPr>
          <p:cNvPr id="13319" name="Rectangle 49">
            <a:extLst>
              <a:ext uri="{FF2B5EF4-FFF2-40B4-BE49-F238E27FC236}">
                <a16:creationId xmlns:a16="http://schemas.microsoft.com/office/drawing/2014/main" id="{3141B0B2-5EA3-4F0B-AB6B-864A7DF3C749}"/>
              </a:ext>
            </a:extLst>
          </p:cNvPr>
          <p:cNvSpPr>
            <a:spLocks noChangeArrowheads="1"/>
          </p:cNvSpPr>
          <p:nvPr/>
        </p:nvSpPr>
        <p:spPr bwMode="auto">
          <a:xfrm>
            <a:off x="2967037" y="4267200"/>
            <a:ext cx="10558265" cy="126682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Abstract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The COVID-19 lockdowns of early 2020 saw the use of public transportation plummet. Since lockdown restrictions have loosened, the use of public transportation has slowly increased and in some cases exceeds pre-pandemic levels. Residents of the DC-Maryland-Virginia (DMV) area heavily rely on Washington DC's public rail system, run by the Washington Metropolitan Area Transit Authority (WMATA). I use daily ridership data provided by WMATA to analyze rail transport usage from March 2020 through March 2024. I then make predictions of average daily ridership for April 2024 through March 2025. I use a range of statistical models and compare their predictive accuracy, finding that ridership can be reasonably predicted using simple models. I also compare my model predictions with WMATA's budget forecasts.</a:t>
            </a:r>
          </a:p>
        </p:txBody>
      </p:sp>
      <p:sp>
        <p:nvSpPr>
          <p:cNvPr id="13320" name="Rectangle 50">
            <a:extLst>
              <a:ext uri="{FF2B5EF4-FFF2-40B4-BE49-F238E27FC236}">
                <a16:creationId xmlns:a16="http://schemas.microsoft.com/office/drawing/2014/main" id="{A4092B1A-D254-42CE-927A-E5BFC9B5F452}"/>
              </a:ext>
            </a:extLst>
          </p:cNvPr>
          <p:cNvSpPr>
            <a:spLocks noChangeArrowheads="1"/>
          </p:cNvSpPr>
          <p:nvPr/>
        </p:nvSpPr>
        <p:spPr bwMode="auto">
          <a:xfrm>
            <a:off x="14468475" y="4200525"/>
            <a:ext cx="10734675" cy="2366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marL="381000" indent="-381000"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Methods</a:t>
            </a:r>
          </a:p>
          <a:p>
            <a:pPr eaLnBrk="1" hangingPunct="1"/>
            <a:endParaRPr lang="en-US" altLang="en-US" sz="2450" b="1" dirty="0"/>
          </a:p>
          <a:p>
            <a:pPr eaLnBrk="1" hangingPunct="1"/>
            <a:r>
              <a:rPr lang="en-US" altLang="en-US" sz="2450" dirty="0">
                <a:latin typeface="Univers LT Std 75 Black" pitchFamily="-84" charset="0"/>
              </a:rPr>
              <a:t>Data</a:t>
            </a:r>
          </a:p>
          <a:p>
            <a:pPr eaLnBrk="1" hangingPunct="1"/>
            <a:r>
              <a:rPr lang="en-US" altLang="en-US" sz="2450" dirty="0">
                <a:latin typeface="Univers LT Std 55" pitchFamily="-84" charset="0"/>
              </a:rPr>
              <a:t>I use two sources of data:</a:t>
            </a:r>
          </a:p>
          <a:p>
            <a:pPr eaLnBrk="1" hangingPunct="1"/>
            <a:r>
              <a:rPr lang="en-US" altLang="en-US" sz="2450" dirty="0">
                <a:latin typeface="Univers LT Std 55" pitchFamily="-84" charset="0"/>
              </a:rPr>
              <a:t>• Daily rail boardings in Washington DC (Source: WMATA)</a:t>
            </a:r>
          </a:p>
          <a:p>
            <a:pPr eaLnBrk="1" hangingPunct="1"/>
            <a:r>
              <a:rPr lang="en-US" altLang="en-US" sz="2450" dirty="0">
                <a:latin typeface="Univers LT Std 55" pitchFamily="-84" charset="0"/>
              </a:rPr>
              <a:t>	I average to the monthly level.</a:t>
            </a:r>
          </a:p>
          <a:p>
            <a:pPr eaLnBrk="1" hangingPunct="1"/>
            <a:r>
              <a:rPr lang="en-US" altLang="en-US" sz="2450" dirty="0">
                <a:latin typeface="Univers LT Std 55" pitchFamily="-84" charset="0"/>
              </a:rPr>
              <a:t>• Monthly average consumer gasoline prices (Source: U.S. EIA)</a:t>
            </a:r>
          </a:p>
          <a:p>
            <a:pPr eaLnBrk="1" hangingPunct="1"/>
            <a:r>
              <a:rPr lang="en-US" altLang="en-US" sz="2450" dirty="0">
                <a:latin typeface="Univers LT Std 55" pitchFamily="-84" charset="0"/>
              </a:rPr>
              <a:t>This yields 60 observations (5 years of monthly data).</a:t>
            </a:r>
          </a:p>
          <a:p>
            <a:pPr eaLnBrk="1" hangingPunct="1"/>
            <a:r>
              <a:rPr lang="en-US" altLang="en-US" sz="2450" dirty="0">
                <a:latin typeface="Univers LT Std 55" pitchFamily="-84" charset="0"/>
              </a:rPr>
              <a:t>I split the data into training and test subsets, with the first 48 months used as training data.</a:t>
            </a:r>
          </a:p>
          <a:p>
            <a:pPr eaLnBrk="1" hangingPunct="1"/>
            <a:endParaRPr lang="en-US" altLang="en-US" sz="2450" dirty="0">
              <a:latin typeface="Univers LT Std 55" pitchFamily="-84" charset="0"/>
            </a:endParaRPr>
          </a:p>
          <a:p>
            <a:pPr eaLnBrk="1" hangingPunct="1"/>
            <a:r>
              <a:rPr lang="en-US" altLang="en-US" sz="2450" dirty="0">
                <a:latin typeface="Univers LT Std 75 Black" pitchFamily="-84" charset="0"/>
              </a:rPr>
              <a:t>Analysis</a:t>
            </a:r>
            <a:endParaRPr lang="en-US" altLang="en-US" sz="2450" dirty="0">
              <a:latin typeface="Univers LT Std 55" pitchFamily="-84" charset="0"/>
            </a:endParaRPr>
          </a:p>
          <a:p>
            <a:pPr eaLnBrk="1" hangingPunct="1"/>
            <a:r>
              <a:rPr lang="en-US" altLang="en-US" sz="2450" dirty="0">
                <a:latin typeface="Univers LT Std 55"/>
              </a:rPr>
              <a:t>I test 5 predictive models of average daily train rides:</a:t>
            </a:r>
          </a:p>
          <a:p>
            <a:pPr eaLnBrk="1" hangingPunct="1"/>
            <a:r>
              <a:rPr lang="en-US" altLang="en-US" sz="2450" dirty="0">
                <a:latin typeface="Univers LT Std 55" pitchFamily="-84" charset="0"/>
              </a:rPr>
              <a:t>• Seasonal Naïve</a:t>
            </a:r>
          </a:p>
          <a:p>
            <a:pPr eaLnBrk="1" hangingPunct="1"/>
            <a:r>
              <a:rPr lang="en-US" altLang="en-US" sz="2450" dirty="0">
                <a:latin typeface="Univers LT Std 55" pitchFamily="-84" charset="0"/>
              </a:rPr>
              <a:t>• ETS: includes a damped-additive trend component and additive seasonal component.</a:t>
            </a:r>
          </a:p>
          <a:p>
            <a:pPr eaLnBrk="1" hangingPunct="1"/>
            <a:r>
              <a:rPr lang="en-US" altLang="en-US" sz="2450" dirty="0">
                <a:latin typeface="Univers LT Std 55" pitchFamily="-84" charset="0"/>
              </a:rPr>
              <a:t>• TS Regression: regress Rides on gas price, seasonal indicators, and a piecewise-linear trend with knots at Jan. 2021, Jan. 2022, Jan. 2023, and Jan. 2024. </a:t>
            </a:r>
          </a:p>
          <a:p>
            <a:pPr eaLnBrk="1" hangingPunct="1"/>
            <a:r>
              <a:rPr lang="en-US" altLang="en-US" sz="2450" dirty="0">
                <a:latin typeface="Univers LT Std 55" pitchFamily="-84" charset="0"/>
              </a:rPr>
              <a:t>• ARIMAX: includes gas price as an exogenous regressor.</a:t>
            </a:r>
          </a:p>
          <a:p>
            <a:pPr eaLnBrk="1" hangingPunct="1"/>
            <a:r>
              <a:rPr lang="en-US" altLang="en-US" sz="2450" dirty="0">
                <a:latin typeface="Univers LT Std 55" pitchFamily="-84" charset="0"/>
              </a:rPr>
              <a:t>• Ensemble: a simple average of the ETS, TS Regression, and ARIMAX models.</a:t>
            </a:r>
          </a:p>
        </p:txBody>
      </p:sp>
      <p:sp>
        <p:nvSpPr>
          <p:cNvPr id="28" name="Rectangle 27">
            <a:extLst>
              <a:ext uri="{FF2B5EF4-FFF2-40B4-BE49-F238E27FC236}">
                <a16:creationId xmlns:a16="http://schemas.microsoft.com/office/drawing/2014/main" id="{5A687FBA-8C97-43FE-A699-5BF14439E2A2}"/>
              </a:ext>
            </a:extLst>
          </p:cNvPr>
          <p:cNvSpPr>
            <a:spLocks noChangeArrowheads="1"/>
          </p:cNvSpPr>
          <p:nvPr/>
        </p:nvSpPr>
        <p:spPr bwMode="auto">
          <a:xfrm>
            <a:off x="25869900" y="4200525"/>
            <a:ext cx="11187013" cy="236696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Results</a:t>
            </a:r>
          </a:p>
          <a:p>
            <a:pPr eaLnBrk="1" hangingPunct="1"/>
            <a:endParaRPr lang="en-US" altLang="en-US" sz="2450" dirty="0"/>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Totat ullaborernam harci cus, cuscidendit lat et as eum explit apicaboria am que vendent inullup tatur? Quia voluptat ut prae. Qui blatibu saecture, ut volor as a audae es elenti quis qui tessum faccuptatet odignisim eatur, sincia nusdantent estem haruntiatint idit rem ulpa et exped que provitatatur seque pro idi nos quid quo vent.</a:t>
            </a:r>
          </a:p>
          <a:p>
            <a:pPr eaLnBrk="1" hangingPunct="1"/>
            <a:r>
              <a:rPr lang="en-US" altLang="en-US" sz="2450" dirty="0">
                <a:latin typeface="Univers LT Std 55" pitchFamily="-84" charset="0"/>
              </a:rPr>
              <a:t>  </a:t>
            </a:r>
          </a:p>
          <a:p>
            <a:pPr eaLnBrk="1" hangingPunct="1"/>
            <a:r>
              <a:rPr lang="en-US" altLang="en-US" sz="2450" dirty="0">
                <a:latin typeface="Univers LT Std 55" pitchFamily="-84" charset="0"/>
              </a:rPr>
              <a:t>Quia voluptat ut prae. Qui blatibu saecture, ut volor as a audae es elenti quis qui tessum faccuptatet </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Suggested format for numbered list:</a:t>
            </a:r>
          </a:p>
          <a:p>
            <a:pPr eaLnBrk="1" hangingPunct="1">
              <a:buFontTx/>
              <a:buAutoNum type="arabicPlain"/>
            </a:pPr>
            <a:r>
              <a:rPr lang="en-US" altLang="en-US" sz="2450" dirty="0">
                <a:latin typeface="Univers LT Std 55" pitchFamily="-84" charset="0"/>
              </a:rPr>
              <a:t>Auditius</a:t>
            </a:r>
          </a:p>
          <a:p>
            <a:pPr eaLnBrk="1" hangingPunct="1">
              <a:buFontTx/>
              <a:buAutoNum type="arabicPlain"/>
            </a:pPr>
            <a:r>
              <a:rPr lang="en-US" altLang="en-US" sz="2450" dirty="0">
                <a:latin typeface="Univers LT Std 55" pitchFamily="-84" charset="0"/>
              </a:rPr>
              <a:t>dolupta tatumquae </a:t>
            </a:r>
          </a:p>
          <a:p>
            <a:pPr eaLnBrk="1" hangingPunct="1">
              <a:buFontTx/>
              <a:buAutoNum type="arabicPlain"/>
            </a:pPr>
            <a:r>
              <a:rPr lang="en-US" altLang="en-US" sz="2450" dirty="0">
                <a:latin typeface="Univers LT Std 55" pitchFamily="-84" charset="0"/>
              </a:rPr>
              <a:t>Auditius</a:t>
            </a:r>
          </a:p>
          <a:p>
            <a:pPr eaLnBrk="1" hangingPunct="1">
              <a:buFontTx/>
              <a:buAutoNum type="arabicPlain" startAt="3"/>
            </a:pPr>
            <a:r>
              <a:rPr lang="en-US" altLang="en-US" sz="2450" dirty="0">
                <a:latin typeface="Univers LT Std 55" pitchFamily="-84" charset="0"/>
              </a:rPr>
              <a:t>nusdantent </a:t>
            </a:r>
          </a:p>
          <a:p>
            <a:pPr eaLnBrk="1" hangingPunct="1">
              <a:buFontTx/>
              <a:buAutoNum type="arabicPlain" startAt="3"/>
            </a:pPr>
            <a:r>
              <a:rPr lang="en-US" altLang="en-US" sz="2450" dirty="0"/>
              <a:t>nonsectius re sumque </a:t>
            </a:r>
          </a:p>
          <a:p>
            <a:pPr eaLnBrk="1" hangingPunct="1"/>
            <a:r>
              <a:rPr lang="en-US" altLang="en-US" sz="2450" dirty="0">
                <a:latin typeface="Univers LT Std 55" pitchFamily="-84" charset="0"/>
              </a:rPr>
              <a:t> </a:t>
            </a:r>
          </a:p>
          <a:p>
            <a:pPr eaLnBrk="1" hangingPunct="1"/>
            <a:r>
              <a:rPr lang="en-US" altLang="en-US" sz="2450" dirty="0"/>
              <a:t>Uciam que nit vit etusand andam, torae consequam haruntis et hiciisi nonsectius re sumque.</a:t>
            </a:r>
            <a:endParaRPr lang="en-US" altLang="en-US" sz="3500" b="1" dirty="0">
              <a:solidFill>
                <a:srgbClr val="CC3300"/>
              </a:solidFill>
            </a:endParaRPr>
          </a:p>
        </p:txBody>
      </p:sp>
      <p:sp>
        <p:nvSpPr>
          <p:cNvPr id="13323" name="Rectangle 15">
            <a:extLst>
              <a:ext uri="{FF2B5EF4-FFF2-40B4-BE49-F238E27FC236}">
                <a16:creationId xmlns:a16="http://schemas.microsoft.com/office/drawing/2014/main" id="{03CB3379-FE5F-407E-8E32-996955F5766E}"/>
              </a:ext>
            </a:extLst>
          </p:cNvPr>
          <p:cNvSpPr>
            <a:spLocks noChangeArrowheads="1"/>
          </p:cNvSpPr>
          <p:nvPr/>
        </p:nvSpPr>
        <p:spPr bwMode="auto">
          <a:xfrm>
            <a:off x="26346349" y="19316304"/>
            <a:ext cx="4724202"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4" name="Rectangle 18">
            <a:extLst>
              <a:ext uri="{FF2B5EF4-FFF2-40B4-BE49-F238E27FC236}">
                <a16:creationId xmlns:a16="http://schemas.microsoft.com/office/drawing/2014/main" id="{9099D5B2-8503-436D-AEC0-54AA9B58FB42}"/>
              </a:ext>
            </a:extLst>
          </p:cNvPr>
          <p:cNvSpPr>
            <a:spLocks noChangeArrowheads="1"/>
          </p:cNvSpPr>
          <p:nvPr/>
        </p:nvSpPr>
        <p:spPr bwMode="auto">
          <a:xfrm>
            <a:off x="18816837" y="19313526"/>
            <a:ext cx="5986263"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5" name="Rectangle 19">
            <a:extLst>
              <a:ext uri="{FF2B5EF4-FFF2-40B4-BE49-F238E27FC236}">
                <a16:creationId xmlns:a16="http://schemas.microsoft.com/office/drawing/2014/main" id="{4028D3E1-DD40-44EF-9732-1D773D752835}"/>
              </a:ext>
            </a:extLst>
          </p:cNvPr>
          <p:cNvSpPr>
            <a:spLocks noChangeArrowheads="1"/>
          </p:cNvSpPr>
          <p:nvPr/>
        </p:nvSpPr>
        <p:spPr bwMode="auto">
          <a:xfrm>
            <a:off x="15283063" y="23058438"/>
            <a:ext cx="9520038" cy="3149005"/>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26" name="Text Box 20">
            <a:extLst>
              <a:ext uri="{FF2B5EF4-FFF2-40B4-BE49-F238E27FC236}">
                <a16:creationId xmlns:a16="http://schemas.microsoft.com/office/drawing/2014/main" id="{2C6AC54D-DCE7-4121-9A2D-DE6E2632C90B}"/>
              </a:ext>
            </a:extLst>
          </p:cNvPr>
          <p:cNvSpPr txBox="1">
            <a:spLocks noChangeArrowheads="1"/>
          </p:cNvSpPr>
          <p:nvPr/>
        </p:nvSpPr>
        <p:spPr bwMode="auto">
          <a:xfrm>
            <a:off x="16840200" y="27081600"/>
            <a:ext cx="7800975"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STL Decomposition, Rail Ridership</a:t>
            </a:r>
          </a:p>
        </p:txBody>
      </p:sp>
      <p:sp>
        <p:nvSpPr>
          <p:cNvPr id="13328" name="Text Box 22">
            <a:extLst>
              <a:ext uri="{FF2B5EF4-FFF2-40B4-BE49-F238E27FC236}">
                <a16:creationId xmlns:a16="http://schemas.microsoft.com/office/drawing/2014/main" id="{FD758561-72D8-4482-B34D-C38557D6CE6D}"/>
              </a:ext>
            </a:extLst>
          </p:cNvPr>
          <p:cNvSpPr txBox="1">
            <a:spLocks noChangeArrowheads="1"/>
          </p:cNvSpPr>
          <p:nvPr/>
        </p:nvSpPr>
        <p:spPr bwMode="auto">
          <a:xfrm>
            <a:off x="22120165" y="14456812"/>
            <a:ext cx="3067050" cy="85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Variable of Interest, Training and Testing Periods</a:t>
            </a:r>
            <a:endParaRPr lang="en-AU" altLang="en-US" sz="1750" dirty="0">
              <a:latin typeface="Univers LT Std 55 Obl" pitchFamily="-84" charset="0"/>
            </a:endParaRPr>
          </a:p>
        </p:txBody>
      </p:sp>
      <p:sp>
        <p:nvSpPr>
          <p:cNvPr id="13329" name="Rectangle 21">
            <a:extLst>
              <a:ext uri="{FF2B5EF4-FFF2-40B4-BE49-F238E27FC236}">
                <a16:creationId xmlns:a16="http://schemas.microsoft.com/office/drawing/2014/main" id="{7AE1C318-91E3-4F41-B78A-A4DE1780BA64}"/>
              </a:ext>
            </a:extLst>
          </p:cNvPr>
          <p:cNvSpPr>
            <a:spLocks noChangeArrowheads="1"/>
          </p:cNvSpPr>
          <p:nvPr/>
        </p:nvSpPr>
        <p:spPr bwMode="auto">
          <a:xfrm>
            <a:off x="26346349" y="15578337"/>
            <a:ext cx="4724201" cy="3149004"/>
          </a:xfrm>
          <a:prstGeom prst="rect">
            <a:avLst/>
          </a:prstGeom>
          <a:solidFill>
            <a:srgbClr val="EEEEEE"/>
          </a:solidFill>
          <a:ln w="9525">
            <a:solidFill>
              <a:schemeClr val="tx1"/>
            </a:solidFill>
            <a:miter lim="800000"/>
            <a:headEnd/>
            <a:tailEnd/>
          </a:ln>
        </p:spPr>
        <p:txBody>
          <a:bodyPr wrap="none" anchor="ct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7525" dirty="0"/>
          </a:p>
        </p:txBody>
      </p:sp>
      <p:sp>
        <p:nvSpPr>
          <p:cNvPr id="13330" name="Rectangle 35">
            <a:extLst>
              <a:ext uri="{FF2B5EF4-FFF2-40B4-BE49-F238E27FC236}">
                <a16:creationId xmlns:a16="http://schemas.microsoft.com/office/drawing/2014/main" id="{650A8E42-5064-4A97-81DD-E1E614FBC2CD}"/>
              </a:ext>
            </a:extLst>
          </p:cNvPr>
          <p:cNvSpPr>
            <a:spLocks noChangeArrowheads="1"/>
          </p:cNvSpPr>
          <p:nvPr/>
        </p:nvSpPr>
        <p:spPr bwMode="auto">
          <a:xfrm>
            <a:off x="38061900" y="21304177"/>
            <a:ext cx="10734675" cy="3133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References</a:t>
            </a:r>
            <a:endParaRPr lang="en-US" altLang="en-US" sz="2450" dirty="0">
              <a:latin typeface="Univers LT Std 55" pitchFamily="-84" charset="0"/>
            </a:endParaRPr>
          </a:p>
          <a:p>
            <a:pPr eaLnBrk="1" hangingPunct="1"/>
            <a:r>
              <a:rPr lang="en-US" altLang="en-US" sz="2000" dirty="0">
                <a:latin typeface="Univers LT Std 55" pitchFamily="-84" charset="0"/>
              </a:rPr>
              <a:t>Brey, Jared (2023). “Predicting Future Transit Ridership Is Trickier Than Ever”.</a:t>
            </a:r>
          </a:p>
          <a:p>
            <a:pPr eaLnBrk="1" hangingPunct="1"/>
            <a:r>
              <a:rPr lang="en-US" altLang="en-US" sz="2000" dirty="0">
                <a:latin typeface="Univers LT Std 55" pitchFamily="-84" charset="0"/>
              </a:rPr>
              <a:t>Hoque, Jawad Mahmud et al. (2024). “Are public transit investments based on accurate forecasts? An analysis of the improving trend of transit ridership forecasts in the United States”.</a:t>
            </a:r>
          </a:p>
          <a:p>
            <a:pPr eaLnBrk="1" hangingPunct="1"/>
            <a:r>
              <a:rPr lang="en-US" altLang="en-US" sz="2000" dirty="0">
                <a:latin typeface="Univers LT Std 55" pitchFamily="-84" charset="0"/>
              </a:rPr>
              <a:t>Mucci, Richard A. and Gregory D. Erhardt (2018). “Evaluating the Ability of Transit Direct Ridership Models to Forecast Medium-Term Ridership Changes: Evidence from San Francisco”.</a:t>
            </a:r>
          </a:p>
          <a:p>
            <a:pPr eaLnBrk="1" hangingPunct="1"/>
            <a:r>
              <a:rPr lang="en-US" altLang="en-US" sz="2000" dirty="0">
                <a:latin typeface="Univers LT Std 55" pitchFamily="-84" charset="0"/>
              </a:rPr>
              <a:t>Pinho, Paulo et al. (2024). “The application of direct ridership models in the evaluation of the expansion of the Porto Light Rail Transit”.</a:t>
            </a:r>
          </a:p>
        </p:txBody>
      </p:sp>
      <p:sp>
        <p:nvSpPr>
          <p:cNvPr id="13331" name="Rectangle 34">
            <a:extLst>
              <a:ext uri="{FF2B5EF4-FFF2-40B4-BE49-F238E27FC236}">
                <a16:creationId xmlns:a16="http://schemas.microsoft.com/office/drawing/2014/main" id="{BFB0C77A-E777-4591-A0A2-F552321A8EE5}"/>
              </a:ext>
            </a:extLst>
          </p:cNvPr>
          <p:cNvSpPr>
            <a:spLocks noChangeArrowheads="1"/>
          </p:cNvSpPr>
          <p:nvPr/>
        </p:nvSpPr>
        <p:spPr bwMode="auto">
          <a:xfrm>
            <a:off x="38061900" y="16360629"/>
            <a:ext cx="10734675" cy="4244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Conclusion</a:t>
            </a:r>
          </a:p>
          <a:p>
            <a:pPr eaLnBrk="1" hangingPunct="1"/>
            <a:endParaRPr lang="en-US" altLang="en-US" sz="2450" dirty="0"/>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p:txBody>
      </p:sp>
      <p:sp>
        <p:nvSpPr>
          <p:cNvPr id="13332" name="Rectangle 52">
            <a:extLst>
              <a:ext uri="{FF2B5EF4-FFF2-40B4-BE49-F238E27FC236}">
                <a16:creationId xmlns:a16="http://schemas.microsoft.com/office/drawing/2014/main" id="{FD3DC64C-E4CE-4795-ACAD-25B9B24B3EB9}"/>
              </a:ext>
            </a:extLst>
          </p:cNvPr>
          <p:cNvSpPr>
            <a:spLocks noChangeArrowheads="1"/>
          </p:cNvSpPr>
          <p:nvPr/>
        </p:nvSpPr>
        <p:spPr bwMode="auto">
          <a:xfrm>
            <a:off x="38061900" y="4200525"/>
            <a:ext cx="10734675" cy="1137503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3500" dirty="0">
                <a:latin typeface="Univers LT Std 75 Black" pitchFamily="-84" charset="0"/>
              </a:rPr>
              <a:t>Discussion</a:t>
            </a:r>
          </a:p>
          <a:p>
            <a:pPr eaLnBrk="1" hangingPunct="1">
              <a:spcBef>
                <a:spcPct val="50000"/>
              </a:spcBef>
            </a:pPr>
            <a:r>
              <a:rPr lang="en-US" altLang="en-US" sz="2450" dirty="0">
                <a:latin typeface="Univers LT Std 75 Black" pitchFamily="-84" charset="0"/>
              </a:rPr>
              <a:t>Subheader</a:t>
            </a:r>
            <a:endParaRPr lang="en-AU" altLang="en-US" sz="2450" dirty="0">
              <a:latin typeface="Univers LT Std 75 Black" pitchFamily="-84" charset="0"/>
            </a:endParaRPr>
          </a:p>
          <a:p>
            <a:pPr eaLnBrk="1" hangingPunct="1"/>
            <a:r>
              <a:rPr lang="en-US" altLang="en-US" sz="2450" dirty="0">
                <a:latin typeface="Univers LT Std 55" pitchFamily="-84" charset="0"/>
              </a:rPr>
              <a:t>Content goes here: Ossus volupicabore et iminciae nitati diaeculpa cumquo omnihil et, occulpa venient ab ilibusam volectes vellic tori sitiusam inciis net voluptatiis auditius dem venimus, ium eatius dolupta tatumquae num eos im fugitis ipienimet estisit, que con nonsequi culluptia as dis consequatem qui aliqui doluptatum est, od quo blab ilias eum exeres delitem qui ipiti omnisquam harchic temper.</a:t>
            </a:r>
          </a:p>
          <a:p>
            <a:pPr eaLnBrk="1" hangingPunct="1"/>
            <a:endParaRPr lang="en-US" altLang="en-US" sz="2450" dirty="0">
              <a:latin typeface="Univers LT Std 55" pitchFamily="-84" charset="0"/>
            </a:endParaRPr>
          </a:p>
          <a:p>
            <a:pPr eaLnBrk="1" hangingPunct="1"/>
            <a:r>
              <a:rPr lang="en-US" altLang="en-US" sz="2450" dirty="0">
                <a:latin typeface="Univers LT Std 55" pitchFamily="-84" charset="0"/>
              </a:rPr>
              <a:t> Ossus volupicabore et iminciae nitati diaeculpa cumquo omnihil et, occulpa venient ab ilibusam volectes vellic tori sitiusam inciis net voluptatiis auditius dem venimus, ium eatius dolupta</a:t>
            </a:r>
          </a:p>
          <a:p>
            <a:pPr eaLnBrk="1" hangingPunct="1"/>
            <a:endParaRPr lang="en-US" altLang="en-US" sz="2450" dirty="0">
              <a:latin typeface="Univers LT Std 55" pitchFamily="-84" charset="0"/>
            </a:endParaRP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Subheader</a:t>
            </a:r>
          </a:p>
          <a:p>
            <a:pPr eaLnBrk="1" hangingPunct="1"/>
            <a:r>
              <a:rPr lang="en-US" altLang="en-US" sz="2450" dirty="0">
                <a:latin typeface="Univers LT Std 55" pitchFamily="-84" charset="0"/>
              </a:rPr>
              <a:t>Ossus volupicabore et iminciae nitati diaeculpa cumquo omnihil et, occulpa venient ab ilibusam volectes vellic tori sitiusam inciis net voluptatiis auditius dem venimu, ium eatius doluptaium eatius dolupta tatumquae num eos im fugitis ipienimet estisit, que con nonsequi culluptia as dis consequatem qui aliqui doluptatum.</a:t>
            </a:r>
          </a:p>
          <a:p>
            <a:pPr eaLnBrk="1" hangingPunct="1"/>
            <a:endParaRPr lang="en-US" altLang="en-US" sz="2450" dirty="0"/>
          </a:p>
        </p:txBody>
      </p:sp>
      <p:sp>
        <p:nvSpPr>
          <p:cNvPr id="13333" name="Text Box 20">
            <a:extLst>
              <a:ext uri="{FF2B5EF4-FFF2-40B4-BE49-F238E27FC236}">
                <a16:creationId xmlns:a16="http://schemas.microsoft.com/office/drawing/2014/main" id="{6FD4090E-1F70-4166-BE1F-5236BC0BDE46}"/>
              </a:ext>
            </a:extLst>
          </p:cNvPr>
          <p:cNvSpPr txBox="1">
            <a:spLocks noChangeArrowheads="1"/>
          </p:cNvSpPr>
          <p:nvPr/>
        </p:nvSpPr>
        <p:spPr bwMode="auto">
          <a:xfrm>
            <a:off x="26346349" y="26520266"/>
            <a:ext cx="7800975" cy="36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US" altLang="en-US" sz="1750" dirty="0">
                <a:latin typeface="Univers LT Std 55 Obl" pitchFamily="-84" charset="0"/>
              </a:rPr>
              <a:t>In- and Out-of-Sample Performance Metrics for my models.</a:t>
            </a:r>
            <a:endParaRPr lang="en-AU" altLang="en-US" sz="1750" dirty="0">
              <a:latin typeface="Univers LT Std 55 Obl" pitchFamily="-84" charset="0"/>
            </a:endParaRPr>
          </a:p>
        </p:txBody>
      </p:sp>
      <p:sp>
        <p:nvSpPr>
          <p:cNvPr id="13334" name="Rectangle 33">
            <a:extLst>
              <a:ext uri="{FF2B5EF4-FFF2-40B4-BE49-F238E27FC236}">
                <a16:creationId xmlns:a16="http://schemas.microsoft.com/office/drawing/2014/main" id="{46B70F7A-751B-4360-9AE3-A112421B6405}"/>
              </a:ext>
            </a:extLst>
          </p:cNvPr>
          <p:cNvSpPr>
            <a:spLocks noChangeArrowheads="1"/>
          </p:cNvSpPr>
          <p:nvPr/>
        </p:nvSpPr>
        <p:spPr bwMode="auto">
          <a:xfrm>
            <a:off x="2967037" y="17802224"/>
            <a:ext cx="10634663" cy="10334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15000" tIns="315000" rIns="315000" bIns="315000"/>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GB" altLang="en-US" sz="3500" dirty="0">
                <a:solidFill>
                  <a:srgbClr val="501214"/>
                </a:solidFill>
                <a:latin typeface="Univers LT Std 75 Black" pitchFamily="-84" charset="0"/>
              </a:rPr>
              <a:t>Introduction &amp; Significance</a:t>
            </a:r>
          </a:p>
          <a:p>
            <a:pPr eaLnBrk="1" hangingPunct="1"/>
            <a:r>
              <a:rPr lang="en-US" altLang="en-US" sz="2450" dirty="0"/>
              <a:t> </a:t>
            </a:r>
          </a:p>
          <a:p>
            <a:pPr eaLnBrk="1" hangingPunct="1"/>
            <a:r>
              <a:rPr lang="en-US" altLang="en-US" sz="2450" dirty="0">
                <a:latin typeface="Univers LT Std 75 Black" pitchFamily="-84" charset="0"/>
              </a:rPr>
              <a:t>Forecasting is the prediction of future events using historical information. Accurate forecasts are vitally important to ensuring that appropriate business and government decisions are made. When sufficient data are available, statistical forecasting methods can approximate the time-series behavior of relevant variables using historical data of both the variable of interest and any additional relevant variables that may increase a model's performance. In this paper, I use a variety of statistical forecasting methods, some of which make use of additional control variables, to predict WMATA ridership.</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Forecasting long-term ridership patterns is critical to transportation systems. WMATA is required to predict its future costs and revenues in its annual budgets for government approval; revenue predictions require an accurate estimate of future ridership. Additionally, there has been much discussion of the lingering effects of COVID-19 on public transportation usage, and whether the current state is still trending upwards or a “new normal.” </a:t>
            </a:r>
          </a:p>
          <a:p>
            <a:pPr eaLnBrk="1" hangingPunct="1"/>
            <a:endParaRPr lang="en-US" altLang="en-US" sz="2450" dirty="0">
              <a:latin typeface="Univers LT Std 75 Black" pitchFamily="-84" charset="0"/>
            </a:endParaRPr>
          </a:p>
          <a:p>
            <a:pPr eaLnBrk="1" hangingPunct="1"/>
            <a:r>
              <a:rPr lang="en-US" altLang="en-US" sz="2450" dirty="0">
                <a:latin typeface="Univers LT Std 75 Black" pitchFamily="-84" charset="0"/>
              </a:rPr>
              <a:t>With 5 years passed since the start of COVID-19 lockdowns, we have sufficient data to analyze the post-COVID recovery of train ridership in Washington DC. I analyze the average daily train ridership per month, leaving a prediction of bus rides for future work</a:t>
            </a:r>
            <a:endParaRPr lang="en-US" altLang="en-US" sz="2450" dirty="0">
              <a:latin typeface="Univers LT Std 55" pitchFamily="-84" charset="0"/>
            </a:endParaRPr>
          </a:p>
          <a:p>
            <a:pPr eaLnBrk="1" hangingPunct="1"/>
            <a:endParaRPr lang="en-AU" altLang="en-US" sz="2450" dirty="0"/>
          </a:p>
        </p:txBody>
      </p:sp>
      <p:sp>
        <p:nvSpPr>
          <p:cNvPr id="13335" name="Text Box 22">
            <a:extLst>
              <a:ext uri="{FF2B5EF4-FFF2-40B4-BE49-F238E27FC236}">
                <a16:creationId xmlns:a16="http://schemas.microsoft.com/office/drawing/2014/main" id="{94924C59-1EF7-491A-8E7B-921FBCCDD0F5}"/>
              </a:ext>
            </a:extLst>
          </p:cNvPr>
          <p:cNvSpPr txBox="1">
            <a:spLocks noChangeArrowheads="1"/>
          </p:cNvSpPr>
          <p:nvPr/>
        </p:nvSpPr>
        <p:spPr bwMode="auto">
          <a:xfrm>
            <a:off x="14268450" y="18848339"/>
            <a:ext cx="3067050" cy="856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algn="r" eaLnBrk="1" hangingPunct="1"/>
            <a:r>
              <a:rPr lang="en-US" altLang="en-US" sz="1750" dirty="0">
                <a:latin typeface="Univers LT Std 55 Obl" pitchFamily="-84" charset="0"/>
              </a:rPr>
              <a:t>Average Ridership vs Gas Prices</a:t>
            </a:r>
            <a:endParaRPr lang="en-AU" altLang="en-US" sz="1750" dirty="0">
              <a:latin typeface="Univers LT Std 55 Obl" pitchFamily="-84" charset="0"/>
            </a:endParaRPr>
          </a:p>
        </p:txBody>
      </p:sp>
      <p:sp>
        <p:nvSpPr>
          <p:cNvPr id="13336" name="Text Box 22">
            <a:extLst>
              <a:ext uri="{FF2B5EF4-FFF2-40B4-BE49-F238E27FC236}">
                <a16:creationId xmlns:a16="http://schemas.microsoft.com/office/drawing/2014/main" id="{48EDF51A-487B-4018-8278-4F1487FA7475}"/>
              </a:ext>
            </a:extLst>
          </p:cNvPr>
          <p:cNvSpPr txBox="1">
            <a:spLocks noChangeArrowheads="1"/>
          </p:cNvSpPr>
          <p:nvPr/>
        </p:nvSpPr>
        <p:spPr bwMode="auto">
          <a:xfrm>
            <a:off x="33679983" y="15378496"/>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sp>
        <p:nvSpPr>
          <p:cNvPr id="13337" name="Text Box 22">
            <a:extLst>
              <a:ext uri="{FF2B5EF4-FFF2-40B4-BE49-F238E27FC236}">
                <a16:creationId xmlns:a16="http://schemas.microsoft.com/office/drawing/2014/main" id="{A357AF19-4604-458F-ABC5-B44CDEC19275}"/>
              </a:ext>
            </a:extLst>
          </p:cNvPr>
          <p:cNvSpPr txBox="1">
            <a:spLocks noChangeArrowheads="1"/>
          </p:cNvSpPr>
          <p:nvPr/>
        </p:nvSpPr>
        <p:spPr bwMode="auto">
          <a:xfrm>
            <a:off x="33679983" y="19210033"/>
            <a:ext cx="3067050" cy="1664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7500" tIns="157500" rIns="157500" bIns="157500">
            <a:spAutoFit/>
          </a:bodyPr>
          <a:lstStyle>
            <a:lvl1pPr eaLnBrk="0" hangingPunct="0">
              <a:defRPr sz="8600">
                <a:solidFill>
                  <a:schemeClr val="tx1"/>
                </a:solidFill>
                <a:latin typeface="Arial" panose="020B0604020202020204" pitchFamily="34" charset="0"/>
                <a:ea typeface="MS PGothic" panose="020B0600070205080204" pitchFamily="34" charset="-128"/>
              </a:defRPr>
            </a:lvl1pPr>
            <a:lvl2pPr marL="742950" indent="-285750" eaLnBrk="0" hangingPunct="0">
              <a:defRPr sz="8600">
                <a:solidFill>
                  <a:schemeClr val="tx1"/>
                </a:solidFill>
                <a:latin typeface="Arial" panose="020B0604020202020204" pitchFamily="34" charset="0"/>
                <a:ea typeface="MS PGothic" panose="020B0600070205080204" pitchFamily="34" charset="-128"/>
              </a:defRPr>
            </a:lvl2pPr>
            <a:lvl3pPr marL="1143000" indent="-228600" eaLnBrk="0" hangingPunct="0">
              <a:defRPr sz="8600">
                <a:solidFill>
                  <a:schemeClr val="tx1"/>
                </a:solidFill>
                <a:latin typeface="Arial" panose="020B0604020202020204" pitchFamily="34" charset="0"/>
                <a:ea typeface="MS PGothic" panose="020B0600070205080204" pitchFamily="34" charset="-128"/>
              </a:defRPr>
            </a:lvl3pPr>
            <a:lvl4pPr marL="1600200" indent="-228600" eaLnBrk="0" hangingPunct="0">
              <a:defRPr sz="8600">
                <a:solidFill>
                  <a:schemeClr val="tx1"/>
                </a:solidFill>
                <a:latin typeface="Arial" panose="020B0604020202020204" pitchFamily="34" charset="0"/>
                <a:ea typeface="MS PGothic" panose="020B0600070205080204" pitchFamily="34" charset="-128"/>
              </a:defRPr>
            </a:lvl4pPr>
            <a:lvl5pPr marL="2057400" indent="-228600" eaLnBrk="0" hangingPunct="0">
              <a:defRPr sz="8600">
                <a:solidFill>
                  <a:schemeClr val="tx1"/>
                </a:solidFill>
                <a:latin typeface="Arial" panose="020B0604020202020204" pitchFamily="34" charset="0"/>
                <a:ea typeface="MS PGothic" panose="020B0600070205080204" pitchFamily="34" charset="-128"/>
              </a:defRPr>
            </a:lvl5pPr>
            <a:lvl6pPr marL="25146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6pPr>
            <a:lvl7pPr marL="29718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7pPr>
            <a:lvl8pPr marL="34290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8pPr>
            <a:lvl9pPr marL="3886200" indent="-228600" defTabSz="2193925" eaLnBrk="0" fontAlgn="base" hangingPunct="0">
              <a:spcBef>
                <a:spcPct val="0"/>
              </a:spcBef>
              <a:spcAft>
                <a:spcPct val="0"/>
              </a:spcAft>
              <a:defRPr sz="8600">
                <a:solidFill>
                  <a:schemeClr val="tx1"/>
                </a:solidFill>
                <a:latin typeface="Arial" panose="020B0604020202020204" pitchFamily="34" charset="0"/>
                <a:ea typeface="MS PGothic" panose="020B0600070205080204" pitchFamily="34" charset="-128"/>
              </a:defRPr>
            </a:lvl9pPr>
          </a:lstStyle>
          <a:p>
            <a:pPr eaLnBrk="1" hangingPunct="1"/>
            <a:r>
              <a:rPr lang="en-AU" altLang="en-US" sz="1750" dirty="0">
                <a:latin typeface="Univers LT Std 55 Obl" pitchFamily="-84" charset="0"/>
              </a:rPr>
              <a:t>This is the suggested format for captions.</a:t>
            </a:r>
          </a:p>
          <a:p>
            <a:pPr eaLnBrk="1" hangingPunct="1"/>
            <a:r>
              <a:rPr lang="en-US" altLang="en-US" sz="1750" dirty="0">
                <a:latin typeface="Univers LT Std 55 Obl" pitchFamily="-84" charset="0"/>
              </a:rPr>
              <a:t>Duis autem vel eum iriure dolor in hendrerit in vulputate velit esse molestie consequat.</a:t>
            </a:r>
            <a:endParaRPr lang="en-AU" altLang="en-US" sz="1750" dirty="0">
              <a:latin typeface="Univers LT Std 55 Obl" pitchFamily="-84" charset="0"/>
            </a:endParaRPr>
          </a:p>
        </p:txBody>
      </p:sp>
      <p:pic>
        <p:nvPicPr>
          <p:cNvPr id="3" name="Google Shape;126;p16">
            <a:extLst>
              <a:ext uri="{FF2B5EF4-FFF2-40B4-BE49-F238E27FC236}">
                <a16:creationId xmlns:a16="http://schemas.microsoft.com/office/drawing/2014/main" id="{1C26A6E3-FF83-E6F0-FBE2-05DC6421449E}"/>
              </a:ext>
            </a:extLst>
          </p:cNvPr>
          <p:cNvPicPr preferRelativeResize="0"/>
          <p:nvPr/>
        </p:nvPicPr>
        <p:blipFill>
          <a:blip r:embed="rId3">
            <a:alphaModFix/>
          </a:blip>
          <a:stretch>
            <a:fillRect/>
          </a:stretch>
        </p:blipFill>
        <p:spPr>
          <a:xfrm>
            <a:off x="40569911" y="26278274"/>
            <a:ext cx="5718651" cy="803326"/>
          </a:xfrm>
          <a:prstGeom prst="rect">
            <a:avLst/>
          </a:prstGeom>
          <a:noFill/>
          <a:ln>
            <a:noFill/>
          </a:ln>
        </p:spPr>
      </p:pic>
      <p:pic>
        <p:nvPicPr>
          <p:cNvPr id="8" name="Picture 7">
            <a:extLst>
              <a:ext uri="{FF2B5EF4-FFF2-40B4-BE49-F238E27FC236}">
                <a16:creationId xmlns:a16="http://schemas.microsoft.com/office/drawing/2014/main" id="{3336D5D2-B5E0-A687-603A-F0A481B828E2}"/>
              </a:ext>
            </a:extLst>
          </p:cNvPr>
          <p:cNvPicPr>
            <a:picLocks noChangeAspect="1"/>
          </p:cNvPicPr>
          <p:nvPr/>
        </p:nvPicPr>
        <p:blipFill>
          <a:blip r:embed="rId4"/>
          <a:stretch>
            <a:fillRect/>
          </a:stretch>
        </p:blipFill>
        <p:spPr>
          <a:xfrm>
            <a:off x="14699709" y="12758639"/>
            <a:ext cx="7300806" cy="5109716"/>
          </a:xfrm>
          <a:prstGeom prst="rect">
            <a:avLst/>
          </a:prstGeom>
        </p:spPr>
      </p:pic>
      <p:pic>
        <p:nvPicPr>
          <p:cNvPr id="10" name="Picture 9">
            <a:extLst>
              <a:ext uri="{FF2B5EF4-FFF2-40B4-BE49-F238E27FC236}">
                <a16:creationId xmlns:a16="http://schemas.microsoft.com/office/drawing/2014/main" id="{88AA36B8-D49C-528D-9AD9-C1F00E85185C}"/>
              </a:ext>
            </a:extLst>
          </p:cNvPr>
          <p:cNvPicPr>
            <a:picLocks noChangeAspect="1"/>
          </p:cNvPicPr>
          <p:nvPr/>
        </p:nvPicPr>
        <p:blipFill>
          <a:blip r:embed="rId5"/>
          <a:stretch>
            <a:fillRect/>
          </a:stretch>
        </p:blipFill>
        <p:spPr>
          <a:xfrm>
            <a:off x="18002250" y="18265824"/>
            <a:ext cx="6960370" cy="4304631"/>
          </a:xfrm>
          <a:prstGeom prst="rect">
            <a:avLst/>
          </a:prstGeom>
        </p:spPr>
      </p:pic>
      <p:pic>
        <p:nvPicPr>
          <p:cNvPr id="12" name="Picture 11">
            <a:extLst>
              <a:ext uri="{FF2B5EF4-FFF2-40B4-BE49-F238E27FC236}">
                <a16:creationId xmlns:a16="http://schemas.microsoft.com/office/drawing/2014/main" id="{0C32BA9E-80D6-B4BC-EEB2-992FCD209F9A}"/>
              </a:ext>
            </a:extLst>
          </p:cNvPr>
          <p:cNvPicPr>
            <a:picLocks noChangeAspect="1"/>
          </p:cNvPicPr>
          <p:nvPr/>
        </p:nvPicPr>
        <p:blipFill>
          <a:blip r:embed="rId6"/>
          <a:stretch>
            <a:fillRect/>
          </a:stretch>
        </p:blipFill>
        <p:spPr>
          <a:xfrm>
            <a:off x="25882600" y="14197919"/>
            <a:ext cx="7451785" cy="4528452"/>
          </a:xfrm>
          <a:prstGeom prst="rect">
            <a:avLst/>
          </a:prstGeom>
        </p:spPr>
      </p:pic>
      <p:pic>
        <p:nvPicPr>
          <p:cNvPr id="14" name="Picture 13">
            <a:extLst>
              <a:ext uri="{FF2B5EF4-FFF2-40B4-BE49-F238E27FC236}">
                <a16:creationId xmlns:a16="http://schemas.microsoft.com/office/drawing/2014/main" id="{86E713B8-34B8-F931-1F94-4ACF8ABF92EA}"/>
              </a:ext>
            </a:extLst>
          </p:cNvPr>
          <p:cNvPicPr>
            <a:picLocks noChangeAspect="1"/>
          </p:cNvPicPr>
          <p:nvPr/>
        </p:nvPicPr>
        <p:blipFill>
          <a:blip r:embed="rId7"/>
          <a:stretch>
            <a:fillRect/>
          </a:stretch>
        </p:blipFill>
        <p:spPr>
          <a:xfrm>
            <a:off x="26191528" y="18848339"/>
            <a:ext cx="7178575" cy="4421586"/>
          </a:xfrm>
          <a:prstGeom prst="rect">
            <a:avLst/>
          </a:prstGeom>
        </p:spPr>
      </p:pic>
      <p:pic>
        <p:nvPicPr>
          <p:cNvPr id="16" name="Picture 15">
            <a:extLst>
              <a:ext uri="{FF2B5EF4-FFF2-40B4-BE49-F238E27FC236}">
                <a16:creationId xmlns:a16="http://schemas.microsoft.com/office/drawing/2014/main" id="{52CE2AB1-6275-6691-C576-1375ABF8487D}"/>
              </a:ext>
            </a:extLst>
          </p:cNvPr>
          <p:cNvPicPr>
            <a:picLocks noChangeAspect="1"/>
          </p:cNvPicPr>
          <p:nvPr/>
        </p:nvPicPr>
        <p:blipFill>
          <a:blip r:embed="rId8"/>
          <a:stretch>
            <a:fillRect/>
          </a:stretch>
        </p:blipFill>
        <p:spPr>
          <a:xfrm>
            <a:off x="26218733" y="23488202"/>
            <a:ext cx="8773749" cy="2972215"/>
          </a:xfrm>
          <a:prstGeom prst="rect">
            <a:avLst/>
          </a:prstGeom>
        </p:spPr>
      </p:pic>
      <p:pic>
        <p:nvPicPr>
          <p:cNvPr id="18" name="Picture 17">
            <a:extLst>
              <a:ext uri="{FF2B5EF4-FFF2-40B4-BE49-F238E27FC236}">
                <a16:creationId xmlns:a16="http://schemas.microsoft.com/office/drawing/2014/main" id="{D966F617-4530-090B-BF92-D049F518DC7E}"/>
              </a:ext>
            </a:extLst>
          </p:cNvPr>
          <p:cNvPicPr>
            <a:picLocks noChangeAspect="1"/>
          </p:cNvPicPr>
          <p:nvPr/>
        </p:nvPicPr>
        <p:blipFill>
          <a:blip r:embed="rId9"/>
          <a:stretch>
            <a:fillRect/>
          </a:stretch>
        </p:blipFill>
        <p:spPr>
          <a:xfrm>
            <a:off x="14838366" y="22859999"/>
            <a:ext cx="10124254" cy="4021903"/>
          </a:xfrm>
          <a:prstGeom prst="rect">
            <a:avLst/>
          </a:prstGeom>
        </p:spPr>
      </p:pic>
    </p:spTree>
    <p:extLst>
      <p:ext uri="{BB962C8B-B14F-4D97-AF65-F5344CB8AC3E}">
        <p14:creationId xmlns:p14="http://schemas.microsoft.com/office/powerpoint/2010/main" val="86383349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{D4612B4C-5B1F-8849-8C7F-EFB6EF7B80C5}tf16401369</Template>
  <TotalTime>2523</TotalTime>
  <Words>1031</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Calibri</vt:lpstr>
      <vt:lpstr>Calibri Light</vt:lpstr>
      <vt:lpstr>Rockwell</vt:lpstr>
      <vt:lpstr>Univers LT Std 45 Light</vt:lpstr>
      <vt:lpstr>Univers LT Std 55</vt:lpstr>
      <vt:lpstr>Univers LT Std 55 Obl</vt:lpstr>
      <vt:lpstr>Univers LT Std 75 Black</vt:lpstr>
      <vt:lpstr>Wingdings</vt:lpstr>
      <vt:lpstr>Atlas</vt:lpstr>
      <vt:lpstr>PowerPoint Presentation</vt:lpstr>
    </vt:vector>
  </TitlesOfParts>
  <Manager/>
  <Company>University of Illinois at Urbana-Champaign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template v1</dc:title>
  <dc:subject/>
  <dc:creator>Creative Services at Public Affairs</dc:creator>
  <cp:keywords/>
  <dc:description/>
  <cp:lastModifiedBy>Steven VanOmmeren</cp:lastModifiedBy>
  <cp:revision>161</cp:revision>
  <cp:lastPrinted>2014-09-12T17:11:51Z</cp:lastPrinted>
  <dcterms:created xsi:type="dcterms:W3CDTF">2009-06-18T18:05:32Z</dcterms:created>
  <dcterms:modified xsi:type="dcterms:W3CDTF">2025-04-01T14:51:03Z</dcterms:modified>
  <cp:category/>
</cp:coreProperties>
</file>