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0" r:id="rId3"/>
    <p:sldId id="291" r:id="rId4"/>
    <p:sldId id="258" r:id="rId5"/>
    <p:sldId id="259" r:id="rId6"/>
    <p:sldId id="292" r:id="rId7"/>
    <p:sldId id="293" r:id="rId8"/>
    <p:sldId id="294" r:id="rId9"/>
    <p:sldId id="260" r:id="rId10"/>
    <p:sldId id="261" r:id="rId11"/>
    <p:sldId id="26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66" r:id="rId23"/>
    <p:sldId id="267" r:id="rId24"/>
    <p:sldId id="280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21" r:id="rId34"/>
    <p:sldId id="315" r:id="rId35"/>
    <p:sldId id="316" r:id="rId36"/>
    <p:sldId id="317" r:id="rId37"/>
    <p:sldId id="318" r:id="rId38"/>
    <p:sldId id="319" r:id="rId39"/>
    <p:sldId id="279" r:id="rId40"/>
    <p:sldId id="331" r:id="rId41"/>
    <p:sldId id="322" r:id="rId42"/>
    <p:sldId id="324" r:id="rId43"/>
    <p:sldId id="323" r:id="rId44"/>
    <p:sldId id="325" r:id="rId45"/>
    <p:sldId id="326" r:id="rId46"/>
    <p:sldId id="329" r:id="rId47"/>
    <p:sldId id="327" r:id="rId48"/>
    <p:sldId id="328" r:id="rId49"/>
    <p:sldId id="33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3686" autoAdjust="0"/>
  </p:normalViewPr>
  <p:slideViewPr>
    <p:cSldViewPr snapToGrid="0">
      <p:cViewPr varScale="1">
        <p:scale>
          <a:sx n="118" d="100"/>
          <a:sy n="118" d="100"/>
        </p:scale>
        <p:origin x="5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03/09/2019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03/09/2019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4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45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92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399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738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14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235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6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37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48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854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088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46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706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#c.add-attribut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://spec.xpro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rik@xatapult.nl" TargetMode="External"/><Relationship Id="rId4" Type="http://schemas.openxmlformats.org/officeDocument/2006/relationships/hyperlink" Target="https://xmlcalabash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linkedin.com/in/esiegel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community/xproc-next/" TargetMode="External"/><Relationship Id="rId3" Type="http://schemas.openxmlformats.org/officeDocument/2006/relationships/hyperlink" Target="https://www.w3.org/TR/xproc/" TargetMode="External"/><Relationship Id="rId7" Type="http://schemas.openxmlformats.org/officeDocument/2006/relationships/hyperlink" Target="https://github.com/xpro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c.xproc.org/master/head/" TargetMode="External"/><Relationship Id="rId5" Type="http://schemas.openxmlformats.org/officeDocument/2006/relationships/hyperlink" Target="https://www.xml-project.com/morganaxproc/" TargetMode="External"/><Relationship Id="rId4" Type="http://schemas.openxmlformats.org/officeDocument/2006/relationships/hyperlink" Target="https://xmlcalabash.com/" TargetMode="External"/><Relationship Id="rId9" Type="http://schemas.openxmlformats.org/officeDocument/2006/relationships/hyperlink" Target="https://github.com/xproc/Workshop-2019-1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siegel/DocEng-2019-XProc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05" y="2248597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3371"/>
              <a:gd name="adj2" fmla="val 91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19th ACM Symposium on Document Engineering</a:t>
            </a:r>
          </a:p>
          <a:p>
            <a:pPr algn="ctr"/>
            <a:r>
              <a:rPr lang="en-US" dirty="0"/>
              <a:t>September 26-29 2019, Berlin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01" y="665365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7273905" y="4890564"/>
            <a:ext cx="4633614" cy="1205435"/>
          </a:xfrm>
          <a:prstGeom prst="wedgeEllipseCallout">
            <a:avLst>
              <a:gd name="adj1" fmla="val 43516"/>
              <a:gd name="adj2" fmla="val 87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specify what types of documents are valid if you write a step of your own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66E09-7CAC-4D47-8AA2-F259F8A69A95}"/>
              </a:ext>
            </a:extLst>
          </p:cNvPr>
          <p:cNvSpPr txBox="1"/>
          <p:nvPr/>
        </p:nvSpPr>
        <p:spPr>
          <a:xfrm>
            <a:off x="8088015" y="542741"/>
            <a:ext cx="307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specification:</a:t>
            </a:r>
            <a:br>
              <a:rPr lang="en-US" dirty="0"/>
            </a:b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http://spec.xproc.org/master/head/steps/#c.add-attribute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432627" cy="860848"/>
          </a:xfrm>
        </p:spPr>
        <p:txBody>
          <a:bodyPr/>
          <a:lstStyle/>
          <a:p>
            <a:r>
              <a:rPr lang="en-US" b="1" dirty="0"/>
              <a:t>Step/pipeline that adds an attribute - 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30293" y="1921146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3122506" y="132667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6817359" y="1346069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in/output ports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CDEAB1-B97B-4C83-B6BD-08AF0089FDAA}"/>
              </a:ext>
            </a:extLst>
          </p:cNvPr>
          <p:cNvSpPr/>
          <p:nvPr/>
        </p:nvSpPr>
        <p:spPr>
          <a:xfrm>
            <a:off x="4436533" y="1780486"/>
            <a:ext cx="1354668" cy="430424"/>
          </a:xfrm>
          <a:prstGeom prst="wedgeRoundRectCallout">
            <a:avLst>
              <a:gd name="adj1" fmla="val -107524"/>
              <a:gd name="adj2" fmla="val 16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139091" y="3213788"/>
            <a:ext cx="2418082" cy="430424"/>
          </a:xfrm>
          <a:prstGeom prst="wedgeRoundRectCallout">
            <a:avLst>
              <a:gd name="adj1" fmla="val -78474"/>
              <a:gd name="adj2" fmla="val -121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Emit the result of an output port of a step in </a:t>
            </a:r>
            <a:r>
              <a:rPr lang="en-US" sz="1400" i="1" dirty="0"/>
              <a:t>this</a:t>
            </a:r>
            <a:r>
              <a:rPr lang="en-US" sz="1400" dirty="0"/>
              <a:t> pipeline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1CD44C3-E1AF-45E9-BD49-C6F16167DAF4}"/>
              </a:ext>
            </a:extLst>
          </p:cNvPr>
          <p:cNvSpPr/>
          <p:nvPr/>
        </p:nvSpPr>
        <p:spPr>
          <a:xfrm>
            <a:off x="6096000" y="2144025"/>
            <a:ext cx="1439334" cy="430424"/>
          </a:xfrm>
          <a:prstGeom prst="wedgeRoundRectCallout">
            <a:avLst>
              <a:gd name="adj1" fmla="val -216039"/>
              <a:gd name="adj2" fmla="val 49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connect a 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755465" y="2482109"/>
            <a:ext cx="3793069" cy="430424"/>
          </a:xfrm>
          <a:prstGeom prst="wedgeRoundRectCallout">
            <a:avLst>
              <a:gd name="adj1" fmla="val -137024"/>
              <a:gd name="adj2" fmla="val 254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 the source port of p:add-attribute to what flows into the encompassing step</a:t>
            </a:r>
            <a:endParaRPr lang="en-NL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F6B59-BCBD-47FC-A82B-98C08A17236C}"/>
              </a:ext>
            </a:extLst>
          </p:cNvPr>
          <p:cNvCxnSpPr/>
          <p:nvPr/>
        </p:nvCxnSpPr>
        <p:spPr>
          <a:xfrm>
            <a:off x="2810933" y="1693333"/>
            <a:ext cx="745067" cy="22961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28036-65EC-453C-A400-241106FD4921}"/>
              </a:ext>
            </a:extLst>
          </p:cNvPr>
          <p:cNvCxnSpPr>
            <a:cxnSpLocks/>
          </p:cNvCxnSpPr>
          <p:nvPr/>
        </p:nvCxnSpPr>
        <p:spPr>
          <a:xfrm>
            <a:off x="3183466" y="2181013"/>
            <a:ext cx="3461174" cy="18084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6CE68F0-7945-4C13-A7AD-9216263776FB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 connections are always defined on the </a:t>
            </a:r>
            <a:r>
              <a:rPr lang="en-US" sz="1600" i="1" dirty="0"/>
              <a:t>input</a:t>
            </a:r>
            <a:r>
              <a:rPr lang="en-US" sz="1600" dirty="0"/>
              <a:t> ports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9723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-  set options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8398931" y="2590483"/>
            <a:ext cx="3793069" cy="430424"/>
          </a:xfrm>
          <a:prstGeom prst="wedgeRoundRectCallout">
            <a:avLst>
              <a:gd name="adj1" fmla="val -93096"/>
              <a:gd name="adj2" fmla="val 4087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3 options of p:add-attribute</a:t>
            </a:r>
            <a:endParaRPr lang="en-NL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B9A77-F0AE-4925-AADE-714228A7F9B7}"/>
              </a:ext>
            </a:extLst>
          </p:cNvPr>
          <p:cNvSpPr/>
          <p:nvPr/>
        </p:nvSpPr>
        <p:spPr>
          <a:xfrm>
            <a:off x="4927600" y="4089400"/>
            <a:ext cx="1314026" cy="84666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C7B24E9-D158-4DB4-9E87-FEF67E6E0A23}"/>
              </a:ext>
            </a:extLst>
          </p:cNvPr>
          <p:cNvSpPr/>
          <p:nvPr/>
        </p:nvSpPr>
        <p:spPr>
          <a:xfrm>
            <a:off x="4493012" y="5667579"/>
            <a:ext cx="2828525" cy="795685"/>
          </a:xfrm>
          <a:prstGeom prst="wedgeRoundRectCallout">
            <a:avLst>
              <a:gd name="adj1" fmla="val 43306"/>
              <a:gd name="adj2" fmla="val -117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uses XPath 3.1 for all expressions, just like XSLT 3.0 and XQuery 3.1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0989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exercises/02-add-attribute-1/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pPr lvl="1"/>
            <a:r>
              <a:rPr lang="en-GB" dirty="0"/>
              <a:t>The input comes from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 </a:t>
            </a:r>
            <a:r>
              <a:rPr lang="en-GB" dirty="0"/>
              <a:t>in the same directory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dirty="0"/>
              <a:t>.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7308428" y="5140960"/>
            <a:ext cx="3401906" cy="1151467"/>
          </a:xfrm>
          <a:prstGeom prst="wedgeEllipseCallout">
            <a:avLst>
              <a:gd name="adj1" fmla="val 73144"/>
              <a:gd name="adj2" fmla="val 76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Whow</a:t>
            </a:r>
            <a:r>
              <a:rPr lang="en-US" sz="1600" dirty="0"/>
              <a:t>, that’s a boring thing to do! I encourage you to experiment a bit 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 second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755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step="add-attribute-2"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5987624" y="1357737"/>
            <a:ext cx="3793069" cy="430424"/>
          </a:xfrm>
          <a:prstGeom prst="wedgeRoundRectCallout">
            <a:avLst>
              <a:gd name="adj1" fmla="val -84703"/>
              <a:gd name="adj2" fmla="val 207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final result from the </a:t>
            </a:r>
            <a:r>
              <a:rPr lang="en-US" sz="1400" i="1" dirty="0"/>
              <a:t>new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6186594" y="3555683"/>
            <a:ext cx="4251113" cy="430424"/>
          </a:xfrm>
          <a:prstGeom prst="wedgeRoundRectCallout">
            <a:avLst>
              <a:gd name="adj1" fmla="val -61441"/>
              <a:gd name="adj2" fmla="val 210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from the result port of the </a:t>
            </a:r>
            <a:r>
              <a:rPr lang="en-US" sz="1400" i="1" dirty="0"/>
              <a:t>first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A57A02-749D-4A8E-BC2B-5072DD4060AE}"/>
              </a:ext>
            </a:extLst>
          </p:cNvPr>
          <p:cNvSpPr/>
          <p:nvPr/>
        </p:nvSpPr>
        <p:spPr>
          <a:xfrm>
            <a:off x="6356773" y="5500263"/>
            <a:ext cx="1314026" cy="640932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Awkward and verbose. I don’t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8814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using the pipe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pipe="result@add-attribute-1"/&gt;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6312747" y="2120108"/>
            <a:ext cx="3793069" cy="430424"/>
          </a:xfrm>
          <a:prstGeom prst="wedgeRoundRectCallout">
            <a:avLst>
              <a:gd name="adj1" fmla="val -63810"/>
              <a:gd name="adj2" fmla="val 172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a shorthand pipe=“</a:t>
            </a:r>
            <a:r>
              <a:rPr lang="en-US" sz="1400" dirty="0" err="1"/>
              <a:t>port@step</a:t>
            </a:r>
            <a:r>
              <a:rPr lang="en-US" sz="1400" dirty="0"/>
              <a:t>” notation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9200728" y="2632445"/>
            <a:ext cx="1474045" cy="430424"/>
          </a:xfrm>
          <a:prstGeom prst="wedgeRoundRectCallout">
            <a:avLst>
              <a:gd name="adj1" fmla="val -117041"/>
              <a:gd name="adj2" fmla="val 223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 here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84995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872607" y="5376841"/>
            <a:ext cx="2868461" cy="951978"/>
          </a:xfrm>
          <a:prstGeom prst="wedgeEllipseCallout">
            <a:avLst>
              <a:gd name="adj1" fmla="val 79273"/>
              <a:gd name="adj2" fmla="val 78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I’ll show where to find all this on the web in a few slides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the pipe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exercises/03-add-attribute-2/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using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lang="en-GB" dirty="0"/>
              <a:t>attribute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5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 second attribute using the pipe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pipe="result@add-attribute-2"/&gt;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pipe="result@add-attribute-1"/&gt;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116908" y="3259668"/>
            <a:ext cx="3014134" cy="2694092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Better, shorter, but still… </a:t>
            </a:r>
          </a:p>
          <a:p>
            <a:pPr algn="ctr"/>
            <a:r>
              <a:rPr lang="en-US" sz="1600" dirty="0"/>
              <a:t>Why would I need to explicitly connect ports </a:t>
            </a:r>
            <a:r>
              <a:rPr lang="en-US" sz="1600" i="1" dirty="0"/>
              <a:t>at all</a:t>
            </a:r>
            <a:r>
              <a:rPr lang="en-US" sz="1600" dirty="0"/>
              <a:t> if its clear that they should connect anyway?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57944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672320" y="5195147"/>
            <a:ext cx="2269068" cy="1090507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Huh? Where are the name attributes?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67303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implicit connections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exercises/04-add-attribute-3/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Use the primary ports implicit connections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4478" y="970281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select="'enabled'"/&gt;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select="true()"/&gt;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It’s getting better. But can’t we make it a tad more concise still?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808402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F6DF-5EB0-4DF6-8BC9-487D213F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40453"/>
            <a:ext cx="10515600" cy="881168"/>
          </a:xfrm>
        </p:spPr>
        <p:txBody>
          <a:bodyPr/>
          <a:lstStyle/>
          <a:p>
            <a:r>
              <a:rPr lang="en-US" b="1" dirty="0"/>
              <a:t>Setting options using attributes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C3B3-370F-4B64-A98B-2F18050F750B}"/>
              </a:ext>
            </a:extLst>
          </p:cNvPr>
          <p:cNvSpPr txBox="1"/>
          <p:nvPr/>
        </p:nvSpPr>
        <p:spPr>
          <a:xfrm>
            <a:off x="521545" y="2365588"/>
            <a:ext cx="9069493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B7A7F7D-A3BB-46D2-820C-1DF2F63EB836}"/>
              </a:ext>
            </a:extLst>
          </p:cNvPr>
          <p:cNvSpPr/>
          <p:nvPr/>
        </p:nvSpPr>
        <p:spPr>
          <a:xfrm>
            <a:off x="6805278" y="2685614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F753A8B-64B7-4F2F-B19A-5A648E82B4EF}"/>
              </a:ext>
            </a:extLst>
          </p:cNvPr>
          <p:cNvSpPr/>
          <p:nvPr/>
        </p:nvSpPr>
        <p:spPr>
          <a:xfrm>
            <a:off x="6805278" y="4978387"/>
            <a:ext cx="2333279" cy="731170"/>
          </a:xfrm>
          <a:prstGeom prst="wedgeRoundRectCallout">
            <a:avLst>
              <a:gd name="adj1" fmla="val -101018"/>
              <a:gd name="adj2" fmla="val -133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48CF2A-A69E-4E2E-A741-A12FCAABD5B9}"/>
              </a:ext>
            </a:extLst>
          </p:cNvPr>
          <p:cNvSpPr/>
          <p:nvPr/>
        </p:nvSpPr>
        <p:spPr>
          <a:xfrm>
            <a:off x="3488267" y="3705013"/>
            <a:ext cx="958426" cy="492236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22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 second attribute using option values set by attributes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exercises/05-add-attribute-4/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Set all the options by attributes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Zzzzzzzz</a:t>
            </a:r>
            <a:r>
              <a:rPr lang="en-US" sz="1600" dirty="0"/>
              <a:t>……</a:t>
            </a:r>
          </a:p>
          <a:p>
            <a:pPr algn="ctr"/>
            <a:r>
              <a:rPr lang="en-US" sz="1600" dirty="0"/>
              <a:t>All that attribute adding is </a:t>
            </a:r>
            <a:r>
              <a:rPr lang="en-US" sz="1600" i="1" dirty="0"/>
              <a:t>so</a:t>
            </a:r>
            <a:r>
              <a:rPr lang="en-US" sz="1600" dirty="0"/>
              <a:t> boring, time to move on!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9336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Set options using attributes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3491" y="1715348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Short, concise and intuitively clear. That’s how I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22675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Intermezzo 1: 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0"/>
            <a:ext cx="10515600" cy="1962603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attribute-name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78645" y="3123297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name=“username"/&gt;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4549260" y="3480271"/>
            <a:ext cx="2101911" cy="673959"/>
          </a:xfrm>
          <a:prstGeom prst="wedgeRoundRectCallout">
            <a:avLst>
              <a:gd name="adj1" fmla="val -81271"/>
              <a:gd name="adj2" fmla="val 99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option in the prolog of your step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03145" y="5472359"/>
            <a:ext cx="2101911" cy="673959"/>
          </a:xfrm>
          <a:prstGeom prst="wedgeRoundRectCallout">
            <a:avLst>
              <a:gd name="adj1" fmla="val -94569"/>
              <a:gd name="adj2" fmla="val -61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option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044060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exercises/06-own-option/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9321313" y="4790904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make an option required, set a datatype, supply a default, etc.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26587"/>
              <a:gd name="adj2" fmla="val 106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variable anywhere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6818932" y="4453924"/>
            <a:ext cx="2101911" cy="673959"/>
          </a:xfrm>
          <a:prstGeom prst="wedgeRoundRectCallout">
            <a:avLst>
              <a:gd name="adj1" fmla="val 54418"/>
              <a:gd name="adj2" fmla="val -129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62318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exercises/07-variables/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can be of </a:t>
            </a:r>
            <a:r>
              <a:rPr lang="en-US" sz="1600" i="1" dirty="0"/>
              <a:t>any</a:t>
            </a:r>
            <a:r>
              <a:rPr lang="en-US" sz="1600" dirty="0"/>
              <a:t> datatype, just like in XSLT or XQuery</a:t>
            </a:r>
            <a:endParaRPr lang="en-NL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91382" y="2960904"/>
            <a:ext cx="4251476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399487" y="2898344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730223" y="1874709"/>
            <a:ext cx="3033209" cy="673959"/>
          </a:xfrm>
          <a:prstGeom prst="wedgeRoundRectCallout">
            <a:avLst>
              <a:gd name="adj1" fmla="val -100331"/>
              <a:gd name="adj2" fmla="val 10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values from the document flowing through!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7940532" y="5091143"/>
            <a:ext cx="3968199" cy="1209367"/>
          </a:xfrm>
          <a:prstGeom prst="wedgeEllipseCallout">
            <a:avLst>
              <a:gd name="adj1" fmla="val 41303"/>
              <a:gd name="adj2" fmla="val 70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even base its value on something flowing from another output port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3" y="2351165"/>
            <a:ext cx="466661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(inline document)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17CF69-997A-40EE-AE26-05AF95ECBE5A}"/>
              </a:ext>
            </a:extLst>
          </p:cNvPr>
          <p:cNvSpPr/>
          <p:nvPr/>
        </p:nvSpPr>
        <p:spPr>
          <a:xfrm>
            <a:off x="4100909" y="1766195"/>
            <a:ext cx="2665651" cy="673959"/>
          </a:xfrm>
          <a:prstGeom prst="wedgeRoundRectCallout">
            <a:avLst>
              <a:gd name="adj1" fmla="val -111204"/>
              <a:gd name="adj2" fmla="val 152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leave out the &lt;</a:t>
            </a:r>
            <a:r>
              <a:rPr lang="en-US" sz="1400" dirty="0" err="1"/>
              <a:t>p:inline</a:t>
            </a:r>
            <a:r>
              <a:rPr lang="en-US" sz="1400" dirty="0"/>
              <a:t>&gt; wrapper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6972911" y="3334440"/>
            <a:ext cx="2665651" cy="673959"/>
          </a:xfrm>
          <a:prstGeom prst="wedgeRoundRectCallout">
            <a:avLst>
              <a:gd name="adj1" fmla="val -137097"/>
              <a:gd name="adj2" fmla="val -29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use expressions between curly braces {…} in your inline document</a:t>
            </a:r>
            <a:endParaRPr lang="en-NL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Expressions between curly braces are called TVTs (Text-Value-Templates and AVTs (Attribute-Value-Templates)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inline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exercises/08-connect-inline/</a:t>
            </a:r>
          </a:p>
          <a:p>
            <a:r>
              <a:rPr lang="en-GB" dirty="0"/>
              <a:t>Finish the pipeline so it adds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&lt;location&gt;Berlin 2019&lt;/location&gt; </a:t>
            </a:r>
            <a:r>
              <a:rPr lang="en-GB" dirty="0"/>
              <a:t>element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Remove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 and try again. </a:t>
            </a:r>
            <a:br>
              <a:rPr lang="en-GB" dirty="0"/>
            </a:br>
            <a:r>
              <a:rPr lang="en-GB" dirty="0"/>
              <a:t>Any differences?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 you’re on your own writing XProc, scary…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2" y="2351165"/>
            <a:ext cx="631252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35769"/>
              <a:gd name="adj2" fmla="val -53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href</a:t>
            </a:r>
            <a:r>
              <a:rPr lang="en-US" sz="1400" dirty="0"/>
              <a:t> attribute is an AVT: You can use expressions between curly braces {…} inside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020231" y="1562183"/>
            <a:ext cx="3946670" cy="673959"/>
          </a:xfrm>
          <a:prstGeom prst="wedgeRoundRectCallout">
            <a:avLst>
              <a:gd name="adj1" fmla="val -107010"/>
              <a:gd name="adj2" fmla="val 140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put the </a:t>
            </a:r>
            <a:r>
              <a:rPr lang="en-US" sz="1400" dirty="0" err="1"/>
              <a:t>href</a:t>
            </a:r>
            <a:r>
              <a:rPr lang="en-US" sz="1400" dirty="0"/>
              <a:t> attribute directly on the &lt;</a:t>
            </a:r>
            <a:r>
              <a:rPr lang="en-US" sz="1400" dirty="0" err="1"/>
              <a:t>p:with-input</a:t>
            </a:r>
            <a:r>
              <a:rPr lang="en-US" sz="1400" dirty="0"/>
              <a:t>&gt;, no need for a &lt;</a:t>
            </a:r>
            <a:r>
              <a:rPr lang="en-US" sz="1400" dirty="0" err="1"/>
              <a:t>p:document</a:t>
            </a:r>
            <a:r>
              <a:rPr lang="en-US" sz="1400" dirty="0"/>
              <a:t>&gt; then!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have no means to add the current year now, like we did in the last exercise…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external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exercises/09-connect-external/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Put the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/>
              <a:t> attribute directly on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Any differences?</a:t>
            </a:r>
          </a:p>
          <a:p>
            <a:r>
              <a:rPr lang="en-GB" dirty="0"/>
              <a:t>Can you add a variable with the name of the file </a:t>
            </a:r>
            <a:br>
              <a:rPr lang="en-GB" dirty="0"/>
            </a:br>
            <a:r>
              <a:rPr lang="en-GB" dirty="0"/>
              <a:t>and use that to reference it?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4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C05-8B1C-478B-95C5-65E8701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" y="22306"/>
            <a:ext cx="9398877" cy="822470"/>
          </a:xfrm>
        </p:spPr>
        <p:txBody>
          <a:bodyPr>
            <a:normAutofit/>
          </a:bodyPr>
          <a:lstStyle/>
          <a:p>
            <a:r>
              <a:rPr lang="en-US" b="1" dirty="0"/>
              <a:t>Intermezzo: Documents flowing through </a:t>
            </a:r>
            <a:endParaRPr lang="en-NL" b="1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EE810D9D-8233-4418-BB8B-A38383B854A2}"/>
              </a:ext>
            </a:extLst>
          </p:cNvPr>
          <p:cNvSpPr/>
          <p:nvPr/>
        </p:nvSpPr>
        <p:spPr>
          <a:xfrm rot="5400000">
            <a:off x="2889634" y="3907365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9">
            <a:extLst>
              <a:ext uri="{FF2B5EF4-FFF2-40B4-BE49-F238E27FC236}">
                <a16:creationId xmlns:a16="http://schemas.microsoft.com/office/drawing/2014/main" id="{340F8845-23B8-4945-A317-8C1254A19EF0}"/>
              </a:ext>
            </a:extLst>
          </p:cNvPr>
          <p:cNvSpPr/>
          <p:nvPr/>
        </p:nvSpPr>
        <p:spPr>
          <a:xfrm>
            <a:off x="3274291" y="2160682"/>
            <a:ext cx="8820728" cy="4039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Document</a:t>
            </a:r>
            <a:endParaRPr lang="nl-NL" sz="2800" b="1" dirty="0">
              <a:solidFill>
                <a:schemeClr val="tx1"/>
              </a:solidFill>
            </a:endParaRPr>
          </a:p>
        </p:txBody>
      </p:sp>
      <p:sp>
        <p:nvSpPr>
          <p:cNvPr id="7" name="Rol: verticaal 1">
            <a:extLst>
              <a:ext uri="{FF2B5EF4-FFF2-40B4-BE49-F238E27FC236}">
                <a16:creationId xmlns:a16="http://schemas.microsoft.com/office/drawing/2014/main" id="{9F1345BC-ABE9-48C9-B908-51E1829F7947}"/>
              </a:ext>
            </a:extLst>
          </p:cNvPr>
          <p:cNvSpPr/>
          <p:nvPr/>
        </p:nvSpPr>
        <p:spPr>
          <a:xfrm>
            <a:off x="3346836" y="2635637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Representation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 2">
            <a:extLst>
              <a:ext uri="{FF2B5EF4-FFF2-40B4-BE49-F238E27FC236}">
                <a16:creationId xmlns:a16="http://schemas.microsoft.com/office/drawing/2014/main" id="{9D641438-4E63-4E21-81DE-81E85D08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1385"/>
              </p:ext>
            </p:extLst>
          </p:nvPr>
        </p:nvGraphicFramePr>
        <p:xfrm>
          <a:off x="6844639" y="3625103"/>
          <a:ext cx="49981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3199">
                  <a:extLst>
                    <a:ext uri="{9D8B030D-6E8A-4147-A177-3AD203B41FA5}">
                      <a16:colId xmlns:a16="http://schemas.microsoft.com/office/drawing/2014/main" val="1581479234"/>
                    </a:ext>
                  </a:extLst>
                </a:gridCol>
                <a:gridCol w="3174929">
                  <a:extLst>
                    <a:ext uri="{9D8B030D-6E8A-4147-A177-3AD203B41FA5}">
                      <a16:colId xmlns:a16="http://schemas.microsoft.com/office/drawing/2014/main" val="327212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</a:t>
                      </a:r>
                      <a:endParaRPr lang="nl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application/xml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base-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uri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600" u="none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file:///C:/data/doc.xml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10144"/>
                  </a:ext>
                </a:extLst>
              </a:tr>
            </a:tbl>
          </a:graphicData>
        </a:graphic>
      </p:graphicFrame>
      <p:cxnSp>
        <p:nvCxnSpPr>
          <p:cNvPr id="9" name="Rechte verbindingslijn 4">
            <a:extLst>
              <a:ext uri="{FF2B5EF4-FFF2-40B4-BE49-F238E27FC236}">
                <a16:creationId xmlns:a16="http://schemas.microsoft.com/office/drawing/2014/main" id="{00489512-7184-418B-B58F-ED705520EE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74374" y="4366783"/>
            <a:ext cx="670265" cy="0"/>
          </a:xfrm>
          <a:prstGeom prst="line">
            <a:avLst/>
          </a:prstGeom>
          <a:ln w="2476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6">
            <a:extLst>
              <a:ext uri="{FF2B5EF4-FFF2-40B4-BE49-F238E27FC236}">
                <a16:creationId xmlns:a16="http://schemas.microsoft.com/office/drawing/2014/main" id="{AB702993-DDD4-4FED-A4AE-0C410333335C}"/>
              </a:ext>
            </a:extLst>
          </p:cNvPr>
          <p:cNvSpPr txBox="1"/>
          <p:nvPr/>
        </p:nvSpPr>
        <p:spPr>
          <a:xfrm>
            <a:off x="6782494" y="3255771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Properties</a:t>
            </a:r>
            <a:r>
              <a:rPr lang="en-US" dirty="0"/>
              <a:t>:</a:t>
            </a:r>
            <a:endParaRPr lang="nl-NL" dirty="0"/>
          </a:p>
        </p:txBody>
      </p:sp>
      <p:sp>
        <p:nvSpPr>
          <p:cNvPr id="12" name="Tekstvak 4">
            <a:extLst>
              <a:ext uri="{FF2B5EF4-FFF2-40B4-BE49-F238E27FC236}">
                <a16:creationId xmlns:a16="http://schemas.microsoft.com/office/drawing/2014/main" id="{4B040496-334A-4824-8C9D-D2E6284205AD}"/>
              </a:ext>
            </a:extLst>
          </p:cNvPr>
          <p:cNvSpPr txBox="1"/>
          <p:nvPr/>
        </p:nvSpPr>
        <p:spPr>
          <a:xfrm>
            <a:off x="8108314" y="918347"/>
            <a:ext cx="425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documents carry an adaptable properties map</a:t>
            </a:r>
          </a:p>
        </p:txBody>
      </p:sp>
      <p:cxnSp>
        <p:nvCxnSpPr>
          <p:cNvPr id="13" name="Rechte verbindingslijn met pijl 7">
            <a:extLst>
              <a:ext uri="{FF2B5EF4-FFF2-40B4-BE49-F238E27FC236}">
                <a16:creationId xmlns:a16="http://schemas.microsoft.com/office/drawing/2014/main" id="{78073CEF-67FB-46FA-9356-16581F7A4562}"/>
              </a:ext>
            </a:extLst>
          </p:cNvPr>
          <p:cNvCxnSpPr>
            <a:cxnSpLocks/>
          </p:cNvCxnSpPr>
          <p:nvPr/>
        </p:nvCxnSpPr>
        <p:spPr>
          <a:xfrm flipH="1">
            <a:off x="7994072" y="1749344"/>
            <a:ext cx="877455" cy="16865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5C445C-3116-4CDD-85BA-0B3B200C00C6}"/>
              </a:ext>
            </a:extLst>
          </p:cNvPr>
          <p:cNvSpPr txBox="1"/>
          <p:nvPr/>
        </p:nvSpPr>
        <p:spPr>
          <a:xfrm>
            <a:off x="409648" y="1006520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Native document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CAB4-31C5-4D38-B5C0-629CEE4394D3}"/>
              </a:ext>
            </a:extLst>
          </p:cNvPr>
          <p:cNvSpPr txBox="1"/>
          <p:nvPr/>
        </p:nvSpPr>
        <p:spPr>
          <a:xfrm>
            <a:off x="266642" y="4599286"/>
            <a:ext cx="2527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also possible to flow multiple documents or none at all.</a:t>
            </a:r>
          </a:p>
        </p:txBody>
      </p:sp>
    </p:spTree>
    <p:extLst>
      <p:ext uri="{BB962C8B-B14F-4D97-AF65-F5344CB8AC3E}">
        <p14:creationId xmlns:p14="http://schemas.microsoft.com/office/powerpoint/2010/main" val="41184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9EEED-95C7-4E0A-A6C4-17559182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22" y="137787"/>
            <a:ext cx="10515600" cy="1033397"/>
          </a:xfrm>
        </p:spPr>
        <p:txBody>
          <a:bodyPr/>
          <a:lstStyle/>
          <a:p>
            <a:r>
              <a:rPr lang="en-US" b="1" dirty="0"/>
              <a:t>History and status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8F1236-684E-498D-BA85-B79575DE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18" y="1253330"/>
            <a:ext cx="10515600" cy="5092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V1 (2010) turned out to be </a:t>
            </a:r>
          </a:p>
          <a:p>
            <a:pPr lvl="1"/>
            <a:r>
              <a:rPr lang="en-US" dirty="0"/>
              <a:t>hard to use and understand</a:t>
            </a:r>
          </a:p>
          <a:p>
            <a:pPr lvl="1"/>
            <a:r>
              <a:rPr lang="en-US" dirty="0"/>
              <a:t>verbose</a:t>
            </a:r>
          </a:p>
          <a:p>
            <a:pPr lvl="1"/>
            <a:r>
              <a:rPr lang="en-US" dirty="0"/>
              <a:t>Became outdated with respect to underlying standards</a:t>
            </a:r>
          </a:p>
          <a:p>
            <a:r>
              <a:rPr lang="en-US" dirty="0"/>
              <a:t>V2 Initiative (non-XML) – not enough support	</a:t>
            </a:r>
          </a:p>
          <a:p>
            <a:pPr lvl="1"/>
            <a:r>
              <a:rPr lang="en-US" dirty="0"/>
              <a:t>And, besides, all the important XML standards used 3.x …</a:t>
            </a:r>
          </a:p>
          <a:p>
            <a:r>
              <a:rPr lang="en-US" dirty="0"/>
              <a:t>V3 Initiative (2016) - W3C Community Group</a:t>
            </a:r>
          </a:p>
          <a:p>
            <a:pPr lvl="1"/>
            <a:r>
              <a:rPr lang="en-US" dirty="0"/>
              <a:t>Stay close to existing syntax</a:t>
            </a:r>
          </a:p>
          <a:p>
            <a:pPr lvl="1"/>
            <a:r>
              <a:rPr lang="en-US" dirty="0"/>
              <a:t>Make language more usable, understandable and concise</a:t>
            </a:r>
          </a:p>
          <a:p>
            <a:pPr lvl="1"/>
            <a:r>
              <a:rPr lang="en-US" dirty="0"/>
              <a:t>Update underlying standards</a:t>
            </a:r>
          </a:p>
          <a:p>
            <a:pPr lvl="1"/>
            <a:r>
              <a:rPr lang="en-US" dirty="0"/>
              <a:t>Allow other document types to flow through</a:t>
            </a:r>
          </a:p>
          <a:p>
            <a:pPr lvl="1"/>
            <a:r>
              <a:rPr lang="en-US" dirty="0"/>
              <a:t>Clean up loose ends </a:t>
            </a:r>
          </a:p>
          <a:p>
            <a:r>
              <a:rPr lang="en-US" dirty="0"/>
              <a:t>Editors</a:t>
            </a:r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</p:txBody>
      </p:sp>
    </p:spTree>
    <p:extLst>
      <p:ext uri="{BB962C8B-B14F-4D97-AF65-F5344CB8AC3E}">
        <p14:creationId xmlns:p14="http://schemas.microsoft.com/office/powerpoint/2010/main" val="1116302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Intermezzo: 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 are over 45 standard steps!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66633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Intermezzo: 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p:for-each</a:t>
            </a:r>
          </a:p>
          <a:p>
            <a:r>
              <a:rPr lang="en-US" dirty="0"/>
              <a:t>p:choose / p:when / p:otherwise</a:t>
            </a:r>
          </a:p>
          <a:p>
            <a:r>
              <a:rPr lang="en-US" dirty="0"/>
              <a:t>p:if</a:t>
            </a:r>
          </a:p>
          <a:p>
            <a:r>
              <a:rPr lang="en-US" dirty="0"/>
              <a:t>p:viewport</a:t>
            </a:r>
          </a:p>
          <a:p>
            <a:r>
              <a:rPr lang="en-US" dirty="0"/>
              <a:t>p:try / p:catch</a:t>
            </a:r>
          </a:p>
          <a:p>
            <a:r>
              <a:rPr lang="en-US" dirty="0"/>
              <a:t>p:group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2678317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7255102" y="3876639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filenames are in filename attributes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442334" cy="475343"/>
          </a:xfrm>
          <a:prstGeom prst="wedgeRoundRectCallout">
            <a:avLst>
              <a:gd name="adj1" fmla="val -211416"/>
              <a:gd name="adj2" fmla="val 100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this in multiple documents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stores a document to disk. The </a:t>
            </a:r>
            <a:r>
              <a:rPr lang="en-US" sz="1400" dirty="0" err="1"/>
              <a:t>href</a:t>
            </a:r>
            <a:r>
              <a:rPr lang="en-US" sz="1400" dirty="0"/>
              <a:t> attribute tells it where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p:for-each has an anonymous input port…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is a standard attribute of p:with-input</a:t>
            </a:r>
            <a:endParaRPr lang="en-NL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30550" y="5733973"/>
            <a:ext cx="2665651" cy="818535"/>
          </a:xfrm>
          <a:prstGeom prst="wedgeRoundRectCallout">
            <a:avLst>
              <a:gd name="adj1" fmla="val -83604"/>
              <a:gd name="adj2" fmla="val -240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emits on its result port the same document as it received on its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exercises/10-for-each-1/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output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how many documents flow out of this step now?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1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exercises/10-for-each-2/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 </a:t>
            </a:r>
            <a:r>
              <a:rPr lang="en-GB" dirty="0"/>
              <a:t>and use this to wrap the results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wrapper="results"/&gt;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en-US" dirty="0"/>
              <a:t>Specification in the making: </a:t>
            </a:r>
            <a:r>
              <a:rPr lang="nl-NL" dirty="0">
                <a:hlinkClick r:id="rId2"/>
              </a:rPr>
              <a:t>http://spec.xproc.org/</a:t>
            </a:r>
            <a:endParaRPr lang="nl-NL" dirty="0"/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  <a:p>
            <a:r>
              <a:rPr lang="nl-NL" dirty="0"/>
              <a:t>We hope </a:t>
            </a:r>
            <a:r>
              <a:rPr lang="nl-NL" dirty="0" err="1"/>
              <a:t>to</a:t>
            </a:r>
            <a:r>
              <a:rPr lang="nl-NL" dirty="0"/>
              <a:t> finish </a:t>
            </a:r>
            <a:r>
              <a:rPr lang="nl-NL" dirty="0" err="1"/>
              <a:t>before</a:t>
            </a:r>
            <a:r>
              <a:rPr lang="nl-NL" dirty="0"/>
              <a:t> end 2019</a:t>
            </a:r>
          </a:p>
          <a:p>
            <a:pPr lvl="1"/>
            <a:r>
              <a:rPr lang="en-US" dirty="0"/>
              <a:t>Next meeting of the XProc 3.0 working group: November 9-10, Cologne</a:t>
            </a:r>
            <a:endParaRPr lang="nl-NL" dirty="0"/>
          </a:p>
          <a:p>
            <a:r>
              <a:rPr lang="nl-NL" dirty="0"/>
              <a:t>On </a:t>
            </a:r>
            <a:r>
              <a:rPr lang="nl-NL" dirty="0" err="1"/>
              <a:t>its</a:t>
            </a:r>
            <a:r>
              <a:rPr lang="nl-NL" dirty="0"/>
              <a:t> way, </a:t>
            </a:r>
            <a:r>
              <a:rPr lang="nl-NL" dirty="0" err="1"/>
              <a:t>beside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2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2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 Programmer’s Reference Guide </a:t>
            </a:r>
          </a:p>
          <a:p>
            <a:pPr lvl="2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XML Press </a:t>
            </a:r>
            <a:r>
              <a:rPr lang="nl-NL" dirty="0" err="1"/>
              <a:t>beginning</a:t>
            </a:r>
            <a:r>
              <a:rPr lang="nl-NL" dirty="0"/>
              <a:t> 2020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5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9079072" y="5272588"/>
            <a:ext cx="2840673" cy="1020000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Goodbye,</a:t>
            </a:r>
          </a:p>
          <a:p>
            <a:pPr algn="ctr"/>
            <a:r>
              <a:rPr lang="en-US" dirty="0"/>
              <a:t>XProc</a:t>
            </a:r>
            <a:r>
              <a:rPr lang="en-US" sz="1600" dirty="0"/>
              <a:t> rocks!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783C-ABC0-4F2E-BE8A-A8F66A94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7" y="-54490"/>
            <a:ext cx="10515600" cy="1325563"/>
          </a:xfrm>
        </p:spPr>
        <p:txBody>
          <a:bodyPr/>
          <a:lstStyle/>
          <a:p>
            <a:r>
              <a:rPr lang="en-US" b="1" dirty="0"/>
              <a:t>History and status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FFB84-4715-4F35-9B0E-1C38456A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84" y="1163096"/>
            <a:ext cx="10515600" cy="3233690"/>
          </a:xfrm>
        </p:spPr>
        <p:txBody>
          <a:bodyPr/>
          <a:lstStyle/>
          <a:p>
            <a:r>
              <a:rPr lang="en-US" dirty="0"/>
              <a:t>Final call core spec</a:t>
            </a:r>
          </a:p>
          <a:p>
            <a:r>
              <a:rPr lang="en-US" dirty="0"/>
              <a:t>Working on the steps</a:t>
            </a:r>
          </a:p>
          <a:p>
            <a:r>
              <a:rPr lang="en-US" dirty="0"/>
              <a:t>Plan: End before end 2019</a:t>
            </a:r>
          </a:p>
          <a:p>
            <a:r>
              <a:rPr lang="en-US" dirty="0"/>
              <a:t>In the making:</a:t>
            </a:r>
          </a:p>
          <a:p>
            <a:pPr lvl="1"/>
            <a:r>
              <a:rPr lang="en-US" dirty="0"/>
              <a:t>A specification (http://spec.xproc.org)</a:t>
            </a:r>
          </a:p>
          <a:p>
            <a:pPr lvl="1"/>
            <a:r>
              <a:rPr lang="en-US" dirty="0"/>
              <a:t>Two processor implementations (XML Calabash, </a:t>
            </a:r>
            <a:r>
              <a:rPr lang="en-US" dirty="0" err="1"/>
              <a:t>MorganaXProc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programmer's reference 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D4A88-B80F-41C8-B273-53B27CE9B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82" y="4140807"/>
            <a:ext cx="4010852" cy="2805637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237851F-2443-47B6-A02C-6926AD82F1B4}"/>
              </a:ext>
            </a:extLst>
          </p:cNvPr>
          <p:cNvSpPr/>
          <p:nvPr/>
        </p:nvSpPr>
        <p:spPr>
          <a:xfrm>
            <a:off x="3849242" y="4862200"/>
            <a:ext cx="2584412" cy="580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Logo!</a:t>
            </a:r>
            <a:endParaRPr lang="en-NL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C3225-0D72-44F6-9084-CE19A4B76B8F}"/>
              </a:ext>
            </a:extLst>
          </p:cNvPr>
          <p:cNvSpPr txBox="1"/>
          <p:nvPr/>
        </p:nvSpPr>
        <p:spPr>
          <a:xfrm rot="20800487">
            <a:off x="645866" y="4881904"/>
            <a:ext cx="2955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briola" panose="04040605051002020D02" pitchFamily="82" charset="0"/>
              </a:rPr>
              <a:t>And its name is…</a:t>
            </a:r>
          </a:p>
          <a:p>
            <a:pPr algn="ctr"/>
            <a:r>
              <a:rPr lang="en-US" sz="4000" b="1" dirty="0" err="1">
                <a:latin typeface="Gabriola" panose="04040605051002020D02" pitchFamily="82" charset="0"/>
              </a:rPr>
              <a:t>Kanava</a:t>
            </a:r>
            <a:endParaRPr lang="en-NL" sz="4000" b="1" dirty="0">
              <a:latin typeface="Gabriola" panose="04040605051002020D02" pitchFamily="82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A818982-1F43-4947-8546-6D51F1DB410D}"/>
              </a:ext>
            </a:extLst>
          </p:cNvPr>
          <p:cNvSpPr/>
          <p:nvPr/>
        </p:nvSpPr>
        <p:spPr>
          <a:xfrm>
            <a:off x="3594970" y="5981178"/>
            <a:ext cx="1828800" cy="580360"/>
          </a:xfrm>
          <a:prstGeom prst="wedgeEllipseCallout">
            <a:avLst>
              <a:gd name="adj1" fmla="val 112386"/>
              <a:gd name="adj2" fmla="val -99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Thanks to </a:t>
            </a:r>
            <a:r>
              <a:rPr lang="en-NL" sz="1600" dirty="0"/>
              <a:t>Bethan Tovey</a:t>
            </a:r>
          </a:p>
        </p:txBody>
      </p:sp>
    </p:spTree>
    <p:extLst>
      <p:ext uri="{BB962C8B-B14F-4D97-AF65-F5344CB8AC3E}">
        <p14:creationId xmlns:p14="http://schemas.microsoft.com/office/powerpoint/2010/main" val="12760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8268" y="901631"/>
            <a:ext cx="4292039" cy="321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3599815"/>
          </a:xfrm>
        </p:spPr>
        <p:txBody>
          <a:bodyPr/>
          <a:lstStyle/>
          <a:p>
            <a:r>
              <a:rPr lang="en-US" dirty="0"/>
              <a:t>XProc 1.0:</a:t>
            </a:r>
          </a:p>
          <a:p>
            <a:pPr lvl="1"/>
            <a:r>
              <a:rPr lang="en-US" dirty="0"/>
              <a:t>Specification: </a:t>
            </a:r>
            <a:r>
              <a:rPr lang="nl-NL" dirty="0">
                <a:hlinkClick r:id="rId3"/>
              </a:rPr>
              <a:t>https://www.w3.org/TR/xproc/</a:t>
            </a:r>
            <a:endParaRPr lang="nl-NL" dirty="0"/>
          </a:p>
          <a:p>
            <a:pPr lvl="1"/>
            <a:r>
              <a:rPr lang="en-US" dirty="0"/>
              <a:t>XML Calabash processor: </a:t>
            </a:r>
            <a:r>
              <a:rPr lang="nl-NL" dirty="0">
                <a:hlinkClick r:id="rId4"/>
              </a:rPr>
              <a:t>https://xmlcalabash.com/</a:t>
            </a:r>
            <a:endParaRPr lang="nl-NL" dirty="0"/>
          </a:p>
          <a:p>
            <a:pPr lvl="1"/>
            <a:r>
              <a:rPr lang="nl-NL" dirty="0" err="1"/>
              <a:t>Morgana</a:t>
            </a:r>
            <a:r>
              <a:rPr lang="nl-NL" dirty="0"/>
              <a:t> XProc processor: </a:t>
            </a:r>
            <a:r>
              <a:rPr lang="nl-NL" dirty="0">
                <a:hlinkClick r:id="rId5"/>
              </a:rPr>
              <a:t>https://www.xml-project.com/</a:t>
            </a:r>
            <a:endParaRPr lang="en-US" dirty="0"/>
          </a:p>
          <a:p>
            <a:r>
              <a:rPr lang="en-US" dirty="0"/>
              <a:t>XProc 3.0:</a:t>
            </a:r>
          </a:p>
          <a:p>
            <a:pPr lvl="1"/>
            <a:r>
              <a:rPr lang="en-US" dirty="0"/>
              <a:t>Specification: </a:t>
            </a:r>
            <a:r>
              <a:rPr lang="en-US" dirty="0">
                <a:hlinkClick r:id="rId6"/>
              </a:rPr>
              <a:t>http://spec.xproc.org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8"/>
              </a:rPr>
              <a:t>https://www.w3.org/community/xproc-next/</a:t>
            </a:r>
            <a:endParaRPr lang="en-US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5F96C26-B6F5-487C-9B24-3C59F09E1181}"/>
              </a:ext>
            </a:extLst>
          </p:cNvPr>
          <p:cNvSpPr/>
          <p:nvPr/>
        </p:nvSpPr>
        <p:spPr>
          <a:xfrm>
            <a:off x="3677919" y="5046134"/>
            <a:ext cx="6725920" cy="1320800"/>
          </a:xfrm>
          <a:prstGeom prst="wedgeEllipseCallout">
            <a:avLst>
              <a:gd name="adj1" fmla="val 66579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meeting of the XProc 3.0 working group: November 9-10, Cologne. </a:t>
            </a:r>
            <a:r>
              <a:rPr lang="en-US" b="1" dirty="0"/>
              <a:t>Feel free to join!</a:t>
            </a:r>
            <a:br>
              <a:rPr lang="en-US" b="1" dirty="0"/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nl-NL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https://github.com/xproc/Workshop-2019-11</a:t>
            </a:r>
            <a:r>
              <a:rPr lang="nl-NL" dirty="0">
                <a:solidFill>
                  <a:schemeClr val="bg1"/>
                </a:solidFill>
              </a:rPr>
              <a:t>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nl-NL" dirty="0">
                <a:hlinkClick r:id="rId3"/>
              </a:rPr>
              <a:t>https://github.com/eriksiegel/DocEng-2019-XProc/releases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latest</a:t>
            </a:r>
            <a:r>
              <a:rPr lang="nl-NL" dirty="0"/>
              <a:t> release zip</a:t>
            </a:r>
          </a:p>
          <a:p>
            <a:r>
              <a:rPr lang="en-GB" dirty="0"/>
              <a:t>Unzip this somewhere on your machine</a:t>
            </a:r>
          </a:p>
          <a:p>
            <a:r>
              <a:rPr lang="en-GB" dirty="0"/>
              <a:t>JRE (V1.8.x works, maybe others too…) must be installed!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1551093" y="4849707"/>
            <a:ext cx="669882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-III 0.8.21-alpha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2011-2019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timestamp="2019-08-22T11:37:55+01:00"/&gt;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608906" y="5140960"/>
            <a:ext cx="2101427" cy="1151467"/>
          </a:xfrm>
          <a:prstGeom prst="wedgeEllipseCallout">
            <a:avLst>
              <a:gd name="adj1" fmla="val 91462"/>
              <a:gd name="adj2" fmla="val 7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to understand this!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4585</Words>
  <Application>Microsoft Office PowerPoint</Application>
  <PresentationFormat>Widescreen</PresentationFormat>
  <Paragraphs>662</Paragraphs>
  <Slides>49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Gabriola</vt:lpstr>
      <vt:lpstr>Kantoorthema</vt:lpstr>
      <vt:lpstr>Introduction to XProc 3.0</vt:lpstr>
      <vt:lpstr>XProc?</vt:lpstr>
      <vt:lpstr>Why should I bother?</vt:lpstr>
      <vt:lpstr>History and status 1</vt:lpstr>
      <vt:lpstr>History and status 2</vt:lpstr>
      <vt:lpstr>Who Am I?</vt:lpstr>
      <vt:lpstr>Links</vt:lpstr>
      <vt:lpstr>Hands-on: Installation and pre-flight check</vt:lpstr>
      <vt:lpstr>XProc fundamentals</vt:lpstr>
      <vt:lpstr>Pipelines, steps</vt:lpstr>
      <vt:lpstr>Pipelines, steps</vt:lpstr>
      <vt:lpstr>Steps/pipelines, ports, options</vt:lpstr>
      <vt:lpstr>Step/pipeline that adds an attribute -  root</vt:lpstr>
      <vt:lpstr>Step/pipeline that adds an attribute -  in/output ports</vt:lpstr>
      <vt:lpstr>Step/pipeline that adds an attribute -  connect a port</vt:lpstr>
      <vt:lpstr>Step/pipeline that adds an attribute -  set options</vt:lpstr>
      <vt:lpstr>Hands-on: Add a second attribute</vt:lpstr>
      <vt:lpstr>Add a second attribute - solution</vt:lpstr>
      <vt:lpstr>Connect ports using the pipe attribute</vt:lpstr>
      <vt:lpstr>Hands-on: Add a second attribute using the pipe attribute</vt:lpstr>
      <vt:lpstr>Add a second attribute using the pipe attribute - solution</vt:lpstr>
      <vt:lpstr>Primary ports</vt:lpstr>
      <vt:lpstr>Primary ports, implicit connections </vt:lpstr>
      <vt:lpstr>Primary ports, implicit connections</vt:lpstr>
      <vt:lpstr>Connect ports implicitly</vt:lpstr>
      <vt:lpstr>Hands-on: Add a second attribute using implicit connections</vt:lpstr>
      <vt:lpstr>Connect ports implicitly - solution</vt:lpstr>
      <vt:lpstr>Setting options using attributes</vt:lpstr>
      <vt:lpstr>Hands-on: Add a second attribute using option values set by attributes</vt:lpstr>
      <vt:lpstr>Set options using attributes - solution</vt:lpstr>
      <vt:lpstr>Intermezzo 1: Your own options</vt:lpstr>
      <vt:lpstr>Intermezzo 2: Variables</vt:lpstr>
      <vt:lpstr>Intermezzo 2: Variables</vt:lpstr>
      <vt:lpstr>The p:insert step</vt:lpstr>
      <vt:lpstr>Connect a port to an inline document</vt:lpstr>
      <vt:lpstr>Hands-on: Add an additional child element using an inline document</vt:lpstr>
      <vt:lpstr>Connect a port to an external document</vt:lpstr>
      <vt:lpstr>Hands-on: Add an additional child element using an external document</vt:lpstr>
      <vt:lpstr>Intermezzo: Documents flowing through </vt:lpstr>
      <vt:lpstr>Intermezzo: The step libraries</vt:lpstr>
      <vt:lpstr>Intermezzo: The core (or compound) steps</vt:lpstr>
      <vt:lpstr>Use p:for-each to split a document - Input</vt:lpstr>
      <vt:lpstr>Use p:for-each to split a document – Basic pipeline</vt:lpstr>
      <vt:lpstr>Hands-on: Use p:for-each to split a document 1</vt:lpstr>
      <vt:lpstr>Use p:for-each to split a document 1 – Solution</vt:lpstr>
      <vt:lpstr>The p:wrap-sequence step</vt:lpstr>
      <vt:lpstr>Hands-on: Use p:for-each to split a document 2</vt:lpstr>
      <vt:lpstr>Use p:for-each to split a document 2 – Solution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144</cp:revision>
  <dcterms:created xsi:type="dcterms:W3CDTF">2018-12-04T10:13:22Z</dcterms:created>
  <dcterms:modified xsi:type="dcterms:W3CDTF">2019-09-03T11:11:42Z</dcterms:modified>
</cp:coreProperties>
</file>