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PT Sans" panose="020B0604020202020204" charset="-52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9a4c0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9a4c0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b0dc6ea6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0b0dc6ea6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0b0dc6ea6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0b0dc6ea6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b0dc6ea6_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b0dc6ea6_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09a4c0af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09a4c0af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09a4c0a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09a4c0a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09a4c0a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09a4c0a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0fb323e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0fb323e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0b0dc6ea6_6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0b0dc6ea6_6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0b0dc6ea6_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0b0dc6ea6_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b0dc6ea6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b0dc6ea6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b0dc6ea6_6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b0dc6ea6_6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0b0dc6ea6_6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0b0dc6ea6_6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fb323eb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fb323eb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fb323eb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0fb323eb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0b0dc6ea6_6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0b0dc6ea6_6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0fb323eb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0fb323eb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b0dc6ea6_6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b0dc6ea6_6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0b0dc6ea6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0b0dc6ea6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0b0dc6ea6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0b0dc6ea6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b0dc6ea6_6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b0dc6ea6_6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0b0dc6ea6_6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0b0dc6ea6_6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0b0dc6ea6_6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0b0dc6ea6_6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b0dc6ea6_6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b0dc6ea6_6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plvaa.youtrack.cloud/projects/7c94e8b0-45c2-49f8-a400-90b043d3ad5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eamdevm/teamwork-positiv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661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Отчет по групповой работе</a:t>
            </a:r>
            <a:endParaRPr sz="4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Группа Позитив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T Sans"/>
                <a:ea typeface="PT Sans"/>
                <a:cs typeface="PT Sans"/>
                <a:sym typeface="PT Sans"/>
              </a:rPr>
              <a:t>Максим – архитектор</a:t>
            </a:r>
            <a:endParaRPr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Анализ предметной области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Изучение библиотек работы с документами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Изучение формата Open Office XML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Участие в выборе фреймворка графического интерфейса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Построение диаграммы прецедентов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"/>
              <a:buChar char="●"/>
            </a:pPr>
            <a:r>
              <a:rPr lang="en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Построение обобщенной модели системы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50" y="358350"/>
            <a:ext cx="4260300" cy="442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Даниил - управление продуктом 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Анализ рынка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Анализ потребностей пользователя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Исследование предметной области документообразования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Поиск и подготовка шаблонов документов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рынка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70825" y="1182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Наиболее удачными решениями для индивидуальных пользователей являются текстовые процессоры: Microsoft Word и LibreOffice Writer, а также сервисы, предлагающие встроенную коллекцию шаблонов (R6R и Eforms). Достоинствами данных решений является простота использования и умеренная гибкость настройки. Среди главных недостатков следует выделить отсутствие поддержки пользовательских шаблонов у систем уровня R6R и Eforms.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00"/>
              <a:t>Системы DocWebService и 1С представляют собой решения корпоративного уровня. Среди их достоинств высокий уровень гибкости, поддержка пакетного режима работы, широкие возможности по автоматизации и администрированию. Недостатком этих решений можно считать необходимость дополнительных трудозатрат на подготовку шаблона, поскольку готовых решений не предоставляется. 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25" y="348400"/>
            <a:ext cx="8436276" cy="474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311700" y="44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Анализ потребностей пользователя</a:t>
            </a:r>
            <a:endParaRPr sz="15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Анна - user experience</a:t>
            </a: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Изобразила прототип интерфейса.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708" y="445025"/>
            <a:ext cx="4147643" cy="21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06325"/>
            <a:ext cx="3543298" cy="21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700" y="2732724"/>
            <a:ext cx="4147650" cy="215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Артем - разработчик 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Создание основной функции для формирования документа по шаблону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Создание функции для обработки входных данных(имя файла)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Добавление возможности формировать имя файла по переменным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Проверка на уникальность имени создаваемого документа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Функция формирования таблицы на основе подготовленного шаблона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Пакетное создание и сохранение документов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Даша - менеджер проекта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208200" y="1017725"/>
            <a:ext cx="862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Настроила инфраструктуру: организация системы управления проектом и процессов в YouTrack, организация каналов связи для встреч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Сформировала бэклог спринта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Распределила задачи спринта между членами команды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Планирование времени и контролирование процесса выполнения задач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Анализ рисков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Подготовка ТЗ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Исследование предметной области документообразования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Поиск и подготовка шаблонов документов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6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Примеры шаблонов документов:</a:t>
            </a:r>
            <a:endParaRPr sz="1920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25" y="462250"/>
            <a:ext cx="3918610" cy="4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75" y="325487"/>
            <a:ext cx="4053325" cy="471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5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Диаграмма Ганта</a:t>
            </a:r>
            <a:endParaRPr sz="2220" b="1"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673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Затраченное время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75" y="-2"/>
            <a:ext cx="3744100" cy="331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 rotWithShape="1">
          <a:blip r:embed="rId4">
            <a:alphaModFix/>
          </a:blip>
          <a:srcRect r="6812"/>
          <a:stretch/>
        </p:blipFill>
        <p:spPr>
          <a:xfrm>
            <a:off x="5163875" y="3317975"/>
            <a:ext cx="3744101" cy="17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66788"/>
            <a:ext cx="4550950" cy="6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Учет времени Спринт1: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866"/>
            <a:ext cx="9143999" cy="318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09525"/>
            <a:ext cx="8520600" cy="4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64" b="1"/>
              <a:t>Тема проекта:</a:t>
            </a:r>
            <a:endParaRPr sz="2564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Проектирование и создание системы автоматизации документообразования</a:t>
            </a:r>
            <a:endParaRPr sz="2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5" b="1"/>
              <a:t>Методология:</a:t>
            </a:r>
            <a:endParaRPr sz="238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Процесс разработки проекта ведется по методологии Скрам</a:t>
            </a:r>
            <a:endParaRPr sz="2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b="1"/>
              <a:t>Даты спринтов:</a:t>
            </a:r>
            <a:endParaRPr sz="215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Спринт 1: 02.06-08.06</a:t>
            </a:r>
            <a:endParaRPr sz="2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Спринт 2: 09.06-15.06</a:t>
            </a:r>
            <a:endParaRPr sz="2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Спринт 3: 16.06-22.06</a:t>
            </a:r>
            <a:endParaRPr sz="2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" y="2608825"/>
            <a:ext cx="7772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Ретроспектива Спринта 1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21700" cy="3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было положительного?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Хорошая коммуникация в команде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Понятные задачи и сроки выполнения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Дружный коллектив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Все заняты своими задачами, каждый привносит вклад в разработку проекта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Что было отрицательного?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Ежедневные 15-минутные совещания затягиваются по времени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Недостаточное уделение времени проекту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Разброс идей и предложений, нет целостности понимая как будет работать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Изначально не было разбиения задач на более мелкие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Как исправить?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Проводить отдельно технические совещания и встречи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Начать рабочий день раньше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Завести матрицу идей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Декомпозиция задачи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37575" y="92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Анализ рисков проекта:</a:t>
            </a:r>
            <a:endParaRPr sz="2220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5" y="665575"/>
            <a:ext cx="8505731" cy="41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99" y="262450"/>
            <a:ext cx="8433424" cy="46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228900" y="3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Внешние риски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0" y="1016275"/>
            <a:ext cx="8839200" cy="102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531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 Спринт 2:</a:t>
            </a:r>
            <a:endParaRPr/>
          </a:p>
        </p:txBody>
      </p:sp>
      <p:sp>
        <p:nvSpPr>
          <p:cNvPr id="200" name="Google Shape;200;p36"/>
          <p:cNvSpPr txBox="1"/>
          <p:nvPr/>
        </p:nvSpPr>
        <p:spPr>
          <a:xfrm>
            <a:off x="415175" y="572700"/>
            <a:ext cx="9233400" cy="429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>
                <a:solidFill>
                  <a:srgbClr val="FF0000"/>
                </a:solidFill>
              </a:rPr>
              <a:t>Оформить анализ потребителей как  Value proposition</a:t>
            </a:r>
            <a:endParaRPr sz="800" dirty="0">
              <a:solidFill>
                <a:srgbClr val="FF0000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>
                <a:solidFill>
                  <a:srgbClr val="FF0000"/>
                </a:solidFill>
              </a:rPr>
              <a:t>Диаграмма Ганта</a:t>
            </a:r>
            <a:endParaRPr sz="800" dirty="0">
              <a:solidFill>
                <a:srgbClr val="FF0000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>
                <a:solidFill>
                  <a:srgbClr val="FF0000"/>
                </a:solidFill>
              </a:rPr>
              <a:t>Бэклог Спринта 2</a:t>
            </a:r>
            <a:endParaRPr sz="800" dirty="0">
              <a:solidFill>
                <a:srgbClr val="FF0000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>
                <a:solidFill>
                  <a:srgbClr val="FF0000"/>
                </a:solidFill>
              </a:rPr>
              <a:t>Архитектектура системы</a:t>
            </a:r>
            <a:endParaRPr sz="800" dirty="0">
              <a:solidFill>
                <a:srgbClr val="FF0000"/>
              </a:solidFill>
            </a:endParaRPr>
          </a:p>
          <a:p>
            <a:pPr marL="635000" lvl="2">
              <a:lnSpc>
                <a:spcPct val="115000"/>
              </a:lnSpc>
              <a:buClr>
                <a:schemeClr val="accent1"/>
              </a:buClr>
              <a:buSzPts val="800"/>
            </a:pPr>
            <a:r>
              <a:rPr lang="ru-RU" sz="800" dirty="0" smtClean="0">
                <a:solidFill>
                  <a:srgbClr val="0000FF"/>
                </a:solidFill>
              </a:rPr>
              <a:t>	Проектирование БД</a:t>
            </a: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 smtClean="0">
                <a:solidFill>
                  <a:srgbClr val="FF0000"/>
                </a:solidFill>
              </a:rPr>
              <a:t>Разработка </a:t>
            </a:r>
            <a:r>
              <a:rPr lang="en" sz="800" dirty="0">
                <a:solidFill>
                  <a:srgbClr val="FF0000"/>
                </a:solidFill>
              </a:rPr>
              <a:t>функциональных модулей системы:</a:t>
            </a:r>
            <a:endParaRPr sz="800" dirty="0">
              <a:solidFill>
                <a:srgbClr val="FF0000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Char char="-"/>
            </a:pPr>
            <a:r>
              <a:rPr lang="en" sz="800" dirty="0" smtClean="0">
                <a:solidFill>
                  <a:srgbClr val="0000FF"/>
                </a:solidFill>
              </a:rPr>
              <a:t>Разработка </a:t>
            </a:r>
            <a:r>
              <a:rPr lang="en" sz="800" dirty="0">
                <a:solidFill>
                  <a:srgbClr val="0000FF"/>
                </a:solidFill>
              </a:rPr>
              <a:t>функции выбора шаблона из БД</a:t>
            </a:r>
            <a:endParaRPr sz="8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800" dirty="0">
                <a:solidFill>
                  <a:srgbClr val="6AA84F"/>
                </a:solidFill>
              </a:rPr>
              <a:t>Тестирование функции выбора шаблона из БД</a:t>
            </a:r>
            <a:endParaRPr sz="800" dirty="0">
              <a:solidFill>
                <a:srgbClr val="FF0000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Разработка функции вывода готовых документов в различных форматах</a:t>
            </a:r>
            <a:endParaRPr sz="8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800" dirty="0">
                <a:solidFill>
                  <a:srgbClr val="6AA84F"/>
                </a:solidFill>
              </a:rPr>
              <a:t>Тестирование функции </a:t>
            </a:r>
            <a:endParaRPr sz="8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Разработка функции загрузки пользовательских шаблонов в БД</a:t>
            </a:r>
            <a:endParaRPr sz="800" dirty="0">
              <a:solidFill>
                <a:srgbClr val="6AA84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800" dirty="0">
                <a:solidFill>
                  <a:srgbClr val="6AA84F"/>
                </a:solidFill>
              </a:rPr>
              <a:t>Тестирование функции </a:t>
            </a:r>
            <a:endParaRPr sz="800" dirty="0">
              <a:solidFill>
                <a:srgbClr val="6AA84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Разработка функции формирования таблицы на основе подготовленного шаблона</a:t>
            </a:r>
            <a:endParaRPr sz="8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800" dirty="0">
                <a:solidFill>
                  <a:srgbClr val="6AA84F"/>
                </a:solidFill>
              </a:rPr>
              <a:t>Тестирование функции </a:t>
            </a:r>
            <a:endParaRPr sz="8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Разработка функции преобразования формата</a:t>
            </a:r>
            <a:endParaRPr sz="8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800" dirty="0">
                <a:solidFill>
                  <a:srgbClr val="6AA84F"/>
                </a:solidFill>
              </a:rPr>
              <a:t>Тестирование функции преобразования формата</a:t>
            </a:r>
            <a:endParaRPr sz="8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Разработка функции создания документа по заданному шаблону</a:t>
            </a:r>
            <a:endParaRPr sz="8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800" dirty="0">
                <a:solidFill>
                  <a:srgbClr val="6AA84F"/>
                </a:solidFill>
              </a:rPr>
              <a:t>Тестирование функции создания документа по заданному шаблону</a:t>
            </a:r>
            <a:endParaRPr sz="800" dirty="0">
              <a:solidFill>
                <a:srgbClr val="0000FF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>
                <a:solidFill>
                  <a:srgbClr val="FF0000"/>
                </a:solidFill>
              </a:rPr>
              <a:t>Прототип интерфейса:</a:t>
            </a:r>
            <a:endParaRPr sz="8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Просмотр документа в прототипе</a:t>
            </a:r>
            <a:endParaRPr sz="800" dirty="0">
              <a:solidFill>
                <a:srgbClr val="0000FF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>
                <a:solidFill>
                  <a:srgbClr val="FF0000"/>
                </a:solidFill>
              </a:rPr>
              <a:t>Графический интерфейс:</a:t>
            </a:r>
            <a:endParaRPr sz="800" dirty="0">
              <a:solidFill>
                <a:srgbClr val="FF0000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Разработка выбора шаблона по категориям</a:t>
            </a:r>
            <a:endParaRPr sz="8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Разработка экрана заполнения шаблонов</a:t>
            </a:r>
            <a:endParaRPr sz="800" dirty="0">
              <a:solidFill>
                <a:srgbClr val="0000FF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>
                <a:solidFill>
                  <a:srgbClr val="FF0000"/>
                </a:solidFill>
              </a:rPr>
              <a:t>Анализ предметной области документообразования</a:t>
            </a:r>
            <a:endParaRPr sz="800" dirty="0">
              <a:solidFill>
                <a:srgbClr val="FF0000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Анализ часто используемых документов</a:t>
            </a:r>
            <a:endParaRPr sz="800" dirty="0">
              <a:solidFill>
                <a:srgbClr val="0000FF"/>
              </a:solidFill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800"/>
              <a:buChar char="-"/>
            </a:pPr>
            <a:r>
              <a:rPr lang="en" sz="800" dirty="0">
                <a:solidFill>
                  <a:srgbClr val="0000FF"/>
                </a:solidFill>
              </a:rPr>
              <a:t>Пополнение базы шаблонов в системе</a:t>
            </a:r>
            <a:endParaRPr sz="800" dirty="0">
              <a:solidFill>
                <a:srgbClr val="0000F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800" dirty="0">
                <a:solidFill>
                  <a:srgbClr val="6AA84F"/>
                </a:solidFill>
              </a:rPr>
              <a:t>Поиск шаблонов документов</a:t>
            </a:r>
            <a:endParaRPr sz="800" dirty="0">
              <a:solidFill>
                <a:srgbClr val="6AA84F"/>
              </a:solidFill>
            </a:endParaRPr>
          </a:p>
          <a:p>
            <a: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800"/>
              <a:buChar char="-"/>
            </a:pPr>
            <a:r>
              <a:rPr lang="en" sz="800" dirty="0">
                <a:solidFill>
                  <a:srgbClr val="6AA84F"/>
                </a:solidFill>
              </a:rPr>
              <a:t>Формирование структуры шаблонов</a:t>
            </a:r>
            <a:endParaRPr sz="800" dirty="0">
              <a:solidFill>
                <a:srgbClr val="6AA84F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Char char="-"/>
            </a:pPr>
            <a:r>
              <a:rPr lang="en" sz="800" dirty="0">
                <a:solidFill>
                  <a:srgbClr val="FF0000"/>
                </a:solidFill>
              </a:rPr>
              <a:t>Ретроспектива спринта</a:t>
            </a:r>
            <a:endParaRPr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217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Выполнение задач Спринт 2</a:t>
            </a:r>
            <a:endParaRPr sz="2220"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400"/>
            <a:ext cx="8863723" cy="36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Проектирование БД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33" y="451952"/>
            <a:ext cx="4452557" cy="44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11700" y="220675"/>
            <a:ext cx="8520600" cy="19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YouTrack - </a:t>
            </a:r>
            <a:r>
              <a:rPr lang="en" sz="17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https://knplvaa.youtrack.cloud/projects/7c94e8b0-45c2-49f8-a400-90b043d3ad58</a:t>
            </a:r>
            <a:r>
              <a:rPr lang="en" sz="17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GitHub - </a:t>
            </a:r>
            <a:r>
              <a:rPr lang="en" sz="1750" u="sng">
                <a:solidFill>
                  <a:schemeClr val="hlink"/>
                </a:solidFill>
                <a:hlinkClick r:id="rId4"/>
              </a:rPr>
              <a:t>https://github.com/teamdevm/teamwork-positive</a:t>
            </a:r>
            <a:r>
              <a:rPr lang="en" sz="1750"/>
              <a:t> </a:t>
            </a:r>
            <a:endParaRPr sz="1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358050" y="257725"/>
            <a:ext cx="8520600" cy="48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Назначение разработки, актуальность, универсальность системы: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151"/>
              <a:buFont typeface="Arial"/>
              <a:buNone/>
            </a:pPr>
            <a:r>
              <a:rPr lang="en" sz="1425">
                <a:solidFill>
                  <a:schemeClr val="dk1"/>
                </a:solidFill>
              </a:rPr>
              <a:t>Довольно часто возникает необходимость создания официальных документов. Видов документов существует очень много, например, заявления, договоры, акты, отчёты и прочее. Большинство этих документов имеют чётко определённую, или даже стандартизованную, структуру, поэтому зачастую нет нужды формировать их с нуля. Достаточно один раз создать шаблон документа, а затем лишь наполнять его необходимыми данными.</a:t>
            </a:r>
            <a:endParaRPr sz="142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151"/>
              <a:buFont typeface="Arial"/>
              <a:buNone/>
            </a:pPr>
            <a:r>
              <a:rPr lang="en" sz="1425">
                <a:solidFill>
                  <a:schemeClr val="dk1"/>
                </a:solidFill>
              </a:rPr>
              <a:t>Информационная система «Документли» – система автоматизации документооборота, позволит пользователям по выбранному шаблону получать готовые документы, заполняя при этом только содержательные данные. При этом пользователю не нужно обладать навыками работы с Microsoft Office.</a:t>
            </a:r>
            <a:endParaRPr sz="142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151"/>
              <a:buFont typeface="Arial"/>
              <a:buNone/>
            </a:pPr>
            <a:r>
              <a:rPr lang="en" sz="1425" b="1">
                <a:solidFill>
                  <a:schemeClr val="dk1"/>
                </a:solidFill>
              </a:rPr>
              <a:t>Данная система отличается от аналогичных систем следующими особенностями</a:t>
            </a:r>
            <a:r>
              <a:rPr lang="en" sz="1425">
                <a:solidFill>
                  <a:schemeClr val="dk1"/>
                </a:solidFill>
              </a:rPr>
              <a:t>:</a:t>
            </a:r>
            <a:endParaRPr sz="1425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>
                <a:solidFill>
                  <a:schemeClr val="dk1"/>
                </a:solidFill>
              </a:rPr>
              <a:t>Встроенная коллекция шаблонов, освобождающая от необходимости подготавливать их самостоятельно</a:t>
            </a:r>
            <a:endParaRPr sz="1425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>
                <a:solidFill>
                  <a:schemeClr val="dk1"/>
                </a:solidFill>
              </a:rPr>
              <a:t>Поддержка большого количества форматов выходных данных</a:t>
            </a:r>
            <a:endParaRPr sz="1425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>
                <a:solidFill>
                  <a:schemeClr val="dk1"/>
                </a:solidFill>
              </a:rPr>
              <a:t>Встроенный учёт шаблонов</a:t>
            </a:r>
            <a:endParaRPr sz="1425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>
                <a:solidFill>
                  <a:schemeClr val="dk1"/>
                </a:solidFill>
              </a:rPr>
              <a:t>Бесплатная лицензия</a:t>
            </a:r>
            <a:endParaRPr sz="1425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>
                <a:solidFill>
                  <a:schemeClr val="dk1"/>
                </a:solidFill>
              </a:rPr>
              <a:t>Кроссплатформенность </a:t>
            </a:r>
            <a:endParaRPr sz="1425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>
                <a:solidFill>
                  <a:schemeClr val="dk1"/>
                </a:solidFill>
              </a:rPr>
              <a:t>Поддержка полного цикла с создания шаблона до готового документа</a:t>
            </a:r>
            <a:endParaRPr sz="1425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>
                <a:solidFill>
                  <a:schemeClr val="dk1"/>
                </a:solidFill>
              </a:rPr>
              <a:t>Встроенный редактор шаблонов </a:t>
            </a:r>
            <a:endParaRPr sz="1425">
              <a:solidFill>
                <a:schemeClr val="dk1"/>
              </a:solidFill>
            </a:endParaRPr>
          </a:p>
          <a:p>
            <a:pPr marL="457200" lvl="0" indent="-3055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25">
                <a:solidFill>
                  <a:schemeClr val="dk1"/>
                </a:solidFill>
              </a:rPr>
              <a:t>Создание, хранение и редактирование шаблонов</a:t>
            </a:r>
            <a:endParaRPr sz="142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543375" y="285525"/>
            <a:ext cx="8520600" cy="4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Требования к программе</a:t>
            </a:r>
            <a:endParaRPr sz="1600" b="1"/>
          </a:p>
          <a:p>
            <a:pPr marL="0" lvl="0" indent="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/>
              <a:t>Требования к составу выполняемых функций:</a:t>
            </a:r>
            <a:endParaRPr sz="1200" b="1"/>
          </a:p>
          <a:p>
            <a:pPr marL="9144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Создание документа по шаблону.   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Создание шаблона средствами системы.    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Хранение шаблонов в базе данных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Редактирование шаблонов 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Преобразование формата.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Хранение ранее введенных данных для дальнейшего использования в базе данных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Хранение готовых документов.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Вывод заполненных шаблонов в различных форматах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Загрузка пользовательских шаблонов в базу данных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Предпросмотр документа при заполнении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Выбор шаблона по категориям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Добавление/Удаление пользовательских категорий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Удаление шаблона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Удаление ранее введенных данных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Пакетный режим создания документов по шаблону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Извлечение полей из загружаемого в систему файла для формирования шаблона</a:t>
            </a:r>
            <a:endParaRPr sz="12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Поддержка графического пользовательского интерфейса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1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11700" y="304075"/>
            <a:ext cx="8520600" cy="46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6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5404" b="1">
                <a:solidFill>
                  <a:schemeClr val="dk1"/>
                </a:solidFill>
                <a:highlight>
                  <a:srgbClr val="FFFFFF"/>
                </a:highlight>
              </a:rPr>
              <a:t>Требования к организации входных данных</a:t>
            </a:r>
            <a:endParaRPr sz="5404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Входными данными в системе могут быть файлы для шаблонов документов и данные необходимые для заполнения шаблона.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Под файлом будем понимать загружаемый пользователем 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Требования к данным, вводимым при создании документа, определяются спецификой шаблона.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Файлы для шаблонов принимаются системой в следующих форматах: doc, docx, rtf, html, txt.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В загружаемом файле поля для ввода данных должны быть обозначены угловыми скобками.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5404" b="1">
                <a:solidFill>
                  <a:schemeClr val="dk1"/>
                </a:solidFill>
              </a:rPr>
              <a:t>Требования к организации выходных данных</a:t>
            </a:r>
            <a:endParaRPr sz="5404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Поддерживаемые форматы выходных данных: doc, docx, odt, ooxml, rtf, pdf, html, txt, md.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Готовые документы хранятся на устройстве пользователя в выбранной им директории. Директория выбирается пользователем в системе. По умолчанию для хранения документов используется системная папка (XDG_DOCUMENTS_DIR на Linux).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 b="1">
                <a:solidFill>
                  <a:schemeClr val="dk1"/>
                </a:solidFill>
              </a:rPr>
              <a:t>Требования к организации хранения данных</a:t>
            </a:r>
            <a:endParaRPr sz="5404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В системе могут храниться шаблоны документов и ранее введенные пользовательские данные.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Шаблоны хранятся в базе данных в формате XML.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4">
                <a:solidFill>
                  <a:schemeClr val="dk1"/>
                </a:solidFill>
              </a:rPr>
              <a:t>Пользовательские данные хранятся в сериализованной таблице в формате XML.</a:t>
            </a:r>
            <a:endParaRPr sz="5404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 b="1"/>
          </a:p>
        </p:txBody>
      </p:sp>
      <p:sp>
        <p:nvSpPr>
          <p:cNvPr id="82" name="Google Shape;82;p18"/>
          <p:cNvSpPr txBox="1"/>
          <p:nvPr/>
        </p:nvSpPr>
        <p:spPr>
          <a:xfrm>
            <a:off x="2726525" y="50050"/>
            <a:ext cx="379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Требования к программе</a:t>
            </a:r>
            <a:endParaRPr sz="17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311700" y="264150"/>
            <a:ext cx="8520600" cy="4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 b="1">
                <a:solidFill>
                  <a:schemeClr val="dk1"/>
                </a:solidFill>
              </a:rPr>
              <a:t>Условия эксплуатации</a:t>
            </a:r>
            <a:endParaRPr sz="4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Система должна использоваться на ПК в Операционных системах Windows и Linux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</a:rPr>
              <a:t>Требования к графическому пользовательскому интерфейсу</a:t>
            </a:r>
            <a:endParaRPr sz="4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Программа должна обеспечивать взаимодействие с пользователем посредством графического пользовательского интерфейса (GUI). Для создания GUI требуется использовать фреймворк Avalonia UI для удовлетворения требования к кроссплатформенности.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</a:rPr>
              <a:t>Функциональные требования к графическому интерфейсу</a:t>
            </a:r>
            <a:endParaRPr sz="48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>
                <a:solidFill>
                  <a:schemeClr val="dk1"/>
                </a:solidFill>
              </a:rPr>
              <a:t>Отображение базы данных шаблонов в виде древовидной структуры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>
                <a:solidFill>
                  <a:schemeClr val="dk1"/>
                </a:solidFill>
              </a:rPr>
              <a:t>Предпросмотр документа при заполнении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>
                <a:solidFill>
                  <a:schemeClr val="dk1"/>
                </a:solidFill>
              </a:rPr>
              <a:t>Использование исключительно панелей инструментов для навигации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>
                <a:solidFill>
                  <a:schemeClr val="dk1"/>
                </a:solidFill>
              </a:rPr>
              <a:t>Интерфейс заполнения шаблона в виде экранной формы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4800">
                <a:solidFill>
                  <a:schemeClr val="dk1"/>
                </a:solidFill>
              </a:rPr>
              <a:t>В пакетном режиме предусмотрена возможность перехода от одного экземпляра к другому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</a:rPr>
              <a:t>Требования к исходным кодам и языкам программирования</a:t>
            </a:r>
            <a:endParaRPr sz="48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Программный код системы должен быть написан на C#.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Наличие комментариев в программном коде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Понятные наименования объектов в программном коде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Трехуровневая модель приложения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Объектно-ориентированный подход к написанию кода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765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7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348775" y="19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 Спринт 1: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>
                <a:solidFill>
                  <a:srgbClr val="FF0000"/>
                </a:solidFill>
              </a:rPr>
              <a:t>Анализ рынка и потребностей пользователя</a:t>
            </a:r>
            <a:endParaRPr sz="4607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>
                <a:solidFill>
                  <a:srgbClr val="FF0000"/>
                </a:solidFill>
              </a:rPr>
              <a:t>Разработка ТЗ</a:t>
            </a:r>
            <a:endParaRPr sz="4607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>
                <a:solidFill>
                  <a:srgbClr val="FF0000"/>
                </a:solidFill>
              </a:rPr>
              <a:t>Анализ рисков</a:t>
            </a:r>
            <a:endParaRPr sz="4607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>
                <a:solidFill>
                  <a:srgbClr val="FF0000"/>
                </a:solidFill>
              </a:rPr>
              <a:t>Архитектектура системы:</a:t>
            </a:r>
            <a:endParaRPr sz="4607">
              <a:solidFill>
                <a:srgbClr val="FF0000"/>
              </a:solidFill>
            </a:endParaRPr>
          </a:p>
          <a:p>
            <a:pPr marL="914400" lvl="1" indent="-3017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9506"/>
              <a:buChar char="-"/>
            </a:pPr>
            <a:r>
              <a:rPr lang="en" sz="4207">
                <a:solidFill>
                  <a:srgbClr val="0000FF"/>
                </a:solidFill>
              </a:rPr>
              <a:t>Разработка диаграммы прецедентов</a:t>
            </a:r>
            <a:endParaRPr sz="4207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>
                <a:solidFill>
                  <a:srgbClr val="0000FF"/>
                </a:solidFill>
              </a:rPr>
              <a:t>Подготовка структуры шаблонов документов:</a:t>
            </a:r>
            <a:endParaRPr sz="4207">
              <a:solidFill>
                <a:srgbClr val="0000FF"/>
              </a:solidFill>
            </a:endParaRPr>
          </a:p>
          <a:p>
            <a:pPr marL="1371600" lvl="2" indent="-295397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-"/>
            </a:pPr>
            <a:r>
              <a:rPr lang="en" sz="4207">
                <a:solidFill>
                  <a:srgbClr val="6AA84F"/>
                </a:solidFill>
              </a:rPr>
              <a:t>Подготовить образцы документов в формате docx:</a:t>
            </a:r>
            <a:endParaRPr sz="4207">
              <a:solidFill>
                <a:srgbClr val="6AA84F"/>
              </a:solidFill>
            </a:endParaRPr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/>
              <a:t>Подготовить шаблоны информационных документов</a:t>
            </a:r>
            <a:endParaRPr sz="4207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/>
              <a:t>Подготовить шаблоны распорядительных документов</a:t>
            </a:r>
            <a:endParaRPr sz="4207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/>
              <a:t>Подготовить шаблоны организационных документов</a:t>
            </a:r>
            <a:endParaRPr sz="4207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/>
              <a:t>Подготовить шаблоны договорных документов</a:t>
            </a:r>
            <a:endParaRPr sz="4207"/>
          </a:p>
          <a:p>
            <a:pPr marL="1371600" lvl="2" indent="-295397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-"/>
            </a:pPr>
            <a:r>
              <a:rPr lang="en" sz="4207">
                <a:solidFill>
                  <a:srgbClr val="6AA84F"/>
                </a:solidFill>
              </a:rPr>
              <a:t>Подготовить структуру репозитория шаблонов</a:t>
            </a:r>
            <a:endParaRPr sz="4207">
              <a:solidFill>
                <a:srgbClr val="6AA84F"/>
              </a:solidFill>
            </a:endParaRPr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/>
              <a:t>Структура информационных документов в формате xml</a:t>
            </a:r>
            <a:endParaRPr sz="4207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/>
              <a:t>Структура распорядительных  документов в формате xml</a:t>
            </a:r>
            <a:endParaRPr sz="4207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/>
              <a:t>Структура организационных документов в формате xml</a:t>
            </a:r>
            <a:endParaRPr sz="4207"/>
          </a:p>
          <a:p>
            <a:pPr marL="1828800" lvl="3" indent="-2953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7"/>
              <a:t>Структура договорных документов в формате xml</a:t>
            </a:r>
            <a:endParaRPr sz="4207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>
                <a:solidFill>
                  <a:srgbClr val="0000FF"/>
                </a:solidFill>
              </a:rPr>
              <a:t>Разработка функции создания документа по заданному шаблону</a:t>
            </a:r>
            <a:endParaRPr sz="4207">
              <a:solidFill>
                <a:srgbClr val="0000FF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>
                <a:solidFill>
                  <a:srgbClr val="FF0000"/>
                </a:solidFill>
              </a:rPr>
              <a:t>Прототип интерфейса:</a:t>
            </a:r>
            <a:endParaRPr sz="4607">
              <a:solidFill>
                <a:srgbClr val="FF0000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>
                <a:solidFill>
                  <a:srgbClr val="0000FF"/>
                </a:solidFill>
              </a:rPr>
              <a:t>Редактор шаблона в прототипе</a:t>
            </a:r>
            <a:endParaRPr sz="4207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>
                <a:solidFill>
                  <a:srgbClr val="0000FF"/>
                </a:solidFill>
              </a:rPr>
              <a:t>Описание шаблонов в прототие</a:t>
            </a:r>
            <a:endParaRPr sz="4207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>
                <a:solidFill>
                  <a:srgbClr val="0000FF"/>
                </a:solidFill>
              </a:rPr>
              <a:t>Настройки меню в прототипе</a:t>
            </a:r>
            <a:endParaRPr sz="4207">
              <a:solidFill>
                <a:srgbClr val="0000FF"/>
              </a:solidFill>
            </a:endParaRPr>
          </a:p>
          <a:p>
            <a:pPr marL="914400" lvl="1" indent="-29539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-"/>
            </a:pPr>
            <a:r>
              <a:rPr lang="en" sz="4207">
                <a:solidFill>
                  <a:srgbClr val="0000FF"/>
                </a:solidFill>
              </a:rPr>
              <a:t>Формат иконок</a:t>
            </a:r>
            <a:endParaRPr sz="4607">
              <a:solidFill>
                <a:srgbClr val="FF0000"/>
              </a:solidFill>
            </a:endParaRPr>
          </a:p>
          <a:p>
            <a:pPr marL="457200" lvl="0" indent="-301747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4607">
                <a:solidFill>
                  <a:srgbClr val="FF0000"/>
                </a:solidFill>
              </a:rPr>
              <a:t>Ретроспектива спринта</a:t>
            </a:r>
            <a:endParaRPr sz="4607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807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914400" lvl="1" indent="-25082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11700" y="25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Выполнение задач Спринт 1:</a:t>
            </a:r>
            <a:endParaRPr sz="2320"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2376"/>
            <a:ext cx="8630575" cy="38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Экран (16:9)</PresentationFormat>
  <Paragraphs>211</Paragraphs>
  <Slides>26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PT Sans</vt:lpstr>
      <vt:lpstr>Times New Roman</vt:lpstr>
      <vt:lpstr>Roboto</vt:lpstr>
      <vt:lpstr>Simple Light</vt:lpstr>
      <vt:lpstr>Отчет по групповой работе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Спринт 1:</vt:lpstr>
      <vt:lpstr>Выполнение задач Спринт 1:</vt:lpstr>
      <vt:lpstr>Максим – архитектор </vt:lpstr>
      <vt:lpstr>Даниил - управление продуктом </vt:lpstr>
      <vt:lpstr>Анализ рынка</vt:lpstr>
      <vt:lpstr>Презентация PowerPoint</vt:lpstr>
      <vt:lpstr>Анна - user experience</vt:lpstr>
      <vt:lpstr>Артем - разработчик </vt:lpstr>
      <vt:lpstr>Даша - менеджер проекта</vt:lpstr>
      <vt:lpstr>Примеры шаблонов документов:</vt:lpstr>
      <vt:lpstr>Диаграмма Ганта</vt:lpstr>
      <vt:lpstr>Учет времени Спринт1:</vt:lpstr>
      <vt:lpstr>Ретроспектива Спринта 1</vt:lpstr>
      <vt:lpstr>Анализ рисков проекта:</vt:lpstr>
      <vt:lpstr>Презентация PowerPoint</vt:lpstr>
      <vt:lpstr>Презентация PowerPoint</vt:lpstr>
      <vt:lpstr>Задачи Спринт 2:</vt:lpstr>
      <vt:lpstr>Выполнение задач Спринт 2</vt:lpstr>
      <vt:lpstr>Проектирование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групповой работе</dc:title>
  <cp:lastModifiedBy>подьзователь</cp:lastModifiedBy>
  <cp:revision>1</cp:revision>
  <dcterms:modified xsi:type="dcterms:W3CDTF">2023-06-13T08:46:45Z</dcterms:modified>
</cp:coreProperties>
</file>