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4" r:id="rId29"/>
    <p:sldId id="292" r:id="rId30"/>
    <p:sldId id="291" r:id="rId31"/>
    <p:sldId id="282" r:id="rId32"/>
    <p:sldId id="290" r:id="rId33"/>
    <p:sldId id="289" r:id="rId34"/>
    <p:sldId id="293" r:id="rId35"/>
    <p:sldId id="295" r:id="rId36"/>
    <p:sldId id="296" r:id="rId37"/>
    <p:sldId id="297" r:id="rId38"/>
    <p:sldId id="298" r:id="rId39"/>
    <p:sldId id="299" r:id="rId40"/>
    <p:sldId id="300" r:id="rId41"/>
  </p:sldIdLst>
  <p:sldSz cx="9144000" cy="5143500" type="screen16x9"/>
  <p:notesSz cx="6858000" cy="9144000"/>
  <p:embeddedFontLs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PT Sans" panose="020B0604020202020204" charset="-52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71D4AEF-F63E-42CD-85D3-DEB1FACC0FF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3"/>
            <p14:sldId id="279"/>
            <p14:sldId id="280"/>
            <p14:sldId id="281"/>
            <p14:sldId id="284"/>
            <p14:sldId id="292"/>
            <p14:sldId id="291"/>
            <p14:sldId id="282"/>
            <p14:sldId id="290"/>
            <p14:sldId id="289"/>
            <p14:sldId id="293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9a4c0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9a4c0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b0dc6ea6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0b0dc6ea6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0b0dc6ea6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0b0dc6ea6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b0dc6ea6_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b0dc6ea6_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09a4c0af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09a4c0af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09a4c0a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09a4c0a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09a4c0a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09a4c0a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0fb323e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0fb323e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0b0dc6ea6_6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0b0dc6ea6_6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0b0dc6ea6_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0b0dc6ea6_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b0dc6ea6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b0dc6ea6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b0dc6ea6_6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b0dc6ea6_6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0b0dc6ea6_6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0b0dc6ea6_6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fb323eb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fb323eb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fb323eb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0fb323eb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0b0dc6ea6_6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0b0dc6ea6_6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0fb323eb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0fb323eb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b0dc6ea6_6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b0dc6ea6_6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0b0dc6ea6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0b0dc6ea6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0b0dc6ea6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0b0dc6ea6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b0dc6ea6_6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b0dc6ea6_6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0b0dc6ea6_6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0b0dc6ea6_6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0b0dc6ea6_6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0b0dc6ea6_6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b0dc6ea6_6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b0dc6ea6_6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plvaa.youtrack.cloud/projects/7c94e8b0-45c2-49f8-a400-90b043d3ad5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eamdevm/teamwork-positiv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661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Отчет </a:t>
            </a:r>
            <a:r>
              <a:rPr lang="en" sz="4200" dirty="0" smtClean="0"/>
              <a:t>по</a:t>
            </a:r>
            <a:r>
              <a:rPr lang="ru-RU" sz="4200" dirty="0" smtClean="0"/>
              <a:t> проекту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Группа Позитив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T Sans"/>
                <a:ea typeface="PT Sans"/>
                <a:cs typeface="PT Sans"/>
                <a:sym typeface="PT Sans"/>
              </a:rPr>
              <a:t>Максим – архитектор</a:t>
            </a:r>
            <a:endParaRPr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Анализ предметной области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Изучение библиотек работы с документами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Изучение формата Open Office XML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Участие в выборе фреймворка графического интерфейса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Построение диаграммы прецедентов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Построение обобщенной модели системы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50" y="358350"/>
            <a:ext cx="4260300" cy="442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Даниил - управление продуктом 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Анализ рынка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Анализ потребностей пользователя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Исследование предметной области документообразования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Поиск и подготовка шаблонов документов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рынка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70825" y="1182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Наиболее удачными решениями для индивидуальных пользователей являются текстовые процессоры: Microsoft Word и LibreOffice Writer, а также сервисы, предлагающие встроенную коллекцию шаблонов (R6R и Eforms). Достоинствами данных решений является простота использования и умеренная гибкость настройки. Среди главных недостатков следует выделить отсутствие поддержки пользовательских шаблонов у систем уровня R6R и Eforms.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00"/>
              <a:t>Системы DocWebService и 1С представляют собой решения корпоративного уровня. Среди их достоинств высокий уровень гибкости, поддержка пакетного режима работы, широкие возможности по автоматизации и администрированию. Недостатком этих решений можно считать необходимость дополнительных трудозатрат на подготовку шаблона, поскольку готовых решений не предоставляется. 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25" y="348400"/>
            <a:ext cx="8436276" cy="47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311700" y="44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Анализ потребностей пользователя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Анна - user experience</a:t>
            </a: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0" y="95740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Изобразила прототип интерфейса.</a:t>
            </a:r>
            <a:endParaRPr dirty="0"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127" y="304493"/>
            <a:ext cx="5138873" cy="298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29" y="1701525"/>
            <a:ext cx="3543298" cy="21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3611" y="2630005"/>
            <a:ext cx="4426395" cy="225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Артем - разработчик 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Создание основной функции для формирования документа по шаблону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Создание функции для обработки входных данных(имя файла)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Добавление возможности формировать имя файла по переменным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Проверка на уникальность имени создаваемого документа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Функция формирования таблицы на основе подготовленного шаблона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Пакетное создание и сохранение документов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Даша - менеджер проекта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208200" y="1017725"/>
            <a:ext cx="862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Настроила инфраструктуру: организация системы управления проектом и процессов в YouTrack, организация каналов связи для встреч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Сформировала бэклог спринта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Распределила задачи спринта между членами команды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Планирование времени и контролирование процесса выполнения задач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Анализ рисков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Подготовка ТЗ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Исследование предметной области документообразования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Поиск и подготовка шаблонов документов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6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Примеры шаблонов документов:</a:t>
            </a:r>
            <a:endParaRPr sz="1920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25" y="462250"/>
            <a:ext cx="3918610" cy="4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75" y="325487"/>
            <a:ext cx="4053325" cy="471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5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Диаграмма Ганта</a:t>
            </a:r>
            <a:endParaRPr sz="2220" b="1"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673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Затраченное время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75" y="-2"/>
            <a:ext cx="3744100" cy="331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 rotWithShape="1">
          <a:blip r:embed="rId4">
            <a:alphaModFix/>
          </a:blip>
          <a:srcRect r="6812"/>
          <a:stretch/>
        </p:blipFill>
        <p:spPr>
          <a:xfrm>
            <a:off x="5163875" y="3317975"/>
            <a:ext cx="3744101" cy="17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66788"/>
            <a:ext cx="4550950" cy="6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Учет времени Спринт1: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866"/>
            <a:ext cx="9143999" cy="318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09525"/>
            <a:ext cx="8520600" cy="4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Тема проекта: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Проектирование и создание системы автоматизации документообразования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Методология: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Процесс разработки проекта ведется по методологии Скрам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Даты спринтов</a:t>
            </a:r>
            <a:r>
              <a:rPr lang="en" sz="1400" b="1" dirty="0" smtClean="0"/>
              <a:t>:</a:t>
            </a:r>
            <a:r>
              <a:rPr lang="ru-RU" sz="1400" b="1" dirty="0" smtClean="0"/>
              <a:t>  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Спринт 1: 02.06-08.06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Спринт 2: 09.06-15.06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Спринт 3: </a:t>
            </a:r>
            <a:r>
              <a:rPr lang="en" sz="1400" dirty="0" smtClean="0"/>
              <a:t>16.06-22.06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C</a:t>
            </a:r>
            <a:r>
              <a:rPr lang="ru-RU" sz="1400" dirty="0" err="1" smtClean="0"/>
              <a:t>принт</a:t>
            </a:r>
            <a:r>
              <a:rPr lang="ru-RU" sz="1400" dirty="0" smtClean="0"/>
              <a:t> 4</a:t>
            </a:r>
            <a:r>
              <a:rPr lang="en-US" sz="1400" dirty="0" smtClean="0"/>
              <a:t>: </a:t>
            </a:r>
            <a:r>
              <a:rPr lang="ru-RU" sz="1400" dirty="0" smtClean="0"/>
              <a:t>23.06-29.06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50084"/>
          <a:stretch/>
        </p:blipFill>
        <p:spPr>
          <a:xfrm>
            <a:off x="2614147" y="2815561"/>
            <a:ext cx="3437998" cy="19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Ретроспектива Спринта 1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21700" cy="3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Что было положительного?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Хорошая коммуникация в команде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Понятные задачи и сроки выполнения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Дружный коллектив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Все заняты своими задачами, каждый привносит вклад в разработку проекта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Что было отрицательного?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Ежедневные 15-минутные совещания затягиваются по времени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Недостаточное уделение времени проекту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Разброс идей и предложений, нет целостности понимая как будет работать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Изначально не было разбиения задач на более мелкие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Как исправить?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Проводить отдельно технические совещания и встречи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Начать рабочий день раньше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Завести матрицу идей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Декомпозиция задачи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37575" y="92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Анализ рисков проекта:</a:t>
            </a:r>
            <a:endParaRPr sz="222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" y="665575"/>
            <a:ext cx="8723625" cy="4130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3" y="882758"/>
            <a:ext cx="8539867" cy="3309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1" y="710470"/>
            <a:ext cx="8692873" cy="2098514"/>
          </a:xfrm>
          <a:prstGeom prst="rect">
            <a:avLst/>
          </a:prstGeom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808983"/>
            <a:ext cx="8690814" cy="103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Спринт </a:t>
            </a:r>
            <a:r>
              <a:rPr lang="ru-RU" dirty="0" smtClean="0"/>
              <a:t>2</a:t>
            </a:r>
            <a:r>
              <a:rPr lang="en-US" dirty="0" smtClean="0"/>
              <a:t> (</a:t>
            </a:r>
            <a:r>
              <a:rPr lang="ru-RU" dirty="0" smtClean="0"/>
              <a:t>09.06-15.06)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080112"/>
            <a:ext cx="85206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400" dirty="0" smtClean="0"/>
              <a:t>Цель спринта</a:t>
            </a:r>
            <a:r>
              <a:rPr lang="en-US" sz="1400" dirty="0" smtClean="0"/>
              <a:t>:</a:t>
            </a:r>
          </a:p>
          <a:p>
            <a:pPr marL="114300" indent="0">
              <a:buNone/>
            </a:pPr>
            <a:r>
              <a:rPr lang="ru-RU" sz="1400" dirty="0" smtClean="0"/>
              <a:t>-Зафиксировать </a:t>
            </a:r>
            <a:r>
              <a:rPr lang="ru-RU" sz="1400" dirty="0"/>
              <a:t>стандартный набор описаний полей шаблонов в словаре </a:t>
            </a:r>
          </a:p>
          <a:p>
            <a:pPr marL="114300" indent="0">
              <a:buNone/>
            </a:pPr>
            <a:r>
              <a:rPr lang="ru-RU" sz="1400" dirty="0"/>
              <a:t>-Сделать анализ интерфейсов существующих аналогов</a:t>
            </a:r>
          </a:p>
          <a:p>
            <a:pPr marL="114300" indent="0">
              <a:buNone/>
            </a:pPr>
            <a:r>
              <a:rPr lang="ru-RU" sz="1400" dirty="0"/>
              <a:t>-Разработать первоначальный графический интерфейс</a:t>
            </a:r>
          </a:p>
          <a:p>
            <a:pPr marL="114300" indent="0">
              <a:buNone/>
            </a:pPr>
            <a:r>
              <a:rPr lang="ru-RU" sz="1400" dirty="0"/>
              <a:t>-Связать </a:t>
            </a:r>
            <a:r>
              <a:rPr lang="ru-RU" sz="1400" dirty="0" err="1"/>
              <a:t>бэкенд</a:t>
            </a:r>
            <a:r>
              <a:rPr lang="ru-RU" sz="1400" dirty="0"/>
              <a:t> и </a:t>
            </a:r>
            <a:r>
              <a:rPr lang="ru-RU" sz="1400" dirty="0" err="1" smtClean="0"/>
              <a:t>фронтенд</a:t>
            </a:r>
            <a:endParaRPr lang="en-US" sz="1400" dirty="0" smtClean="0"/>
          </a:p>
          <a:p>
            <a:pPr marL="114300" indent="0">
              <a:buNone/>
            </a:pPr>
            <a:r>
              <a:rPr lang="ru-RU" sz="1400" dirty="0" smtClean="0"/>
              <a:t>-Создание БД для хранения шаблонов и данных </a:t>
            </a:r>
            <a:r>
              <a:rPr lang="ru-RU" sz="1400" dirty="0" smtClean="0"/>
              <a:t>пользователей</a:t>
            </a:r>
            <a:endParaRPr lang="en-US" sz="1400" dirty="0" smtClean="0"/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ru-RU" sz="1600" dirty="0" smtClean="0"/>
              <a:t>Роли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" t="17272" r="2358"/>
          <a:stretch/>
        </p:blipFill>
        <p:spPr>
          <a:xfrm>
            <a:off x="469356" y="3141642"/>
            <a:ext cx="3964498" cy="13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59679" y="1249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Задачи Спринт 2:</a:t>
            </a:r>
            <a:endParaRPr sz="2000" dirty="0"/>
          </a:p>
        </p:txBody>
      </p:sp>
      <p:sp>
        <p:nvSpPr>
          <p:cNvPr id="200" name="Google Shape;200;p36"/>
          <p:cNvSpPr txBox="1"/>
          <p:nvPr/>
        </p:nvSpPr>
        <p:spPr>
          <a:xfrm>
            <a:off x="448067" y="697690"/>
            <a:ext cx="5900106" cy="400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>
                <a:solidFill>
                  <a:srgbClr val="FF0000"/>
                </a:solidFill>
              </a:rPr>
              <a:t>Оформить анализ потребителей как  Value proposition</a:t>
            </a:r>
            <a:endParaRPr sz="900" dirty="0">
              <a:solidFill>
                <a:srgbClr val="FF0000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>
                <a:solidFill>
                  <a:srgbClr val="FF0000"/>
                </a:solidFill>
              </a:rPr>
              <a:t>Диаграмма Ганта</a:t>
            </a:r>
            <a:endParaRPr sz="900" dirty="0">
              <a:solidFill>
                <a:srgbClr val="FF0000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>
                <a:solidFill>
                  <a:srgbClr val="FF0000"/>
                </a:solidFill>
              </a:rPr>
              <a:t>Бэклог Спринта 2</a:t>
            </a:r>
            <a:endParaRPr sz="900" dirty="0">
              <a:solidFill>
                <a:srgbClr val="FF0000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>
                <a:solidFill>
                  <a:srgbClr val="FF0000"/>
                </a:solidFill>
              </a:rPr>
              <a:t>Архитектектура системы</a:t>
            </a:r>
            <a:endParaRPr sz="900" dirty="0">
              <a:solidFill>
                <a:srgbClr val="FF0000"/>
              </a:solidFill>
            </a:endParaRPr>
          </a:p>
          <a:p>
            <a:pPr marL="635000" lvl="2">
              <a:lnSpc>
                <a:spcPct val="115000"/>
              </a:lnSpc>
              <a:buClr>
                <a:schemeClr val="accent1"/>
              </a:buClr>
              <a:buSzPts val="800"/>
            </a:pPr>
            <a:r>
              <a:rPr lang="ru-RU" sz="900" dirty="0" smtClean="0">
                <a:solidFill>
                  <a:srgbClr val="0000FF"/>
                </a:solidFill>
              </a:rPr>
              <a:t>- 	Проектирование БД</a:t>
            </a:r>
          </a:p>
          <a:p>
            <a:pPr marL="635000" lvl="2">
              <a:lnSpc>
                <a:spcPct val="115000"/>
              </a:lnSpc>
              <a:buClr>
                <a:schemeClr val="accent1"/>
              </a:buClr>
              <a:buSzPts val="800"/>
            </a:pPr>
            <a:r>
              <a:rPr lang="ru-RU" sz="900" dirty="0" smtClean="0">
                <a:solidFill>
                  <a:srgbClr val="0000FF"/>
                </a:solidFill>
              </a:rPr>
              <a:t>-	Связать разработанный </a:t>
            </a:r>
            <a:r>
              <a:rPr lang="ru-RU" sz="900" dirty="0" err="1" smtClean="0">
                <a:solidFill>
                  <a:srgbClr val="0000FF"/>
                </a:solidFill>
              </a:rPr>
              <a:t>бэкенд</a:t>
            </a:r>
            <a:r>
              <a:rPr lang="ru-RU" sz="900" dirty="0" smtClean="0">
                <a:solidFill>
                  <a:srgbClr val="0000FF"/>
                </a:solidFill>
              </a:rPr>
              <a:t> и </a:t>
            </a:r>
            <a:r>
              <a:rPr lang="ru-RU" sz="900" dirty="0" err="1" smtClean="0">
                <a:solidFill>
                  <a:srgbClr val="0000FF"/>
                </a:solidFill>
              </a:rPr>
              <a:t>фронтенд</a:t>
            </a:r>
            <a:endParaRPr lang="ru-RU" sz="900" dirty="0" smtClean="0">
              <a:solidFill>
                <a:srgbClr val="0000FF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 smtClean="0">
                <a:solidFill>
                  <a:srgbClr val="FF0000"/>
                </a:solidFill>
              </a:rPr>
              <a:t>Разработка </a:t>
            </a:r>
            <a:r>
              <a:rPr lang="en" sz="900" dirty="0">
                <a:solidFill>
                  <a:srgbClr val="FF0000"/>
                </a:solidFill>
              </a:rPr>
              <a:t>функциональных модулей системы:</a:t>
            </a:r>
            <a:endParaRPr sz="900" dirty="0">
              <a:solidFill>
                <a:srgbClr val="FF0000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Char char="-"/>
            </a:pPr>
            <a:r>
              <a:rPr lang="en" sz="900" dirty="0" smtClean="0">
                <a:solidFill>
                  <a:srgbClr val="0000FF"/>
                </a:solidFill>
              </a:rPr>
              <a:t>Разработка </a:t>
            </a:r>
            <a:r>
              <a:rPr lang="en" sz="900" dirty="0">
                <a:solidFill>
                  <a:srgbClr val="0000FF"/>
                </a:solidFill>
              </a:rPr>
              <a:t>функции выбора шаблона из БД</a:t>
            </a:r>
            <a:endParaRPr sz="9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900" dirty="0">
                <a:solidFill>
                  <a:srgbClr val="6AA84F"/>
                </a:solidFill>
              </a:rPr>
              <a:t>Тестирование функции выбора шаблона из БД</a:t>
            </a:r>
            <a:endParaRPr sz="900" dirty="0">
              <a:solidFill>
                <a:srgbClr val="FF0000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Char char="-"/>
            </a:pPr>
            <a:r>
              <a:rPr lang="en" sz="900" dirty="0">
                <a:solidFill>
                  <a:srgbClr val="0000FF"/>
                </a:solidFill>
              </a:rPr>
              <a:t>Разработка функции </a:t>
            </a:r>
            <a:r>
              <a:rPr lang="ru-RU" sz="900" dirty="0" smtClean="0">
                <a:solidFill>
                  <a:srgbClr val="0000FF"/>
                </a:solidFill>
              </a:rPr>
              <a:t>проверки ввода названия файла </a:t>
            </a:r>
          </a:p>
          <a:p>
            <a:pPr marL="914400" lvl="3" indent="-279400">
              <a:lnSpc>
                <a:spcPct val="115000"/>
              </a:lnSpc>
              <a:buClr>
                <a:schemeClr val="accent1"/>
              </a:buClr>
              <a:buSzPts val="800"/>
              <a:buChar char="-"/>
            </a:pPr>
            <a:r>
              <a:rPr lang="ru-RU" sz="900" dirty="0">
                <a:solidFill>
                  <a:srgbClr val="0000FF"/>
                </a:solidFill>
              </a:rPr>
              <a:t> </a:t>
            </a:r>
            <a:r>
              <a:rPr lang="ru-RU" sz="900" dirty="0" smtClean="0">
                <a:solidFill>
                  <a:srgbClr val="0000FF"/>
                </a:solidFill>
              </a:rPr>
              <a:t>               </a:t>
            </a:r>
            <a:r>
              <a:rPr lang="en" sz="900" dirty="0" smtClean="0">
                <a:solidFill>
                  <a:srgbClr val="6AA84F"/>
                </a:solidFill>
              </a:rPr>
              <a:t>Тестирование функции </a:t>
            </a:r>
            <a:endParaRPr sz="900" dirty="0" smtClean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Char char="-"/>
            </a:pPr>
            <a:r>
              <a:rPr lang="en" sz="900" dirty="0" smtClean="0">
                <a:solidFill>
                  <a:srgbClr val="0000FF"/>
                </a:solidFill>
              </a:rPr>
              <a:t>Разработка </a:t>
            </a:r>
            <a:r>
              <a:rPr lang="en" sz="900" dirty="0">
                <a:solidFill>
                  <a:srgbClr val="0000FF"/>
                </a:solidFill>
              </a:rPr>
              <a:t>функции формирования таблицы на основе подготовленного шаблона</a:t>
            </a:r>
            <a:endParaRPr sz="9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900" dirty="0">
                <a:solidFill>
                  <a:srgbClr val="6AA84F"/>
                </a:solidFill>
              </a:rPr>
              <a:t>Тестирование функции </a:t>
            </a:r>
            <a:endParaRPr sz="9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900" dirty="0">
                <a:solidFill>
                  <a:srgbClr val="0000FF"/>
                </a:solidFill>
              </a:rPr>
              <a:t>Разработка функции преобразования формата</a:t>
            </a:r>
            <a:endParaRPr sz="9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900" dirty="0">
                <a:solidFill>
                  <a:srgbClr val="6AA84F"/>
                </a:solidFill>
              </a:rPr>
              <a:t>Тестирование функции преобразования формата</a:t>
            </a:r>
            <a:endParaRPr sz="900" dirty="0">
              <a:solidFill>
                <a:srgbClr val="0000FF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 smtClean="0">
                <a:solidFill>
                  <a:srgbClr val="FF0000"/>
                </a:solidFill>
              </a:rPr>
              <a:t>Прототип </a:t>
            </a:r>
            <a:r>
              <a:rPr lang="en" sz="900" dirty="0">
                <a:solidFill>
                  <a:srgbClr val="FF0000"/>
                </a:solidFill>
              </a:rPr>
              <a:t>интерфейса:</a:t>
            </a:r>
            <a:endParaRPr sz="9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900" dirty="0">
                <a:solidFill>
                  <a:srgbClr val="0000FF"/>
                </a:solidFill>
              </a:rPr>
              <a:t>Просмотр документа в прототипе</a:t>
            </a:r>
            <a:endParaRPr sz="900" dirty="0">
              <a:solidFill>
                <a:srgbClr val="0000FF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>
                <a:solidFill>
                  <a:srgbClr val="FF0000"/>
                </a:solidFill>
              </a:rPr>
              <a:t>Графический интерфейс:</a:t>
            </a:r>
            <a:endParaRPr sz="900" dirty="0">
              <a:solidFill>
                <a:srgbClr val="FF0000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900" dirty="0">
                <a:solidFill>
                  <a:srgbClr val="0000FF"/>
                </a:solidFill>
              </a:rPr>
              <a:t>Разработка выбора шаблона по категориям</a:t>
            </a:r>
            <a:endParaRPr sz="9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900" dirty="0">
                <a:solidFill>
                  <a:srgbClr val="0000FF"/>
                </a:solidFill>
              </a:rPr>
              <a:t>Разработка экрана заполнения </a:t>
            </a:r>
            <a:r>
              <a:rPr lang="en" sz="900" dirty="0" smtClean="0">
                <a:solidFill>
                  <a:srgbClr val="0000FF"/>
                </a:solidFill>
              </a:rPr>
              <a:t>шаблонов</a:t>
            </a:r>
            <a:endParaRPr lang="ru-RU" sz="900" dirty="0" smtClean="0">
              <a:solidFill>
                <a:srgbClr val="0000FF"/>
              </a:solidFill>
            </a:endParaRPr>
          </a:p>
          <a:p>
            <a:pPr marL="6350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</a:pPr>
            <a:r>
              <a:rPr lang="ru-RU" sz="900" dirty="0" smtClean="0">
                <a:solidFill>
                  <a:srgbClr val="0000FF"/>
                </a:solidFill>
              </a:rPr>
              <a:t>- 	Разработка формы отображения полей</a:t>
            </a:r>
            <a:endParaRPr sz="900" dirty="0">
              <a:solidFill>
                <a:srgbClr val="0000FF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>
                <a:solidFill>
                  <a:srgbClr val="FF0000"/>
                </a:solidFill>
              </a:rPr>
              <a:t>Анализ </a:t>
            </a:r>
            <a:r>
              <a:rPr lang="ru-RU" sz="900" dirty="0" smtClean="0">
                <a:solidFill>
                  <a:srgbClr val="FF0000"/>
                </a:solidFill>
              </a:rPr>
              <a:t>интерфейсов существующих систем</a:t>
            </a: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ru-RU" sz="900" dirty="0" smtClean="0">
                <a:solidFill>
                  <a:srgbClr val="FF0000"/>
                </a:solidFill>
              </a:rPr>
              <a:t>Словарь тегов</a:t>
            </a: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900" dirty="0" smtClean="0">
                <a:solidFill>
                  <a:srgbClr val="FF0000"/>
                </a:solidFill>
              </a:rPr>
              <a:t>Ретроспектива </a:t>
            </a:r>
            <a:r>
              <a:rPr lang="en" sz="900" dirty="0">
                <a:solidFill>
                  <a:srgbClr val="FF0000"/>
                </a:solidFill>
              </a:rPr>
              <a:t>спринта</a:t>
            </a:r>
            <a:endParaRPr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217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Выполнение задач Спринт 2</a:t>
            </a:r>
            <a:endParaRPr sz="2220"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04426"/>
            <a:ext cx="8590787" cy="3864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Проектирование БД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3" y="451952"/>
            <a:ext cx="4452557" cy="44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22683"/>
            <a:ext cx="8520600" cy="489110"/>
          </a:xfrm>
        </p:spPr>
        <p:txBody>
          <a:bodyPr>
            <a:noAutofit/>
          </a:bodyPr>
          <a:lstStyle/>
          <a:p>
            <a:r>
              <a:rPr lang="ru-RU" sz="2000" dirty="0" smtClean="0"/>
              <a:t>Анализ интерфейсов существующих аналогов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74366" y="978858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Docassemble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A4417-A251-A7B1-6F99-C064826AA26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3" t="227" r="12550" b="33216"/>
          <a:stretch/>
        </p:blipFill>
        <p:spPr>
          <a:xfrm>
            <a:off x="386333" y="1341120"/>
            <a:ext cx="5034936" cy="261450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8924AE3-D917-3DDC-83D7-6389F363ADA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8" t="-45" r="28826" b="1115"/>
          <a:stretch/>
        </p:blipFill>
        <p:spPr>
          <a:xfrm>
            <a:off x="5554134" y="728245"/>
            <a:ext cx="3481492" cy="417955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23010" y="4136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R6R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3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04976571-F241-DD3A-7C48-31966761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4" y="604538"/>
            <a:ext cx="4241856" cy="288269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88408" y="221890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DocWebService</a:t>
            </a:r>
            <a:endParaRPr lang="ru-RU" dirty="0"/>
          </a:p>
        </p:txBody>
      </p:sp>
      <p:pic>
        <p:nvPicPr>
          <p:cNvPr id="1026" name="Picture 2" descr="https://sun9-49.userapi.com/impg/uX3PH988O2DEuzcRyZHY0bocdQs6HLt1Ri3WCw/A1qv1wtxFJA.jpg?size=1433x743&amp;quality=96&amp;sign=eca8e045910f4bbf2ff20b2e14a0f49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35" y="2045887"/>
            <a:ext cx="4859345" cy="251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153617" y="1768888"/>
            <a:ext cx="35693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Наш текущий интерфейс заполнения шаблона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429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11700" y="220675"/>
            <a:ext cx="8520600" cy="19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YouTrack - </a:t>
            </a:r>
            <a:r>
              <a:rPr lang="en" sz="17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https://knplvaa.youtrack.cloud/projects/7c94e8b0-45c2-49f8-a400-90b043d3ad58</a:t>
            </a:r>
            <a:r>
              <a:rPr lang="en" sz="17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GitHub - </a:t>
            </a:r>
            <a:r>
              <a:rPr lang="en" sz="1750" u="sng">
                <a:solidFill>
                  <a:schemeClr val="hlink"/>
                </a:solidFill>
                <a:hlinkClick r:id="rId4"/>
              </a:rPr>
              <a:t>https://github.com/teamdevm/teamwork-positive</a:t>
            </a:r>
            <a:r>
              <a:rPr lang="en" sz="1750"/>
              <a:t> </a:t>
            </a:r>
            <a:endParaRPr sz="1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4155" y="271714"/>
            <a:ext cx="79861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Как улучшить наш интерфейс?</a:t>
            </a:r>
          </a:p>
          <a:p>
            <a:endParaRPr lang="ru-RU" b="1" dirty="0" smtClean="0"/>
          </a:p>
          <a:p>
            <a:r>
              <a:rPr lang="ru-RU" sz="1800" dirty="0"/>
              <a:t>Выводы</a:t>
            </a:r>
            <a:r>
              <a:rPr lang="en-US" sz="1800" dirty="0"/>
              <a:t>: </a:t>
            </a:r>
            <a:endParaRPr lang="ru-R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Разбить поля ввода на </a:t>
            </a:r>
            <a:r>
              <a:rPr lang="ru-RU" sz="1600" dirty="0" smtClean="0"/>
              <a:t>блоки (например, блок данных относящихся к одному физ. лицу)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Сделать названия полей понятными и читаемыми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Сделать </a:t>
            </a:r>
            <a:r>
              <a:rPr lang="ru-RU" sz="1600" dirty="0"/>
              <a:t>кнопки интуитивно понятными </a:t>
            </a:r>
            <a:r>
              <a:rPr lang="ru-RU" sz="1600" dirty="0" smtClean="0"/>
              <a:t>пользователю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 </a:t>
            </a:r>
            <a:r>
              <a:rPr lang="ru-RU" sz="1600" dirty="0"/>
              <a:t>форме заполнения данных реализовать переключение между блоками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 </a:t>
            </a:r>
            <a:r>
              <a:rPr lang="ru-RU" sz="1600" dirty="0"/>
              <a:t>полях ввода отображать примерные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Реализовать понятные сообщения об ошибках при заполнении формы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избегать большого количества текста на одной форме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Отображение </a:t>
            </a:r>
            <a:r>
              <a:rPr lang="ru-RU" sz="1600" dirty="0"/>
              <a:t>состояния </a:t>
            </a:r>
            <a:r>
              <a:rPr lang="ru-RU" sz="1600" dirty="0" smtClean="0"/>
              <a:t>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Можно добавить темную тему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3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66" y="0"/>
            <a:ext cx="4897556" cy="30557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6918" r="822"/>
          <a:stretch/>
        </p:blipFill>
        <p:spPr>
          <a:xfrm>
            <a:off x="2098343" y="2860675"/>
            <a:ext cx="4661602" cy="278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6643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Спринт 2 Ретроспектива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ru-RU" dirty="0"/>
              <a:t>Что было </a:t>
            </a:r>
            <a:r>
              <a:rPr lang="ru-RU" dirty="0" smtClean="0"/>
              <a:t>положительного?</a:t>
            </a:r>
          </a:p>
          <a:p>
            <a:pPr marL="0" lvl="0" indent="0">
              <a:buNone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Хорошая </a:t>
            </a:r>
            <a:r>
              <a:rPr lang="ru-RU" dirty="0"/>
              <a:t>коммуникация в </a:t>
            </a:r>
            <a:r>
              <a:rPr lang="ru-RU" dirty="0" smtClean="0"/>
              <a:t>команде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Появилось разделение 15-минуток и встреч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Декомпозиция задач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Появилось общее понимание разрабатываемой системы, так как все требования описаны в ТЗ</a:t>
            </a:r>
          </a:p>
          <a:p>
            <a:pPr lvl="0" indent="-308610">
              <a:buSzPct val="100000"/>
              <a:buChar char="-"/>
            </a:pPr>
            <a:endParaRPr lang="ru-RU" dirty="0"/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/>
              <a:t>Что было </a:t>
            </a:r>
            <a:r>
              <a:rPr lang="ru-RU" dirty="0" smtClean="0"/>
              <a:t>отрицательного?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u-RU" dirty="0" smtClean="0"/>
              <a:t>Нехватка времени на выполнение задач из за высокой загруженности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u-RU" dirty="0" smtClean="0"/>
              <a:t>Команда не до конца была погружена в разработку проекта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u-RU" dirty="0" smtClean="0"/>
              <a:t>Не все задачи в спринте были выполнены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 smtClean="0"/>
              <a:t>Как </a:t>
            </a:r>
            <a:r>
              <a:rPr lang="ru-RU" dirty="0"/>
              <a:t>исправить</a:t>
            </a:r>
            <a:r>
              <a:rPr lang="ru-RU" dirty="0" smtClean="0"/>
              <a:t>?</a:t>
            </a:r>
          </a:p>
          <a:p>
            <a:pPr marL="0" lvl="0" indent="0">
              <a:spcBef>
                <a:spcPts val="1200"/>
              </a:spcBef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Удвоить продуктивность работы команды в два раза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грамотно оценивать и планировать время выполнения задач 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Спринт </a:t>
            </a:r>
            <a:r>
              <a:rPr lang="ru-RU" dirty="0" smtClean="0"/>
              <a:t>3 (</a:t>
            </a:r>
            <a:r>
              <a:rPr lang="en-US" dirty="0" smtClean="0"/>
              <a:t>16.06-22.06)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>
            <a:normAutofit/>
          </a:bodyPr>
          <a:lstStyle/>
          <a:p>
            <a:r>
              <a:rPr lang="ru-RU" sz="1400" dirty="0"/>
              <a:t>Создать </a:t>
            </a:r>
            <a:r>
              <a:rPr lang="ru-RU" sz="1400" dirty="0" smtClean="0"/>
              <a:t>БД</a:t>
            </a:r>
          </a:p>
          <a:p>
            <a:r>
              <a:rPr lang="ru-RU" sz="1400" dirty="0" smtClean="0"/>
              <a:t>Связать </a:t>
            </a:r>
            <a:r>
              <a:rPr lang="ru-RU" sz="1400" dirty="0"/>
              <a:t>БД с </a:t>
            </a:r>
            <a:r>
              <a:rPr lang="ru-RU" sz="1400" dirty="0" err="1"/>
              <a:t>бэком</a:t>
            </a:r>
            <a:r>
              <a:rPr lang="ru-RU" sz="1400" dirty="0"/>
              <a:t> и фронтом</a:t>
            </a:r>
          </a:p>
          <a:p>
            <a:r>
              <a:rPr lang="ru-RU" sz="1400" dirty="0"/>
              <a:t>Доработать прототип интерфейса согласно анализу интерфейсов </a:t>
            </a:r>
          </a:p>
          <a:p>
            <a:r>
              <a:rPr lang="ru-RU" sz="1400" dirty="0"/>
              <a:t>Разработка функциональных модулей программы: </a:t>
            </a:r>
            <a:r>
              <a:rPr lang="ru-RU" sz="1400" dirty="0" smtClean="0"/>
              <a:t>преобразование </a:t>
            </a:r>
            <a:r>
              <a:rPr lang="ru-RU" sz="1400" dirty="0"/>
              <a:t>формата, выбор шаблона по категориям из </a:t>
            </a:r>
            <a:r>
              <a:rPr lang="ru-RU" sz="1400" dirty="0" smtClean="0"/>
              <a:t>БД, формирование полей ввода данных и заполнение данных в шаблон</a:t>
            </a:r>
          </a:p>
          <a:p>
            <a:r>
              <a:rPr lang="ru-RU" sz="1400" dirty="0" smtClean="0"/>
              <a:t>Повысить продуктивность спринта</a:t>
            </a:r>
          </a:p>
          <a:p>
            <a:endParaRPr lang="ru-RU" sz="1400" dirty="0"/>
          </a:p>
          <a:p>
            <a:pPr marL="114300" indent="0">
              <a:buNone/>
            </a:pPr>
            <a:r>
              <a:rPr lang="ru-RU" sz="1400" dirty="0" smtClean="0"/>
              <a:t>Роли</a:t>
            </a:r>
            <a:r>
              <a:rPr lang="en-US" sz="1400" dirty="0" smtClean="0"/>
              <a:t>:</a:t>
            </a:r>
            <a:endParaRPr lang="ru-RU" sz="1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2441" r="1170"/>
          <a:stretch/>
        </p:blipFill>
        <p:spPr>
          <a:xfrm>
            <a:off x="413563" y="3154349"/>
            <a:ext cx="3888722" cy="12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820" y="28246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Задачи спринт 3</a:t>
            </a:r>
            <a:endParaRPr lang="ru-RU" dirty="0"/>
          </a:p>
        </p:txBody>
      </p:sp>
      <p:sp>
        <p:nvSpPr>
          <p:cNvPr id="4" name="Google Shape;93;p20"/>
          <p:cNvSpPr txBox="1">
            <a:spLocks noGrp="1"/>
          </p:cNvSpPr>
          <p:nvPr>
            <p:ph type="body" idx="1"/>
          </p:nvPr>
        </p:nvSpPr>
        <p:spPr>
          <a:xfrm>
            <a:off x="169460" y="731375"/>
            <a:ext cx="8520600" cy="4001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55453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endParaRPr sz="4607" dirty="0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ru-RU" sz="4607" dirty="0" smtClean="0">
                <a:solidFill>
                  <a:srgbClr val="FF0000"/>
                </a:solidFill>
              </a:rPr>
              <a:t>Подготовить прототип интерфейса исходя из анализа интерфейсов аналогов</a:t>
            </a: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 dirty="0" smtClean="0">
                <a:solidFill>
                  <a:srgbClr val="FF0000"/>
                </a:solidFill>
              </a:rPr>
              <a:t>Архитектектура </a:t>
            </a:r>
            <a:r>
              <a:rPr lang="en" sz="4607" dirty="0">
                <a:solidFill>
                  <a:srgbClr val="FF0000"/>
                </a:solidFill>
              </a:rPr>
              <a:t>системы:</a:t>
            </a:r>
            <a:endParaRPr sz="4607" dirty="0">
              <a:solidFill>
                <a:srgbClr val="FF0000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0000FF"/>
                </a:solidFill>
              </a:rPr>
              <a:t>Создани</a:t>
            </a:r>
            <a:r>
              <a:rPr lang="ru-RU" sz="4207" dirty="0" smtClean="0">
                <a:solidFill>
                  <a:srgbClr val="0000FF"/>
                </a:solidFill>
              </a:rPr>
              <a:t>е БД</a:t>
            </a:r>
          </a:p>
          <a:p>
            <a:pPr lvl="2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92D050"/>
                </a:solidFill>
              </a:rPr>
              <a:t>Разработка функции загрузки пользовательских шаблонов в БД</a:t>
            </a:r>
          </a:p>
          <a:p>
            <a:pPr lvl="2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92D050"/>
                </a:solidFill>
              </a:rPr>
              <a:t>Разработка функции выбора шаблона из БД</a:t>
            </a:r>
          </a:p>
          <a:p>
            <a:pPr lvl="3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chemeClr val="tx2">
                    <a:lumMod val="10000"/>
                  </a:schemeClr>
                </a:solidFill>
              </a:rPr>
              <a:t>Тестирование функции выбора шаблона</a:t>
            </a: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0000FF"/>
                </a:solidFill>
              </a:rPr>
              <a:t>Связать </a:t>
            </a:r>
            <a:r>
              <a:rPr lang="ru-RU" sz="4207" dirty="0" err="1" smtClean="0">
                <a:solidFill>
                  <a:srgbClr val="0000FF"/>
                </a:solidFill>
              </a:rPr>
              <a:t>бэкенд</a:t>
            </a:r>
            <a:r>
              <a:rPr lang="ru-RU" sz="4207" dirty="0" smtClean="0">
                <a:solidFill>
                  <a:srgbClr val="0000FF"/>
                </a:solidFill>
              </a:rPr>
              <a:t> и </a:t>
            </a:r>
            <a:r>
              <a:rPr lang="ru-RU" sz="4207" dirty="0" err="1" smtClean="0">
                <a:solidFill>
                  <a:srgbClr val="0000FF"/>
                </a:solidFill>
              </a:rPr>
              <a:t>фронтенд</a:t>
            </a:r>
            <a:r>
              <a:rPr lang="ru-RU" sz="4207" dirty="0" smtClean="0">
                <a:solidFill>
                  <a:srgbClr val="0000FF"/>
                </a:solidFill>
              </a:rPr>
              <a:t> </a:t>
            </a:r>
          </a:p>
          <a:p>
            <a:pPr lvl="2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92D050"/>
                </a:solidFill>
              </a:rPr>
              <a:t>Определится с типами полей</a:t>
            </a:r>
          </a:p>
          <a:p>
            <a:pPr lvl="2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92D050"/>
                </a:solidFill>
              </a:rPr>
              <a:t>Разработка программного интерфейса</a:t>
            </a:r>
          </a:p>
          <a:p>
            <a:pPr lvl="2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92D050"/>
                </a:solidFill>
              </a:rPr>
              <a:t>Разработка графического интерфейса</a:t>
            </a:r>
          </a:p>
          <a:p>
            <a:pPr lvl="3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chemeClr val="tx2">
                    <a:lumMod val="10000"/>
                  </a:schemeClr>
                </a:solidFill>
              </a:rPr>
              <a:t>Разработка экрана заполнения шаблона</a:t>
            </a:r>
          </a:p>
          <a:p>
            <a:pPr lvl="3" indent="-295397">
              <a:buClr>
                <a:srgbClr val="0000FF"/>
              </a:buClr>
              <a:buSzPct val="100000"/>
              <a:buFont typeface="Arial"/>
              <a:buChar char="-"/>
            </a:pPr>
            <a:r>
              <a:rPr lang="ru-RU" sz="4207" dirty="0" smtClean="0">
                <a:solidFill>
                  <a:schemeClr val="tx2">
                    <a:lumMod val="10000"/>
                  </a:schemeClr>
                </a:solidFill>
              </a:rPr>
              <a:t>Разработка </a:t>
            </a:r>
            <a:r>
              <a:rPr lang="ru-RU" sz="4207" dirty="0">
                <a:solidFill>
                  <a:schemeClr val="tx2">
                    <a:lumMod val="10000"/>
                  </a:schemeClr>
                </a:solidFill>
              </a:rPr>
              <a:t>формы отображения </a:t>
            </a:r>
            <a:r>
              <a:rPr lang="ru-RU" sz="4207" dirty="0" smtClean="0">
                <a:solidFill>
                  <a:schemeClr val="tx2">
                    <a:lumMod val="10000"/>
                  </a:schemeClr>
                </a:solidFill>
              </a:rPr>
              <a:t>полей</a:t>
            </a:r>
          </a:p>
          <a:p>
            <a:pPr lvl="3" indent="-295397">
              <a:buClr>
                <a:srgbClr val="0000FF"/>
              </a:buClr>
              <a:buSzPct val="100000"/>
              <a:buFont typeface="Arial"/>
              <a:buChar char="-"/>
            </a:pPr>
            <a:r>
              <a:rPr lang="ru-RU" sz="4207" dirty="0" smtClean="0">
                <a:solidFill>
                  <a:schemeClr val="tx2">
                    <a:lumMod val="10000"/>
                  </a:schemeClr>
                </a:solidFill>
              </a:rPr>
              <a:t>Разработка темной темы</a:t>
            </a:r>
          </a:p>
          <a:p>
            <a:pPr lvl="3" indent="-295397">
              <a:buClr>
                <a:srgbClr val="0000FF"/>
              </a:buClr>
              <a:buSzPct val="100000"/>
              <a:buFont typeface="Arial"/>
              <a:buChar char="-"/>
            </a:pPr>
            <a:r>
              <a:rPr lang="ru-RU" sz="4207" dirty="0" smtClean="0">
                <a:solidFill>
                  <a:schemeClr val="tx1"/>
                </a:solidFill>
              </a:rPr>
              <a:t>Разработка диалоговых окон</a:t>
            </a:r>
          </a:p>
          <a:p>
            <a:pPr lvl="3" indent="-295397">
              <a:buClr>
                <a:srgbClr val="0000FF"/>
              </a:buClr>
              <a:buSzPct val="100000"/>
              <a:buFont typeface="Arial"/>
              <a:buChar char="-"/>
            </a:pPr>
            <a:r>
              <a:rPr lang="ru-RU" sz="4207" dirty="0" smtClean="0">
                <a:solidFill>
                  <a:schemeClr val="tx1"/>
                </a:solidFill>
              </a:rPr>
              <a:t>Модернизация отображения тегов в </a:t>
            </a:r>
            <a:r>
              <a:rPr lang="ru-RU" sz="4207" dirty="0" smtClean="0">
                <a:solidFill>
                  <a:schemeClr val="tx1"/>
                </a:solidFill>
              </a:rPr>
              <a:t>форме заполнения данных</a:t>
            </a:r>
            <a:endParaRPr lang="ru-RU" sz="4207" dirty="0" smtClean="0">
              <a:solidFill>
                <a:schemeClr val="tx1"/>
              </a:solidFill>
            </a:endParaRPr>
          </a:p>
          <a:p>
            <a:pPr lvl="1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0000FF"/>
                </a:solidFill>
              </a:rPr>
              <a:t>Разработка функции преобразования формата</a:t>
            </a:r>
          </a:p>
          <a:p>
            <a:pPr lvl="2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92D050"/>
                </a:solidFill>
              </a:rPr>
              <a:t>Тестирование функции преобразования формата</a:t>
            </a:r>
          </a:p>
          <a:p>
            <a:pPr lvl="1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0000FF"/>
                </a:solidFill>
              </a:rPr>
              <a:t>Модернизация </a:t>
            </a:r>
            <a:r>
              <a:rPr lang="ru-RU" sz="4207" dirty="0">
                <a:solidFill>
                  <a:srgbClr val="0000FF"/>
                </a:solidFill>
              </a:rPr>
              <a:t>функции извлечения полей из загружаемого в систему файла для формирования </a:t>
            </a:r>
            <a:r>
              <a:rPr lang="ru-RU" sz="4207" dirty="0" smtClean="0">
                <a:solidFill>
                  <a:srgbClr val="0000FF"/>
                </a:solidFill>
              </a:rPr>
              <a:t>шаблона </a:t>
            </a:r>
          </a:p>
          <a:p>
            <a:pPr lvl="2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92D050"/>
                </a:solidFill>
              </a:rPr>
              <a:t>Сделать группировку для тегов с одной категорией в окне заполнения данных</a:t>
            </a:r>
          </a:p>
          <a:p>
            <a:pPr lvl="2" indent="-295397">
              <a:buClr>
                <a:srgbClr val="0000FF"/>
              </a:buClr>
              <a:buSzPct val="100000"/>
              <a:buChar char="-"/>
            </a:pPr>
            <a:r>
              <a:rPr lang="ru-RU" sz="4207" dirty="0" smtClean="0">
                <a:solidFill>
                  <a:srgbClr val="92D050"/>
                </a:solidFill>
              </a:rPr>
              <a:t>Тестирование функции ввода данных</a:t>
            </a:r>
            <a:endParaRPr lang="ru-RU" sz="4607" dirty="0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ru-RU" sz="4607" dirty="0" smtClean="0">
                <a:solidFill>
                  <a:srgbClr val="FF0000"/>
                </a:solidFill>
              </a:rPr>
              <a:t>Форматирование шаблонов согласно принятому словарю тегов</a:t>
            </a: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 dirty="0" smtClean="0">
                <a:solidFill>
                  <a:srgbClr val="FF0000"/>
                </a:solidFill>
              </a:rPr>
              <a:t>Ретроспектива спринта</a:t>
            </a:r>
            <a:r>
              <a:rPr lang="ru-RU" sz="4607" dirty="0" smtClean="0">
                <a:solidFill>
                  <a:srgbClr val="FF0000"/>
                </a:solidFill>
              </a:rPr>
              <a:t> 3</a:t>
            </a:r>
            <a:endParaRPr sz="4607" dirty="0" smtClean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807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endParaRPr dirty="0"/>
          </a:p>
          <a:p>
            <a:pPr marL="914400" lvl="1" indent="-25082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3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Выполнение задач Спринт 3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" y="1017725"/>
            <a:ext cx="8321172" cy="3288057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3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230" y="12268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Текущий интерфейс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4" y="695382"/>
            <a:ext cx="5831862" cy="28438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37" y="1788160"/>
            <a:ext cx="6170140" cy="30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1353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" t="14179" r="-476"/>
          <a:stretch/>
        </p:blipFill>
        <p:spPr>
          <a:xfrm>
            <a:off x="0" y="786232"/>
            <a:ext cx="8738886" cy="40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02" y="185196"/>
            <a:ext cx="6106758" cy="47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67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610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Подходы</a:t>
            </a:r>
            <a:br>
              <a:rPr lang="ru-RU" sz="2000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605215"/>
            <a:ext cx="8520600" cy="4101807"/>
          </a:xfrm>
        </p:spPr>
        <p:txBody>
          <a:bodyPr>
            <a:normAutofit fontScale="32500" lnSpcReduction="20000"/>
          </a:bodyPr>
          <a:lstStyle/>
          <a:p>
            <a:pPr marL="114300" indent="0">
              <a:buNone/>
            </a:pPr>
            <a:r>
              <a:rPr lang="ru-RU" sz="3200" b="1" dirty="0" smtClean="0"/>
              <a:t>Дымовое </a:t>
            </a:r>
            <a:r>
              <a:rPr lang="ru-RU" sz="3200" b="1" dirty="0"/>
              <a:t>тестирование</a:t>
            </a:r>
            <a:endParaRPr lang="ru-RU" sz="3200" dirty="0"/>
          </a:p>
          <a:p>
            <a:pPr marL="114300" indent="0">
              <a:buNone/>
            </a:pPr>
            <a:r>
              <a:rPr lang="ru-RU" sz="3200" dirty="0"/>
              <a:t>Цель: быстро убедиться в том, что приложение запускается и выполняет основные функции.</a:t>
            </a:r>
          </a:p>
          <a:p>
            <a:r>
              <a:rPr lang="ru-RU" sz="3200" dirty="0"/>
              <a:t>Описание процесса:</a:t>
            </a:r>
          </a:p>
          <a:p>
            <a:r>
              <a:rPr lang="ru-RU" sz="3200" dirty="0"/>
              <a:t>Запуск системы</a:t>
            </a:r>
          </a:p>
          <a:p>
            <a:r>
              <a:rPr lang="ru-RU" sz="3200" dirty="0"/>
              <a:t>Выбор шаблона</a:t>
            </a:r>
          </a:p>
          <a:p>
            <a:r>
              <a:rPr lang="ru-RU" sz="3200" dirty="0"/>
              <a:t>Заполнение шаблона</a:t>
            </a:r>
          </a:p>
          <a:p>
            <a:r>
              <a:rPr lang="ru-RU" sz="3200" dirty="0"/>
              <a:t>Сохранение </a:t>
            </a:r>
            <a:r>
              <a:rPr lang="ru-RU" sz="3200" dirty="0" smtClean="0"/>
              <a:t>шаблона</a:t>
            </a:r>
            <a:endParaRPr lang="en-US" sz="3200" dirty="0" smtClean="0"/>
          </a:p>
          <a:p>
            <a:endParaRPr lang="ru-RU" sz="3200" dirty="0"/>
          </a:p>
          <a:p>
            <a:pPr marL="114300" indent="0">
              <a:buNone/>
            </a:pPr>
            <a:r>
              <a:rPr lang="ru-RU" sz="3200" b="1" dirty="0"/>
              <a:t>Регрессионное тестирование</a:t>
            </a:r>
            <a:endParaRPr lang="ru-RU" sz="3200" dirty="0"/>
          </a:p>
          <a:p>
            <a:pPr marL="114300" indent="0">
              <a:buNone/>
            </a:pPr>
            <a:r>
              <a:rPr lang="ru-RU" sz="3200" dirty="0"/>
              <a:t>Цель: подтвердить, что существующая ранее исправная функциональность работает как и раньше.</a:t>
            </a:r>
          </a:p>
          <a:p>
            <a:r>
              <a:rPr lang="ru-RU" sz="3200" dirty="0"/>
              <a:t>Описание процесса:</a:t>
            </a:r>
          </a:p>
          <a:p>
            <a:r>
              <a:rPr lang="ru-RU" sz="3200" dirty="0"/>
              <a:t>Проверка предыдущих чек-листов, что прошли </a:t>
            </a:r>
            <a:r>
              <a:rPr lang="ru-RU" sz="3200" dirty="0" smtClean="0"/>
              <a:t>тест</a:t>
            </a:r>
            <a:endParaRPr lang="en-US" sz="3200" dirty="0" smtClean="0"/>
          </a:p>
          <a:p>
            <a:pPr marL="114300" indent="0">
              <a:buNone/>
            </a:pPr>
            <a:endParaRPr lang="ru-RU" sz="3200" dirty="0"/>
          </a:p>
          <a:p>
            <a:pPr marL="114300" indent="0">
              <a:buNone/>
            </a:pPr>
            <a:r>
              <a:rPr lang="ru-RU" sz="3200" b="1" dirty="0"/>
              <a:t>Функциональное тестирование</a:t>
            </a:r>
            <a:r>
              <a:rPr lang="ru-RU" sz="3200" dirty="0"/>
              <a:t>.</a:t>
            </a:r>
          </a:p>
          <a:p>
            <a:pPr marL="114300" indent="0">
              <a:buNone/>
            </a:pPr>
            <a:r>
              <a:rPr lang="ru-RU" sz="3200" dirty="0"/>
              <a:t>Цель: выявление функциональных ошибок, несоответствий ТЗ и ожиданиям пользователя путем реализации стандартных, а также нетривиальных тестовых сценариев.</a:t>
            </a:r>
          </a:p>
          <a:p>
            <a:r>
              <a:rPr lang="ru-RU" sz="3200" dirty="0"/>
              <a:t>Описание процесса:</a:t>
            </a:r>
          </a:p>
          <a:p>
            <a:r>
              <a:rPr lang="ru-RU" sz="3200" dirty="0"/>
              <a:t>Создание документа по шаблону</a:t>
            </a:r>
          </a:p>
          <a:p>
            <a:r>
              <a:rPr lang="ru-RU" sz="3200" dirty="0"/>
              <a:t>Хранение шаблона в базе данных</a:t>
            </a:r>
          </a:p>
          <a:p>
            <a:r>
              <a:rPr lang="ru-RU" sz="3200" dirty="0"/>
              <a:t>Хранение готовых документов</a:t>
            </a:r>
          </a:p>
          <a:p>
            <a:r>
              <a:rPr lang="ru-RU" sz="3200" dirty="0"/>
              <a:t>Преобразование формата (</a:t>
            </a:r>
            <a:r>
              <a:rPr lang="en-US" sz="3200" dirty="0"/>
              <a:t>xml</a:t>
            </a:r>
            <a:r>
              <a:rPr lang="ru-RU" sz="3200" dirty="0"/>
              <a:t> &lt;--&gt; </a:t>
            </a:r>
            <a:r>
              <a:rPr lang="en-US" sz="3200" dirty="0"/>
              <a:t>doc</a:t>
            </a:r>
            <a:r>
              <a:rPr lang="ru-RU" sz="3200" dirty="0"/>
              <a:t>)</a:t>
            </a:r>
          </a:p>
          <a:p>
            <a:r>
              <a:rPr lang="ru-RU" sz="3200" dirty="0"/>
              <a:t>Загрузка пользовательских шаблонов в базу данных</a:t>
            </a:r>
          </a:p>
          <a:p>
            <a:r>
              <a:rPr lang="ru-RU" sz="3200" dirty="0"/>
              <a:t>Выбор шаблона по категориям</a:t>
            </a:r>
          </a:p>
          <a:p>
            <a:r>
              <a:rPr lang="ru-RU" sz="3200" dirty="0"/>
              <a:t>Добавление пользовательских категорий</a:t>
            </a:r>
          </a:p>
          <a:p>
            <a:r>
              <a:rPr lang="ru-RU" sz="3200" dirty="0"/>
              <a:t>Удаление пользовательских категорий</a:t>
            </a:r>
          </a:p>
          <a:p>
            <a:r>
              <a:rPr lang="ru-RU" sz="3200" dirty="0"/>
              <a:t>Извлечение полей из загружаемого в систему файла для формирования шаблона</a:t>
            </a:r>
          </a:p>
          <a:p>
            <a:r>
              <a:rPr lang="ru-RU" sz="3200" dirty="0"/>
              <a:t>Поддержка </a:t>
            </a:r>
            <a:r>
              <a:rPr lang="en-US" sz="3200" dirty="0"/>
              <a:t>GUI</a:t>
            </a:r>
            <a:r>
              <a:rPr lang="en-US" sz="3200" b="1" dirty="0"/>
              <a:t> 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77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358050" y="257725"/>
            <a:ext cx="8520600" cy="48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Назначение разработки, актуальность, универсальность системы: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151"/>
              <a:buFont typeface="Arial"/>
              <a:buNone/>
            </a:pPr>
            <a:r>
              <a:rPr lang="en" sz="1425" dirty="0">
                <a:solidFill>
                  <a:schemeClr val="dk1"/>
                </a:solidFill>
              </a:rPr>
              <a:t>Довольно часто возникает необходимость создания официальных документов. Видов документов существует очень много, например, заявления, договоры, акты, отчёты и прочее. Большинство этих документов имеют чётко определённую, или даже стандартизованную, структуру, поэтому зачастую нет нужды формировать их с нуля. Достаточно один раз создать шаблон документа, а затем лишь наполнять его необходимыми данными.</a:t>
            </a:r>
            <a:endParaRPr sz="142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151"/>
              <a:buFont typeface="Arial"/>
              <a:buNone/>
            </a:pPr>
            <a:r>
              <a:rPr lang="ru-RU" sz="1425" dirty="0">
                <a:solidFill>
                  <a:schemeClr val="dk1"/>
                </a:solidFill>
              </a:rPr>
              <a:t>С</a:t>
            </a:r>
            <a:r>
              <a:rPr lang="en" sz="1425" dirty="0" smtClean="0">
                <a:solidFill>
                  <a:schemeClr val="dk1"/>
                </a:solidFill>
              </a:rPr>
              <a:t>истема </a:t>
            </a:r>
            <a:r>
              <a:rPr lang="en" sz="1425" dirty="0">
                <a:solidFill>
                  <a:schemeClr val="dk1"/>
                </a:solidFill>
              </a:rPr>
              <a:t>автоматизации документооборота, позволит пользователям по выбранному шаблону получать готовые документы, заполняя при этом только содержательные данные. При этом пользователю не нужно обладать навыками работы с Microsoft Office.</a:t>
            </a:r>
            <a:endParaRPr sz="142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151"/>
              <a:buFont typeface="Arial"/>
              <a:buNone/>
            </a:pPr>
            <a:r>
              <a:rPr lang="en" sz="1425" b="1" dirty="0">
                <a:solidFill>
                  <a:schemeClr val="dk1"/>
                </a:solidFill>
              </a:rPr>
              <a:t>Данная система отличается от аналогичных систем следующими особенностями</a:t>
            </a:r>
            <a:r>
              <a:rPr lang="en" sz="1425" dirty="0">
                <a:solidFill>
                  <a:schemeClr val="dk1"/>
                </a:solidFill>
              </a:rPr>
              <a:t>:</a:t>
            </a:r>
            <a:endParaRPr sz="1425" dirty="0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 dirty="0">
                <a:solidFill>
                  <a:schemeClr val="dk1"/>
                </a:solidFill>
              </a:rPr>
              <a:t>Встроенная коллекция шаблонов, освобождающая от необходимости подготавливать их самостоятельно</a:t>
            </a:r>
            <a:endParaRPr sz="1425" dirty="0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 dirty="0">
                <a:solidFill>
                  <a:schemeClr val="dk1"/>
                </a:solidFill>
              </a:rPr>
              <a:t>Поддержка большого количества форматов выходных данных</a:t>
            </a:r>
            <a:endParaRPr sz="1425" dirty="0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 dirty="0">
                <a:solidFill>
                  <a:schemeClr val="dk1"/>
                </a:solidFill>
              </a:rPr>
              <a:t>Встроенный учёт шаблонов</a:t>
            </a:r>
            <a:endParaRPr sz="1425" dirty="0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 dirty="0">
                <a:solidFill>
                  <a:schemeClr val="dk1"/>
                </a:solidFill>
              </a:rPr>
              <a:t>Бесплатная лицензия</a:t>
            </a:r>
            <a:endParaRPr sz="1425" dirty="0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 dirty="0">
                <a:solidFill>
                  <a:schemeClr val="dk1"/>
                </a:solidFill>
              </a:rPr>
              <a:t>Кроссплатформенность </a:t>
            </a:r>
            <a:endParaRPr sz="1425" dirty="0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 dirty="0">
                <a:solidFill>
                  <a:schemeClr val="dk1"/>
                </a:solidFill>
              </a:rPr>
              <a:t>Поддержка полного цикла с создания шаблона до готового документа</a:t>
            </a:r>
            <a:endParaRPr sz="1425" dirty="0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 dirty="0">
                <a:solidFill>
                  <a:schemeClr val="dk1"/>
                </a:solidFill>
              </a:rPr>
              <a:t>Встроенный редактор шаблонов </a:t>
            </a:r>
            <a:endParaRPr sz="1425" dirty="0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 dirty="0" smtClean="0">
                <a:solidFill>
                  <a:schemeClr val="dk1"/>
                </a:solidFill>
              </a:rPr>
              <a:t>Создание</a:t>
            </a:r>
            <a:r>
              <a:rPr lang="ru-RU" sz="1425" dirty="0" smtClean="0">
                <a:solidFill>
                  <a:schemeClr val="dk1"/>
                </a:solidFill>
              </a:rPr>
              <a:t> и</a:t>
            </a:r>
            <a:r>
              <a:rPr lang="en" sz="1425" dirty="0" smtClean="0">
                <a:solidFill>
                  <a:schemeClr val="dk1"/>
                </a:solidFill>
              </a:rPr>
              <a:t> </a:t>
            </a:r>
            <a:r>
              <a:rPr lang="en" sz="1425" dirty="0">
                <a:solidFill>
                  <a:schemeClr val="dk1"/>
                </a:solidFill>
              </a:rPr>
              <a:t>хранение </a:t>
            </a:r>
            <a:r>
              <a:rPr lang="en" sz="1425" dirty="0" smtClean="0">
                <a:solidFill>
                  <a:schemeClr val="dk1"/>
                </a:solidFill>
              </a:rPr>
              <a:t>шаблонов</a:t>
            </a:r>
            <a:endParaRPr sz="1425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3" y="0"/>
            <a:ext cx="5111528" cy="15627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8" y="1434095"/>
            <a:ext cx="4348101" cy="34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1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543375" y="285525"/>
            <a:ext cx="8520600" cy="4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Требования к программе</a:t>
            </a:r>
            <a:endParaRPr sz="1600" b="1" dirty="0"/>
          </a:p>
          <a:p>
            <a:pPr marL="0" lvl="0" indent="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/>
              <a:t>Требования к составу выполняемых функций:</a:t>
            </a:r>
            <a:endParaRPr sz="1200" b="1" dirty="0"/>
          </a:p>
          <a:p>
            <a:pPr marL="9144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Создание документа по шаблону.   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Создание шаблона средствами системы.    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Хранение шаблонов в базе данных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 smtClean="0">
                <a:solidFill>
                  <a:schemeClr val="dk1"/>
                </a:solidFill>
              </a:rPr>
              <a:t>Преобразование </a:t>
            </a:r>
            <a:r>
              <a:rPr lang="en" sz="1200" dirty="0">
                <a:solidFill>
                  <a:schemeClr val="dk1"/>
                </a:solidFill>
              </a:rPr>
              <a:t>формата.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Хранение ранее введенных данных для дальнейшего использования в базе данных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Хранение готовых документов.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Вывод заполненных шаблонов в различных форматах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Загрузка пользовательских шаблонов в базу данных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Предпросмотр документа при заполнении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Выбор шаблона по категориям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Добавление/Удаление пользовательских категорий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Удаление шаблона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Удаление ранее введенных данных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Пакетный режим создания документов по шаблону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Извлечение полей из загружаемого в систему файла для формирования шаблона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Поддержка графического пользовательского интерфейса</a:t>
            </a:r>
            <a:endParaRPr sz="1200" b="1" dirty="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1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11700" y="304075"/>
            <a:ext cx="8520600" cy="46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6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5404" b="1" dirty="0">
                <a:solidFill>
                  <a:schemeClr val="dk1"/>
                </a:solidFill>
                <a:highlight>
                  <a:srgbClr val="FFFFFF"/>
                </a:highlight>
              </a:rPr>
              <a:t>Требования к организации входных данных</a:t>
            </a:r>
            <a:endParaRPr sz="5404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Входными данными в системе могут быть файлы для шаблонов документов и данные необходимые для заполнения шаблона.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Под файлом будем понимать загружаемый пользователем 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Требования к данным, вводимым при создании документа, определяются спецификой шаблона.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Файлы для шаблонов принимаются системой в следующих форматах: doc, docx, rtf, html, txt.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В загружаемом файле поля для ввода данных должны быть обозначены угловыми скобками.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5404" b="1" dirty="0">
                <a:solidFill>
                  <a:schemeClr val="dk1"/>
                </a:solidFill>
              </a:rPr>
              <a:t>Требования к организации выходных данных</a:t>
            </a:r>
            <a:endParaRPr sz="5404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Поддерживаемые форматы выходных данных: doc, docx, odt, ooxml, rtf, pdf, html, txt, md.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Готовые документы хранятся на устройстве пользователя в выбранной им директории. Директория выбирается пользователем в системе. По умолчанию для хранения документов используется системная папка (XDG_DOCUMENTS_DIR на Linux).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b="1" dirty="0">
                <a:solidFill>
                  <a:schemeClr val="dk1"/>
                </a:solidFill>
              </a:rPr>
              <a:t>Требования к организации хранения данных</a:t>
            </a:r>
            <a:endParaRPr sz="5404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В системе могут храниться шаблоны документов и ранее введенные пользовательские данные.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Шаблоны хранятся в базе данных в формате XML.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dirty="0">
                <a:solidFill>
                  <a:schemeClr val="dk1"/>
                </a:solidFill>
              </a:rPr>
              <a:t>Пользовательские данные хранятся в сериализованной таблице в формате XML.</a:t>
            </a:r>
            <a:endParaRPr sz="540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 b="1" dirty="0"/>
          </a:p>
        </p:txBody>
      </p:sp>
      <p:sp>
        <p:nvSpPr>
          <p:cNvPr id="82" name="Google Shape;82;p18"/>
          <p:cNvSpPr txBox="1"/>
          <p:nvPr/>
        </p:nvSpPr>
        <p:spPr>
          <a:xfrm>
            <a:off x="2726525" y="50050"/>
            <a:ext cx="379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Требования к программе</a:t>
            </a:r>
            <a:endParaRPr sz="17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331435" y="158895"/>
            <a:ext cx="8520600" cy="4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 b="1" dirty="0">
                <a:solidFill>
                  <a:schemeClr val="dk1"/>
                </a:solidFill>
              </a:rPr>
              <a:t>Условия эксплуатации</a:t>
            </a:r>
            <a:endParaRPr sz="4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</a:rPr>
              <a:t>Система должна использоваться на ПК в Операционных системах Windows и Linux</a:t>
            </a:r>
            <a:endParaRPr sz="4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</a:rPr>
              <a:t>Требования к графическому пользовательскому интерфейсу</a:t>
            </a:r>
            <a:endParaRPr sz="4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</a:rPr>
              <a:t>Программа должна обеспечивать взаимодействие с пользователем посредством графического пользовательского интерфейса (GUI). Для создания GUI требуется использовать фреймворк Avalonia UI для удовлетворения требования к кроссплатформенности.</a:t>
            </a:r>
            <a:endParaRPr sz="4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</a:rPr>
              <a:t>Функциональные требования к графическому интерфейсу</a:t>
            </a:r>
            <a:endParaRPr sz="4800" b="1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 dirty="0">
                <a:solidFill>
                  <a:schemeClr val="dk1"/>
                </a:solidFill>
              </a:rPr>
              <a:t>Отображение базы данных шаблонов в виде древовидной структуры</a:t>
            </a:r>
            <a:endParaRPr sz="4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 dirty="0">
                <a:solidFill>
                  <a:schemeClr val="dk1"/>
                </a:solidFill>
              </a:rPr>
              <a:t>Предпросмотр документа при заполнении</a:t>
            </a:r>
            <a:endParaRPr sz="4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 dirty="0">
                <a:solidFill>
                  <a:schemeClr val="dk1"/>
                </a:solidFill>
              </a:rPr>
              <a:t>Использование исключительно панелей инструментов для навигации</a:t>
            </a:r>
            <a:endParaRPr sz="4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 dirty="0">
                <a:solidFill>
                  <a:schemeClr val="dk1"/>
                </a:solidFill>
              </a:rPr>
              <a:t>Интерфейс заполнения шаблона в виде экранной формы</a:t>
            </a:r>
            <a:endParaRPr sz="4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 dirty="0">
                <a:solidFill>
                  <a:schemeClr val="dk1"/>
                </a:solidFill>
              </a:rPr>
              <a:t>В пакетном режиме предусмотрена возможность перехода от одного экземпляра к другому</a:t>
            </a:r>
            <a:endParaRPr sz="4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</a:rPr>
              <a:t>Требования к исходным кодам и языкам программирования</a:t>
            </a:r>
            <a:endParaRPr sz="4800" b="1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 dirty="0">
                <a:solidFill>
                  <a:schemeClr val="dk1"/>
                </a:solidFill>
              </a:rPr>
              <a:t>Программный код системы должен быть написан на C#.</a:t>
            </a:r>
            <a:endParaRPr sz="4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 dirty="0">
                <a:solidFill>
                  <a:schemeClr val="dk1"/>
                </a:solidFill>
              </a:rPr>
              <a:t>Наличие комментариев в программном коде</a:t>
            </a:r>
            <a:endParaRPr sz="4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 dirty="0">
                <a:solidFill>
                  <a:schemeClr val="dk1"/>
                </a:solidFill>
              </a:rPr>
              <a:t>Понятные наименования объектов в программном коде</a:t>
            </a:r>
            <a:endParaRPr sz="4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 dirty="0">
                <a:solidFill>
                  <a:schemeClr val="dk1"/>
                </a:solidFill>
              </a:rPr>
              <a:t>Трехуровневая модель приложения</a:t>
            </a:r>
            <a:endParaRPr sz="4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 dirty="0">
                <a:solidFill>
                  <a:schemeClr val="dk1"/>
                </a:solidFill>
              </a:rPr>
              <a:t>Объектно-ориентированный подход к написанию кода</a:t>
            </a:r>
            <a:endParaRPr sz="4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765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7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348775" y="19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 Спринт 1: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 dirty="0">
                <a:solidFill>
                  <a:srgbClr val="FF0000"/>
                </a:solidFill>
              </a:rPr>
              <a:t>Анализ рынка и потребностей пользователя</a:t>
            </a:r>
            <a:endParaRPr sz="4607" dirty="0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 dirty="0">
                <a:solidFill>
                  <a:srgbClr val="FF0000"/>
                </a:solidFill>
              </a:rPr>
              <a:t>Разработка ТЗ</a:t>
            </a:r>
            <a:endParaRPr sz="4607" dirty="0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 dirty="0">
                <a:solidFill>
                  <a:srgbClr val="FF0000"/>
                </a:solidFill>
              </a:rPr>
              <a:t>Анализ рисков</a:t>
            </a:r>
            <a:endParaRPr sz="4607" dirty="0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 dirty="0">
                <a:solidFill>
                  <a:srgbClr val="FF0000"/>
                </a:solidFill>
              </a:rPr>
              <a:t>Архитектектура системы:</a:t>
            </a:r>
            <a:endParaRPr sz="4607" dirty="0">
              <a:solidFill>
                <a:srgbClr val="FF0000"/>
              </a:solidFill>
            </a:endParaRPr>
          </a:p>
          <a:p>
            <a:pPr marL="914400" lvl="1" indent="-3017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9506"/>
              <a:buChar char="-"/>
            </a:pPr>
            <a:r>
              <a:rPr lang="en" sz="4207" dirty="0">
                <a:solidFill>
                  <a:srgbClr val="0000FF"/>
                </a:solidFill>
              </a:rPr>
              <a:t>Разработка диаграммы прецедентов</a:t>
            </a:r>
            <a:endParaRPr sz="4207" dirty="0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 dirty="0">
                <a:solidFill>
                  <a:srgbClr val="0000FF"/>
                </a:solidFill>
              </a:rPr>
              <a:t>Подготовка структуры шаблонов документов:</a:t>
            </a:r>
            <a:endParaRPr sz="4207" dirty="0">
              <a:solidFill>
                <a:srgbClr val="0000FF"/>
              </a:solidFill>
            </a:endParaRPr>
          </a:p>
          <a:p>
            <a:pPr marL="1371600" lvl="2" indent="-295397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-"/>
            </a:pPr>
            <a:r>
              <a:rPr lang="en" sz="4207" dirty="0">
                <a:solidFill>
                  <a:srgbClr val="6AA84F"/>
                </a:solidFill>
              </a:rPr>
              <a:t>Подготовить образцы документов в формате docx:</a:t>
            </a:r>
            <a:endParaRPr sz="4207" dirty="0">
              <a:solidFill>
                <a:srgbClr val="6AA84F"/>
              </a:solidFill>
            </a:endParaRPr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 dirty="0"/>
              <a:t>Подготовить шаблоны информационных документов</a:t>
            </a:r>
            <a:endParaRPr sz="4207" dirty="0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 dirty="0"/>
              <a:t>Подготовить шаблоны распорядительных документов</a:t>
            </a:r>
            <a:endParaRPr sz="4207" dirty="0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 dirty="0"/>
              <a:t>Подготовить шаблоны организационных документов</a:t>
            </a:r>
            <a:endParaRPr sz="4207" dirty="0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 dirty="0"/>
              <a:t>Подготовить шаблоны договорных документов</a:t>
            </a:r>
            <a:endParaRPr sz="4207" dirty="0"/>
          </a:p>
          <a:p>
            <a:pPr marL="1371600" lvl="2" indent="-295397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-"/>
            </a:pPr>
            <a:r>
              <a:rPr lang="en" sz="4207" dirty="0">
                <a:solidFill>
                  <a:srgbClr val="6AA84F"/>
                </a:solidFill>
              </a:rPr>
              <a:t>Подготовить структуру репозитория шаблонов</a:t>
            </a:r>
            <a:endParaRPr sz="4207" dirty="0">
              <a:solidFill>
                <a:srgbClr val="6AA84F"/>
              </a:solidFill>
            </a:endParaRPr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 dirty="0"/>
              <a:t>Структура информационных документов в формате xml</a:t>
            </a:r>
            <a:endParaRPr sz="4207" dirty="0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 dirty="0"/>
              <a:t>Структура распорядительных  документов в формате xml</a:t>
            </a:r>
            <a:endParaRPr sz="4207" dirty="0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 dirty="0"/>
              <a:t>Структура организационных документов в формате xml</a:t>
            </a:r>
            <a:endParaRPr sz="4207" dirty="0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 dirty="0"/>
              <a:t>Структура договорных документов в формате xml</a:t>
            </a:r>
            <a:endParaRPr sz="4207" dirty="0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 dirty="0">
                <a:solidFill>
                  <a:srgbClr val="0000FF"/>
                </a:solidFill>
              </a:rPr>
              <a:t>Разработка функции создания документа по заданному шаблону</a:t>
            </a:r>
            <a:endParaRPr sz="4207" dirty="0">
              <a:solidFill>
                <a:srgbClr val="0000FF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 dirty="0">
                <a:solidFill>
                  <a:srgbClr val="FF0000"/>
                </a:solidFill>
              </a:rPr>
              <a:t>Прототип интерфейса:</a:t>
            </a:r>
            <a:endParaRPr sz="4607" dirty="0">
              <a:solidFill>
                <a:srgbClr val="FF0000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 dirty="0">
                <a:solidFill>
                  <a:srgbClr val="0000FF"/>
                </a:solidFill>
              </a:rPr>
              <a:t>Редактор шаблона в прототипе</a:t>
            </a:r>
            <a:endParaRPr sz="4207" dirty="0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 dirty="0">
                <a:solidFill>
                  <a:srgbClr val="0000FF"/>
                </a:solidFill>
              </a:rPr>
              <a:t>Описание шаблонов в прототие</a:t>
            </a:r>
            <a:endParaRPr sz="4207" dirty="0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 dirty="0">
                <a:solidFill>
                  <a:srgbClr val="0000FF"/>
                </a:solidFill>
              </a:rPr>
              <a:t>Настройки меню в прототипе</a:t>
            </a:r>
            <a:endParaRPr sz="4207" dirty="0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 dirty="0">
                <a:solidFill>
                  <a:srgbClr val="0000FF"/>
                </a:solidFill>
              </a:rPr>
              <a:t>Формат иконок</a:t>
            </a:r>
            <a:endParaRPr sz="4607" dirty="0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 dirty="0">
                <a:solidFill>
                  <a:srgbClr val="FF0000"/>
                </a:solidFill>
              </a:rPr>
              <a:t>Ретроспектива спринта</a:t>
            </a:r>
            <a:endParaRPr sz="4607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807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endParaRPr dirty="0"/>
          </a:p>
          <a:p>
            <a:pPr marL="914400" lvl="1" indent="-25082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11700" y="25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Выполнение задач Спринт 1:</a:t>
            </a:r>
            <a:endParaRPr sz="2320"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2376"/>
            <a:ext cx="8630575" cy="38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7201</TotalTime>
  <Words>1576</Words>
  <Application>Microsoft Office PowerPoint</Application>
  <PresentationFormat>Экран (16:9)</PresentationFormat>
  <Paragraphs>314</Paragraphs>
  <Slides>40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Roboto</vt:lpstr>
      <vt:lpstr>Arial</vt:lpstr>
      <vt:lpstr>PT Sans</vt:lpstr>
      <vt:lpstr>Times New Roman</vt:lpstr>
      <vt:lpstr>Wingdings</vt:lpstr>
      <vt:lpstr>Simple Light</vt:lpstr>
      <vt:lpstr>Отчет по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Спринт 1:</vt:lpstr>
      <vt:lpstr>Выполнение задач Спринт 1:</vt:lpstr>
      <vt:lpstr>Максим – архитектор </vt:lpstr>
      <vt:lpstr>Даниил - управление продуктом </vt:lpstr>
      <vt:lpstr>Анализ рынка</vt:lpstr>
      <vt:lpstr>Презентация PowerPoint</vt:lpstr>
      <vt:lpstr>Анна - user experience</vt:lpstr>
      <vt:lpstr>Артем - разработчик </vt:lpstr>
      <vt:lpstr>Даша - менеджер проекта</vt:lpstr>
      <vt:lpstr>Примеры шаблонов документов:</vt:lpstr>
      <vt:lpstr>Диаграмма Ганта</vt:lpstr>
      <vt:lpstr>Учет времени Спринт1:</vt:lpstr>
      <vt:lpstr>Ретроспектива Спринта 1</vt:lpstr>
      <vt:lpstr>Анализ рисков проекта:</vt:lpstr>
      <vt:lpstr>Презентация PowerPoint</vt:lpstr>
      <vt:lpstr>Презентация PowerPoint</vt:lpstr>
      <vt:lpstr>Спринт 2 (09.06-15.06)</vt:lpstr>
      <vt:lpstr>Задачи Спринт 2:</vt:lpstr>
      <vt:lpstr>Выполнение задач Спринт 2</vt:lpstr>
      <vt:lpstr>Проектирование БД</vt:lpstr>
      <vt:lpstr>Анализ интерфейсов существующих аналогов</vt:lpstr>
      <vt:lpstr>Презентация PowerPoint</vt:lpstr>
      <vt:lpstr>Презентация PowerPoint</vt:lpstr>
      <vt:lpstr>Презентация PowerPoint</vt:lpstr>
      <vt:lpstr>Спринт 2 Ретроспектива </vt:lpstr>
      <vt:lpstr>Спринт 3 (16.06-22.06)</vt:lpstr>
      <vt:lpstr>Задачи спринт 3</vt:lpstr>
      <vt:lpstr>Выполнение задач Спринт 3:</vt:lpstr>
      <vt:lpstr>Текущий интерфейс:</vt:lpstr>
      <vt:lpstr>Тестирование:</vt:lpstr>
      <vt:lpstr>Презентация PowerPoint</vt:lpstr>
      <vt:lpstr>Подходы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групповой работе</dc:title>
  <dc:creator>Даша</dc:creator>
  <cp:lastModifiedBy>подьзователь</cp:lastModifiedBy>
  <cp:revision>35</cp:revision>
  <dcterms:modified xsi:type="dcterms:W3CDTF">2023-06-22T06:44:32Z</dcterms:modified>
</cp:coreProperties>
</file>