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93" r:id="rId3"/>
    <p:sldId id="258" r:id="rId4"/>
    <p:sldId id="270" r:id="rId5"/>
    <p:sldId id="273" r:id="rId6"/>
    <p:sldId id="284" r:id="rId7"/>
    <p:sldId id="271" r:id="rId8"/>
    <p:sldId id="285" r:id="rId9"/>
    <p:sldId id="287" r:id="rId10"/>
    <p:sldId id="286" r:id="rId11"/>
    <p:sldId id="288" r:id="rId12"/>
    <p:sldId id="290" r:id="rId13"/>
    <p:sldId id="291" r:id="rId14"/>
    <p:sldId id="303" r:id="rId15"/>
    <p:sldId id="292" r:id="rId16"/>
    <p:sldId id="294" r:id="rId17"/>
    <p:sldId id="295" r:id="rId18"/>
    <p:sldId id="304" r:id="rId19"/>
    <p:sldId id="262" r:id="rId20"/>
    <p:sldId id="296" r:id="rId21"/>
    <p:sldId id="272" r:id="rId22"/>
    <p:sldId id="281"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77"/>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5BA54-0668-6AFF-A037-3242D5D4E512}" v="28" dt="2022-12-12T15:15:28.832"/>
    <p1510:client id="{98507F1A-DFE1-2144-B7A6-AA44AF6E9702}" v="2486" dt="2022-12-12T00:36:27.420"/>
    <p1510:client id="{9C7FDCE5-EA7B-1605-1DD4-E65ACDF3A7AB}" v="8" dt="2022-12-12T16:46:05.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05FF5-52CB-F54C-BE3F-F5A937F709F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20185-8100-7C48-9AAC-3C5906B6E44C}" type="slidenum">
              <a:rPr lang="en-US" smtClean="0"/>
              <a:t>‹#›</a:t>
            </a:fld>
            <a:endParaRPr lang="en-US"/>
          </a:p>
        </p:txBody>
      </p:sp>
    </p:spTree>
    <p:extLst>
      <p:ext uri="{BB962C8B-B14F-4D97-AF65-F5344CB8AC3E}">
        <p14:creationId xmlns:p14="http://schemas.microsoft.com/office/powerpoint/2010/main" val="194796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20185-8100-7C48-9AAC-3C5906B6E44C}" type="slidenum">
              <a:rPr lang="en-US" smtClean="0"/>
              <a:t>2</a:t>
            </a:fld>
            <a:endParaRPr lang="en-US"/>
          </a:p>
        </p:txBody>
      </p:sp>
    </p:spTree>
    <p:extLst>
      <p:ext uri="{BB962C8B-B14F-4D97-AF65-F5344CB8AC3E}">
        <p14:creationId xmlns:p14="http://schemas.microsoft.com/office/powerpoint/2010/main" val="181983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dataset provides valuable insight on how different factors such as aircraft violations, max elevation, cabin temp, turbulence, safety complaints, days since inspection and adverse weather impacts whether a plane crash could be fatal or not.</a:t>
            </a:r>
          </a:p>
          <a:p>
            <a:r>
              <a:rPr lang="en-US"/>
              <a:t>Our client is a professor of aviation at a top-tier university in the U.S. Knowing and understanding how varying factors impact plane crash severity could be valuable when teaching future aviators.</a:t>
            </a:r>
          </a:p>
          <a:p>
            <a:endParaRPr lang="en-US"/>
          </a:p>
        </p:txBody>
      </p:sp>
      <p:sp>
        <p:nvSpPr>
          <p:cNvPr id="4" name="Slide Number Placeholder 3"/>
          <p:cNvSpPr>
            <a:spLocks noGrp="1"/>
          </p:cNvSpPr>
          <p:nvPr>
            <p:ph type="sldNum" sz="quarter" idx="5"/>
          </p:nvPr>
        </p:nvSpPr>
        <p:spPr/>
        <p:txBody>
          <a:bodyPr/>
          <a:lstStyle/>
          <a:p>
            <a:fld id="{DEC20185-8100-7C48-9AAC-3C5906B6E44C}" type="slidenum">
              <a:rPr lang="en-US" smtClean="0"/>
              <a:t>4</a:t>
            </a:fld>
            <a:endParaRPr lang="en-US"/>
          </a:p>
        </p:txBody>
      </p:sp>
    </p:spTree>
    <p:extLst>
      <p:ext uri="{BB962C8B-B14F-4D97-AF65-F5344CB8AC3E}">
        <p14:creationId xmlns:p14="http://schemas.microsoft.com/office/powerpoint/2010/main" val="73644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Nathan</a:t>
            </a:r>
          </a:p>
        </p:txBody>
      </p:sp>
      <p:sp>
        <p:nvSpPr>
          <p:cNvPr id="4" name="Slide Number Placeholder 3"/>
          <p:cNvSpPr>
            <a:spLocks noGrp="1"/>
          </p:cNvSpPr>
          <p:nvPr>
            <p:ph type="sldNum" sz="quarter" idx="5"/>
          </p:nvPr>
        </p:nvSpPr>
        <p:spPr/>
        <p:txBody>
          <a:bodyPr/>
          <a:lstStyle/>
          <a:p>
            <a:fld id="{DEC20185-8100-7C48-9AAC-3C5906B6E44C}" type="slidenum">
              <a:rPr lang="en-US" smtClean="0"/>
              <a:t>6</a:t>
            </a:fld>
            <a:endParaRPr lang="en-US"/>
          </a:p>
        </p:txBody>
      </p:sp>
    </p:spTree>
    <p:extLst>
      <p:ext uri="{BB962C8B-B14F-4D97-AF65-F5344CB8AC3E}">
        <p14:creationId xmlns:p14="http://schemas.microsoft.com/office/powerpoint/2010/main" val="403722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Nathan: 9 explanatory variables</a:t>
            </a:r>
          </a:p>
          <a:p>
            <a:pPr lvl="1"/>
            <a:r>
              <a:rPr lang="en-US" sz="2000">
                <a:cs typeface="Calibri"/>
              </a:rPr>
              <a:t>Violations ( the number of violations the plane had during its inspection)</a:t>
            </a:r>
          </a:p>
          <a:p>
            <a:pPr lvl="1"/>
            <a:r>
              <a:rPr lang="en-US" sz="2000" err="1">
                <a:cs typeface="Calibri"/>
              </a:rPr>
              <a:t>Max_Elevation</a:t>
            </a:r>
            <a:r>
              <a:rPr lang="en-US" sz="2000">
                <a:cs typeface="Calibri"/>
              </a:rPr>
              <a:t> (the highest altitude in feet of the plane at the time of its accident)</a:t>
            </a:r>
          </a:p>
          <a:p>
            <a:pPr lvl="1"/>
            <a:r>
              <a:rPr lang="en-US" sz="2000" err="1">
                <a:cs typeface="Calibri"/>
              </a:rPr>
              <a:t>Cabin_Temperature</a:t>
            </a:r>
            <a:r>
              <a:rPr lang="en-US" sz="2000">
                <a:cs typeface="Calibri"/>
              </a:rPr>
              <a:t> (the most recent plane temperature recorded in degrees Fahrenheit before the accident)</a:t>
            </a:r>
          </a:p>
          <a:p>
            <a:pPr lvl="1"/>
            <a:r>
              <a:rPr lang="en-US" sz="2000" err="1">
                <a:cs typeface="Calibri"/>
              </a:rPr>
              <a:t>Turbulence_In_gforces</a:t>
            </a:r>
            <a:r>
              <a:rPr lang="en-US" sz="2000">
                <a:cs typeface="Calibri"/>
              </a:rPr>
              <a:t> (the turbulence recorded at the time of the accident measured in Newtons)</a:t>
            </a:r>
          </a:p>
          <a:p>
            <a:pPr lvl="1"/>
            <a:r>
              <a:rPr lang="en-US" sz="2000" err="1">
                <a:cs typeface="Calibri"/>
              </a:rPr>
              <a:t>Total_Safety_Complaints</a:t>
            </a:r>
            <a:r>
              <a:rPr lang="en-US" sz="2000">
                <a:cs typeface="Calibri"/>
              </a:rPr>
              <a:t> (the number of complaints received prior to the accident)</a:t>
            </a:r>
          </a:p>
          <a:p>
            <a:pPr lvl="1"/>
            <a:r>
              <a:rPr lang="en-US" sz="2000" err="1">
                <a:cs typeface="Calibri"/>
              </a:rPr>
              <a:t>Days_Since_Inpsection</a:t>
            </a:r>
            <a:r>
              <a:rPr lang="en-US" sz="2000">
                <a:cs typeface="Calibri"/>
              </a:rPr>
              <a:t> (the number of days since the plane was last inspected leading up to the accident)</a:t>
            </a:r>
          </a:p>
          <a:p>
            <a:pPr lvl="1"/>
            <a:r>
              <a:rPr lang="en-US" sz="2000" err="1">
                <a:cs typeface="Calibri"/>
              </a:rPr>
              <a:t>Adverse_Weather_Metric</a:t>
            </a:r>
            <a:r>
              <a:rPr lang="en-US" sz="2000">
                <a:cs typeface="Calibri"/>
              </a:rPr>
              <a:t> (The measured weather metric with regards to adverse weather conditions where the higher the metric, the more adverse the weather conditions at the time of the accident)</a:t>
            </a:r>
          </a:p>
          <a:p>
            <a:pPr lvl="1"/>
            <a:r>
              <a:rPr lang="en-US" sz="2000" err="1">
                <a:cs typeface="Calibri"/>
              </a:rPr>
              <a:t>Safety_Score</a:t>
            </a:r>
            <a:r>
              <a:rPr lang="en-US" sz="2000">
                <a:cs typeface="Calibri"/>
              </a:rPr>
              <a:t> (The measured plane's safety score with regards to how safe the plane was deemed to be prior to the accident where the higher the score, the more safe the plane was deemed to be)</a:t>
            </a:r>
          </a:p>
          <a:p>
            <a:pPr lvl="1"/>
            <a:r>
              <a:rPr lang="en-US" sz="2000" err="1">
                <a:cs typeface="Calibri"/>
              </a:rPr>
              <a:t>Control_Metric</a:t>
            </a:r>
            <a:r>
              <a:rPr lang="en-US" sz="2000">
                <a:cs typeface="Calibri"/>
              </a:rPr>
              <a:t> (The measured metric with regards to the extent the pilot was in control of the plane leading up to the accident where the higher the control metric, the more the pilot was in control)</a:t>
            </a:r>
          </a:p>
          <a:p>
            <a:endParaRPr lang="en-US"/>
          </a:p>
        </p:txBody>
      </p:sp>
      <p:sp>
        <p:nvSpPr>
          <p:cNvPr id="4" name="Slide Number Placeholder 3"/>
          <p:cNvSpPr>
            <a:spLocks noGrp="1"/>
          </p:cNvSpPr>
          <p:nvPr>
            <p:ph type="sldNum" sz="quarter" idx="5"/>
          </p:nvPr>
        </p:nvSpPr>
        <p:spPr/>
        <p:txBody>
          <a:bodyPr/>
          <a:lstStyle/>
          <a:p>
            <a:fld id="{DEC20185-8100-7C48-9AAC-3C5906B6E44C}" type="slidenum">
              <a:rPr lang="en-US" smtClean="0"/>
              <a:t>7</a:t>
            </a:fld>
            <a:endParaRPr lang="en-US"/>
          </a:p>
        </p:txBody>
      </p:sp>
    </p:spTree>
    <p:extLst>
      <p:ext uri="{BB962C8B-B14F-4D97-AF65-F5344CB8AC3E}">
        <p14:creationId xmlns:p14="http://schemas.microsoft.com/office/powerpoint/2010/main" val="92316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did try and fit lasso regression to see if we could observe any meaningful changes. First off, we charted their predicting values and see nothing is too crazy and different, so it’s a bit difficult to see a difference between the two.</a:t>
            </a:r>
          </a:p>
          <a:p>
            <a:endParaRPr lang="en-US"/>
          </a:p>
          <a:p>
            <a:r>
              <a:rPr lang="en-US"/>
              <a:t>Next comparing the two models via their AUC, we can see a sliver of an improvement with Lasso but overall, these findings don’t jump out enough to be overly noteworthy.</a:t>
            </a:r>
          </a:p>
          <a:p>
            <a:endParaRPr lang="en-US"/>
          </a:p>
        </p:txBody>
      </p:sp>
      <p:sp>
        <p:nvSpPr>
          <p:cNvPr id="4" name="Slide Number Placeholder 3"/>
          <p:cNvSpPr>
            <a:spLocks noGrp="1"/>
          </p:cNvSpPr>
          <p:nvPr>
            <p:ph type="sldNum" sz="quarter" idx="5"/>
          </p:nvPr>
        </p:nvSpPr>
        <p:spPr/>
        <p:txBody>
          <a:bodyPr/>
          <a:lstStyle/>
          <a:p>
            <a:fld id="{DEC20185-8100-7C48-9AAC-3C5906B6E44C}" type="slidenum">
              <a:rPr lang="en-US" smtClean="0"/>
              <a:t>18</a:t>
            </a:fld>
            <a:endParaRPr lang="en-US"/>
          </a:p>
        </p:txBody>
      </p:sp>
    </p:spTree>
    <p:extLst>
      <p:ext uri="{BB962C8B-B14F-4D97-AF65-F5344CB8AC3E}">
        <p14:creationId xmlns:p14="http://schemas.microsoft.com/office/powerpoint/2010/main" val="290136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Saul mentioned the odds of a severe plane accident decrease by a factor of .556 for every 10 unit increase in safety score</a:t>
            </a:r>
          </a:p>
          <a:p>
            <a:pPr marL="171450" indent="-171450">
              <a:buFontTx/>
              <a:buChar char="-"/>
            </a:pPr>
            <a:r>
              <a:rPr lang="en-US"/>
              <a:t>These visualizations display that </a:t>
            </a:r>
          </a:p>
          <a:p>
            <a:pPr marL="171450" indent="-171450">
              <a:buFontTx/>
              <a:buChar char="-"/>
            </a:pPr>
            <a:r>
              <a:rPr lang="en-US"/>
              <a:t>First graph is a filled histogram filled </a:t>
            </a:r>
          </a:p>
        </p:txBody>
      </p:sp>
      <p:sp>
        <p:nvSpPr>
          <p:cNvPr id="4" name="Slide Number Placeholder 3"/>
          <p:cNvSpPr>
            <a:spLocks noGrp="1"/>
          </p:cNvSpPr>
          <p:nvPr>
            <p:ph type="sldNum" sz="quarter" idx="5"/>
          </p:nvPr>
        </p:nvSpPr>
        <p:spPr/>
        <p:txBody>
          <a:bodyPr/>
          <a:lstStyle/>
          <a:p>
            <a:fld id="{DEC20185-8100-7C48-9AAC-3C5906B6E44C}" type="slidenum">
              <a:rPr lang="en-US" smtClean="0"/>
              <a:t>21</a:t>
            </a:fld>
            <a:endParaRPr lang="en-US"/>
          </a:p>
        </p:txBody>
      </p:sp>
    </p:spTree>
    <p:extLst>
      <p:ext uri="{BB962C8B-B14F-4D97-AF65-F5344CB8AC3E}">
        <p14:creationId xmlns:p14="http://schemas.microsoft.com/office/powerpoint/2010/main" val="271952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71E-53CF-D735-7B5C-7974CCCEF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FA583-330C-00B7-AA08-AF370D653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7EDEE0-6604-E0E9-6520-A8CF45CE458B}"/>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CA851DD1-7711-295A-CFB0-1A8C0E2D8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A8E82-4446-AF9E-85DA-C0352F1D1544}"/>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323203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13EF-E085-1F86-9886-6EB585520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BA891-E476-880F-0C6C-6BC83911B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C4D21-0C3F-2B6F-A9A6-10A08EA6B6D9}"/>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34BFD655-CE52-03C4-10CD-B374F7B4E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86E48-91BF-B6C0-8B11-833BC23B89BF}"/>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83499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D87DF-0A80-6490-770C-A547CEAD0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501F76-DE01-2AB8-C43D-D0C20D1BA4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564D1-C650-C731-3563-F59677881E27}"/>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63F4939A-CF8E-E74F-66AF-B831D95C0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81F7E-4407-9F0F-15D9-61CAC85ED305}"/>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9885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0614-CCCE-B829-1714-0D9B20463385}"/>
              </a:ext>
            </a:extLst>
          </p:cNvPr>
          <p:cNvSpPr>
            <a:spLocks noGrp="1"/>
          </p:cNvSpPr>
          <p:nvPr>
            <p:ph type="title"/>
          </p:nvPr>
        </p:nvSpPr>
        <p:spPr>
          <a:xfrm>
            <a:off x="2643352" y="246634"/>
            <a:ext cx="6905297" cy="1325563"/>
          </a:xfrm>
          <a:solidFill>
            <a:schemeClr val="bg1"/>
          </a:solidFill>
          <a:ln>
            <a:solidFill>
              <a:srgbClr val="004477"/>
            </a:solidFill>
          </a:ln>
        </p:spPr>
        <p:txBody>
          <a:bodyPr/>
          <a:lstStyle>
            <a:lvl1pPr algn="ctr">
              <a:defRPr>
                <a:solidFill>
                  <a:srgbClr val="00447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D8BD39A-EF71-F9B1-A8DB-D77ED65F0347}"/>
              </a:ext>
            </a:extLst>
          </p:cNvPr>
          <p:cNvSpPr>
            <a:spLocks noGrp="1"/>
          </p:cNvSpPr>
          <p:nvPr>
            <p:ph idx="1"/>
          </p:nvPr>
        </p:nvSpPr>
        <p:spPr>
          <a:xfrm>
            <a:off x="838200" y="175850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25B83-550E-4C62-C4FE-9245249B6C5E}"/>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BD15181E-D12D-736E-A0BD-1A1EECCC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3D97E-813E-1F4B-796D-4120F80589B6}"/>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39920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0DE7-1D0E-5B3C-1311-5E00ADCB1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10884C-D67D-DBD1-8C3C-EA26D95CA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82F34-9E3E-1959-2D3C-0E28AA4EBB91}"/>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6863E187-C99D-2188-46B5-E838CF07A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E4FF5-EED9-6197-DB14-D0B408761A21}"/>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323142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02CE-E9EA-328B-9ECB-78B284913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A37ED-3240-6B67-9627-1C2E09612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802376-BBFA-B67D-EACE-B50552FF9D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F38419-D9BB-C2F7-92F6-BC889485995F}"/>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6" name="Footer Placeholder 5">
            <a:extLst>
              <a:ext uri="{FF2B5EF4-FFF2-40B4-BE49-F238E27FC236}">
                <a16:creationId xmlns:a16="http://schemas.microsoft.com/office/drawing/2014/main" id="{CE6C934E-608B-A2A7-0F65-C07D358F9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2F1DA-F18D-BAC9-498A-F17CB5ED4616}"/>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56414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2479-9E62-7F77-D0D8-BE107E57C0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8A6AE8-40AA-CB93-1F7C-4F61B698E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A8EA3-2EA9-CB01-4103-24FE39303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93115-2218-293A-7FDC-EF8AE888F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4A0BF-AEE2-D768-CAE5-59B959DF7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4EEC8E-8AC9-F9A5-5D8C-D2111A55A2B2}"/>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8" name="Footer Placeholder 7">
            <a:extLst>
              <a:ext uri="{FF2B5EF4-FFF2-40B4-BE49-F238E27FC236}">
                <a16:creationId xmlns:a16="http://schemas.microsoft.com/office/drawing/2014/main" id="{2815D0F4-5D5D-5307-E848-C04B3F7A7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26FE9-C897-8980-F894-4E81213E9119}"/>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22489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3A33-9E19-2502-2475-A5C3C9E84C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D2F44-7AE4-3283-3138-123B34CCFE8A}"/>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4" name="Footer Placeholder 3">
            <a:extLst>
              <a:ext uri="{FF2B5EF4-FFF2-40B4-BE49-F238E27FC236}">
                <a16:creationId xmlns:a16="http://schemas.microsoft.com/office/drawing/2014/main" id="{B22EC001-F9C0-E704-28D4-17675C92E4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C7D04-A01D-23AA-C7FA-DC4446CC97F4}"/>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62329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02309-A9DA-89D1-F35B-B84929735348}"/>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3" name="Footer Placeholder 2">
            <a:extLst>
              <a:ext uri="{FF2B5EF4-FFF2-40B4-BE49-F238E27FC236}">
                <a16:creationId xmlns:a16="http://schemas.microsoft.com/office/drawing/2014/main" id="{1A956950-DE3E-B3D6-76A6-E1827A363E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D33EC7-ECD9-015D-0D41-D61259EE55BC}"/>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07776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45C-5BD9-13DB-A1A9-54EB2EB69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03E2F0-11A4-EBBB-EA52-C02BF8AA0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A47708-C7D1-B734-1A71-E5A2762D5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BCC9F-7841-D38B-020C-6DD7A59EC83D}"/>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6" name="Footer Placeholder 5">
            <a:extLst>
              <a:ext uri="{FF2B5EF4-FFF2-40B4-BE49-F238E27FC236}">
                <a16:creationId xmlns:a16="http://schemas.microsoft.com/office/drawing/2014/main" id="{8746F5FB-E901-086F-83C3-2C7C973E4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6C13C-E17C-DD1A-5268-B38206CB22D2}"/>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237049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D090-9576-BDD1-D5B6-753D55C15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AF6A86-9C44-5646-F439-CC78DB970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BC30A-B5BF-F41A-F95F-636C2F826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AFECA-4171-90EE-987E-3DC54B37368C}"/>
              </a:ext>
            </a:extLst>
          </p:cNvPr>
          <p:cNvSpPr>
            <a:spLocks noGrp="1"/>
          </p:cNvSpPr>
          <p:nvPr>
            <p:ph type="dt" sz="half" idx="10"/>
          </p:nvPr>
        </p:nvSpPr>
        <p:spPr/>
        <p:txBody>
          <a:bodyPr/>
          <a:lstStyle/>
          <a:p>
            <a:fld id="{CBCA962A-A19F-874D-9DB1-0EBB26B7529A}" type="datetimeFigureOut">
              <a:rPr lang="en-US" smtClean="0"/>
              <a:t>12/14/2022</a:t>
            </a:fld>
            <a:endParaRPr lang="en-US"/>
          </a:p>
        </p:txBody>
      </p:sp>
      <p:sp>
        <p:nvSpPr>
          <p:cNvPr id="6" name="Footer Placeholder 5">
            <a:extLst>
              <a:ext uri="{FF2B5EF4-FFF2-40B4-BE49-F238E27FC236}">
                <a16:creationId xmlns:a16="http://schemas.microsoft.com/office/drawing/2014/main" id="{31E4F94D-F9CA-C94D-EDD4-CC354809A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5C4B5-03C3-06B4-7107-B7E285E9F9BC}"/>
              </a:ext>
            </a:extLst>
          </p:cNvPr>
          <p:cNvSpPr>
            <a:spLocks noGrp="1"/>
          </p:cNvSpPr>
          <p:nvPr>
            <p:ph type="sldNum" sz="quarter" idx="12"/>
          </p:nvPr>
        </p:nvSpPr>
        <p:spPr/>
        <p:txBody>
          <a:bodyPr/>
          <a:lstStyle/>
          <a:p>
            <a:fld id="{36548DE4-90F5-F741-B86A-269D94D3D914}" type="slidenum">
              <a:rPr lang="en-US" smtClean="0"/>
              <a:t>‹#›</a:t>
            </a:fld>
            <a:endParaRPr lang="en-US"/>
          </a:p>
        </p:txBody>
      </p:sp>
    </p:spTree>
    <p:extLst>
      <p:ext uri="{BB962C8B-B14F-4D97-AF65-F5344CB8AC3E}">
        <p14:creationId xmlns:p14="http://schemas.microsoft.com/office/powerpoint/2010/main" val="168156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64AD9-6365-DC52-06E6-D445AC3CD165}"/>
              </a:ext>
            </a:extLst>
          </p:cNvPr>
          <p:cNvSpPr>
            <a:spLocks noGrp="1"/>
          </p:cNvSpPr>
          <p:nvPr>
            <p:ph type="title"/>
          </p:nvPr>
        </p:nvSpPr>
        <p:spPr>
          <a:xfrm>
            <a:off x="0" y="18284"/>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DB216763-E9A1-3CC4-1F1B-F33878316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A962A-A19F-874D-9DB1-0EBB26B7529A}" type="datetimeFigureOut">
              <a:rPr lang="en-US" smtClean="0"/>
              <a:t>12/14/2022</a:t>
            </a:fld>
            <a:endParaRPr lang="en-US"/>
          </a:p>
        </p:txBody>
      </p:sp>
      <p:sp>
        <p:nvSpPr>
          <p:cNvPr id="5" name="Footer Placeholder 4">
            <a:extLst>
              <a:ext uri="{FF2B5EF4-FFF2-40B4-BE49-F238E27FC236}">
                <a16:creationId xmlns:a16="http://schemas.microsoft.com/office/drawing/2014/main" id="{0B8196A7-0298-6B4D-2BCD-5C13435E3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2F6FE-DD9C-CF9B-CE83-21718CA27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8DE4-90F5-F741-B86A-269D94D3D914}" type="slidenum">
              <a:rPr lang="en-US" smtClean="0"/>
              <a:t>‹#›</a:t>
            </a:fld>
            <a:endParaRPr lang="en-US"/>
          </a:p>
        </p:txBody>
      </p:sp>
      <p:sp>
        <p:nvSpPr>
          <p:cNvPr id="3" name="Text Placeholder 2">
            <a:extLst>
              <a:ext uri="{FF2B5EF4-FFF2-40B4-BE49-F238E27FC236}">
                <a16:creationId xmlns:a16="http://schemas.microsoft.com/office/drawing/2014/main" id="{87B278F2-2AB6-41BB-8203-1CAAD20F5E69}"/>
              </a:ext>
            </a:extLst>
          </p:cNvPr>
          <p:cNvSpPr>
            <a:spLocks noGrp="1"/>
          </p:cNvSpPr>
          <p:nvPr>
            <p:ph type="body" idx="1"/>
          </p:nvPr>
        </p:nvSpPr>
        <p:spPr>
          <a:xfrm>
            <a:off x="564931" y="1674429"/>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61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abilashcheruvathur/airplane-accident-severity-analysis-prediction/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3"/>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p:txBody>
          <a:bodyPr/>
          <a:lstStyle/>
          <a:p>
            <a:r>
              <a:rPr lang="en-US">
                <a:solidFill>
                  <a:srgbClr val="004477"/>
                </a:solidFill>
              </a:rPr>
              <a:t>Fatal Airplane </a:t>
            </a:r>
            <a:br>
              <a:rPr lang="en-US">
                <a:solidFill>
                  <a:srgbClr val="004477"/>
                </a:solidFill>
              </a:rPr>
            </a:br>
            <a:r>
              <a:rPr lang="en-US">
                <a:solidFill>
                  <a:srgbClr val="004477"/>
                </a:solidFill>
              </a:rPr>
              <a:t>Crash Analysis</a:t>
            </a:r>
          </a:p>
        </p:txBody>
      </p:sp>
      <p:sp>
        <p:nvSpPr>
          <p:cNvPr id="3" name="Subtitle 2">
            <a:extLst>
              <a:ext uri="{FF2B5EF4-FFF2-40B4-BE49-F238E27FC236}">
                <a16:creationId xmlns:a16="http://schemas.microsoft.com/office/drawing/2014/main" id="{DA165844-D7BC-6DB2-09F0-19954F6C8C1C}"/>
              </a:ext>
            </a:extLst>
          </p:cNvPr>
          <p:cNvSpPr>
            <a:spLocks noGrp="1"/>
          </p:cNvSpPr>
          <p:nvPr>
            <p:ph type="subTitle" idx="1"/>
          </p:nvPr>
        </p:nvSpPr>
        <p:spPr/>
        <p:txBody>
          <a:bodyPr/>
          <a:lstStyle/>
          <a:p>
            <a:r>
              <a:rPr lang="en-US"/>
              <a:t>Hunter Hildebrand, Nathan Schleisman, </a:t>
            </a:r>
          </a:p>
          <a:p>
            <a:r>
              <a:rPr lang="en-US"/>
              <a:t>Sam Tucker, Saul Varshavsky </a:t>
            </a:r>
          </a:p>
        </p:txBody>
      </p:sp>
    </p:spTree>
    <p:extLst>
      <p:ext uri="{BB962C8B-B14F-4D97-AF65-F5344CB8AC3E}">
        <p14:creationId xmlns:p14="http://schemas.microsoft.com/office/powerpoint/2010/main" val="199260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cs typeface="Calibri Light"/>
              </a:rPr>
              <a:t>Baseline Random Forest</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427830"/>
            <a:ext cx="10515600" cy="2080307"/>
          </a:xfrm>
        </p:spPr>
        <p:txBody>
          <a:bodyPr vert="horz" lIns="91440" tIns="45720" rIns="91440" bIns="45720" rtlCol="0" anchor="t">
            <a:normAutofit/>
          </a:bodyPr>
          <a:lstStyle/>
          <a:p>
            <a:r>
              <a:rPr lang="en-US" sz="2400">
                <a:cs typeface="Calibri"/>
              </a:rPr>
              <a:t>Separated data into training/testing set using 80/20 split.</a:t>
            </a:r>
            <a:endParaRPr lang="en-US" sz="2400">
              <a:highlight>
                <a:srgbClr val="FFFF00"/>
              </a:highlight>
              <a:cs typeface="Calibri"/>
            </a:endParaRPr>
          </a:p>
          <a:p>
            <a:r>
              <a:rPr lang="en-US" sz="2400">
                <a:cs typeface="Calibri"/>
              </a:rPr>
              <a:t>Fitted baseline random forest with the following parameters</a:t>
            </a:r>
          </a:p>
          <a:p>
            <a:pPr lvl="1"/>
            <a:r>
              <a:rPr lang="en-US">
                <a:cs typeface="Calibri"/>
              </a:rPr>
              <a:t>Data: Training Data</a:t>
            </a:r>
          </a:p>
          <a:p>
            <a:pPr lvl="1"/>
            <a:r>
              <a:rPr lang="en-US">
                <a:cs typeface="Calibri"/>
              </a:rPr>
              <a:t># of trees: 1,000</a:t>
            </a:r>
            <a:endParaRPr lang="en-US"/>
          </a:p>
          <a:p>
            <a:pPr lvl="1"/>
            <a:r>
              <a:rPr lang="en-US">
                <a:cs typeface="Calibri"/>
              </a:rPr>
              <a:t># of features (x variables) to sample for each tree: 3</a:t>
            </a:r>
          </a:p>
          <a:p>
            <a:pPr lvl="1"/>
            <a:endParaRPr lang="en-US"/>
          </a:p>
          <a:p>
            <a:pPr lvl="1"/>
            <a:endParaRPr lang="en-US">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15338" y="3758880"/>
            <a:ext cx="81172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panose="020F0502020204030204"/>
              </a:rPr>
              <a:t>Evaluated baseline random forest</a:t>
            </a:r>
          </a:p>
          <a:p>
            <a:pPr marL="742950" lvl="1" indent="-285750">
              <a:buFont typeface="Arial"/>
              <a:buChar char="•"/>
            </a:pPr>
            <a:r>
              <a:rPr lang="en-US" sz="2400">
                <a:cs typeface="Calibri" panose="020F0502020204030204"/>
              </a:rPr>
              <a:t>Overall accuracy: 92%</a:t>
            </a:r>
          </a:p>
          <a:p>
            <a:pPr marL="742950" lvl="1" indent="-285750">
              <a:buFont typeface="Arial"/>
              <a:buChar char="•"/>
            </a:pPr>
            <a:r>
              <a:rPr lang="en-US" sz="2400">
                <a:cs typeface="Calibri" panose="020F0502020204030204"/>
              </a:rPr>
              <a:t>OOB error: 7.7%</a:t>
            </a:r>
          </a:p>
        </p:txBody>
      </p:sp>
      <p:pic>
        <p:nvPicPr>
          <p:cNvPr id="10" name="Picture 10">
            <a:extLst>
              <a:ext uri="{FF2B5EF4-FFF2-40B4-BE49-F238E27FC236}">
                <a16:creationId xmlns:a16="http://schemas.microsoft.com/office/drawing/2014/main" id="{27F7E5F1-9D5E-E777-1717-28A378C317EA}"/>
              </a:ext>
            </a:extLst>
          </p:cNvPr>
          <p:cNvPicPr>
            <a:picLocks noChangeAspect="1"/>
          </p:cNvPicPr>
          <p:nvPr/>
        </p:nvPicPr>
        <p:blipFill>
          <a:blip r:embed="rId2"/>
          <a:stretch>
            <a:fillRect/>
          </a:stretch>
        </p:blipFill>
        <p:spPr>
          <a:xfrm>
            <a:off x="2984740" y="5038776"/>
            <a:ext cx="6625086" cy="1438713"/>
          </a:xfrm>
          <a:prstGeom prst="rect">
            <a:avLst/>
          </a:prstGeom>
        </p:spPr>
      </p:pic>
    </p:spTree>
    <p:extLst>
      <p:ext uri="{BB962C8B-B14F-4D97-AF65-F5344CB8AC3E}">
        <p14:creationId xmlns:p14="http://schemas.microsoft.com/office/powerpoint/2010/main" val="141740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cs typeface="Calibri Light"/>
              </a:rPr>
              <a:t>Tuning/Final Forest</a:t>
            </a:r>
            <a:endParaRPr lang="en-US"/>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754" y="1404768"/>
            <a:ext cx="6013911" cy="1995814"/>
          </a:xfrm>
        </p:spPr>
        <p:txBody>
          <a:bodyPr vert="horz" lIns="91440" tIns="45720" rIns="91440" bIns="45720" rtlCol="0" anchor="t">
            <a:normAutofit/>
          </a:bodyPr>
          <a:lstStyle/>
          <a:p>
            <a:r>
              <a:rPr lang="en-US" sz="2400">
                <a:cs typeface="Calibri"/>
              </a:rPr>
              <a:t>Tuning the Random Forest</a:t>
            </a:r>
          </a:p>
          <a:p>
            <a:pPr lvl="1"/>
            <a:r>
              <a:rPr lang="en-US" sz="1800">
                <a:cs typeface="Calibri"/>
              </a:rPr>
              <a:t>Goal of tuning: Minimize our OOB error.</a:t>
            </a:r>
          </a:p>
          <a:p>
            <a:pPr lvl="1"/>
            <a:r>
              <a:rPr lang="en-US" sz="1800">
                <a:cs typeface="Calibri"/>
              </a:rPr>
              <a:t>"</a:t>
            </a:r>
            <a:r>
              <a:rPr lang="en-US" sz="1800" err="1">
                <a:cs typeface="Calibri"/>
              </a:rPr>
              <a:t>mtry</a:t>
            </a:r>
            <a:r>
              <a:rPr lang="en-US" sz="1800">
                <a:cs typeface="Calibri"/>
              </a:rPr>
              <a:t>": </a:t>
            </a:r>
            <a:r>
              <a:rPr lang="en-US" sz="1800">
                <a:ea typeface="+mn-lt"/>
                <a:cs typeface="+mn-lt"/>
              </a:rPr>
              <a:t> specify # of variables you want randomly sampled as candidates for each split.</a:t>
            </a:r>
            <a:endParaRPr lang="en-US" sz="1800">
              <a:cs typeface="Calibri"/>
            </a:endParaRPr>
          </a:p>
          <a:p>
            <a:pPr lvl="1"/>
            <a:r>
              <a:rPr lang="en-US" sz="1800">
                <a:cs typeface="Calibri"/>
              </a:rPr>
              <a:t>Result: We found that randomly sampling from all 9 variables minimized our OOB error.</a:t>
            </a:r>
          </a:p>
          <a:p>
            <a:endParaRPr lang="en-US">
              <a:cs typeface="Calibri"/>
            </a:endParaRPr>
          </a:p>
          <a:p>
            <a:pPr lvl="1"/>
            <a:endParaRPr lang="en-US">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15338" y="3428201"/>
            <a:ext cx="8117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cs typeface="Calibri"/>
            </a:endParaRPr>
          </a:p>
        </p:txBody>
      </p:sp>
      <p:pic>
        <p:nvPicPr>
          <p:cNvPr id="7" name="Picture 7" descr="Chart, line chart&#10;&#10;Description automatically generated">
            <a:extLst>
              <a:ext uri="{FF2B5EF4-FFF2-40B4-BE49-F238E27FC236}">
                <a16:creationId xmlns:a16="http://schemas.microsoft.com/office/drawing/2014/main" id="{2E68571B-C67B-B44D-1F00-446A086D6FBD}"/>
              </a:ext>
            </a:extLst>
          </p:cNvPr>
          <p:cNvPicPr>
            <a:picLocks noChangeAspect="1"/>
          </p:cNvPicPr>
          <p:nvPr/>
        </p:nvPicPr>
        <p:blipFill>
          <a:blip r:embed="rId2"/>
          <a:stretch>
            <a:fillRect/>
          </a:stretch>
        </p:blipFill>
        <p:spPr>
          <a:xfrm>
            <a:off x="734192" y="3509433"/>
            <a:ext cx="4549034" cy="3048310"/>
          </a:xfrm>
          <a:prstGeom prst="rect">
            <a:avLst/>
          </a:prstGeom>
        </p:spPr>
      </p:pic>
      <p:sp>
        <p:nvSpPr>
          <p:cNvPr id="8" name="TextBox 7">
            <a:extLst>
              <a:ext uri="{FF2B5EF4-FFF2-40B4-BE49-F238E27FC236}">
                <a16:creationId xmlns:a16="http://schemas.microsoft.com/office/drawing/2014/main" id="{9906EB04-8027-1626-D493-5968BB04BACE}"/>
              </a:ext>
            </a:extLst>
          </p:cNvPr>
          <p:cNvSpPr txBox="1"/>
          <p:nvPr/>
        </p:nvSpPr>
        <p:spPr>
          <a:xfrm>
            <a:off x="6249965" y="1404481"/>
            <a:ext cx="572543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Calibri"/>
                <a:ea typeface="Arial"/>
                <a:cs typeface="Arial"/>
              </a:rPr>
              <a:t>Final Forest</a:t>
            </a:r>
            <a:endParaRPr lang="en-US">
              <a:latin typeface="Calibri"/>
              <a:ea typeface="Arial"/>
              <a:cs typeface="Calibri"/>
            </a:endParaRPr>
          </a:p>
          <a:p>
            <a:pPr marL="800100" lvl="1" indent="-342900">
              <a:buFont typeface="Arial"/>
              <a:buChar char="•"/>
            </a:pPr>
            <a:r>
              <a:rPr lang="en-US">
                <a:latin typeface="Calibri"/>
                <a:ea typeface="Arial"/>
                <a:cs typeface="Arial"/>
              </a:rPr>
              <a:t>Fit Final Random Forest with tuned parameter: </a:t>
            </a:r>
            <a:r>
              <a:rPr lang="en-US" err="1">
                <a:latin typeface="Calibri"/>
                <a:ea typeface="Arial"/>
                <a:cs typeface="Arial"/>
              </a:rPr>
              <a:t>mtry</a:t>
            </a:r>
            <a:r>
              <a:rPr lang="en-US">
                <a:latin typeface="Calibri"/>
                <a:ea typeface="Arial"/>
                <a:cs typeface="Arial"/>
              </a:rPr>
              <a:t> = 9</a:t>
            </a:r>
          </a:p>
          <a:p>
            <a:pPr marL="800100" lvl="1" indent="-342900">
              <a:buFont typeface="Arial"/>
              <a:buChar char="•"/>
            </a:pPr>
            <a:r>
              <a:rPr lang="en-US">
                <a:latin typeface="Calibri"/>
                <a:ea typeface="Arial"/>
                <a:cs typeface="Arial"/>
              </a:rPr>
              <a:t>Overall accuracy: 97%​</a:t>
            </a:r>
            <a:endParaRPr lang="en-US">
              <a:latin typeface="Calibri"/>
              <a:ea typeface="Arial"/>
              <a:cs typeface="Calibri" panose="020F0502020204030204"/>
            </a:endParaRPr>
          </a:p>
          <a:p>
            <a:pPr marL="800100" lvl="1" indent="-342900">
              <a:buFont typeface="Arial"/>
              <a:buChar char="•"/>
            </a:pPr>
            <a:r>
              <a:rPr lang="en-US">
                <a:latin typeface="Calibri"/>
                <a:ea typeface="Arial"/>
                <a:cs typeface="Arial"/>
              </a:rPr>
              <a:t>OOB error: 3.5%</a:t>
            </a:r>
            <a:endParaRPr lang="en-US">
              <a:cs typeface="Calibri" panose="020F0502020204030204"/>
            </a:endParaRPr>
          </a:p>
        </p:txBody>
      </p:sp>
      <p:pic>
        <p:nvPicPr>
          <p:cNvPr id="11" name="Picture 7" descr="Text&#10;&#10;Description automatically generated">
            <a:extLst>
              <a:ext uri="{FF2B5EF4-FFF2-40B4-BE49-F238E27FC236}">
                <a16:creationId xmlns:a16="http://schemas.microsoft.com/office/drawing/2014/main" id="{19A27FE3-36BD-D02E-EC62-67F3F00D7A1D}"/>
              </a:ext>
            </a:extLst>
          </p:cNvPr>
          <p:cNvPicPr>
            <a:picLocks noChangeAspect="1"/>
          </p:cNvPicPr>
          <p:nvPr/>
        </p:nvPicPr>
        <p:blipFill>
          <a:blip r:embed="rId3"/>
          <a:stretch>
            <a:fillRect/>
          </a:stretch>
        </p:blipFill>
        <p:spPr>
          <a:xfrm>
            <a:off x="7101389" y="3509433"/>
            <a:ext cx="4022587" cy="1091203"/>
          </a:xfrm>
          <a:prstGeom prst="rect">
            <a:avLst/>
          </a:prstGeom>
        </p:spPr>
      </p:pic>
    </p:spTree>
    <p:extLst>
      <p:ext uri="{BB962C8B-B14F-4D97-AF65-F5344CB8AC3E}">
        <p14:creationId xmlns:p14="http://schemas.microsoft.com/office/powerpoint/2010/main" val="186706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cs typeface="Calibri Light"/>
              </a:rPr>
              <a:t>Interpreting Results</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427830"/>
            <a:ext cx="10515600" cy="2424772"/>
          </a:xfrm>
        </p:spPr>
        <p:txBody>
          <a:bodyPr vert="horz" lIns="91440" tIns="45720" rIns="91440" bIns="45720" rtlCol="0" anchor="t">
            <a:normAutofit/>
          </a:bodyPr>
          <a:lstStyle/>
          <a:p>
            <a:endParaRPr lang="en-US" sz="2400">
              <a:cs typeface="Calibri"/>
            </a:endParaRPr>
          </a:p>
          <a:p>
            <a:pPr lvl="1"/>
            <a:endParaRPr lang="en-US"/>
          </a:p>
          <a:p>
            <a:pPr lvl="1"/>
            <a:endParaRPr lang="en-US">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72848" y="3543219"/>
            <a:ext cx="8117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8297D2A7-9897-9CEE-A454-6448E5ABD4D7}"/>
              </a:ext>
            </a:extLst>
          </p:cNvPr>
          <p:cNvSpPr txBox="1"/>
          <p:nvPr/>
        </p:nvSpPr>
        <p:spPr>
          <a:xfrm>
            <a:off x="50799" y="1377990"/>
            <a:ext cx="1191289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cs typeface="Calibri" panose="020F0502020204030204"/>
              </a:rPr>
              <a:t>ROC Curve findings</a:t>
            </a:r>
          </a:p>
          <a:p>
            <a:pPr marL="742950" lvl="1" indent="-285750">
              <a:buFont typeface="Arial"/>
              <a:buChar char="•"/>
            </a:pPr>
            <a:r>
              <a:rPr lang="en-US" sz="1600">
                <a:cs typeface="Calibri" panose="020F0502020204030204"/>
              </a:rPr>
              <a:t>When a plane accident is actually fatal, our model correctly predicts that there is indeed a fatal accident 98% of the time</a:t>
            </a:r>
          </a:p>
          <a:p>
            <a:pPr marL="742950" lvl="1" indent="-285750">
              <a:buFont typeface="Arial"/>
              <a:buChar char="•"/>
            </a:pPr>
            <a:r>
              <a:rPr lang="en-US" sz="1600">
                <a:cs typeface="Calibri" panose="020F0502020204030204"/>
              </a:rPr>
              <a:t>When a plane accident is not actually fatal, our model correctly predicts that there indeed isn't a fatal accident 98% of the time</a:t>
            </a:r>
          </a:p>
          <a:p>
            <a:pPr marL="742950" lvl="1" indent="-285750">
              <a:buFont typeface="Arial"/>
              <a:buChar char="•"/>
            </a:pPr>
            <a:r>
              <a:rPr lang="en-US" sz="1600">
                <a:cs typeface="Calibri" panose="020F0502020204030204"/>
              </a:rPr>
              <a:t>AUC (area under the curve of the graph) is 0.996</a:t>
            </a:r>
          </a:p>
        </p:txBody>
      </p:sp>
      <p:pic>
        <p:nvPicPr>
          <p:cNvPr id="8" name="Picture 9" descr="Chart, scatter chart&#10;&#10;Description automatically generated">
            <a:extLst>
              <a:ext uri="{FF2B5EF4-FFF2-40B4-BE49-F238E27FC236}">
                <a16:creationId xmlns:a16="http://schemas.microsoft.com/office/drawing/2014/main" id="{A00CEF76-6AF0-5BA9-F252-B1CE58F301BF}"/>
              </a:ext>
            </a:extLst>
          </p:cNvPr>
          <p:cNvPicPr>
            <a:picLocks noChangeAspect="1"/>
          </p:cNvPicPr>
          <p:nvPr/>
        </p:nvPicPr>
        <p:blipFill>
          <a:blip r:embed="rId2"/>
          <a:stretch>
            <a:fillRect/>
          </a:stretch>
        </p:blipFill>
        <p:spPr>
          <a:xfrm>
            <a:off x="497457" y="3424648"/>
            <a:ext cx="5230482" cy="2922581"/>
          </a:xfrm>
          <a:prstGeom prst="rect">
            <a:avLst/>
          </a:prstGeom>
        </p:spPr>
      </p:pic>
      <p:sp>
        <p:nvSpPr>
          <p:cNvPr id="10" name="TextBox 9">
            <a:extLst>
              <a:ext uri="{FF2B5EF4-FFF2-40B4-BE49-F238E27FC236}">
                <a16:creationId xmlns:a16="http://schemas.microsoft.com/office/drawing/2014/main" id="{60A8E676-891B-47EB-76AD-F68AEB5E8E7E}"/>
              </a:ext>
            </a:extLst>
          </p:cNvPr>
          <p:cNvSpPr txBox="1"/>
          <p:nvPr/>
        </p:nvSpPr>
        <p:spPr>
          <a:xfrm>
            <a:off x="46112" y="2451840"/>
            <a:ext cx="118985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cs typeface="Calibri"/>
              </a:rPr>
              <a:t>Variable Importance Plot</a:t>
            </a:r>
          </a:p>
          <a:p>
            <a:pPr marL="742950" lvl="1" indent="-285750">
              <a:buFont typeface="Arial"/>
              <a:buChar char="•"/>
            </a:pPr>
            <a:r>
              <a:rPr lang="en-US" sz="1600" err="1">
                <a:cs typeface="Calibri"/>
              </a:rPr>
              <a:t>Safety_Score</a:t>
            </a:r>
            <a:r>
              <a:rPr lang="en-US" sz="1600">
                <a:cs typeface="Calibri"/>
              </a:rPr>
              <a:t>, Days_Since_Inspection, and </a:t>
            </a:r>
            <a:r>
              <a:rPr lang="en-US" sz="1600" err="1">
                <a:cs typeface="Calibri"/>
              </a:rPr>
              <a:t>Control_Metric</a:t>
            </a:r>
            <a:endParaRPr lang="en-US" sz="1600">
              <a:cs typeface="Calibri"/>
            </a:endParaRPr>
          </a:p>
        </p:txBody>
      </p:sp>
      <p:pic>
        <p:nvPicPr>
          <p:cNvPr id="11" name="Picture 11" descr="A picture containing table&#10;&#10;Description automatically generated">
            <a:extLst>
              <a:ext uri="{FF2B5EF4-FFF2-40B4-BE49-F238E27FC236}">
                <a16:creationId xmlns:a16="http://schemas.microsoft.com/office/drawing/2014/main" id="{95EB0DB9-98CD-7386-E803-18AA8D5207DC}"/>
              </a:ext>
            </a:extLst>
          </p:cNvPr>
          <p:cNvPicPr>
            <a:picLocks noChangeAspect="1"/>
          </p:cNvPicPr>
          <p:nvPr/>
        </p:nvPicPr>
        <p:blipFill>
          <a:blip r:embed="rId3"/>
          <a:stretch>
            <a:fillRect/>
          </a:stretch>
        </p:blipFill>
        <p:spPr>
          <a:xfrm>
            <a:off x="6372873" y="3428926"/>
            <a:ext cx="5234814" cy="2914030"/>
          </a:xfrm>
          <a:prstGeom prst="rect">
            <a:avLst/>
          </a:prstGeom>
        </p:spPr>
      </p:pic>
    </p:spTree>
    <p:extLst>
      <p:ext uri="{BB962C8B-B14F-4D97-AF65-F5344CB8AC3E}">
        <p14:creationId xmlns:p14="http://schemas.microsoft.com/office/powerpoint/2010/main" val="41541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2"/>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a:xfrm>
            <a:off x="1250830" y="1714331"/>
            <a:ext cx="9144000" cy="2387600"/>
          </a:xfrm>
        </p:spPr>
        <p:txBody>
          <a:bodyPr anchor="ctr"/>
          <a:lstStyle/>
          <a:p>
            <a:r>
              <a:rPr lang="en-US">
                <a:solidFill>
                  <a:srgbClr val="004477"/>
                </a:solidFill>
                <a:cs typeface="Calibri Light"/>
              </a:rPr>
              <a:t>Descriptive Modeling</a:t>
            </a:r>
          </a:p>
        </p:txBody>
      </p:sp>
    </p:spTree>
    <p:extLst>
      <p:ext uri="{BB962C8B-B14F-4D97-AF65-F5344CB8AC3E}">
        <p14:creationId xmlns:p14="http://schemas.microsoft.com/office/powerpoint/2010/main" val="42070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7152-31A9-653E-5AF5-291D3D884AB3}"/>
              </a:ext>
            </a:extLst>
          </p:cNvPr>
          <p:cNvSpPr>
            <a:spLocks noGrp="1"/>
          </p:cNvSpPr>
          <p:nvPr>
            <p:ph type="title"/>
          </p:nvPr>
        </p:nvSpPr>
        <p:spPr>
          <a:xfrm>
            <a:off x="2643352" y="-33066"/>
            <a:ext cx="6905297" cy="1325563"/>
          </a:xfrm>
        </p:spPr>
        <p:txBody>
          <a:bodyPr/>
          <a:lstStyle/>
          <a:p>
            <a:r>
              <a:rPr lang="en-US">
                <a:cs typeface="Calibri Light"/>
              </a:rPr>
              <a:t>Model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EF947-6161-05F3-3767-3AEFECD6A212}"/>
                  </a:ext>
                </a:extLst>
              </p:cNvPr>
              <p:cNvSpPr>
                <a:spLocks noGrp="1"/>
              </p:cNvSpPr>
              <p:nvPr>
                <p:ph idx="1"/>
              </p:nvPr>
            </p:nvSpPr>
            <p:spPr>
              <a:xfrm>
                <a:off x="2765087" y="4144209"/>
                <a:ext cx="6661825" cy="1176239"/>
              </a:xfrm>
              <a:solidFill>
                <a:schemeClr val="bg1"/>
              </a:solidFill>
              <a:ln>
                <a:solidFill>
                  <a:srgbClr val="004477"/>
                </a:solidFill>
              </a:ln>
            </p:spPr>
            <p:txBody>
              <a:bodyPr anchor="ctr">
                <a:noAutofit/>
              </a:bodyPr>
              <a:lstStyle/>
              <a:p>
                <a:pPr algn="ctr">
                  <a:buNone/>
                </a:pPr>
                <a:r>
                  <a:rPr lang="en-US" sz="1800">
                    <a:ea typeface="+mn-lt"/>
                    <a:cs typeface="+mn-lt"/>
                  </a:rPr>
                  <a:t>Log(</a:t>
                </a:r>
                <a:r>
                  <a:rPr lang="en-US" sz="1800" err="1">
                    <a:ea typeface="+mn-lt"/>
                    <a:cs typeface="+mn-lt"/>
                  </a:rPr>
                  <a:t>i</a:t>
                </a:r>
                <a:r>
                  <a:rPr lang="en-US" sz="1800" i="1" err="1">
                    <a:ea typeface="+mn-lt"/>
                    <a:cs typeface="+mn-lt"/>
                  </a:rPr>
                  <a:t>th</a:t>
                </a:r>
                <a:r>
                  <a:rPr lang="en-US" sz="1800">
                    <a:ea typeface="Cambria Math" panose="02040503050406030204" pitchFamily="18" charset="0"/>
                    <a:cs typeface="+mn-lt"/>
                  </a:rPr>
                  <a:t> </a:t>
                </a:r>
                <a14:m>
                  <m:oMath xmlns:m="http://schemas.openxmlformats.org/officeDocument/2006/math">
                    <m:r>
                      <a:rPr lang="en-US" sz="1800" i="1">
                        <a:latin typeface="Cambria Math" panose="02040503050406030204" pitchFamily="18" charset="0"/>
                        <a:ea typeface="Cambria Math" panose="02040503050406030204" pitchFamily="18" charset="0"/>
                        <a:cs typeface="+mn-lt"/>
                      </a:rPr>
                      <m:t>𝜋</m:t>
                    </m:r>
                  </m:oMath>
                </a14:m>
                <a:r>
                  <a:rPr lang="en-US" sz="1800">
                    <a:ea typeface="+mn-lt"/>
                    <a:cs typeface="+mn-lt"/>
                  </a:rPr>
                  <a:t>/(1 – </a:t>
                </a:r>
                <a:r>
                  <a:rPr lang="en-US" sz="1800" err="1">
                    <a:ea typeface="+mn-lt"/>
                    <a:cs typeface="+mn-lt"/>
                  </a:rPr>
                  <a:t>i</a:t>
                </a:r>
                <a:r>
                  <a:rPr lang="en-US" sz="1800" i="1" err="1">
                    <a:ea typeface="+mn-lt"/>
                    <a:cs typeface="+mn-lt"/>
                  </a:rPr>
                  <a:t>th</a:t>
                </a:r>
                <a:r>
                  <a:rPr lang="en-US" sz="1800">
                    <a:ea typeface="Cambria Math" panose="02040503050406030204" pitchFamily="18" charset="0"/>
                    <a:cs typeface="+mn-lt"/>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mn-lt"/>
                      </a:rPr>
                      <m:t>𝜋</m:t>
                    </m:r>
                  </m:oMath>
                </a14:m>
                <a:r>
                  <a:rPr lang="en-US" sz="1800">
                    <a:ea typeface="+mn-lt"/>
                    <a:cs typeface="+mn-lt"/>
                  </a:rPr>
                  <a:t>)) = Beta0 + (Beta1 * </a:t>
                </a:r>
                <a:r>
                  <a:rPr lang="en-US" sz="1800" err="1">
                    <a:ea typeface="+mn-lt"/>
                    <a:cs typeface="+mn-lt"/>
                  </a:rPr>
                  <a:t>Safety_Score</a:t>
                </a:r>
                <a:r>
                  <a:rPr lang="en-US" sz="1800">
                    <a:ea typeface="+mn-lt"/>
                    <a:cs typeface="+mn-lt"/>
                  </a:rPr>
                  <a:t> for </a:t>
                </a:r>
                <a:r>
                  <a:rPr lang="en-US" sz="1800" err="1">
                    <a:ea typeface="+mn-lt"/>
                    <a:cs typeface="+mn-lt"/>
                  </a:rPr>
                  <a:t>i</a:t>
                </a:r>
                <a:r>
                  <a:rPr lang="en-US" sz="1800" i="1" err="1">
                    <a:ea typeface="+mn-lt"/>
                    <a:cs typeface="+mn-lt"/>
                  </a:rPr>
                  <a:t>th</a:t>
                </a:r>
                <a:r>
                  <a:rPr lang="en-US" sz="1800">
                    <a:ea typeface="+mn-lt"/>
                    <a:cs typeface="+mn-lt"/>
                  </a:rPr>
                  <a:t> plane) + (Beta2 * </a:t>
                </a:r>
                <a:r>
                  <a:rPr lang="en-US" sz="1800" err="1">
                    <a:ea typeface="+mn-lt"/>
                    <a:cs typeface="+mn-lt"/>
                  </a:rPr>
                  <a:t>Days_Since_Inspection</a:t>
                </a:r>
                <a:r>
                  <a:rPr lang="en-US" sz="1800">
                    <a:ea typeface="+mn-lt"/>
                    <a:cs typeface="+mn-lt"/>
                  </a:rPr>
                  <a:t> for </a:t>
                </a:r>
                <a:r>
                  <a:rPr lang="en-US" sz="1800" err="1">
                    <a:ea typeface="+mn-lt"/>
                    <a:cs typeface="+mn-lt"/>
                  </a:rPr>
                  <a:t>i</a:t>
                </a:r>
                <a:r>
                  <a:rPr lang="en-US" sz="1800" i="1" err="1">
                    <a:ea typeface="+mn-lt"/>
                    <a:cs typeface="+mn-lt"/>
                  </a:rPr>
                  <a:t>th</a:t>
                </a:r>
                <a:r>
                  <a:rPr lang="en-US" sz="1800">
                    <a:ea typeface="+mn-lt"/>
                    <a:cs typeface="+mn-lt"/>
                  </a:rPr>
                  <a:t> plane) + (Beta3 * </a:t>
                </a:r>
                <a:r>
                  <a:rPr lang="en-US" sz="1800" err="1">
                    <a:ea typeface="+mn-lt"/>
                    <a:cs typeface="+mn-lt"/>
                  </a:rPr>
                  <a:t>Control_Metric</a:t>
                </a:r>
                <a:r>
                  <a:rPr lang="en-US" sz="1800">
                    <a:ea typeface="+mn-lt"/>
                    <a:cs typeface="+mn-lt"/>
                  </a:rPr>
                  <a:t> for </a:t>
                </a:r>
                <a:r>
                  <a:rPr lang="en-US" sz="1800" err="1">
                    <a:ea typeface="+mn-lt"/>
                    <a:cs typeface="+mn-lt"/>
                  </a:rPr>
                  <a:t>i</a:t>
                </a:r>
                <a:r>
                  <a:rPr lang="en-US" sz="1800" i="1" err="1">
                    <a:ea typeface="+mn-lt"/>
                    <a:cs typeface="+mn-lt"/>
                  </a:rPr>
                  <a:t>th</a:t>
                </a:r>
                <a:r>
                  <a:rPr lang="en-US" sz="1800">
                    <a:ea typeface="+mn-lt"/>
                    <a:cs typeface="+mn-lt"/>
                  </a:rPr>
                  <a:t> plane)</a:t>
                </a:r>
                <a:endParaRPr lang="en-US" sz="1800">
                  <a:cs typeface="Calibri"/>
                </a:endParaRPr>
              </a:p>
            </p:txBody>
          </p:sp>
        </mc:Choice>
        <mc:Fallback xmlns="">
          <p:sp>
            <p:nvSpPr>
              <p:cNvPr id="3" name="Content Placeholder 2">
                <a:extLst>
                  <a:ext uri="{FF2B5EF4-FFF2-40B4-BE49-F238E27FC236}">
                    <a16:creationId xmlns:a16="http://schemas.microsoft.com/office/drawing/2014/main" id="{00AEF947-6161-05F3-3767-3AEFECD6A212}"/>
                  </a:ext>
                </a:extLst>
              </p:cNvPr>
              <p:cNvSpPr>
                <a:spLocks noGrp="1" noRot="1" noChangeAspect="1" noMove="1" noResize="1" noEditPoints="1" noAdjustHandles="1" noChangeArrowheads="1" noChangeShapeType="1" noTextEdit="1"/>
              </p:cNvSpPr>
              <p:nvPr>
                <p:ph idx="1"/>
              </p:nvPr>
            </p:nvSpPr>
            <p:spPr>
              <a:xfrm>
                <a:off x="2765087" y="4144209"/>
                <a:ext cx="6661825" cy="1176239"/>
              </a:xfrm>
              <a:blipFill>
                <a:blip r:embed="rId2"/>
                <a:stretch>
                  <a:fillRect r="-366"/>
                </a:stretch>
              </a:blipFill>
              <a:ln>
                <a:solidFill>
                  <a:srgbClr val="004477"/>
                </a:solidFill>
              </a:ln>
            </p:spPr>
            <p:txBody>
              <a:bodyPr/>
              <a:lstStyle/>
              <a:p>
                <a:r>
                  <a:rPr lang="en-US">
                    <a:noFill/>
                  </a:rPr>
                  <a:t> </a:t>
                </a:r>
              </a:p>
            </p:txBody>
          </p:sp>
        </mc:Fallback>
      </mc:AlternateContent>
      <p:sp>
        <p:nvSpPr>
          <p:cNvPr id="5" name="TextBox 4">
            <a:extLst>
              <a:ext uri="{FF2B5EF4-FFF2-40B4-BE49-F238E27FC236}">
                <a16:creationId xmlns:a16="http://schemas.microsoft.com/office/drawing/2014/main" id="{27D7A9CD-AC9F-5DF9-0F37-F76DAD7D25FB}"/>
              </a:ext>
            </a:extLst>
          </p:cNvPr>
          <p:cNvSpPr txBox="1"/>
          <p:nvPr/>
        </p:nvSpPr>
        <p:spPr>
          <a:xfrm>
            <a:off x="636545" y="2615283"/>
            <a:ext cx="2913479" cy="646331"/>
          </a:xfrm>
          <a:prstGeom prst="rect">
            <a:avLst/>
          </a:prstGeom>
          <a:solidFill>
            <a:schemeClr val="bg1"/>
          </a:solidFill>
          <a:ln>
            <a:solidFill>
              <a:srgbClr val="004477"/>
            </a:solidFill>
          </a:ln>
        </p:spPr>
        <p:txBody>
          <a:bodyPr wrap="square" rtlCol="0">
            <a:spAutoFit/>
          </a:bodyPr>
          <a:lstStyle/>
          <a:p>
            <a:pPr algn="ctr"/>
            <a:r>
              <a:rPr lang="en-US">
                <a:cs typeface="Calibri"/>
              </a:rPr>
              <a:t>Yi = {1 if </a:t>
            </a:r>
            <a:r>
              <a:rPr lang="en-US" err="1">
                <a:cs typeface="Calibri"/>
              </a:rPr>
              <a:t>i</a:t>
            </a:r>
            <a:r>
              <a:rPr lang="en-US" i="1" err="1">
                <a:cs typeface="Calibri"/>
              </a:rPr>
              <a:t>th</a:t>
            </a:r>
            <a:r>
              <a:rPr lang="en-US">
                <a:cs typeface="Calibri"/>
              </a:rPr>
              <a:t> plane is in a fatal accident; 0 otherwise}</a:t>
            </a: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7FFAFB-8506-50E3-5043-D6573666A434}"/>
                  </a:ext>
                </a:extLst>
              </p:cNvPr>
              <p:cNvSpPr txBox="1"/>
              <p:nvPr/>
            </p:nvSpPr>
            <p:spPr>
              <a:xfrm>
                <a:off x="4906738" y="2753782"/>
                <a:ext cx="1999009" cy="369332"/>
              </a:xfrm>
              <a:prstGeom prst="rect">
                <a:avLst/>
              </a:prstGeom>
              <a:solidFill>
                <a:schemeClr val="bg1"/>
              </a:solidFill>
              <a:ln>
                <a:solidFill>
                  <a:srgbClr val="004477"/>
                </a:solidFill>
              </a:ln>
            </p:spPr>
            <p:txBody>
              <a:bodyPr wrap="none" rtlCol="0">
                <a:spAutoFit/>
              </a:bodyPr>
              <a:lstStyle/>
              <a:p>
                <a:r>
                  <a:rPr lang="en-US">
                    <a:ea typeface="+mn-lt"/>
                    <a:cs typeface="+mn-lt"/>
                  </a:rPr>
                  <a:t>Yi ~ Bernoulli(</a:t>
                </a:r>
                <a:r>
                  <a:rPr lang="en-US" err="1">
                    <a:ea typeface="+mn-lt"/>
                    <a:cs typeface="+mn-lt"/>
                  </a:rPr>
                  <a:t>i</a:t>
                </a:r>
                <a:r>
                  <a:rPr lang="en-US" i="1" err="1">
                    <a:ea typeface="+mn-lt"/>
                    <a:cs typeface="+mn-lt"/>
                  </a:rPr>
                  <a:t>th</a:t>
                </a:r>
                <a:r>
                  <a:rPr lang="en-US">
                    <a:ea typeface="+mn-lt"/>
                    <a:cs typeface="+mn-lt"/>
                  </a:rPr>
                  <a:t> </a:t>
                </a:r>
                <a14:m>
                  <m:oMath xmlns:m="http://schemas.openxmlformats.org/officeDocument/2006/math">
                    <m:r>
                      <a:rPr lang="en-US" i="1" smtClean="0">
                        <a:latin typeface="Cambria Math" panose="02040503050406030204" pitchFamily="18" charset="0"/>
                        <a:ea typeface="Cambria Math" panose="02040503050406030204" pitchFamily="18" charset="0"/>
                        <a:cs typeface="+mn-lt"/>
                      </a:rPr>
                      <m:t>𝜋</m:t>
                    </m:r>
                  </m:oMath>
                </a14:m>
                <a:r>
                  <a:rPr lang="en-US">
                    <a:ea typeface="+mn-lt"/>
                    <a:cs typeface="+mn-lt"/>
                  </a:rPr>
                  <a:t>)</a:t>
                </a:r>
                <a:endParaRPr lang="en-US">
                  <a:cs typeface="Calibri"/>
                </a:endParaRPr>
              </a:p>
            </p:txBody>
          </p:sp>
        </mc:Choice>
        <mc:Fallback xmlns="">
          <p:sp>
            <p:nvSpPr>
              <p:cNvPr id="6" name="TextBox 5">
                <a:extLst>
                  <a:ext uri="{FF2B5EF4-FFF2-40B4-BE49-F238E27FC236}">
                    <a16:creationId xmlns:a16="http://schemas.microsoft.com/office/drawing/2014/main" id="{B47FFAFB-8506-50E3-5043-D6573666A434}"/>
                  </a:ext>
                </a:extLst>
              </p:cNvPr>
              <p:cNvSpPr txBox="1">
                <a:spLocks noRot="1" noChangeAspect="1" noMove="1" noResize="1" noEditPoints="1" noAdjustHandles="1" noChangeArrowheads="1" noChangeShapeType="1" noTextEdit="1"/>
              </p:cNvSpPr>
              <p:nvPr/>
            </p:nvSpPr>
            <p:spPr>
              <a:xfrm>
                <a:off x="4906738" y="2753782"/>
                <a:ext cx="1999009" cy="369332"/>
              </a:xfrm>
              <a:prstGeom prst="rect">
                <a:avLst/>
              </a:prstGeom>
              <a:blipFill>
                <a:blip r:embed="rId3"/>
                <a:stretch>
                  <a:fillRect l="-2424" t="-8065" r="-1212" b="-24194"/>
                </a:stretch>
              </a:blipFill>
              <a:ln>
                <a:solidFill>
                  <a:srgbClr val="004477"/>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B5F12F-095A-5834-9213-7E264F7FC138}"/>
                  </a:ext>
                </a:extLst>
              </p:cNvPr>
              <p:cNvSpPr txBox="1"/>
              <p:nvPr/>
            </p:nvSpPr>
            <p:spPr>
              <a:xfrm>
                <a:off x="8262461" y="2605700"/>
                <a:ext cx="3211265" cy="646331"/>
              </a:xfrm>
              <a:prstGeom prst="rect">
                <a:avLst/>
              </a:prstGeom>
              <a:solidFill>
                <a:schemeClr val="bg1"/>
              </a:solidFill>
              <a:ln>
                <a:solidFill>
                  <a:srgbClr val="004477"/>
                </a:solidFill>
              </a:ln>
            </p:spPr>
            <p:txBody>
              <a:bodyPr wrap="none" rtlCol="0">
                <a:spAutoFit/>
              </a:bodyPr>
              <a:lstStyle/>
              <a:p>
                <a:pPr algn="ctr"/>
                <a:r>
                  <a:rPr lang="en-US">
                    <a:ea typeface="+mn-lt"/>
                    <a:cs typeface="+mn-lt"/>
                  </a:rPr>
                  <a:t>Logit Link: log(</a:t>
                </a:r>
                <a:r>
                  <a:rPr lang="en-US" err="1">
                    <a:ea typeface="+mn-lt"/>
                    <a:cs typeface="+mn-lt"/>
                  </a:rPr>
                  <a:t>i</a:t>
                </a:r>
                <a:r>
                  <a:rPr lang="en-US" i="1" err="1">
                    <a:ea typeface="+mn-lt"/>
                    <a:cs typeface="+mn-lt"/>
                  </a:rPr>
                  <a:t>th</a:t>
                </a:r>
                <a:r>
                  <a:rPr lang="en-US">
                    <a:ea typeface="+mn-lt"/>
                    <a:cs typeface="+mn-lt"/>
                  </a:rPr>
                  <a:t> </a:t>
                </a:r>
                <a:r>
                  <a:rPr lang="en-US">
                    <a:ea typeface="Cambria Math" panose="02040503050406030204" pitchFamily="18" charset="0"/>
                    <a:cs typeface="+mn-lt"/>
                  </a:rPr>
                  <a:t> </a:t>
                </a:r>
                <a14:m>
                  <m:oMath xmlns:m="http://schemas.openxmlformats.org/officeDocument/2006/math">
                    <m:r>
                      <a:rPr lang="en-US" i="1" smtClean="0">
                        <a:latin typeface="Cambria Math" panose="02040503050406030204" pitchFamily="18" charset="0"/>
                        <a:ea typeface="Cambria Math" panose="02040503050406030204" pitchFamily="18" charset="0"/>
                        <a:cs typeface="+mn-lt"/>
                      </a:rPr>
                      <m:t>𝜋</m:t>
                    </m:r>
                  </m:oMath>
                </a14:m>
                <a:r>
                  <a:rPr lang="en-US">
                    <a:ea typeface="+mn-lt"/>
                    <a:cs typeface="+mn-lt"/>
                  </a:rPr>
                  <a:t>/(1 – </a:t>
                </a:r>
                <a:r>
                  <a:rPr lang="en-US" err="1">
                    <a:ea typeface="+mn-lt"/>
                    <a:cs typeface="+mn-lt"/>
                  </a:rPr>
                  <a:t>i</a:t>
                </a:r>
                <a:r>
                  <a:rPr lang="en-US" i="1" err="1">
                    <a:ea typeface="+mn-lt"/>
                    <a:cs typeface="+mn-lt"/>
                  </a:rPr>
                  <a:t>th</a:t>
                </a:r>
                <a:r>
                  <a:rPr lang="en-US">
                    <a:ea typeface="Cambria Math" panose="02040503050406030204" pitchFamily="18" charset="0"/>
                    <a:cs typeface="+mn-lt"/>
                  </a:rPr>
                  <a:t> </a:t>
                </a:r>
                <a14:m>
                  <m:oMath xmlns:m="http://schemas.openxmlformats.org/officeDocument/2006/math">
                    <m:r>
                      <a:rPr lang="en-US" i="1">
                        <a:latin typeface="Cambria Math" panose="02040503050406030204" pitchFamily="18" charset="0"/>
                        <a:ea typeface="Cambria Math" panose="02040503050406030204" pitchFamily="18" charset="0"/>
                        <a:cs typeface="+mn-lt"/>
                      </a:rPr>
                      <m:t>𝜋</m:t>
                    </m:r>
                  </m:oMath>
                </a14:m>
                <a:r>
                  <a:rPr lang="en-US">
                    <a:ea typeface="+mn-lt"/>
                    <a:cs typeface="+mn-lt"/>
                  </a:rPr>
                  <a:t>))</a:t>
                </a:r>
              </a:p>
              <a:p>
                <a:pPr marL="0" indent="0" algn="ctr">
                  <a:buNone/>
                </a:pPr>
                <a:r>
                  <a:rPr lang="en-US">
                    <a:ea typeface="+mn-lt"/>
                    <a:cs typeface="+mn-lt"/>
                  </a:rPr>
                  <a:t>Where 0 &lt; </a:t>
                </a:r>
                <a:r>
                  <a:rPr lang="en-US" err="1">
                    <a:ea typeface="+mn-lt"/>
                    <a:cs typeface="+mn-lt"/>
                  </a:rPr>
                  <a:t>i</a:t>
                </a:r>
                <a:r>
                  <a:rPr lang="en-US" i="1" err="1">
                    <a:ea typeface="+mn-lt"/>
                    <a:cs typeface="+mn-lt"/>
                  </a:rPr>
                  <a:t>th</a:t>
                </a:r>
                <a:r>
                  <a:rPr lang="en-US">
                    <a:ea typeface="+mn-lt"/>
                    <a:cs typeface="+mn-lt"/>
                  </a:rPr>
                  <a:t> </a:t>
                </a:r>
                <a:r>
                  <a:rPr lang="en-US">
                    <a:ea typeface="Cambria Math" panose="02040503050406030204" pitchFamily="18" charset="0"/>
                    <a:cs typeface="+mn-lt"/>
                  </a:rPr>
                  <a:t> </a:t>
                </a:r>
                <a14:m>
                  <m:oMath xmlns:m="http://schemas.openxmlformats.org/officeDocument/2006/math">
                    <m:r>
                      <a:rPr lang="en-US" i="1" smtClean="0">
                        <a:latin typeface="Cambria Math" panose="02040503050406030204" pitchFamily="18" charset="0"/>
                        <a:ea typeface="Cambria Math" panose="02040503050406030204" pitchFamily="18" charset="0"/>
                        <a:cs typeface="+mn-lt"/>
                      </a:rPr>
                      <m:t>𝜋</m:t>
                    </m:r>
                  </m:oMath>
                </a14:m>
                <a:r>
                  <a:rPr lang="en-US">
                    <a:ea typeface="+mn-lt"/>
                    <a:cs typeface="+mn-lt"/>
                  </a:rPr>
                  <a:t> &lt; 1</a:t>
                </a:r>
              </a:p>
            </p:txBody>
          </p:sp>
        </mc:Choice>
        <mc:Fallback xmlns="">
          <p:sp>
            <p:nvSpPr>
              <p:cNvPr id="8" name="TextBox 7">
                <a:extLst>
                  <a:ext uri="{FF2B5EF4-FFF2-40B4-BE49-F238E27FC236}">
                    <a16:creationId xmlns:a16="http://schemas.microsoft.com/office/drawing/2014/main" id="{F1B5F12F-095A-5834-9213-7E264F7FC138}"/>
                  </a:ext>
                </a:extLst>
              </p:cNvPr>
              <p:cNvSpPr txBox="1">
                <a:spLocks noRot="1" noChangeAspect="1" noMove="1" noResize="1" noEditPoints="1" noAdjustHandles="1" noChangeArrowheads="1" noChangeShapeType="1" noTextEdit="1"/>
              </p:cNvSpPr>
              <p:nvPr/>
            </p:nvSpPr>
            <p:spPr>
              <a:xfrm>
                <a:off x="8262461" y="2605700"/>
                <a:ext cx="3211265" cy="646331"/>
              </a:xfrm>
              <a:prstGeom prst="rect">
                <a:avLst/>
              </a:prstGeom>
              <a:blipFill>
                <a:blip r:embed="rId4"/>
                <a:stretch>
                  <a:fillRect t="-3704" b="-12963"/>
                </a:stretch>
              </a:blipFill>
              <a:ln>
                <a:solidFill>
                  <a:srgbClr val="004477"/>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12F8A1A0-810B-98BA-FCC2-503C781CD0CF}"/>
              </a:ext>
            </a:extLst>
          </p:cNvPr>
          <p:cNvSpPr txBox="1"/>
          <p:nvPr/>
        </p:nvSpPr>
        <p:spPr>
          <a:xfrm>
            <a:off x="1659466" y="2116666"/>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34559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15413"/>
            <a:ext cx="6905297" cy="1325563"/>
          </a:xfrm>
        </p:spPr>
        <p:txBody>
          <a:bodyPr/>
          <a:lstStyle/>
          <a:p>
            <a:r>
              <a:rPr lang="en-US">
                <a:cs typeface="Calibri Light"/>
              </a:rPr>
              <a:t>Determining Model</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399075"/>
            <a:ext cx="10515600" cy="2424772"/>
          </a:xfrm>
        </p:spPr>
        <p:txBody>
          <a:bodyPr vert="horz" lIns="91440" tIns="45720" rIns="91440" bIns="45720" rtlCol="0" anchor="t">
            <a:normAutofit/>
          </a:bodyPr>
          <a:lstStyle/>
          <a:p>
            <a:r>
              <a:rPr lang="en-US" sz="1800">
                <a:cs typeface="Calibri"/>
              </a:rPr>
              <a:t>Using AIC to determine an effective yet simple model</a:t>
            </a:r>
          </a:p>
          <a:p>
            <a:pPr lvl="1"/>
            <a:r>
              <a:rPr lang="en-US" sz="1800">
                <a:cs typeface="Calibri"/>
              </a:rPr>
              <a:t>1) Adding the most important variable from the Variable Importance Plot (</a:t>
            </a:r>
            <a:r>
              <a:rPr lang="en-US" sz="1800" err="1">
                <a:cs typeface="Calibri"/>
              </a:rPr>
              <a:t>Safety_Score</a:t>
            </a:r>
            <a:r>
              <a:rPr lang="en-US" sz="1800">
                <a:cs typeface="Calibri"/>
              </a:rPr>
              <a:t>)</a:t>
            </a:r>
            <a:endParaRPr lang="en-US" sz="1800">
              <a:ea typeface="Calibri"/>
              <a:cs typeface="Calibri"/>
            </a:endParaRPr>
          </a:p>
          <a:p>
            <a:pPr lvl="1"/>
            <a:r>
              <a:rPr lang="en-US" sz="1800">
                <a:cs typeface="Calibri"/>
              </a:rPr>
              <a:t>2) Adding the second most important variable from the Variable Importance Plot (</a:t>
            </a:r>
            <a:r>
              <a:rPr lang="en-US" sz="1800" err="1">
                <a:cs typeface="Calibri"/>
              </a:rPr>
              <a:t>Days_Since_Inspection</a:t>
            </a:r>
            <a:r>
              <a:rPr lang="en-US" sz="1800">
                <a:cs typeface="Calibri"/>
              </a:rPr>
              <a:t>)</a:t>
            </a:r>
            <a:endParaRPr lang="en-US" sz="1800">
              <a:ea typeface="Calibri"/>
              <a:cs typeface="Calibri"/>
            </a:endParaRPr>
          </a:p>
          <a:p>
            <a:pPr lvl="1"/>
            <a:r>
              <a:rPr lang="en-US" sz="1800">
                <a:cs typeface="Calibri"/>
              </a:rPr>
              <a:t>3) Adding the third most important variable from the Variable Importance Plot (</a:t>
            </a:r>
            <a:r>
              <a:rPr lang="en-US" sz="1800" err="1">
                <a:cs typeface="Calibri"/>
              </a:rPr>
              <a:t>Control_Metric</a:t>
            </a:r>
            <a:r>
              <a:rPr lang="en-US" sz="1800">
                <a:cs typeface="Calibri"/>
              </a:rPr>
              <a:t>)</a:t>
            </a:r>
            <a:endParaRPr lang="en-US" sz="1800">
              <a:ea typeface="Calibri"/>
              <a:cs typeface="Calibri"/>
            </a:endParaRPr>
          </a:p>
          <a:p>
            <a:pPr lvl="1"/>
            <a:r>
              <a:rPr lang="en-US" sz="1800">
                <a:cs typeface="Calibri"/>
              </a:rPr>
              <a:t>4) Adding the fourth most important variable from the Variable Importance Plot (</a:t>
            </a:r>
            <a:r>
              <a:rPr lang="en-US" sz="1800" err="1">
                <a:cs typeface="Calibri"/>
              </a:rPr>
              <a:t>Adverse_Weather_Metric</a:t>
            </a:r>
            <a:r>
              <a:rPr lang="en-US" sz="1800">
                <a:cs typeface="Calibri"/>
              </a:rPr>
              <a:t>)</a:t>
            </a:r>
            <a:endParaRPr lang="en-US" sz="1800">
              <a:ea typeface="Calibri"/>
              <a:cs typeface="Calibri"/>
            </a:endParaRPr>
          </a:p>
          <a:p>
            <a:pPr lvl="2"/>
            <a:r>
              <a:rPr lang="en-US" sz="1800">
                <a:cs typeface="Calibri"/>
              </a:rPr>
              <a:t>Decided to stick with m3 as our model</a:t>
            </a:r>
            <a:endParaRPr lang="en-US" sz="1800">
              <a:ea typeface="Calibri"/>
              <a:cs typeface="Calibri"/>
            </a:endParaRPr>
          </a:p>
          <a:p>
            <a:pPr lvl="1"/>
            <a:endParaRPr lang="en-US">
              <a:cs typeface="Calibri"/>
            </a:endParaRPr>
          </a:p>
          <a:p>
            <a:pPr lvl="1"/>
            <a:endParaRPr lang="en-US">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15338" y="3758880"/>
            <a:ext cx="8117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pic>
        <p:nvPicPr>
          <p:cNvPr id="6" name="Picture 6" descr="A picture containing text&#10;&#10;Description automatically generated">
            <a:extLst>
              <a:ext uri="{FF2B5EF4-FFF2-40B4-BE49-F238E27FC236}">
                <a16:creationId xmlns:a16="http://schemas.microsoft.com/office/drawing/2014/main" id="{A5966B94-ADF4-3EC9-6903-942C283F1841}"/>
              </a:ext>
            </a:extLst>
          </p:cNvPr>
          <p:cNvPicPr>
            <a:picLocks noChangeAspect="1"/>
          </p:cNvPicPr>
          <p:nvPr/>
        </p:nvPicPr>
        <p:blipFill>
          <a:blip r:embed="rId2"/>
          <a:stretch>
            <a:fillRect/>
          </a:stretch>
        </p:blipFill>
        <p:spPr>
          <a:xfrm>
            <a:off x="-5750" y="3877749"/>
            <a:ext cx="5129841" cy="1187215"/>
          </a:xfrm>
          <a:prstGeom prst="rect">
            <a:avLst/>
          </a:prstGeom>
        </p:spPr>
      </p:pic>
      <p:pic>
        <p:nvPicPr>
          <p:cNvPr id="7" name="Picture 7">
            <a:extLst>
              <a:ext uri="{FF2B5EF4-FFF2-40B4-BE49-F238E27FC236}">
                <a16:creationId xmlns:a16="http://schemas.microsoft.com/office/drawing/2014/main" id="{A4BE4B5F-1D2A-2B85-D598-7EC4FA5707A9}"/>
              </a:ext>
            </a:extLst>
          </p:cNvPr>
          <p:cNvPicPr>
            <a:picLocks noChangeAspect="1"/>
          </p:cNvPicPr>
          <p:nvPr/>
        </p:nvPicPr>
        <p:blipFill>
          <a:blip r:embed="rId3"/>
          <a:stretch>
            <a:fillRect/>
          </a:stretch>
        </p:blipFill>
        <p:spPr>
          <a:xfrm>
            <a:off x="5112589" y="3873123"/>
            <a:ext cx="7085163" cy="1167715"/>
          </a:xfrm>
          <a:prstGeom prst="rect">
            <a:avLst/>
          </a:prstGeom>
        </p:spPr>
      </p:pic>
      <p:pic>
        <p:nvPicPr>
          <p:cNvPr id="8" name="Picture 10" descr="Text&#10;&#10;Description automatically generated">
            <a:extLst>
              <a:ext uri="{FF2B5EF4-FFF2-40B4-BE49-F238E27FC236}">
                <a16:creationId xmlns:a16="http://schemas.microsoft.com/office/drawing/2014/main" id="{246018BD-02C4-CB69-D84C-DF96FC94FC68}"/>
              </a:ext>
            </a:extLst>
          </p:cNvPr>
          <p:cNvPicPr>
            <a:picLocks noChangeAspect="1"/>
          </p:cNvPicPr>
          <p:nvPr/>
        </p:nvPicPr>
        <p:blipFill>
          <a:blip r:embed="rId4"/>
          <a:stretch>
            <a:fillRect/>
          </a:stretch>
        </p:blipFill>
        <p:spPr>
          <a:xfrm>
            <a:off x="-5752" y="5061581"/>
            <a:ext cx="5201728" cy="1048047"/>
          </a:xfrm>
          <a:prstGeom prst="rect">
            <a:avLst/>
          </a:prstGeom>
        </p:spPr>
      </p:pic>
      <p:pic>
        <p:nvPicPr>
          <p:cNvPr id="11" name="Picture 11" descr="Text&#10;&#10;Description automatically generated">
            <a:extLst>
              <a:ext uri="{FF2B5EF4-FFF2-40B4-BE49-F238E27FC236}">
                <a16:creationId xmlns:a16="http://schemas.microsoft.com/office/drawing/2014/main" id="{A419D39A-5F96-CA2C-8501-57726F371119}"/>
              </a:ext>
            </a:extLst>
          </p:cNvPr>
          <p:cNvPicPr>
            <a:picLocks noChangeAspect="1"/>
          </p:cNvPicPr>
          <p:nvPr/>
        </p:nvPicPr>
        <p:blipFill>
          <a:blip r:embed="rId5"/>
          <a:stretch>
            <a:fillRect/>
          </a:stretch>
        </p:blipFill>
        <p:spPr>
          <a:xfrm>
            <a:off x="5112589" y="5063800"/>
            <a:ext cx="7085162" cy="1043607"/>
          </a:xfrm>
          <a:prstGeom prst="rect">
            <a:avLst/>
          </a:prstGeom>
        </p:spPr>
      </p:pic>
    </p:spTree>
    <p:extLst>
      <p:ext uri="{BB962C8B-B14F-4D97-AF65-F5344CB8AC3E}">
        <p14:creationId xmlns:p14="http://schemas.microsoft.com/office/powerpoint/2010/main" val="360543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13471"/>
            <a:ext cx="6905297" cy="1325563"/>
          </a:xfrm>
        </p:spPr>
        <p:txBody>
          <a:bodyPr/>
          <a:lstStyle/>
          <a:p>
            <a:r>
              <a:rPr lang="en-US">
                <a:cs typeface="Calibri Light"/>
              </a:rPr>
              <a:t>Checking for Complete Separation</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399075"/>
            <a:ext cx="10515600" cy="2424772"/>
          </a:xfrm>
        </p:spPr>
        <p:txBody>
          <a:bodyPr vert="horz" lIns="91440" tIns="45720" rIns="91440" bIns="45720" rtlCol="0" anchor="t">
            <a:normAutofit/>
          </a:bodyPr>
          <a:lstStyle/>
          <a:p>
            <a:r>
              <a:rPr lang="en-US" sz="1800">
                <a:cs typeface="Calibri"/>
              </a:rPr>
              <a:t>Pre-Analysis</a:t>
            </a:r>
          </a:p>
          <a:p>
            <a:pPr lvl="1"/>
            <a:r>
              <a:rPr lang="en-US" sz="1800">
                <a:cs typeface="Calibri"/>
              </a:rPr>
              <a:t>Checking to see whether there is separation between x values that have fatal (1) and non-fatal accidents (0)</a:t>
            </a:r>
          </a:p>
          <a:p>
            <a:pPr lvl="1"/>
            <a:endParaRPr lang="en-US" sz="1800">
              <a:cs typeface="Calibri"/>
            </a:endParaRPr>
          </a:p>
          <a:p>
            <a:pPr lvl="1"/>
            <a:endParaRPr lang="en-US" sz="1800">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15338" y="3758880"/>
            <a:ext cx="8117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pic>
        <p:nvPicPr>
          <p:cNvPr id="10" name="Picture 11" descr="Chart, scatter chart&#10;&#10;Description automatically generated">
            <a:extLst>
              <a:ext uri="{FF2B5EF4-FFF2-40B4-BE49-F238E27FC236}">
                <a16:creationId xmlns:a16="http://schemas.microsoft.com/office/drawing/2014/main" id="{22473BCA-D5D6-4FD8-D453-1F523BCD8AFF}"/>
              </a:ext>
            </a:extLst>
          </p:cNvPr>
          <p:cNvPicPr>
            <a:picLocks noChangeAspect="1"/>
          </p:cNvPicPr>
          <p:nvPr/>
        </p:nvPicPr>
        <p:blipFill>
          <a:blip r:embed="rId2"/>
          <a:stretch>
            <a:fillRect/>
          </a:stretch>
        </p:blipFill>
        <p:spPr>
          <a:xfrm>
            <a:off x="224286" y="2980566"/>
            <a:ext cx="5403011" cy="3197245"/>
          </a:xfrm>
          <a:prstGeom prst="rect">
            <a:avLst/>
          </a:prstGeom>
        </p:spPr>
      </p:pic>
      <p:sp>
        <p:nvSpPr>
          <p:cNvPr id="12" name="TextBox 11">
            <a:extLst>
              <a:ext uri="{FF2B5EF4-FFF2-40B4-BE49-F238E27FC236}">
                <a16:creationId xmlns:a16="http://schemas.microsoft.com/office/drawing/2014/main" id="{2FAD9E3E-FA6E-B382-5AF3-52B64CF2D562}"/>
              </a:ext>
            </a:extLst>
          </p:cNvPr>
          <p:cNvSpPr txBox="1"/>
          <p:nvPr/>
        </p:nvSpPr>
        <p:spPr>
          <a:xfrm>
            <a:off x="122367" y="2300058"/>
            <a:ext cx="62769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cs typeface="Calibri"/>
              </a:rPr>
              <a:t>Post-Analysis</a:t>
            </a:r>
          </a:p>
          <a:p>
            <a:pPr marL="742950" lvl="1" indent="-285750">
              <a:buFont typeface="Arial"/>
              <a:buChar char="•"/>
            </a:pPr>
            <a:r>
              <a:rPr lang="en-US">
                <a:cs typeface="Calibri"/>
              </a:rPr>
              <a:t>Checking for large standard errors and large p-values</a:t>
            </a:r>
          </a:p>
          <a:p>
            <a:pPr marL="742950" lvl="1" indent="-285750">
              <a:buFont typeface="Arial"/>
              <a:buChar char="•"/>
            </a:pPr>
            <a:endParaRPr lang="en-US">
              <a:cs typeface="Calibri"/>
            </a:endParaRPr>
          </a:p>
        </p:txBody>
      </p:sp>
      <p:pic>
        <p:nvPicPr>
          <p:cNvPr id="13" name="Picture 13" descr="Text&#10;&#10;Description automatically generated">
            <a:extLst>
              <a:ext uri="{FF2B5EF4-FFF2-40B4-BE49-F238E27FC236}">
                <a16:creationId xmlns:a16="http://schemas.microsoft.com/office/drawing/2014/main" id="{B37948C2-44BD-206B-0FD6-9C1C010AFD80}"/>
              </a:ext>
            </a:extLst>
          </p:cNvPr>
          <p:cNvPicPr>
            <a:picLocks noChangeAspect="1"/>
          </p:cNvPicPr>
          <p:nvPr/>
        </p:nvPicPr>
        <p:blipFill>
          <a:blip r:embed="rId3"/>
          <a:stretch>
            <a:fillRect/>
          </a:stretch>
        </p:blipFill>
        <p:spPr>
          <a:xfrm>
            <a:off x="5615797" y="2984425"/>
            <a:ext cx="6581955" cy="3218282"/>
          </a:xfrm>
          <a:prstGeom prst="rect">
            <a:avLst/>
          </a:prstGeom>
        </p:spPr>
      </p:pic>
    </p:spTree>
    <p:extLst>
      <p:ext uri="{BB962C8B-B14F-4D97-AF65-F5344CB8AC3E}">
        <p14:creationId xmlns:p14="http://schemas.microsoft.com/office/powerpoint/2010/main" val="365984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643351" y="-14519"/>
            <a:ext cx="6905297" cy="1325563"/>
          </a:xfrm>
        </p:spPr>
        <p:txBody>
          <a:bodyPr/>
          <a:lstStyle/>
          <a:p>
            <a:r>
              <a:rPr lang="en-US">
                <a:cs typeface="Calibri Light"/>
              </a:rPr>
              <a:t>Determining Custom Odds Ratios</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774460" y="1933603"/>
            <a:ext cx="10515600" cy="1093390"/>
          </a:xfrm>
          <a:solidFill>
            <a:schemeClr val="bg1"/>
          </a:solidFill>
          <a:ln>
            <a:solidFill>
              <a:srgbClr val="004477"/>
            </a:solidFill>
          </a:ln>
        </p:spPr>
        <p:txBody>
          <a:bodyPr vert="horz" lIns="91440" tIns="45720" rIns="91440" bIns="45720" rtlCol="0" anchor="t">
            <a:normAutofit/>
          </a:bodyPr>
          <a:lstStyle/>
          <a:p>
            <a:r>
              <a:rPr lang="en-US" sz="1800" err="1">
                <a:cs typeface="Calibri"/>
              </a:rPr>
              <a:t>Safety_Score</a:t>
            </a:r>
            <a:endParaRPr lang="en-US" sz="1800">
              <a:cs typeface="Calibri"/>
            </a:endParaRPr>
          </a:p>
          <a:p>
            <a:pPr lvl="1"/>
            <a:r>
              <a:rPr lang="en-US" sz="1800">
                <a:cs typeface="Calibri"/>
              </a:rPr>
              <a:t>Range: 0-100</a:t>
            </a:r>
          </a:p>
          <a:p>
            <a:pPr lvl="1"/>
            <a:r>
              <a:rPr lang="en-US" sz="1800">
                <a:cs typeface="Calibri"/>
              </a:rPr>
              <a:t>Custom Odds Ratio: 10</a:t>
            </a:r>
          </a:p>
          <a:p>
            <a:pPr lvl="1"/>
            <a:endParaRPr lang="en-US" sz="1800">
              <a:cs typeface="Calibri"/>
            </a:endParaRPr>
          </a:p>
          <a:p>
            <a:pPr lvl="1"/>
            <a:endParaRPr lang="en-US" sz="1800">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973622" y="4293408"/>
            <a:ext cx="8117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12" name="TextBox 11">
            <a:extLst>
              <a:ext uri="{FF2B5EF4-FFF2-40B4-BE49-F238E27FC236}">
                <a16:creationId xmlns:a16="http://schemas.microsoft.com/office/drawing/2014/main" id="{2FAD9E3E-FA6E-B382-5AF3-52B64CF2D562}"/>
              </a:ext>
            </a:extLst>
          </p:cNvPr>
          <p:cNvSpPr txBox="1"/>
          <p:nvPr/>
        </p:nvSpPr>
        <p:spPr>
          <a:xfrm>
            <a:off x="2893773" y="3309038"/>
            <a:ext cx="6276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endParaRPr lang="en-US">
              <a:cs typeface="Calibri"/>
            </a:endParaRPr>
          </a:p>
        </p:txBody>
      </p:sp>
      <p:sp>
        <p:nvSpPr>
          <p:cNvPr id="7" name="TextBox 6">
            <a:extLst>
              <a:ext uri="{FF2B5EF4-FFF2-40B4-BE49-F238E27FC236}">
                <a16:creationId xmlns:a16="http://schemas.microsoft.com/office/drawing/2014/main" id="{55F21DD9-5B7E-8FC0-5495-47C019E10639}"/>
              </a:ext>
            </a:extLst>
          </p:cNvPr>
          <p:cNvSpPr txBox="1"/>
          <p:nvPr/>
        </p:nvSpPr>
        <p:spPr>
          <a:xfrm>
            <a:off x="774460" y="3404598"/>
            <a:ext cx="10515600" cy="923330"/>
          </a:xfrm>
          <a:prstGeom prst="rect">
            <a:avLst/>
          </a:prstGeom>
          <a:solidFill>
            <a:schemeClr val="bg1"/>
          </a:solidFill>
          <a:ln>
            <a:solidFill>
              <a:srgbClr val="00447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err="1">
                <a:cs typeface="Calibri"/>
              </a:rPr>
              <a:t>Days_Since_Inpsection</a:t>
            </a:r>
            <a:endParaRPr lang="en-US">
              <a:cs typeface="Calibri"/>
            </a:endParaRPr>
          </a:p>
          <a:p>
            <a:pPr marL="742950" lvl="1" indent="-285750">
              <a:buFont typeface="Arial"/>
              <a:buChar char="•"/>
            </a:pPr>
            <a:r>
              <a:rPr lang="en-US">
                <a:cs typeface="Calibri"/>
              </a:rPr>
              <a:t>Range: 1-23</a:t>
            </a:r>
          </a:p>
          <a:p>
            <a:pPr marL="742950" lvl="1" indent="-285750">
              <a:buFont typeface="Arial"/>
              <a:buChar char="•"/>
            </a:pPr>
            <a:r>
              <a:rPr lang="en-US">
                <a:cs typeface="Calibri"/>
              </a:rPr>
              <a:t>Custom Odds Ratio: 1</a:t>
            </a:r>
          </a:p>
        </p:txBody>
      </p:sp>
      <p:sp>
        <p:nvSpPr>
          <p:cNvPr id="8" name="TextBox 7">
            <a:extLst>
              <a:ext uri="{FF2B5EF4-FFF2-40B4-BE49-F238E27FC236}">
                <a16:creationId xmlns:a16="http://schemas.microsoft.com/office/drawing/2014/main" id="{D4FC4960-CD0C-5277-F43B-4381F70EB8C8}"/>
              </a:ext>
            </a:extLst>
          </p:cNvPr>
          <p:cNvSpPr txBox="1"/>
          <p:nvPr/>
        </p:nvSpPr>
        <p:spPr>
          <a:xfrm>
            <a:off x="774460" y="4654530"/>
            <a:ext cx="10515600" cy="923330"/>
          </a:xfrm>
          <a:prstGeom prst="rect">
            <a:avLst/>
          </a:prstGeom>
          <a:solidFill>
            <a:schemeClr val="bg1"/>
          </a:solidFill>
          <a:ln>
            <a:solidFill>
              <a:srgbClr val="00447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err="1">
                <a:ea typeface="+mn-lt"/>
                <a:cs typeface="+mn-lt"/>
              </a:rPr>
              <a:t>Control_Metric</a:t>
            </a:r>
            <a:endParaRPr lang="en-US">
              <a:ea typeface="+mn-lt"/>
              <a:cs typeface="+mn-lt"/>
            </a:endParaRPr>
          </a:p>
          <a:p>
            <a:pPr marL="742950" lvl="1" indent="-285750">
              <a:buFont typeface="Arial,Sans-Serif"/>
              <a:buChar char="•"/>
            </a:pPr>
            <a:r>
              <a:rPr lang="en-US">
                <a:ea typeface="+mn-lt"/>
                <a:cs typeface="+mn-lt"/>
              </a:rPr>
              <a:t>Range: 20.96627-97.99453</a:t>
            </a:r>
          </a:p>
          <a:p>
            <a:pPr marL="742950" lvl="1" indent="-285750">
              <a:buFont typeface="Arial,Sans-Serif"/>
              <a:buChar char="•"/>
            </a:pPr>
            <a:r>
              <a:rPr lang="en-US">
                <a:ea typeface="+mn-lt"/>
                <a:cs typeface="+mn-lt"/>
              </a:rPr>
              <a:t>Custom Odds Ratio: 5</a:t>
            </a:r>
          </a:p>
        </p:txBody>
      </p:sp>
    </p:spTree>
    <p:extLst>
      <p:ext uri="{BB962C8B-B14F-4D97-AF65-F5344CB8AC3E}">
        <p14:creationId xmlns:p14="http://schemas.microsoft.com/office/powerpoint/2010/main" val="106314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643351" y="-14519"/>
            <a:ext cx="6905297" cy="1325563"/>
          </a:xfrm>
        </p:spPr>
        <p:txBody>
          <a:bodyPr/>
          <a:lstStyle/>
          <a:p>
            <a:r>
              <a:rPr lang="en-US">
                <a:cs typeface="Calibri Light"/>
              </a:rPr>
              <a:t>Lasso Regression</a:t>
            </a: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12" name="TextBox 11">
            <a:extLst>
              <a:ext uri="{FF2B5EF4-FFF2-40B4-BE49-F238E27FC236}">
                <a16:creationId xmlns:a16="http://schemas.microsoft.com/office/drawing/2014/main" id="{2FAD9E3E-FA6E-B382-5AF3-52B64CF2D562}"/>
              </a:ext>
            </a:extLst>
          </p:cNvPr>
          <p:cNvSpPr txBox="1"/>
          <p:nvPr/>
        </p:nvSpPr>
        <p:spPr>
          <a:xfrm>
            <a:off x="2893773" y="3309038"/>
            <a:ext cx="6276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endParaRPr lang="en-US">
              <a:cs typeface="Calibri"/>
            </a:endParaRPr>
          </a:p>
        </p:txBody>
      </p:sp>
      <p:pic>
        <p:nvPicPr>
          <p:cNvPr id="10" name="Picture 9" descr="Chart, scatter chart&#10;&#10;Description automatically generated">
            <a:extLst>
              <a:ext uri="{FF2B5EF4-FFF2-40B4-BE49-F238E27FC236}">
                <a16:creationId xmlns:a16="http://schemas.microsoft.com/office/drawing/2014/main" id="{AA79A9E1-507C-49E4-78F0-0BE406519D96}"/>
              </a:ext>
            </a:extLst>
          </p:cNvPr>
          <p:cNvPicPr>
            <a:picLocks noChangeAspect="1"/>
          </p:cNvPicPr>
          <p:nvPr/>
        </p:nvPicPr>
        <p:blipFill>
          <a:blip r:embed="rId3"/>
          <a:stretch>
            <a:fillRect/>
          </a:stretch>
        </p:blipFill>
        <p:spPr>
          <a:xfrm>
            <a:off x="1114990" y="2177901"/>
            <a:ext cx="4026715" cy="3291840"/>
          </a:xfrm>
          <a:prstGeom prst="rect">
            <a:avLst/>
          </a:prstGeom>
        </p:spPr>
      </p:pic>
      <p:pic>
        <p:nvPicPr>
          <p:cNvPr id="11" name="Content Placeholder 8" descr="Chart, line chart&#10;&#10;Description automatically generated">
            <a:extLst>
              <a:ext uri="{FF2B5EF4-FFF2-40B4-BE49-F238E27FC236}">
                <a16:creationId xmlns:a16="http://schemas.microsoft.com/office/drawing/2014/main" id="{1043DF94-19DA-CA10-1B98-157DD42DA72E}"/>
              </a:ext>
            </a:extLst>
          </p:cNvPr>
          <p:cNvPicPr>
            <a:picLocks noGrp="1" noChangeAspect="1"/>
          </p:cNvPicPr>
          <p:nvPr>
            <p:ph idx="1"/>
          </p:nvPr>
        </p:nvPicPr>
        <p:blipFill>
          <a:blip r:embed="rId4"/>
          <a:stretch>
            <a:fillRect/>
          </a:stretch>
        </p:blipFill>
        <p:spPr>
          <a:xfrm>
            <a:off x="6774570" y="2140921"/>
            <a:ext cx="4685893" cy="3291840"/>
          </a:xfrm>
          <a:prstGeom prst="rect">
            <a:avLst/>
          </a:prstGeom>
        </p:spPr>
      </p:pic>
      <p:sp>
        <p:nvSpPr>
          <p:cNvPr id="13" name="TextBox 12">
            <a:extLst>
              <a:ext uri="{FF2B5EF4-FFF2-40B4-BE49-F238E27FC236}">
                <a16:creationId xmlns:a16="http://schemas.microsoft.com/office/drawing/2014/main" id="{A62F0F08-8590-C017-4BE8-216046ED0F2D}"/>
              </a:ext>
            </a:extLst>
          </p:cNvPr>
          <p:cNvSpPr txBox="1"/>
          <p:nvPr/>
        </p:nvSpPr>
        <p:spPr>
          <a:xfrm>
            <a:off x="1114991" y="5616307"/>
            <a:ext cx="4026714" cy="646331"/>
          </a:xfrm>
          <a:prstGeom prst="rect">
            <a:avLst/>
          </a:prstGeom>
          <a:solidFill>
            <a:schemeClr val="bg1"/>
          </a:solidFill>
          <a:ln>
            <a:solidFill>
              <a:srgbClr val="004477"/>
            </a:solidFill>
          </a:ln>
        </p:spPr>
        <p:txBody>
          <a:bodyPr wrap="square" rtlCol="0">
            <a:spAutoFit/>
          </a:bodyPr>
          <a:lstStyle/>
          <a:p>
            <a:r>
              <a:rPr lang="en-US">
                <a:cs typeface="Calibri"/>
              </a:rPr>
              <a:t>Observed variability between both our MLE and Lasso Model appears consistent</a:t>
            </a:r>
          </a:p>
        </p:txBody>
      </p:sp>
      <p:sp>
        <p:nvSpPr>
          <p:cNvPr id="14" name="TextBox 13">
            <a:extLst>
              <a:ext uri="{FF2B5EF4-FFF2-40B4-BE49-F238E27FC236}">
                <a16:creationId xmlns:a16="http://schemas.microsoft.com/office/drawing/2014/main" id="{6D099C93-546E-BE46-F521-A0AEB5A1CCF2}"/>
              </a:ext>
            </a:extLst>
          </p:cNvPr>
          <p:cNvSpPr txBox="1"/>
          <p:nvPr/>
        </p:nvSpPr>
        <p:spPr>
          <a:xfrm>
            <a:off x="6774570" y="5616307"/>
            <a:ext cx="4685893" cy="646331"/>
          </a:xfrm>
          <a:prstGeom prst="rect">
            <a:avLst/>
          </a:prstGeom>
          <a:solidFill>
            <a:schemeClr val="bg1"/>
          </a:solidFill>
          <a:ln>
            <a:solidFill>
              <a:srgbClr val="004477"/>
            </a:solidFill>
          </a:ln>
        </p:spPr>
        <p:txBody>
          <a:bodyPr wrap="square" rtlCol="0">
            <a:spAutoFit/>
          </a:bodyPr>
          <a:lstStyle/>
          <a:p>
            <a:r>
              <a:rPr lang="en-US">
                <a:cs typeface="Calibri"/>
              </a:rPr>
              <a:t>Our Lasso model performs slightly better than our MLE model based off the AUC value</a:t>
            </a:r>
          </a:p>
        </p:txBody>
      </p:sp>
    </p:spTree>
    <p:extLst>
      <p:ext uri="{BB962C8B-B14F-4D97-AF65-F5344CB8AC3E}">
        <p14:creationId xmlns:p14="http://schemas.microsoft.com/office/powerpoint/2010/main" val="152540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2"/>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a:xfrm>
            <a:off x="1524000" y="1714331"/>
            <a:ext cx="9144000" cy="2387600"/>
          </a:xfrm>
        </p:spPr>
        <p:txBody>
          <a:bodyPr anchor="ctr"/>
          <a:lstStyle/>
          <a:p>
            <a:r>
              <a:rPr lang="en-US">
                <a:solidFill>
                  <a:srgbClr val="004477"/>
                </a:solidFill>
              </a:rPr>
              <a:t>Interpretations &amp;</a:t>
            </a:r>
            <a:br>
              <a:rPr lang="en-US">
                <a:solidFill>
                  <a:srgbClr val="004477"/>
                </a:solidFill>
              </a:rPr>
            </a:br>
            <a:r>
              <a:rPr lang="en-US">
                <a:solidFill>
                  <a:srgbClr val="004477"/>
                </a:solidFill>
              </a:rPr>
              <a:t>Takeaways</a:t>
            </a:r>
          </a:p>
        </p:txBody>
      </p:sp>
    </p:spTree>
    <p:extLst>
      <p:ext uri="{BB962C8B-B14F-4D97-AF65-F5344CB8AC3E}">
        <p14:creationId xmlns:p14="http://schemas.microsoft.com/office/powerpoint/2010/main" val="93320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D7CE-440A-66CE-575E-AAC7E8AFCEAB}"/>
              </a:ext>
            </a:extLst>
          </p:cNvPr>
          <p:cNvSpPr>
            <a:spLocks noGrp="1"/>
          </p:cNvSpPr>
          <p:nvPr>
            <p:ph type="title"/>
          </p:nvPr>
        </p:nvSpPr>
        <p:spPr>
          <a:xfrm>
            <a:off x="2643352" y="-11558"/>
            <a:ext cx="6905297" cy="1325563"/>
          </a:xfrm>
        </p:spPr>
        <p:txBody>
          <a:bodyPr/>
          <a:lstStyle/>
          <a:p>
            <a:r>
              <a:rPr lang="en-US"/>
              <a:t>Agenda</a:t>
            </a:r>
          </a:p>
        </p:txBody>
      </p:sp>
      <p:sp>
        <p:nvSpPr>
          <p:cNvPr id="3" name="Content Placeholder 2">
            <a:extLst>
              <a:ext uri="{FF2B5EF4-FFF2-40B4-BE49-F238E27FC236}">
                <a16:creationId xmlns:a16="http://schemas.microsoft.com/office/drawing/2014/main" id="{A5222135-789F-6034-6643-CA5BED567086}"/>
              </a:ext>
            </a:extLst>
          </p:cNvPr>
          <p:cNvSpPr>
            <a:spLocks noGrp="1"/>
          </p:cNvSpPr>
          <p:nvPr>
            <p:ph idx="1"/>
          </p:nvPr>
        </p:nvSpPr>
        <p:spPr/>
        <p:txBody>
          <a:bodyPr vert="horz" lIns="91440" tIns="45720" rIns="91440" bIns="45720" rtlCol="0" anchor="ctr">
            <a:normAutofit/>
          </a:bodyPr>
          <a:lstStyle/>
          <a:p>
            <a:r>
              <a:rPr lang="en-US">
                <a:cs typeface="Calibri"/>
              </a:rPr>
              <a:t>Introduction to Client and Data</a:t>
            </a:r>
          </a:p>
          <a:p>
            <a:r>
              <a:rPr lang="en-US">
                <a:cs typeface="Calibri"/>
              </a:rPr>
              <a:t>Predictive Modeling</a:t>
            </a:r>
          </a:p>
          <a:p>
            <a:r>
              <a:rPr lang="en-US">
                <a:cs typeface="Calibri"/>
              </a:rPr>
              <a:t>Descriptive Modeling</a:t>
            </a:r>
          </a:p>
          <a:p>
            <a:r>
              <a:rPr lang="en-US">
                <a:cs typeface="Calibri"/>
              </a:rPr>
              <a:t>Lasso Regression</a:t>
            </a:r>
          </a:p>
          <a:p>
            <a:r>
              <a:rPr lang="en-US">
                <a:cs typeface="Calibri"/>
              </a:rPr>
              <a:t>Interpretations and Conclusions</a:t>
            </a:r>
          </a:p>
          <a:p>
            <a:endParaRPr lang="en-US">
              <a:cs typeface="Calibri"/>
            </a:endParaRPr>
          </a:p>
        </p:txBody>
      </p:sp>
    </p:spTree>
    <p:extLst>
      <p:ext uri="{BB962C8B-B14F-4D97-AF65-F5344CB8AC3E}">
        <p14:creationId xmlns:p14="http://schemas.microsoft.com/office/powerpoint/2010/main" val="285650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cs typeface="Calibri Light"/>
              </a:rPr>
              <a:t>Interpretations</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399075"/>
            <a:ext cx="10515600" cy="1375225"/>
          </a:xfrm>
        </p:spPr>
        <p:txBody>
          <a:bodyPr vert="horz" lIns="91440" tIns="45720" rIns="91440" bIns="45720" rtlCol="0" anchor="t">
            <a:normAutofit/>
          </a:bodyPr>
          <a:lstStyle/>
          <a:p>
            <a:endParaRPr lang="en-US" sz="1800">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9" name="TextBox 8">
            <a:extLst>
              <a:ext uri="{FF2B5EF4-FFF2-40B4-BE49-F238E27FC236}">
                <a16:creationId xmlns:a16="http://schemas.microsoft.com/office/drawing/2014/main" id="{7B75649D-783E-B890-9EAC-0B7E971A6BE6}"/>
              </a:ext>
            </a:extLst>
          </p:cNvPr>
          <p:cNvSpPr txBox="1"/>
          <p:nvPr/>
        </p:nvSpPr>
        <p:spPr>
          <a:xfrm>
            <a:off x="115338" y="3758880"/>
            <a:ext cx="8117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sp>
        <p:nvSpPr>
          <p:cNvPr id="12" name="TextBox 11">
            <a:extLst>
              <a:ext uri="{FF2B5EF4-FFF2-40B4-BE49-F238E27FC236}">
                <a16:creationId xmlns:a16="http://schemas.microsoft.com/office/drawing/2014/main" id="{2FAD9E3E-FA6E-B382-5AF3-52B64CF2D562}"/>
              </a:ext>
            </a:extLst>
          </p:cNvPr>
          <p:cNvSpPr txBox="1"/>
          <p:nvPr/>
        </p:nvSpPr>
        <p:spPr>
          <a:xfrm>
            <a:off x="64858" y="2774510"/>
            <a:ext cx="6276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l"/>
            <a:endParaRPr lang="en-US">
              <a:cs typeface="Calibri"/>
            </a:endParaRPr>
          </a:p>
        </p:txBody>
      </p:sp>
      <p:sp>
        <p:nvSpPr>
          <p:cNvPr id="6" name="TextBox 5">
            <a:extLst>
              <a:ext uri="{FF2B5EF4-FFF2-40B4-BE49-F238E27FC236}">
                <a16:creationId xmlns:a16="http://schemas.microsoft.com/office/drawing/2014/main" id="{04D7DD6B-23BC-7175-B643-BF09F4BA6632}"/>
              </a:ext>
            </a:extLst>
          </p:cNvPr>
          <p:cNvSpPr txBox="1"/>
          <p:nvPr/>
        </p:nvSpPr>
        <p:spPr>
          <a:xfrm flipH="1" flipV="1">
            <a:off x="3611731" y="3094607"/>
            <a:ext cx="3772799" cy="975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5F21DD9-5B7E-8FC0-5495-47C019E10639}"/>
              </a:ext>
            </a:extLst>
          </p:cNvPr>
          <p:cNvSpPr txBox="1"/>
          <p:nvPr/>
        </p:nvSpPr>
        <p:spPr>
          <a:xfrm>
            <a:off x="170931" y="2719876"/>
            <a:ext cx="1103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cs typeface="Calibri"/>
            </a:endParaRPr>
          </a:p>
        </p:txBody>
      </p:sp>
      <p:sp>
        <p:nvSpPr>
          <p:cNvPr id="8" name="TextBox 7">
            <a:extLst>
              <a:ext uri="{FF2B5EF4-FFF2-40B4-BE49-F238E27FC236}">
                <a16:creationId xmlns:a16="http://schemas.microsoft.com/office/drawing/2014/main" id="{D4FC4960-CD0C-5277-F43B-4381F70EB8C8}"/>
              </a:ext>
            </a:extLst>
          </p:cNvPr>
          <p:cNvSpPr txBox="1"/>
          <p:nvPr/>
        </p:nvSpPr>
        <p:spPr>
          <a:xfrm>
            <a:off x="223007" y="4193716"/>
            <a:ext cx="10777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a:cs typeface="Calibri"/>
            </a:endParaRPr>
          </a:p>
        </p:txBody>
      </p:sp>
      <p:sp>
        <p:nvSpPr>
          <p:cNvPr id="11" name="TextBox 10">
            <a:extLst>
              <a:ext uri="{FF2B5EF4-FFF2-40B4-BE49-F238E27FC236}">
                <a16:creationId xmlns:a16="http://schemas.microsoft.com/office/drawing/2014/main" id="{463EC4EC-BBC0-1914-309F-8E0ED0F4B7A9}"/>
              </a:ext>
            </a:extLst>
          </p:cNvPr>
          <p:cNvSpPr txBox="1"/>
          <p:nvPr/>
        </p:nvSpPr>
        <p:spPr>
          <a:xfrm>
            <a:off x="239301" y="1394603"/>
            <a:ext cx="1140969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err="1">
                <a:cs typeface="Calibri"/>
              </a:rPr>
              <a:t>Safety_Score</a:t>
            </a:r>
            <a:endParaRPr lang="en-US">
              <a:cs typeface="Calibri"/>
            </a:endParaRPr>
          </a:p>
          <a:p>
            <a:pPr marL="742950" lvl="1" indent="-285750">
              <a:buFont typeface="Arial"/>
              <a:buChar char="•"/>
            </a:pPr>
            <a:r>
              <a:rPr lang="en-US">
                <a:cs typeface="Calibri"/>
              </a:rPr>
              <a:t>For each 10 unit increase in the plane's safety score (as the score increases, the plane is deemed to be more safe for flight), the odds of a plane accident being fatal changes by a factor of </a:t>
            </a:r>
            <a:r>
              <a:rPr lang="en-US">
                <a:highlight>
                  <a:srgbClr val="C0C0C0"/>
                </a:highlight>
                <a:cs typeface="Calibri"/>
              </a:rPr>
              <a:t>e^(10*-0.058635)</a:t>
            </a:r>
            <a:r>
              <a:rPr lang="en-US">
                <a:cs typeface="Calibri"/>
              </a:rPr>
              <a:t>, or rather decreases by a factor of around 0.556.</a:t>
            </a:r>
          </a:p>
        </p:txBody>
      </p:sp>
      <p:sp>
        <p:nvSpPr>
          <p:cNvPr id="13" name="TextBox 12">
            <a:extLst>
              <a:ext uri="{FF2B5EF4-FFF2-40B4-BE49-F238E27FC236}">
                <a16:creationId xmlns:a16="http://schemas.microsoft.com/office/drawing/2014/main" id="{4BB772FC-1FEB-B6A0-2D3D-12A5902EC088}"/>
              </a:ext>
            </a:extLst>
          </p:cNvPr>
          <p:cNvSpPr txBox="1"/>
          <p:nvPr/>
        </p:nvSpPr>
        <p:spPr>
          <a:xfrm>
            <a:off x="243456" y="2545751"/>
            <a:ext cx="115103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ea typeface="+mn-lt"/>
                <a:cs typeface="+mn-lt"/>
              </a:rPr>
              <a:t>Days_Since_Inspection</a:t>
            </a:r>
          </a:p>
          <a:p>
            <a:pPr marL="742950" lvl="1" indent="-285750">
              <a:buFont typeface="Arial,Sans-Serif"/>
              <a:buChar char="•"/>
            </a:pPr>
            <a:r>
              <a:rPr lang="en-US">
                <a:ea typeface="+mn-lt"/>
                <a:cs typeface="+mn-lt"/>
              </a:rPr>
              <a:t>For each 1 unit increase in the number of days since the plane was last inspected, the odds of a plane accident being fatal changes by a factor of </a:t>
            </a:r>
            <a:r>
              <a:rPr lang="en-US">
                <a:highlight>
                  <a:srgbClr val="C0C0C0"/>
                </a:highlight>
                <a:ea typeface="+mn-lt"/>
                <a:cs typeface="+mn-lt"/>
              </a:rPr>
              <a:t>e^-0.198699,</a:t>
            </a:r>
            <a:r>
              <a:rPr lang="en-US">
                <a:ea typeface="+mn-lt"/>
                <a:cs typeface="+mn-lt"/>
              </a:rPr>
              <a:t> or rather decreases by a factor of around 0.82.</a:t>
            </a:r>
          </a:p>
          <a:p>
            <a:pPr algn="l"/>
            <a:endParaRPr lang="en-US">
              <a:cs typeface="Calibri"/>
            </a:endParaRPr>
          </a:p>
        </p:txBody>
      </p:sp>
      <p:sp>
        <p:nvSpPr>
          <p:cNvPr id="14" name="TextBox 13">
            <a:extLst>
              <a:ext uri="{FF2B5EF4-FFF2-40B4-BE49-F238E27FC236}">
                <a16:creationId xmlns:a16="http://schemas.microsoft.com/office/drawing/2014/main" id="{FFCD61BB-1DF0-F0DB-A3EB-EB64DF5CEF07}"/>
              </a:ext>
            </a:extLst>
          </p:cNvPr>
          <p:cNvSpPr txBox="1"/>
          <p:nvPr/>
        </p:nvSpPr>
        <p:spPr>
          <a:xfrm>
            <a:off x="247290" y="3438425"/>
            <a:ext cx="11711615" cy="1506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err="1">
                <a:ea typeface="+mn-lt"/>
                <a:cs typeface="+mn-lt"/>
              </a:rPr>
              <a:t>Control_Metric</a:t>
            </a:r>
            <a:endParaRPr lang="en-US">
              <a:ea typeface="+mn-lt"/>
              <a:cs typeface="+mn-lt"/>
            </a:endParaRPr>
          </a:p>
          <a:p>
            <a:pPr marL="742950" lvl="1" indent="-285750">
              <a:buFont typeface="Arial,Sans-Serif"/>
              <a:buChar char="•"/>
            </a:pPr>
            <a:r>
              <a:rPr lang="en-US">
                <a:ea typeface="+mn-lt"/>
                <a:cs typeface="+mn-lt"/>
              </a:rPr>
              <a:t>For each 5 unit increase in the plane's control metric (as the metric increases, the pilot has more control over the plane leading up to the accident), the odds of a plane accident being fatal changes by a factor of </a:t>
            </a:r>
            <a:r>
              <a:rPr lang="en-US">
                <a:highlight>
                  <a:srgbClr val="C0C0C0"/>
                </a:highlight>
                <a:ea typeface="+mn-lt"/>
                <a:cs typeface="+mn-lt"/>
              </a:rPr>
              <a:t>e^(5*-0.014547)</a:t>
            </a:r>
            <a:r>
              <a:rPr lang="en-US">
                <a:ea typeface="+mn-lt"/>
                <a:cs typeface="+mn-lt"/>
              </a:rPr>
              <a:t>, or rather decreases by a factor of around 0.930.</a:t>
            </a:r>
          </a:p>
          <a:p>
            <a:pPr algn="l"/>
            <a:endParaRPr lang="en-US">
              <a:cs typeface="Calibri"/>
            </a:endParaRPr>
          </a:p>
        </p:txBody>
      </p:sp>
      <p:pic>
        <p:nvPicPr>
          <p:cNvPr id="15" name="Picture 15" descr="Text&#10;&#10;Description automatically generated">
            <a:extLst>
              <a:ext uri="{FF2B5EF4-FFF2-40B4-BE49-F238E27FC236}">
                <a16:creationId xmlns:a16="http://schemas.microsoft.com/office/drawing/2014/main" id="{D8763997-174E-BFE1-82EC-E4ACBC38656E}"/>
              </a:ext>
            </a:extLst>
          </p:cNvPr>
          <p:cNvPicPr>
            <a:picLocks noChangeAspect="1"/>
          </p:cNvPicPr>
          <p:nvPr/>
        </p:nvPicPr>
        <p:blipFill>
          <a:blip r:embed="rId2"/>
          <a:stretch>
            <a:fillRect/>
          </a:stretch>
        </p:blipFill>
        <p:spPr>
          <a:xfrm>
            <a:off x="1604514" y="5759916"/>
            <a:ext cx="5690558" cy="1103488"/>
          </a:xfrm>
          <a:prstGeom prst="rect">
            <a:avLst/>
          </a:prstGeom>
        </p:spPr>
      </p:pic>
      <p:sp>
        <p:nvSpPr>
          <p:cNvPr id="10" name="TextBox 9">
            <a:extLst>
              <a:ext uri="{FF2B5EF4-FFF2-40B4-BE49-F238E27FC236}">
                <a16:creationId xmlns:a16="http://schemas.microsoft.com/office/drawing/2014/main" id="{E8038F79-40B0-0D39-F188-6CDD9B78608C}"/>
              </a:ext>
            </a:extLst>
          </p:cNvPr>
          <p:cNvSpPr txBox="1"/>
          <p:nvPr/>
        </p:nvSpPr>
        <p:spPr>
          <a:xfrm>
            <a:off x="252082" y="4558901"/>
            <a:ext cx="84048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Confidence Interval</a:t>
            </a:r>
          </a:p>
          <a:p>
            <a:pPr marL="742950" lvl="1" indent="-285750">
              <a:buFont typeface="Arial"/>
              <a:buChar char="•"/>
            </a:pPr>
            <a:r>
              <a:rPr lang="en-US" err="1">
                <a:cs typeface="Calibri"/>
              </a:rPr>
              <a:t>Days_Since_Inspection</a:t>
            </a:r>
            <a:r>
              <a:rPr lang="en-US">
                <a:cs typeface="Calibri"/>
              </a:rPr>
              <a:t>: We are 95% confident that the odds of a plane accident being fatal changes by a factor between around e^-0.233 and e^-0.165 for each 1 unit increase in the number of days since the plane was last inspected.</a:t>
            </a:r>
          </a:p>
        </p:txBody>
      </p:sp>
      <p:pic>
        <p:nvPicPr>
          <p:cNvPr id="16" name="Picture 16" descr="Text&#10;&#10;Description automatically generated">
            <a:extLst>
              <a:ext uri="{FF2B5EF4-FFF2-40B4-BE49-F238E27FC236}">
                <a16:creationId xmlns:a16="http://schemas.microsoft.com/office/drawing/2014/main" id="{4E37E501-6AC0-C019-BBAE-D40EE6F4643B}"/>
              </a:ext>
            </a:extLst>
          </p:cNvPr>
          <p:cNvPicPr>
            <a:picLocks noChangeAspect="1"/>
          </p:cNvPicPr>
          <p:nvPr/>
        </p:nvPicPr>
        <p:blipFill>
          <a:blip r:embed="rId3"/>
          <a:stretch>
            <a:fillRect/>
          </a:stretch>
        </p:blipFill>
        <p:spPr>
          <a:xfrm>
            <a:off x="7283570" y="5755264"/>
            <a:ext cx="4914180" cy="1084039"/>
          </a:xfrm>
          <a:prstGeom prst="rect">
            <a:avLst/>
          </a:prstGeom>
        </p:spPr>
      </p:pic>
    </p:spTree>
    <p:extLst>
      <p:ext uri="{BB962C8B-B14F-4D97-AF65-F5344CB8AC3E}">
        <p14:creationId xmlns:p14="http://schemas.microsoft.com/office/powerpoint/2010/main" val="234983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9884-F28F-68A0-E5CF-37AF224BEAE5}"/>
              </a:ext>
            </a:extLst>
          </p:cNvPr>
          <p:cNvSpPr>
            <a:spLocks noGrp="1"/>
          </p:cNvSpPr>
          <p:nvPr>
            <p:ph type="title"/>
          </p:nvPr>
        </p:nvSpPr>
        <p:spPr>
          <a:xfrm>
            <a:off x="2643352" y="-11551"/>
            <a:ext cx="6905297" cy="1325563"/>
          </a:xfrm>
        </p:spPr>
        <p:txBody>
          <a:bodyPr/>
          <a:lstStyle/>
          <a:p>
            <a:r>
              <a:rPr lang="en-US">
                <a:cs typeface="Calibri Light"/>
              </a:rPr>
              <a:t>Takeaways</a:t>
            </a:r>
            <a:endParaRPr lang="en-US"/>
          </a:p>
        </p:txBody>
      </p:sp>
      <p:pic>
        <p:nvPicPr>
          <p:cNvPr id="10" name="Picture 9">
            <a:extLst>
              <a:ext uri="{FF2B5EF4-FFF2-40B4-BE49-F238E27FC236}">
                <a16:creationId xmlns:a16="http://schemas.microsoft.com/office/drawing/2014/main" id="{384B3907-077E-3E51-D729-4769A5C2833F}"/>
              </a:ext>
            </a:extLst>
          </p:cNvPr>
          <p:cNvPicPr>
            <a:picLocks noChangeAspect="1"/>
          </p:cNvPicPr>
          <p:nvPr/>
        </p:nvPicPr>
        <p:blipFill>
          <a:blip r:embed="rId3"/>
          <a:stretch>
            <a:fillRect/>
          </a:stretch>
        </p:blipFill>
        <p:spPr>
          <a:xfrm>
            <a:off x="1228686" y="1804625"/>
            <a:ext cx="4381500" cy="4131129"/>
          </a:xfrm>
          <a:prstGeom prst="rect">
            <a:avLst/>
          </a:prstGeom>
        </p:spPr>
      </p:pic>
      <p:pic>
        <p:nvPicPr>
          <p:cNvPr id="3" name="Picture 2">
            <a:extLst>
              <a:ext uri="{FF2B5EF4-FFF2-40B4-BE49-F238E27FC236}">
                <a16:creationId xmlns:a16="http://schemas.microsoft.com/office/drawing/2014/main" id="{8813C4F2-C93D-7E31-A68E-9ED5C1B543CE}"/>
              </a:ext>
            </a:extLst>
          </p:cNvPr>
          <p:cNvPicPr>
            <a:picLocks noChangeAspect="1"/>
          </p:cNvPicPr>
          <p:nvPr/>
        </p:nvPicPr>
        <p:blipFill>
          <a:blip r:embed="rId4"/>
          <a:stretch>
            <a:fillRect/>
          </a:stretch>
        </p:blipFill>
        <p:spPr>
          <a:xfrm>
            <a:off x="6518314" y="1774690"/>
            <a:ext cx="4445000" cy="4191000"/>
          </a:xfrm>
          <a:prstGeom prst="rect">
            <a:avLst/>
          </a:prstGeom>
        </p:spPr>
      </p:pic>
    </p:spTree>
    <p:extLst>
      <p:ext uri="{BB962C8B-B14F-4D97-AF65-F5344CB8AC3E}">
        <p14:creationId xmlns:p14="http://schemas.microsoft.com/office/powerpoint/2010/main" val="997242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E79B-6089-7CB7-D009-A8DECF6636F7}"/>
              </a:ext>
            </a:extLst>
          </p:cNvPr>
          <p:cNvSpPr>
            <a:spLocks noGrp="1"/>
          </p:cNvSpPr>
          <p:nvPr>
            <p:ph type="title"/>
          </p:nvPr>
        </p:nvSpPr>
        <p:spPr>
          <a:xfrm>
            <a:off x="2643352" y="-22309"/>
            <a:ext cx="6905297" cy="1325563"/>
          </a:xfrm>
        </p:spPr>
        <p:txBody>
          <a:bodyPr/>
          <a:lstStyle/>
          <a:p>
            <a:r>
              <a:rPr lang="en-US"/>
              <a:t>Takeaways (continued)</a:t>
            </a:r>
          </a:p>
        </p:txBody>
      </p:sp>
      <p:pic>
        <p:nvPicPr>
          <p:cNvPr id="4" name="Picture 3">
            <a:extLst>
              <a:ext uri="{FF2B5EF4-FFF2-40B4-BE49-F238E27FC236}">
                <a16:creationId xmlns:a16="http://schemas.microsoft.com/office/drawing/2014/main" id="{096252F8-A23B-B4FA-93FC-1627ACE267AC}"/>
              </a:ext>
            </a:extLst>
          </p:cNvPr>
          <p:cNvPicPr>
            <a:picLocks noChangeAspect="1"/>
          </p:cNvPicPr>
          <p:nvPr/>
        </p:nvPicPr>
        <p:blipFill>
          <a:blip r:embed="rId2"/>
          <a:stretch>
            <a:fillRect/>
          </a:stretch>
        </p:blipFill>
        <p:spPr>
          <a:xfrm>
            <a:off x="3028950" y="1474843"/>
            <a:ext cx="6134100" cy="5156200"/>
          </a:xfrm>
          <a:prstGeom prst="rect">
            <a:avLst/>
          </a:prstGeom>
        </p:spPr>
      </p:pic>
    </p:spTree>
    <p:extLst>
      <p:ext uri="{BB962C8B-B14F-4D97-AF65-F5344CB8AC3E}">
        <p14:creationId xmlns:p14="http://schemas.microsoft.com/office/powerpoint/2010/main" val="399128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2"/>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a:xfrm>
            <a:off x="1524000" y="1714331"/>
            <a:ext cx="9144000" cy="2387600"/>
          </a:xfrm>
        </p:spPr>
        <p:txBody>
          <a:bodyPr anchor="ctr"/>
          <a:lstStyle/>
          <a:p>
            <a:r>
              <a:rPr lang="en-US">
                <a:solidFill>
                  <a:srgbClr val="004477"/>
                </a:solidFill>
              </a:rPr>
              <a:t>Thank You</a:t>
            </a:r>
          </a:p>
        </p:txBody>
      </p:sp>
    </p:spTree>
    <p:extLst>
      <p:ext uri="{BB962C8B-B14F-4D97-AF65-F5344CB8AC3E}">
        <p14:creationId xmlns:p14="http://schemas.microsoft.com/office/powerpoint/2010/main" val="327466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2"/>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a:xfrm>
            <a:off x="1524000" y="1714331"/>
            <a:ext cx="9144000" cy="2387600"/>
          </a:xfrm>
        </p:spPr>
        <p:txBody>
          <a:bodyPr anchor="ctr"/>
          <a:lstStyle/>
          <a:p>
            <a:r>
              <a:rPr lang="en-US">
                <a:solidFill>
                  <a:srgbClr val="004477"/>
                </a:solidFill>
              </a:rPr>
              <a:t>Introduction to Client and Data</a:t>
            </a:r>
          </a:p>
        </p:txBody>
      </p:sp>
    </p:spTree>
    <p:extLst>
      <p:ext uri="{BB962C8B-B14F-4D97-AF65-F5344CB8AC3E}">
        <p14:creationId xmlns:p14="http://schemas.microsoft.com/office/powerpoint/2010/main" val="26497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D7CE-440A-66CE-575E-AAC7E8AFCEAB}"/>
              </a:ext>
            </a:extLst>
          </p:cNvPr>
          <p:cNvSpPr>
            <a:spLocks noGrp="1"/>
          </p:cNvSpPr>
          <p:nvPr>
            <p:ph type="title"/>
          </p:nvPr>
        </p:nvSpPr>
        <p:spPr>
          <a:xfrm>
            <a:off x="2643352" y="-21516"/>
            <a:ext cx="6905297" cy="1325563"/>
          </a:xfrm>
        </p:spPr>
        <p:txBody>
          <a:bodyPr/>
          <a:lstStyle/>
          <a:p>
            <a:r>
              <a:rPr lang="en-US"/>
              <a:t>Dataset</a:t>
            </a:r>
          </a:p>
        </p:txBody>
      </p:sp>
      <p:sp>
        <p:nvSpPr>
          <p:cNvPr id="3" name="Content Placeholder 2">
            <a:extLst>
              <a:ext uri="{FF2B5EF4-FFF2-40B4-BE49-F238E27FC236}">
                <a16:creationId xmlns:a16="http://schemas.microsoft.com/office/drawing/2014/main" id="{A5222135-789F-6034-6643-CA5BED567086}"/>
              </a:ext>
            </a:extLst>
          </p:cNvPr>
          <p:cNvSpPr>
            <a:spLocks noGrp="1"/>
          </p:cNvSpPr>
          <p:nvPr>
            <p:ph idx="1"/>
          </p:nvPr>
        </p:nvSpPr>
        <p:spPr/>
        <p:txBody>
          <a:bodyPr vert="horz" lIns="91440" tIns="45720" rIns="91440" bIns="45720" rtlCol="0" anchor="t">
            <a:normAutofit/>
          </a:bodyPr>
          <a:lstStyle/>
          <a:p>
            <a:r>
              <a:rPr lang="en-US"/>
              <a:t>Airplane accidents severity </a:t>
            </a:r>
            <a:r>
              <a:rPr lang="en-US">
                <a:hlinkClick r:id="rId3"/>
              </a:rPr>
              <a:t>dataset</a:t>
            </a:r>
            <a:endParaRPr lang="en-US"/>
          </a:p>
          <a:p>
            <a:pPr lvl="1"/>
            <a:r>
              <a:rPr lang="en-US"/>
              <a:t>Author: Abilash </a:t>
            </a:r>
            <a:r>
              <a:rPr lang="en-US" err="1"/>
              <a:t>Cheruvathur</a:t>
            </a:r>
            <a:endParaRPr lang="en-US" err="1">
              <a:cs typeface="Calibri"/>
            </a:endParaRPr>
          </a:p>
          <a:p>
            <a:pPr lvl="1"/>
            <a:r>
              <a:rPr lang="en-US"/>
              <a:t>Source: Kaggle</a:t>
            </a:r>
            <a:endParaRPr lang="en-US">
              <a:cs typeface="Calibri"/>
            </a:endParaRPr>
          </a:p>
          <a:p>
            <a:pPr lvl="1"/>
            <a:endParaRPr lang="en-US"/>
          </a:p>
          <a:p>
            <a:r>
              <a:rPr lang="en-US"/>
              <a:t>Provides different factors recorded during plane crashes</a:t>
            </a:r>
            <a:endParaRPr lang="en-US">
              <a:cs typeface="Calibri"/>
            </a:endParaRPr>
          </a:p>
          <a:p>
            <a:pPr marL="457200" lvl="1" indent="0">
              <a:buNone/>
            </a:pPr>
            <a:endParaRPr lang="en-US"/>
          </a:p>
          <a:p>
            <a:endParaRPr lang="en-US">
              <a:cs typeface="Calibri"/>
            </a:endParaRPr>
          </a:p>
          <a:p>
            <a:r>
              <a:rPr lang="en-US">
                <a:cs typeface="Calibri"/>
              </a:rPr>
              <a:t>Client: University Aviation Professor </a:t>
            </a:r>
          </a:p>
        </p:txBody>
      </p:sp>
    </p:spTree>
    <p:extLst>
      <p:ext uri="{BB962C8B-B14F-4D97-AF65-F5344CB8AC3E}">
        <p14:creationId xmlns:p14="http://schemas.microsoft.com/office/powerpoint/2010/main" val="366348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7152-31A9-653E-5AF5-291D3D884AB3}"/>
              </a:ext>
            </a:extLst>
          </p:cNvPr>
          <p:cNvSpPr>
            <a:spLocks noGrp="1"/>
          </p:cNvSpPr>
          <p:nvPr>
            <p:ph type="title"/>
          </p:nvPr>
        </p:nvSpPr>
        <p:spPr>
          <a:xfrm>
            <a:off x="2643352" y="-21516"/>
            <a:ext cx="6905297" cy="1325563"/>
          </a:xfrm>
        </p:spPr>
        <p:txBody>
          <a:bodyPr/>
          <a:lstStyle/>
          <a:p>
            <a:r>
              <a:rPr lang="en-US"/>
              <a:t>Research Question</a:t>
            </a:r>
          </a:p>
        </p:txBody>
      </p:sp>
      <p:sp>
        <p:nvSpPr>
          <p:cNvPr id="3" name="Content Placeholder 2">
            <a:extLst>
              <a:ext uri="{FF2B5EF4-FFF2-40B4-BE49-F238E27FC236}">
                <a16:creationId xmlns:a16="http://schemas.microsoft.com/office/drawing/2014/main" id="{00AEF947-6161-05F3-3767-3AEFECD6A212}"/>
              </a:ext>
            </a:extLst>
          </p:cNvPr>
          <p:cNvSpPr>
            <a:spLocks noGrp="1"/>
          </p:cNvSpPr>
          <p:nvPr>
            <p:ph idx="1"/>
          </p:nvPr>
        </p:nvSpPr>
        <p:spPr>
          <a:xfrm>
            <a:off x="2643352" y="2622884"/>
            <a:ext cx="7066547" cy="2765068"/>
          </a:xfrm>
          <a:solidFill>
            <a:schemeClr val="bg1"/>
          </a:solidFill>
          <a:ln>
            <a:solidFill>
              <a:srgbClr val="004477"/>
            </a:solidFill>
          </a:ln>
        </p:spPr>
        <p:txBody>
          <a:bodyPr anchor="ctr"/>
          <a:lstStyle/>
          <a:p>
            <a:pPr marL="0" indent="0" algn="ctr">
              <a:buNone/>
            </a:pPr>
            <a:r>
              <a:rPr lang="en-US"/>
              <a:t>This project aims to investigate the model most effective at predicting the likelihood of the severity of a plane accident (1 representing fatal accident and 0 representing otherwise)</a:t>
            </a:r>
          </a:p>
        </p:txBody>
      </p:sp>
    </p:spTree>
    <p:extLst>
      <p:ext uri="{BB962C8B-B14F-4D97-AF65-F5344CB8AC3E}">
        <p14:creationId xmlns:p14="http://schemas.microsoft.com/office/powerpoint/2010/main" val="14394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A892-38BD-3DA4-453D-69CCA450CE4F}"/>
              </a:ext>
            </a:extLst>
          </p:cNvPr>
          <p:cNvSpPr>
            <a:spLocks noGrp="1"/>
          </p:cNvSpPr>
          <p:nvPr>
            <p:ph type="title"/>
          </p:nvPr>
        </p:nvSpPr>
        <p:spPr>
          <a:xfrm>
            <a:off x="2557088" y="-29853"/>
            <a:ext cx="6905297" cy="1325563"/>
          </a:xfrm>
        </p:spPr>
        <p:txBody>
          <a:bodyPr/>
          <a:lstStyle/>
          <a:p>
            <a:r>
              <a:rPr lang="en-US"/>
              <a:t>At a Glance</a:t>
            </a:r>
          </a:p>
        </p:txBody>
      </p:sp>
      <p:pic>
        <p:nvPicPr>
          <p:cNvPr id="5" name="Content Placeholder 4" descr="Table&#10;&#10;Description automatically generated">
            <a:extLst>
              <a:ext uri="{FF2B5EF4-FFF2-40B4-BE49-F238E27FC236}">
                <a16:creationId xmlns:a16="http://schemas.microsoft.com/office/drawing/2014/main" id="{4638287B-11E2-7E60-D9BC-884F144ABD96}"/>
              </a:ext>
            </a:extLst>
          </p:cNvPr>
          <p:cNvPicPr>
            <a:picLocks noGrp="1" noChangeAspect="1"/>
          </p:cNvPicPr>
          <p:nvPr>
            <p:ph idx="1"/>
          </p:nvPr>
        </p:nvPicPr>
        <p:blipFill rotWithShape="1">
          <a:blip r:embed="rId3"/>
          <a:srcRect b="2692"/>
          <a:stretch/>
        </p:blipFill>
        <p:spPr>
          <a:xfrm>
            <a:off x="696462" y="1774694"/>
            <a:ext cx="10466367" cy="1781936"/>
          </a:xfrm>
        </p:spPr>
      </p:pic>
      <p:pic>
        <p:nvPicPr>
          <p:cNvPr id="7" name="Picture 6" descr="Table&#10;&#10;Description automatically generated">
            <a:extLst>
              <a:ext uri="{FF2B5EF4-FFF2-40B4-BE49-F238E27FC236}">
                <a16:creationId xmlns:a16="http://schemas.microsoft.com/office/drawing/2014/main" id="{E46E4F08-268D-A4B7-DE7D-89ABC7403B34}"/>
              </a:ext>
            </a:extLst>
          </p:cNvPr>
          <p:cNvPicPr>
            <a:picLocks noChangeAspect="1"/>
          </p:cNvPicPr>
          <p:nvPr/>
        </p:nvPicPr>
        <p:blipFill rotWithShape="1">
          <a:blip r:embed="rId4"/>
          <a:srcRect/>
          <a:stretch/>
        </p:blipFill>
        <p:spPr>
          <a:xfrm>
            <a:off x="696462" y="3917278"/>
            <a:ext cx="10466367" cy="1948145"/>
          </a:xfrm>
          <a:prstGeom prst="rect">
            <a:avLst/>
          </a:prstGeom>
        </p:spPr>
      </p:pic>
    </p:spTree>
    <p:extLst>
      <p:ext uri="{BB962C8B-B14F-4D97-AF65-F5344CB8AC3E}">
        <p14:creationId xmlns:p14="http://schemas.microsoft.com/office/powerpoint/2010/main" val="4132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t>Variables</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58336" y="1531106"/>
            <a:ext cx="4279900" cy="5046461"/>
          </a:xfrm>
          <a:solidFill>
            <a:schemeClr val="bg1"/>
          </a:solidFill>
          <a:ln>
            <a:solidFill>
              <a:srgbClr val="004477"/>
            </a:solidFill>
          </a:ln>
        </p:spPr>
        <p:txBody>
          <a:bodyPr vert="horz" lIns="91440" tIns="45720" rIns="91440" bIns="45720" rtlCol="0" anchor="t">
            <a:noAutofit/>
          </a:bodyPr>
          <a:lstStyle/>
          <a:p>
            <a:r>
              <a:rPr lang="en-US" sz="3500">
                <a:cs typeface="Calibri"/>
              </a:rPr>
              <a:t>Explanatory variables</a:t>
            </a:r>
          </a:p>
          <a:p>
            <a:r>
              <a:rPr lang="en-US" sz="2400">
                <a:cs typeface="Calibri"/>
              </a:rPr>
              <a:t>Violations </a:t>
            </a:r>
          </a:p>
          <a:p>
            <a:r>
              <a:rPr lang="en-US" sz="2400" err="1">
                <a:cs typeface="Calibri"/>
              </a:rPr>
              <a:t>Max_Elevation</a:t>
            </a:r>
            <a:r>
              <a:rPr lang="en-US" sz="2400">
                <a:cs typeface="Calibri"/>
              </a:rPr>
              <a:t> </a:t>
            </a:r>
          </a:p>
          <a:p>
            <a:r>
              <a:rPr lang="en-US" sz="2400" err="1">
                <a:cs typeface="Calibri"/>
              </a:rPr>
              <a:t>Cabin_Temperature</a:t>
            </a:r>
            <a:r>
              <a:rPr lang="en-US" sz="2400">
                <a:cs typeface="Calibri"/>
              </a:rPr>
              <a:t> </a:t>
            </a:r>
          </a:p>
          <a:p>
            <a:r>
              <a:rPr lang="en-US" sz="2400" err="1">
                <a:cs typeface="Calibri"/>
              </a:rPr>
              <a:t>Turbulence_In_gforces</a:t>
            </a:r>
            <a:r>
              <a:rPr lang="en-US" sz="2400">
                <a:cs typeface="Calibri"/>
              </a:rPr>
              <a:t> </a:t>
            </a:r>
          </a:p>
          <a:p>
            <a:r>
              <a:rPr lang="en-US" sz="2400" err="1">
                <a:cs typeface="Calibri"/>
              </a:rPr>
              <a:t>Total_Safety_Complaints</a:t>
            </a:r>
            <a:r>
              <a:rPr lang="en-US" sz="2400">
                <a:cs typeface="Calibri"/>
              </a:rPr>
              <a:t> </a:t>
            </a:r>
          </a:p>
          <a:p>
            <a:r>
              <a:rPr lang="en-US" sz="2400" err="1">
                <a:cs typeface="Calibri"/>
              </a:rPr>
              <a:t>Days_Since_Inpsection</a:t>
            </a:r>
            <a:r>
              <a:rPr lang="en-US" sz="2400">
                <a:cs typeface="Calibri"/>
              </a:rPr>
              <a:t> </a:t>
            </a:r>
          </a:p>
          <a:p>
            <a:r>
              <a:rPr lang="en-US" sz="2400" err="1">
                <a:cs typeface="Calibri"/>
              </a:rPr>
              <a:t>Adverse_Weather_Metric</a:t>
            </a:r>
            <a:endParaRPr lang="en-US" sz="2400">
              <a:cs typeface="Calibri"/>
            </a:endParaRPr>
          </a:p>
          <a:p>
            <a:r>
              <a:rPr lang="en-US" sz="2400" err="1">
                <a:cs typeface="Calibri"/>
              </a:rPr>
              <a:t>Safety_Score</a:t>
            </a:r>
            <a:r>
              <a:rPr lang="en-US" sz="2400">
                <a:cs typeface="Calibri"/>
              </a:rPr>
              <a:t> </a:t>
            </a:r>
          </a:p>
          <a:p>
            <a:r>
              <a:rPr lang="en-US" sz="2400" err="1">
                <a:cs typeface="Calibri"/>
              </a:rPr>
              <a:t>Control_Metric</a:t>
            </a:r>
            <a:endParaRPr lang="en-US" sz="2400">
              <a:cs typeface="Calibri"/>
            </a:endParaRPr>
          </a:p>
          <a:p>
            <a:endParaRPr lang="en-US">
              <a:cs typeface="Calibri"/>
            </a:endParaRPr>
          </a:p>
          <a:p>
            <a:pPr marL="457200" lvl="1" indent="0">
              <a:buNone/>
            </a:pPr>
            <a:endParaRPr lang="en-US" sz="2000">
              <a:cs typeface="Calibri"/>
            </a:endParaRPr>
          </a:p>
        </p:txBody>
      </p:sp>
      <p:sp>
        <p:nvSpPr>
          <p:cNvPr id="5" name="TextBox 4">
            <a:extLst>
              <a:ext uri="{FF2B5EF4-FFF2-40B4-BE49-F238E27FC236}">
                <a16:creationId xmlns:a16="http://schemas.microsoft.com/office/drawing/2014/main" id="{7F2A7B1E-F3F1-29A6-8BBF-07959D0F7942}"/>
              </a:ext>
            </a:extLst>
          </p:cNvPr>
          <p:cNvSpPr txBox="1"/>
          <p:nvPr/>
        </p:nvSpPr>
        <p:spPr>
          <a:xfrm>
            <a:off x="6096000" y="1531106"/>
            <a:ext cx="5586805" cy="3508653"/>
          </a:xfrm>
          <a:prstGeom prst="rect">
            <a:avLst/>
          </a:prstGeom>
          <a:solidFill>
            <a:schemeClr val="bg1"/>
          </a:solidFill>
          <a:ln>
            <a:solidFill>
              <a:srgbClr val="004477"/>
            </a:solidFill>
          </a:ln>
        </p:spPr>
        <p:txBody>
          <a:bodyPr wrap="square" rtlCol="0">
            <a:spAutoFit/>
          </a:bodyPr>
          <a:lstStyle/>
          <a:p>
            <a:pPr marL="457200" indent="-457200">
              <a:buFont typeface="Arial" panose="020B0604020202020204" pitchFamily="34" charset="0"/>
              <a:buChar char="•"/>
            </a:pPr>
            <a:r>
              <a:rPr lang="en-US" sz="3000">
                <a:cs typeface="Calibri"/>
              </a:rPr>
              <a:t>Predictor variable</a:t>
            </a:r>
          </a:p>
          <a:p>
            <a:pPr marL="457200" indent="-457200">
              <a:buFont typeface="Arial" panose="020B0604020202020204" pitchFamily="34" charset="0"/>
              <a:buChar char="•"/>
            </a:pPr>
            <a:r>
              <a:rPr lang="en-US" sz="2400" err="1">
                <a:cs typeface="Calibri"/>
              </a:rPr>
              <a:t>Severity_Binary</a:t>
            </a:r>
            <a:r>
              <a:rPr lang="en-US" sz="2400">
                <a:cs typeface="Calibri"/>
              </a:rPr>
              <a:t> </a:t>
            </a:r>
          </a:p>
          <a:p>
            <a:pPr marL="914400" lvl="1" indent="-457200">
              <a:buFont typeface="Arial" panose="020B0604020202020204" pitchFamily="34" charset="0"/>
              <a:buChar char="•"/>
            </a:pPr>
            <a:r>
              <a:rPr lang="en-US" sz="2100">
                <a:cs typeface="Calibri"/>
              </a:rPr>
              <a:t>"Yes" if the plane accident was fatal </a:t>
            </a:r>
          </a:p>
          <a:p>
            <a:pPr marL="914400" lvl="1" indent="-457200">
              <a:buFont typeface="Arial" panose="020B0604020202020204" pitchFamily="34" charset="0"/>
              <a:buChar char="•"/>
            </a:pPr>
            <a:r>
              <a:rPr lang="en-US" sz="2100">
                <a:cs typeface="Calibri"/>
              </a:rPr>
              <a:t>"No" otherwise; used for predictive modeling</a:t>
            </a:r>
          </a:p>
          <a:p>
            <a:pPr marL="457200" indent="-457200">
              <a:buFont typeface="Arial" panose="020B0604020202020204" pitchFamily="34" charset="0"/>
              <a:buChar char="•"/>
            </a:pPr>
            <a:r>
              <a:rPr lang="en-US" sz="2400">
                <a:cs typeface="Calibri"/>
              </a:rPr>
              <a:t>Severity_Binary_2 </a:t>
            </a:r>
          </a:p>
          <a:p>
            <a:pPr marL="914400" lvl="1" indent="-457200">
              <a:buFont typeface="Arial" panose="020B0604020202020204" pitchFamily="34" charset="0"/>
              <a:buChar char="•"/>
            </a:pPr>
            <a:r>
              <a:rPr lang="en-US" sz="2100">
                <a:cs typeface="Calibri"/>
              </a:rPr>
              <a:t>1 if the plane accident was fatal </a:t>
            </a:r>
          </a:p>
          <a:p>
            <a:pPr marL="914400" lvl="1" indent="-457200">
              <a:buFont typeface="Arial" panose="020B0604020202020204" pitchFamily="34" charset="0"/>
              <a:buChar char="•"/>
            </a:pPr>
            <a:r>
              <a:rPr lang="en-US" sz="2100">
                <a:cs typeface="Calibri"/>
              </a:rPr>
              <a:t>0 otherwise; used for descriptive modeling</a:t>
            </a:r>
          </a:p>
          <a:p>
            <a:endParaRPr lang="en-US"/>
          </a:p>
        </p:txBody>
      </p:sp>
    </p:spTree>
    <p:extLst>
      <p:ext uri="{BB962C8B-B14F-4D97-AF65-F5344CB8AC3E}">
        <p14:creationId xmlns:p14="http://schemas.microsoft.com/office/powerpoint/2010/main" val="161462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71A5-59E2-B002-424B-04474026F6C1}"/>
              </a:ext>
            </a:extLst>
          </p:cNvPr>
          <p:cNvSpPr>
            <a:spLocks noGrp="1"/>
          </p:cNvSpPr>
          <p:nvPr>
            <p:ph type="title"/>
          </p:nvPr>
        </p:nvSpPr>
        <p:spPr>
          <a:xfrm>
            <a:off x="2557088" y="2219"/>
            <a:ext cx="6905297" cy="1325563"/>
          </a:xfrm>
        </p:spPr>
        <p:txBody>
          <a:bodyPr/>
          <a:lstStyle/>
          <a:p>
            <a:r>
              <a:rPr lang="en-US">
                <a:cs typeface="Calibri Light"/>
              </a:rPr>
              <a:t>Cleaning and Preparation</a:t>
            </a:r>
          </a:p>
        </p:txBody>
      </p:sp>
      <p:sp>
        <p:nvSpPr>
          <p:cNvPr id="3" name="Content Placeholder 2">
            <a:extLst>
              <a:ext uri="{FF2B5EF4-FFF2-40B4-BE49-F238E27FC236}">
                <a16:creationId xmlns:a16="http://schemas.microsoft.com/office/drawing/2014/main" id="{C002C105-96B2-6102-47C8-F1E7079E1B9F}"/>
              </a:ext>
            </a:extLst>
          </p:cNvPr>
          <p:cNvSpPr>
            <a:spLocks noGrp="1"/>
          </p:cNvSpPr>
          <p:nvPr>
            <p:ph idx="1"/>
          </p:nvPr>
        </p:nvSpPr>
        <p:spPr>
          <a:xfrm>
            <a:off x="119333" y="1427830"/>
            <a:ext cx="10515600" cy="1488077"/>
          </a:xfrm>
        </p:spPr>
        <p:txBody>
          <a:bodyPr vert="horz" lIns="91440" tIns="45720" rIns="91440" bIns="45720" rtlCol="0" anchor="t">
            <a:noAutofit/>
          </a:bodyPr>
          <a:lstStyle/>
          <a:p>
            <a:r>
              <a:rPr lang="en-US" sz="2000">
                <a:ea typeface="+mn-lt"/>
                <a:cs typeface="+mn-lt"/>
              </a:rPr>
              <a:t>Removed</a:t>
            </a:r>
            <a:r>
              <a:rPr lang="en-US" sz="2000">
                <a:cs typeface="Calibri"/>
              </a:rPr>
              <a:t> a couple unnecessary variables</a:t>
            </a:r>
          </a:p>
          <a:p>
            <a:r>
              <a:rPr lang="en-US" sz="2000">
                <a:ea typeface="+mn-lt"/>
                <a:cs typeface="+mn-lt"/>
              </a:rPr>
              <a:t>Checked for missing values</a:t>
            </a:r>
          </a:p>
          <a:p>
            <a:r>
              <a:rPr lang="en-US" sz="2000">
                <a:ea typeface="+mn-lt"/>
                <a:cs typeface="+mn-lt"/>
              </a:rPr>
              <a:t>Created </a:t>
            </a:r>
            <a:r>
              <a:rPr lang="en-US" sz="2000" err="1">
                <a:ea typeface="+mn-lt"/>
                <a:cs typeface="+mn-lt"/>
              </a:rPr>
              <a:t>Severity_Binary</a:t>
            </a:r>
            <a:r>
              <a:rPr lang="en-US" sz="2000">
                <a:ea typeface="+mn-lt"/>
                <a:cs typeface="+mn-lt"/>
              </a:rPr>
              <a:t> (Target variable)</a:t>
            </a:r>
            <a:endParaRPr lang="en-US" sz="2000">
              <a:cs typeface="Calibri"/>
            </a:endParaRPr>
          </a:p>
          <a:p>
            <a:pPr marL="800100" lvl="1" indent="-342900">
              <a:lnSpc>
                <a:spcPct val="100000"/>
              </a:lnSpc>
              <a:spcBef>
                <a:spcPts val="0"/>
              </a:spcBef>
              <a:buFont typeface="Arial,Sans-Serif" panose="020B0604020202020204" pitchFamily="34" charset="0"/>
            </a:pPr>
            <a:r>
              <a:rPr lang="en-US" sz="2000">
                <a:ea typeface="+mn-lt"/>
                <a:cs typeface="+mn-lt"/>
              </a:rPr>
              <a:t>"Yes" for any accident containing a fatality; "No" otherwise.</a:t>
            </a:r>
            <a:endParaRPr lang="en-US" sz="2000"/>
          </a:p>
          <a:p>
            <a:pPr lvl="1"/>
            <a:endParaRPr lang="en-US">
              <a:cs typeface="Calibri"/>
            </a:endParaRPr>
          </a:p>
          <a:p>
            <a:pPr lvl="1"/>
            <a:endParaRPr lang="en-US">
              <a:cs typeface="Calibri"/>
            </a:endParaRPr>
          </a:p>
          <a:p>
            <a:pPr lvl="1"/>
            <a:endParaRPr lang="en-US">
              <a:cs typeface="Calibri"/>
            </a:endParaRPr>
          </a:p>
        </p:txBody>
      </p:sp>
      <p:sp>
        <p:nvSpPr>
          <p:cNvPr id="5" name="TextBox 4">
            <a:extLst>
              <a:ext uri="{FF2B5EF4-FFF2-40B4-BE49-F238E27FC236}">
                <a16:creationId xmlns:a16="http://schemas.microsoft.com/office/drawing/2014/main" id="{730F842B-4D8F-9F5D-3437-B7B656FA8F1A}"/>
              </a:ext>
            </a:extLst>
          </p:cNvPr>
          <p:cNvSpPr txBox="1"/>
          <p:nvPr/>
        </p:nvSpPr>
        <p:spPr>
          <a:xfrm>
            <a:off x="224607" y="4716732"/>
            <a:ext cx="11192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cs typeface="Calibri" panose="020F0502020204030204"/>
            </a:endParaRPr>
          </a:p>
        </p:txBody>
      </p:sp>
      <p:pic>
        <p:nvPicPr>
          <p:cNvPr id="7" name="Picture 7" descr="Text&#10;&#10;Description automatically generated">
            <a:extLst>
              <a:ext uri="{FF2B5EF4-FFF2-40B4-BE49-F238E27FC236}">
                <a16:creationId xmlns:a16="http://schemas.microsoft.com/office/drawing/2014/main" id="{078E5FD0-66C2-98A6-C4D0-EF5639543B89}"/>
              </a:ext>
            </a:extLst>
          </p:cNvPr>
          <p:cNvPicPr>
            <a:picLocks noChangeAspect="1"/>
          </p:cNvPicPr>
          <p:nvPr/>
        </p:nvPicPr>
        <p:blipFill>
          <a:blip r:embed="rId2"/>
          <a:stretch>
            <a:fillRect/>
          </a:stretch>
        </p:blipFill>
        <p:spPr>
          <a:xfrm>
            <a:off x="1800085" y="3317978"/>
            <a:ext cx="8028159" cy="1481344"/>
          </a:xfrm>
          <a:prstGeom prst="rect">
            <a:avLst/>
          </a:prstGeom>
        </p:spPr>
      </p:pic>
      <p:pic>
        <p:nvPicPr>
          <p:cNvPr id="8" name="Picture 8" descr="Text&#10;&#10;Description automatically generated">
            <a:extLst>
              <a:ext uri="{FF2B5EF4-FFF2-40B4-BE49-F238E27FC236}">
                <a16:creationId xmlns:a16="http://schemas.microsoft.com/office/drawing/2014/main" id="{F433A2B2-2C73-6171-C14A-7CC62594B7D1}"/>
              </a:ext>
            </a:extLst>
          </p:cNvPr>
          <p:cNvPicPr>
            <a:picLocks noChangeAspect="1"/>
          </p:cNvPicPr>
          <p:nvPr/>
        </p:nvPicPr>
        <p:blipFill>
          <a:blip r:embed="rId3"/>
          <a:stretch>
            <a:fillRect/>
          </a:stretch>
        </p:blipFill>
        <p:spPr>
          <a:xfrm>
            <a:off x="902387" y="5176573"/>
            <a:ext cx="9833996" cy="1003000"/>
          </a:xfrm>
          <a:prstGeom prst="rect">
            <a:avLst/>
          </a:prstGeom>
        </p:spPr>
      </p:pic>
    </p:spTree>
    <p:extLst>
      <p:ext uri="{BB962C8B-B14F-4D97-AF65-F5344CB8AC3E}">
        <p14:creationId xmlns:p14="http://schemas.microsoft.com/office/powerpoint/2010/main" val="38535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D4667-A37A-DD1C-F13F-D35C9D0DAB5F}"/>
              </a:ext>
            </a:extLst>
          </p:cNvPr>
          <p:cNvSpPr/>
          <p:nvPr/>
        </p:nvSpPr>
        <p:spPr>
          <a:xfrm>
            <a:off x="1769632" y="1122362"/>
            <a:ext cx="8563087" cy="3571539"/>
          </a:xfrm>
          <a:prstGeom prst="rect">
            <a:avLst/>
          </a:prstGeom>
          <a:solidFill>
            <a:schemeClr val="bg1"/>
          </a:solidFill>
          <a:ln>
            <a:solidFill>
              <a:srgbClr val="004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B82B-F84F-A02A-741A-CC59C80E79D8}"/>
              </a:ext>
            </a:extLst>
          </p:cNvPr>
          <p:cNvSpPr>
            <a:spLocks noGrp="1"/>
          </p:cNvSpPr>
          <p:nvPr>
            <p:ph type="ctrTitle"/>
          </p:nvPr>
        </p:nvSpPr>
        <p:spPr>
          <a:xfrm>
            <a:off x="1250830" y="1714331"/>
            <a:ext cx="9144000" cy="2387600"/>
          </a:xfrm>
        </p:spPr>
        <p:txBody>
          <a:bodyPr anchor="ctr"/>
          <a:lstStyle/>
          <a:p>
            <a:r>
              <a:rPr lang="en-US">
                <a:solidFill>
                  <a:srgbClr val="004477"/>
                </a:solidFill>
                <a:cs typeface="Calibri Light"/>
              </a:rPr>
              <a:t>Predictive Modeling</a:t>
            </a:r>
          </a:p>
        </p:txBody>
      </p:sp>
    </p:spTree>
    <p:extLst>
      <p:ext uri="{BB962C8B-B14F-4D97-AF65-F5344CB8AC3E}">
        <p14:creationId xmlns:p14="http://schemas.microsoft.com/office/powerpoint/2010/main" val="399687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6</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Fatal Airplane  Crash Analysis</vt:lpstr>
      <vt:lpstr>Agenda</vt:lpstr>
      <vt:lpstr>Introduction to Client and Data</vt:lpstr>
      <vt:lpstr>Dataset</vt:lpstr>
      <vt:lpstr>Research Question</vt:lpstr>
      <vt:lpstr>At a Glance</vt:lpstr>
      <vt:lpstr>Variables</vt:lpstr>
      <vt:lpstr>Cleaning and Preparation</vt:lpstr>
      <vt:lpstr>Predictive Modeling</vt:lpstr>
      <vt:lpstr>Baseline Random Forest</vt:lpstr>
      <vt:lpstr>Tuning/Final Forest</vt:lpstr>
      <vt:lpstr>Interpreting Results</vt:lpstr>
      <vt:lpstr>Descriptive Modeling</vt:lpstr>
      <vt:lpstr>Model Specification</vt:lpstr>
      <vt:lpstr>Determining Model</vt:lpstr>
      <vt:lpstr>Checking for Complete Separation</vt:lpstr>
      <vt:lpstr>Determining Custom Odds Ratios</vt:lpstr>
      <vt:lpstr>Lasso Regression</vt:lpstr>
      <vt:lpstr>Interpretations &amp; Takeaways</vt:lpstr>
      <vt:lpstr>Interpretations</vt:lpstr>
      <vt:lpstr>Takeaways</vt:lpstr>
      <vt:lpstr>Takeaways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Hildebrand</dc:creator>
  <cp:revision>2</cp:revision>
  <dcterms:created xsi:type="dcterms:W3CDTF">2022-11-30T18:09:13Z</dcterms:created>
  <dcterms:modified xsi:type="dcterms:W3CDTF">2022-12-14T21:55:59Z</dcterms:modified>
</cp:coreProperties>
</file>