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2"/>
  </p:notesMasterIdLst>
  <p:sldIdLst>
    <p:sldId id="356" r:id="rId5"/>
    <p:sldId id="351" r:id="rId6"/>
    <p:sldId id="358" r:id="rId7"/>
    <p:sldId id="357" r:id="rId8"/>
    <p:sldId id="257" r:id="rId9"/>
    <p:sldId id="344" r:id="rId10"/>
    <p:sldId id="361" r:id="rId11"/>
    <p:sldId id="354" r:id="rId12"/>
    <p:sldId id="284" r:id="rId13"/>
    <p:sldId id="359" r:id="rId14"/>
    <p:sldId id="285" r:id="rId15"/>
    <p:sldId id="364" r:id="rId16"/>
    <p:sldId id="362" r:id="rId17"/>
    <p:sldId id="347" r:id="rId18"/>
    <p:sldId id="365" r:id="rId19"/>
    <p:sldId id="363" r:id="rId20"/>
    <p:sldId id="35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B3F37-0797-7A55-480B-2DD1A6ECCED6}" v="34" dt="2023-12-04T10:13:21.647"/>
    <p1510:client id="{31FA98E8-3DFF-0B3F-3EC2-A30237027EEB}" v="403" dt="2023-12-04T18:40:37.905"/>
    <p1510:client id="{386BEE88-E134-A884-DEE5-7435E914B894}" v="2" dt="2023-12-04T23:53:54.471"/>
    <p1510:client id="{5A72EBAC-F74E-22C0-3388-F2D40BA1CE6E}" v="194" dt="2023-12-04T14:41:11.609"/>
    <p1510:client id="{6132FB38-D54E-77B9-BE11-8B2398CE313D}" v="196" dt="2023-12-04T19:03:57.612"/>
    <p1510:client id="{6424AF68-CE1D-F8AA-D233-2E2703C0ED74}" v="186" dt="2023-12-04T10:15:28.759"/>
    <p1510:client id="{71FA5D9A-8673-2566-23D5-9D18C01D7820}" v="2" dt="2023-12-05T01:40:58.664"/>
    <p1510:client id="{9B01E9DE-9BF4-D9FC-FC96-69F95D45CA2A}" v="1" dt="2023-12-05T01:31:02.931"/>
    <p1510:client id="{AB9415AD-8ED8-0EAE-E729-41E62E46BB8E}" v="1" dt="2023-12-04T20:31:24.925"/>
    <p1510:client id="{C79981D8-8042-8AB0-6484-C248FD4FD842}" v="23" dt="2023-12-05T00:59:57.051"/>
    <p1510:client id="{CD8FE2F1-4A6C-9662-0321-85E2F971CE3B}" v="71" dt="2023-12-05T01:39:01.357"/>
    <p1510:client id="{F9D2EFCD-0574-A5C3-BBCA-7D1F3890D219}" v="302" dt="2023-12-04T18:11:42.760"/>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58" autoAdjust="0"/>
    <p:restoredTop sz="94591" autoAdjust="0"/>
  </p:normalViewPr>
  <p:slideViewPr>
    <p:cSldViewPr snapToGrid="0">
      <p:cViewPr varScale="1">
        <p:scale>
          <a:sx n="116" d="100"/>
          <a:sy n="116" d="100"/>
        </p:scale>
        <p:origin x="200" y="376"/>
      </p:cViewPr>
      <p:guideLst>
        <p:guide pos="3840"/>
        <p:guide orient="horz" pos="256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t>6</a:t>
            </a:fld>
            <a:endParaRPr lang="en-US" dirty="0"/>
          </a:p>
        </p:txBody>
      </p:sp>
    </p:spTree>
    <p:extLst>
      <p:ext uri="{BB962C8B-B14F-4D97-AF65-F5344CB8AC3E}">
        <p14:creationId xmlns:p14="http://schemas.microsoft.com/office/powerpoint/2010/main" val="189731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E557C-9E66-43F1-9F87-179A985BA47D}" type="slidenum">
              <a:rPr lang="en-US" smtClean="0"/>
              <a:t>13</a:t>
            </a:fld>
            <a:endParaRPr lang="en-US" dirty="0"/>
          </a:p>
        </p:txBody>
      </p:sp>
    </p:spTree>
    <p:extLst>
      <p:ext uri="{BB962C8B-B14F-4D97-AF65-F5344CB8AC3E}">
        <p14:creationId xmlns:p14="http://schemas.microsoft.com/office/powerpoint/2010/main" val="325837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dirty="0"/>
              <a:t>Click to edit Master subtitle style</a:t>
            </a:r>
          </a:p>
        </p:txBody>
      </p:sp>
    </p:spTree>
    <p:extLst>
      <p:ext uri="{BB962C8B-B14F-4D97-AF65-F5344CB8AC3E}">
        <p14:creationId xmlns:p14="http://schemas.microsoft.com/office/powerpoint/2010/main" val="172358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dirty="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dirty="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dirty="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dirty="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12/4/2023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12/4/2023</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12/4/2023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s-east-1.quicksight.aws.amazon.com/sn/dashboards/0046b8bd-3ad7-431b-9850-2c481dac4994/sheets/0046b8bd-3ad7-431b-9850-2c481dac4994_ae0f2a68-4aab-42f0-aa81-d48d82553f03" TargetMode="External"/><Relationship Id="rId1" Type="http://schemas.openxmlformats.org/officeDocument/2006/relationships/slideLayout" Target="../slideLayouts/slideLayout4.xml"/><Relationship Id="rId4" Type="http://schemas.openxmlformats.org/officeDocument/2006/relationships/hyperlink" Target="https://us-east-1.quicksight.aws.amazon.com/sn/dashboards/bd4f520d-2d3a-4963-91ae-36e543adf22f/views/5ecbc12d-11cf-4d48-bfd5-630a70de9296?directory_alias=noaadbprojec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ncdc.noaa.gov/cdo-web/webservices/v2#gettingStart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cdc.noaa.gov/cdo-web/webservices/v2#gettingStarted"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mind2byte.com/2016/02/conceptos-basicos-de-data-warehouse_5.html" TargetMode="External"/><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329216" y="1013552"/>
            <a:ext cx="4766784" cy="2727487"/>
          </a:xfrm>
        </p:spPr>
        <p:txBody>
          <a:bodyPr anchor="b">
            <a:normAutofit/>
          </a:bodyPr>
          <a:lstStyle/>
          <a:p>
            <a:r>
              <a:rPr lang="en-US" sz="5400" dirty="0"/>
              <a:t>Global Weather</a:t>
            </a:r>
            <a:br>
              <a:rPr lang="en-US" sz="5400" dirty="0"/>
            </a:br>
            <a:r>
              <a:rPr lang="en-US" sz="5400" dirty="0"/>
              <a:t>Repository</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441548" y="4098275"/>
            <a:ext cx="4664140" cy="1933294"/>
          </a:xfrm>
        </p:spPr>
        <p:txBody>
          <a:bodyPr vert="horz" lIns="91440" tIns="45720" rIns="91440" bIns="45720" rtlCol="0" anchor="t">
            <a:normAutofit fontScale="55000" lnSpcReduction="20000"/>
          </a:bodyPr>
          <a:lstStyle/>
          <a:p>
            <a:r>
              <a:rPr lang="en-US" sz="1800" dirty="0"/>
              <a:t>Group 8:</a:t>
            </a:r>
          </a:p>
          <a:p>
            <a:pPr marL="285750" indent="-285750">
              <a:lnSpc>
                <a:spcPct val="120000"/>
              </a:lnSpc>
              <a:buFont typeface="Wingdings" pitchFamily="2" charset="2"/>
              <a:buChar char="§"/>
            </a:pPr>
            <a:r>
              <a:rPr lang="en-US" sz="1800" dirty="0"/>
              <a:t>Aiswarya</a:t>
            </a:r>
          </a:p>
          <a:p>
            <a:pPr marL="285750" indent="-285750">
              <a:lnSpc>
                <a:spcPct val="120000"/>
              </a:lnSpc>
              <a:buFont typeface="Wingdings" pitchFamily="2" charset="2"/>
              <a:buChar char="§"/>
            </a:pPr>
            <a:r>
              <a:rPr lang="en-US" sz="1800" dirty="0"/>
              <a:t>Neha Thakur</a:t>
            </a:r>
          </a:p>
          <a:p>
            <a:pPr marL="285750" indent="-285750">
              <a:lnSpc>
                <a:spcPct val="120000"/>
              </a:lnSpc>
              <a:buFont typeface="Wingdings" pitchFamily="2" charset="2"/>
              <a:buChar char="§"/>
            </a:pPr>
            <a:r>
              <a:rPr lang="en-US" sz="1800" dirty="0"/>
              <a:t>Saumya Varshney</a:t>
            </a:r>
          </a:p>
          <a:p>
            <a:pPr marL="285750" indent="-285750">
              <a:lnSpc>
                <a:spcPct val="120000"/>
              </a:lnSpc>
              <a:buFont typeface="Wingdings" pitchFamily="2" charset="2"/>
              <a:buChar char="§"/>
            </a:pPr>
            <a:r>
              <a:rPr lang="en-US" sz="1800" dirty="0"/>
              <a:t>Shikha Singh</a:t>
            </a:r>
          </a:p>
          <a:p>
            <a:pPr marL="285750" indent="-285750">
              <a:lnSpc>
                <a:spcPct val="120000"/>
              </a:lnSpc>
              <a:buFont typeface="Wingdings" pitchFamily="2" charset="2"/>
              <a:buChar char="§"/>
            </a:pPr>
            <a:r>
              <a:rPr lang="en-US" sz="1800" dirty="0"/>
              <a:t>Sreelekha</a:t>
            </a:r>
          </a:p>
          <a:p>
            <a:endParaRPr lang="en-US" sz="1800" dirty="0"/>
          </a:p>
          <a:p>
            <a:endParaRPr lang="en-US" dirty="0"/>
          </a:p>
        </p:txBody>
      </p:sp>
      <p:pic>
        <p:nvPicPr>
          <p:cNvPr id="3" name="Picture 2" descr="NOAA and AWS expand commitment to increase access to environmental data |  AWS Public Sector Blog">
            <a:extLst>
              <a:ext uri="{FF2B5EF4-FFF2-40B4-BE49-F238E27FC236}">
                <a16:creationId xmlns:a16="http://schemas.microsoft.com/office/drawing/2014/main" id="{900E07F7-62EB-0801-770D-9A31E5AA8B9C}"/>
              </a:ext>
            </a:extLst>
          </p:cNvPr>
          <p:cNvPicPr>
            <a:picLocks noChangeAspect="1"/>
          </p:cNvPicPr>
          <p:nvPr/>
        </p:nvPicPr>
        <p:blipFill>
          <a:blip r:embed="rId2"/>
          <a:stretch>
            <a:fillRect/>
          </a:stretch>
        </p:blipFill>
        <p:spPr>
          <a:xfrm rot="5400000">
            <a:off x="6812711" y="1395323"/>
            <a:ext cx="4986068" cy="4067354"/>
          </a:xfrm>
          <a:prstGeom prst="rect">
            <a:avLst/>
          </a:prstGeom>
        </p:spPr>
      </p:pic>
    </p:spTree>
    <p:extLst>
      <p:ext uri="{BB962C8B-B14F-4D97-AF65-F5344CB8AC3E}">
        <p14:creationId xmlns:p14="http://schemas.microsoft.com/office/powerpoint/2010/main" val="34510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computer&#10;&#10;Description automatically generated">
            <a:extLst>
              <a:ext uri="{FF2B5EF4-FFF2-40B4-BE49-F238E27FC236}">
                <a16:creationId xmlns:a16="http://schemas.microsoft.com/office/drawing/2014/main" id="{B4ACE888-106E-6925-CED7-33969F92D3ED}"/>
              </a:ext>
            </a:extLst>
          </p:cNvPr>
          <p:cNvPicPr>
            <a:picLocks noGrp="1" noChangeAspect="1"/>
          </p:cNvPicPr>
          <p:nvPr>
            <p:ph idx="1"/>
          </p:nvPr>
        </p:nvPicPr>
        <p:blipFill>
          <a:blip r:embed="rId2"/>
          <a:stretch>
            <a:fillRect/>
          </a:stretch>
        </p:blipFill>
        <p:spPr>
          <a:xfrm>
            <a:off x="796491" y="2569457"/>
            <a:ext cx="5420307" cy="2251397"/>
          </a:xfrm>
          <a:noFill/>
        </p:spPr>
      </p:pic>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097280" y="942871"/>
            <a:ext cx="9617243" cy="808041"/>
          </a:xfrm>
        </p:spPr>
        <p:txBody>
          <a:bodyPr anchor="ctr">
            <a:normAutofit/>
          </a:bodyPr>
          <a:lstStyle/>
          <a:p>
            <a:pPr algn="ctr"/>
            <a:r>
              <a:rPr lang="en-US" dirty="0"/>
              <a:t>Apache Airflow</a:t>
            </a:r>
          </a:p>
        </p:txBody>
      </p:sp>
      <p:sp>
        <p:nvSpPr>
          <p:cNvPr id="7" name="TextBox 6">
            <a:extLst>
              <a:ext uri="{FF2B5EF4-FFF2-40B4-BE49-F238E27FC236}">
                <a16:creationId xmlns:a16="http://schemas.microsoft.com/office/drawing/2014/main" id="{5F0FC08B-9372-9E53-B709-E5458BB9DAD3}"/>
              </a:ext>
            </a:extLst>
          </p:cNvPr>
          <p:cNvSpPr txBox="1"/>
          <p:nvPr/>
        </p:nvSpPr>
        <p:spPr>
          <a:xfrm>
            <a:off x="1229894" y="1764631"/>
            <a:ext cx="42511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Archive data pipeline </a:t>
            </a:r>
          </a:p>
        </p:txBody>
      </p:sp>
      <p:pic>
        <p:nvPicPr>
          <p:cNvPr id="3" name="Picture 2" descr="A screenshot of a computer&#10;&#10;Description automatically generated">
            <a:extLst>
              <a:ext uri="{FF2B5EF4-FFF2-40B4-BE49-F238E27FC236}">
                <a16:creationId xmlns:a16="http://schemas.microsoft.com/office/drawing/2014/main" id="{8D8A6F9E-2CE2-417C-BF59-CE9DF4F6AE68}"/>
              </a:ext>
            </a:extLst>
          </p:cNvPr>
          <p:cNvPicPr>
            <a:picLocks noChangeAspect="1"/>
          </p:cNvPicPr>
          <p:nvPr/>
        </p:nvPicPr>
        <p:blipFill rotWithShape="1">
          <a:blip r:embed="rId3"/>
          <a:srcRect l="16852" r="-124" b="-291"/>
          <a:stretch/>
        </p:blipFill>
        <p:spPr>
          <a:xfrm>
            <a:off x="6791158" y="2569745"/>
            <a:ext cx="4497363" cy="2306722"/>
          </a:xfrm>
          <a:prstGeom prst="rect">
            <a:avLst/>
          </a:prstGeom>
        </p:spPr>
      </p:pic>
      <p:sp>
        <p:nvSpPr>
          <p:cNvPr id="4" name="TextBox 3">
            <a:extLst>
              <a:ext uri="{FF2B5EF4-FFF2-40B4-BE49-F238E27FC236}">
                <a16:creationId xmlns:a16="http://schemas.microsoft.com/office/drawing/2014/main" id="{E1A8D321-6669-8EBD-D6D7-DE9A9B9636B8}"/>
              </a:ext>
            </a:extLst>
          </p:cNvPr>
          <p:cNvSpPr txBox="1"/>
          <p:nvPr/>
        </p:nvSpPr>
        <p:spPr>
          <a:xfrm>
            <a:off x="6162843" y="3154946"/>
            <a:ext cx="7887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
            </a:r>
          </a:p>
        </p:txBody>
      </p:sp>
      <p:sp>
        <p:nvSpPr>
          <p:cNvPr id="5" name="TextBox 4">
            <a:extLst>
              <a:ext uri="{FF2B5EF4-FFF2-40B4-BE49-F238E27FC236}">
                <a16:creationId xmlns:a16="http://schemas.microsoft.com/office/drawing/2014/main" id="{74FE1AAE-60E1-A3AF-DCDC-173DF077CFB9}"/>
              </a:ext>
            </a:extLst>
          </p:cNvPr>
          <p:cNvSpPr txBox="1"/>
          <p:nvPr/>
        </p:nvSpPr>
        <p:spPr>
          <a:xfrm>
            <a:off x="6176211" y="3836737"/>
            <a:ext cx="935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
            </a:r>
          </a:p>
        </p:txBody>
      </p:sp>
    </p:spTree>
    <p:extLst>
      <p:ext uri="{BB962C8B-B14F-4D97-AF65-F5344CB8AC3E}">
        <p14:creationId xmlns:p14="http://schemas.microsoft.com/office/powerpoint/2010/main" val="46993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72091" y="921960"/>
            <a:ext cx="10047817" cy="887138"/>
          </a:xfrm>
        </p:spPr>
        <p:txBody>
          <a:bodyPr/>
          <a:lstStyle/>
          <a:p>
            <a:pPr algn="ctr"/>
            <a:r>
              <a:rPr lang="en-US" dirty="0"/>
              <a:t>Visualization</a:t>
            </a:r>
          </a:p>
        </p:txBody>
      </p:sp>
      <p:sp>
        <p:nvSpPr>
          <p:cNvPr id="2" name="TextBox 1">
            <a:extLst>
              <a:ext uri="{FF2B5EF4-FFF2-40B4-BE49-F238E27FC236}">
                <a16:creationId xmlns:a16="http://schemas.microsoft.com/office/drawing/2014/main" id="{57BED9E0-FCD5-AC70-2EC5-C1144AA364A2}"/>
              </a:ext>
            </a:extLst>
          </p:cNvPr>
          <p:cNvSpPr txBox="1"/>
          <p:nvPr/>
        </p:nvSpPr>
        <p:spPr>
          <a:xfrm>
            <a:off x="3161324" y="4437836"/>
            <a:ext cx="59475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Analysis and Visualizations on Weather Parameters </a:t>
            </a:r>
            <a:endParaRPr lang="en-US"/>
          </a:p>
        </p:txBody>
      </p:sp>
      <p:pic>
        <p:nvPicPr>
          <p:cNvPr id="5" name="Picture 4" descr="A blue and white logo&#10;&#10;Description automatically generated">
            <a:extLst>
              <a:ext uri="{FF2B5EF4-FFF2-40B4-BE49-F238E27FC236}">
                <a16:creationId xmlns:a16="http://schemas.microsoft.com/office/drawing/2014/main" id="{4F2BEC0F-8BD7-28B4-D579-A5272AAE8235}"/>
              </a:ext>
            </a:extLst>
          </p:cNvPr>
          <p:cNvPicPr>
            <a:picLocks noChangeAspect="1"/>
          </p:cNvPicPr>
          <p:nvPr/>
        </p:nvPicPr>
        <p:blipFill>
          <a:blip r:embed="rId3"/>
          <a:stretch>
            <a:fillRect/>
          </a:stretch>
        </p:blipFill>
        <p:spPr>
          <a:xfrm>
            <a:off x="3259586" y="1927167"/>
            <a:ext cx="5436092" cy="2293451"/>
          </a:xfrm>
          <a:prstGeom prst="rect">
            <a:avLst/>
          </a:prstGeom>
        </p:spPr>
      </p:pic>
      <p:sp>
        <p:nvSpPr>
          <p:cNvPr id="6" name="TextBox 5">
            <a:extLst>
              <a:ext uri="{FF2B5EF4-FFF2-40B4-BE49-F238E27FC236}">
                <a16:creationId xmlns:a16="http://schemas.microsoft.com/office/drawing/2014/main" id="{7F191D01-BC01-8B94-649F-5E22C319FA9A}"/>
              </a:ext>
            </a:extLst>
          </p:cNvPr>
          <p:cNvSpPr txBox="1"/>
          <p:nvPr/>
        </p:nvSpPr>
        <p:spPr>
          <a:xfrm>
            <a:off x="4485341" y="5015753"/>
            <a:ext cx="35425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4"/>
              </a:rPr>
              <a:t>Year wise Weather Analysis</a:t>
            </a:r>
            <a:endParaRPr lang="en-US"/>
          </a:p>
        </p:txBody>
      </p:sp>
    </p:spTree>
    <p:extLst>
      <p:ext uri="{BB962C8B-B14F-4D97-AF65-F5344CB8AC3E}">
        <p14:creationId xmlns:p14="http://schemas.microsoft.com/office/powerpoint/2010/main" val="164038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72091" y="745336"/>
            <a:ext cx="10047817" cy="887138"/>
          </a:xfrm>
        </p:spPr>
        <p:txBody>
          <a:bodyPr/>
          <a:lstStyle/>
          <a:p>
            <a:pPr algn="ctr"/>
            <a:r>
              <a:rPr lang="en-US" dirty="0"/>
              <a:t>Visual Analysis</a:t>
            </a:r>
          </a:p>
        </p:txBody>
      </p:sp>
      <p:pic>
        <p:nvPicPr>
          <p:cNvPr id="17" name="Picture 16">
            <a:extLst>
              <a:ext uri="{FF2B5EF4-FFF2-40B4-BE49-F238E27FC236}">
                <a16:creationId xmlns:a16="http://schemas.microsoft.com/office/drawing/2014/main" id="{8AD79C88-8975-FFB2-0958-917959113C67}"/>
              </a:ext>
            </a:extLst>
          </p:cNvPr>
          <p:cNvPicPr>
            <a:picLocks noChangeAspect="1"/>
          </p:cNvPicPr>
          <p:nvPr/>
        </p:nvPicPr>
        <p:blipFill>
          <a:blip r:embed="rId2"/>
          <a:stretch>
            <a:fillRect/>
          </a:stretch>
        </p:blipFill>
        <p:spPr>
          <a:xfrm>
            <a:off x="3125695" y="1565599"/>
            <a:ext cx="5985435" cy="4279627"/>
          </a:xfrm>
          <a:prstGeom prst="rect">
            <a:avLst/>
          </a:prstGeom>
        </p:spPr>
      </p:pic>
    </p:spTree>
    <p:extLst>
      <p:ext uri="{BB962C8B-B14F-4D97-AF65-F5344CB8AC3E}">
        <p14:creationId xmlns:p14="http://schemas.microsoft.com/office/powerpoint/2010/main" val="374839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1065530" y="620079"/>
            <a:ext cx="10058400" cy="1131603"/>
          </a:xfrm>
        </p:spPr>
        <p:txBody>
          <a:bodyPr/>
          <a:lstStyle/>
          <a:p>
            <a:pPr algn="ctr"/>
            <a:r>
              <a:rPr lang="en-US" dirty="0"/>
              <a:t>PREDICTIVE ANALYTICS</a:t>
            </a:r>
          </a:p>
        </p:txBody>
      </p:sp>
      <p:sp>
        <p:nvSpPr>
          <p:cNvPr id="3" name="TextBox 2">
            <a:extLst>
              <a:ext uri="{FF2B5EF4-FFF2-40B4-BE49-F238E27FC236}">
                <a16:creationId xmlns:a16="http://schemas.microsoft.com/office/drawing/2014/main" id="{55D1A0DE-6C8D-5E5D-D83B-881857D3D660}"/>
              </a:ext>
            </a:extLst>
          </p:cNvPr>
          <p:cNvSpPr txBox="1"/>
          <p:nvPr/>
        </p:nvSpPr>
        <p:spPr>
          <a:xfrm>
            <a:off x="1104089" y="3217283"/>
            <a:ext cx="9981282" cy="369332"/>
          </a:xfrm>
          <a:prstGeom prst="rect">
            <a:avLst/>
          </a:prstGeom>
          <a:noFill/>
        </p:spPr>
        <p:txBody>
          <a:bodyPr wrap="square" rtlCol="0">
            <a:spAutoFit/>
          </a:bodyPr>
          <a:lstStyle/>
          <a:p>
            <a:r>
              <a:rPr lang="en-US" dirty="0"/>
              <a:t>Final Schema for Training Data Features</a:t>
            </a:r>
          </a:p>
        </p:txBody>
      </p:sp>
      <p:graphicFrame>
        <p:nvGraphicFramePr>
          <p:cNvPr id="4" name="Table 3">
            <a:extLst>
              <a:ext uri="{FF2B5EF4-FFF2-40B4-BE49-F238E27FC236}">
                <a16:creationId xmlns:a16="http://schemas.microsoft.com/office/drawing/2014/main" id="{3D252661-21C5-0A63-C1BC-15BAFF42B8DA}"/>
              </a:ext>
            </a:extLst>
          </p:cNvPr>
          <p:cNvGraphicFramePr>
            <a:graphicFrameLocks noGrp="1"/>
          </p:cNvGraphicFramePr>
          <p:nvPr>
            <p:extLst>
              <p:ext uri="{D42A27DB-BD31-4B8C-83A1-F6EECF244321}">
                <p14:modId xmlns:p14="http://schemas.microsoft.com/office/powerpoint/2010/main" val="685802165"/>
              </p:ext>
            </p:extLst>
          </p:nvPr>
        </p:nvGraphicFramePr>
        <p:xfrm>
          <a:off x="1142624" y="3653621"/>
          <a:ext cx="10058400" cy="365760"/>
        </p:xfrm>
        <a:graphic>
          <a:graphicData uri="http://schemas.openxmlformats.org/drawingml/2006/table">
            <a:tbl>
              <a:tblPr firstRow="1" bandRow="1">
                <a:tableStyleId>{00A15C55-8517-42AA-B614-E9B94910E393}</a:tableStyleId>
              </a:tblPr>
              <a:tblGrid>
                <a:gridCol w="686154">
                  <a:extLst>
                    <a:ext uri="{9D8B030D-6E8A-4147-A177-3AD203B41FA5}">
                      <a16:colId xmlns:a16="http://schemas.microsoft.com/office/drawing/2014/main" val="3338383198"/>
                    </a:ext>
                  </a:extLst>
                </a:gridCol>
                <a:gridCol w="991518">
                  <a:extLst>
                    <a:ext uri="{9D8B030D-6E8A-4147-A177-3AD203B41FA5}">
                      <a16:colId xmlns:a16="http://schemas.microsoft.com/office/drawing/2014/main" val="1747637981"/>
                    </a:ext>
                  </a:extLst>
                </a:gridCol>
                <a:gridCol w="925417">
                  <a:extLst>
                    <a:ext uri="{9D8B030D-6E8A-4147-A177-3AD203B41FA5}">
                      <a16:colId xmlns:a16="http://schemas.microsoft.com/office/drawing/2014/main" val="2015906107"/>
                    </a:ext>
                  </a:extLst>
                </a:gridCol>
                <a:gridCol w="804231">
                  <a:extLst>
                    <a:ext uri="{9D8B030D-6E8A-4147-A177-3AD203B41FA5}">
                      <a16:colId xmlns:a16="http://schemas.microsoft.com/office/drawing/2014/main" val="3769778696"/>
                    </a:ext>
                  </a:extLst>
                </a:gridCol>
                <a:gridCol w="1575412">
                  <a:extLst>
                    <a:ext uri="{9D8B030D-6E8A-4147-A177-3AD203B41FA5}">
                      <a16:colId xmlns:a16="http://schemas.microsoft.com/office/drawing/2014/main" val="3228653795"/>
                    </a:ext>
                  </a:extLst>
                </a:gridCol>
                <a:gridCol w="1399142">
                  <a:extLst>
                    <a:ext uri="{9D8B030D-6E8A-4147-A177-3AD203B41FA5}">
                      <a16:colId xmlns:a16="http://schemas.microsoft.com/office/drawing/2014/main" val="430716329"/>
                    </a:ext>
                  </a:extLst>
                </a:gridCol>
                <a:gridCol w="1068637">
                  <a:extLst>
                    <a:ext uri="{9D8B030D-6E8A-4147-A177-3AD203B41FA5}">
                      <a16:colId xmlns:a16="http://schemas.microsoft.com/office/drawing/2014/main" val="4293065855"/>
                    </a:ext>
                  </a:extLst>
                </a:gridCol>
                <a:gridCol w="1288973">
                  <a:extLst>
                    <a:ext uri="{9D8B030D-6E8A-4147-A177-3AD203B41FA5}">
                      <a16:colId xmlns:a16="http://schemas.microsoft.com/office/drawing/2014/main" val="379828070"/>
                    </a:ext>
                  </a:extLst>
                </a:gridCol>
                <a:gridCol w="1318916">
                  <a:extLst>
                    <a:ext uri="{9D8B030D-6E8A-4147-A177-3AD203B41FA5}">
                      <a16:colId xmlns:a16="http://schemas.microsoft.com/office/drawing/2014/main" val="3501872651"/>
                    </a:ext>
                  </a:extLst>
                </a:gridCol>
              </a:tblGrid>
              <a:tr h="268384">
                <a:tc>
                  <a:txBody>
                    <a:bodyPr/>
                    <a:lstStyle/>
                    <a:p>
                      <a:r>
                        <a:rPr lang="en-US" dirty="0"/>
                        <a:t>year</a:t>
                      </a:r>
                    </a:p>
                  </a:txBody>
                  <a:tcPr/>
                </a:tc>
                <a:tc>
                  <a:txBody>
                    <a:bodyPr/>
                    <a:lstStyle/>
                    <a:p>
                      <a:r>
                        <a:rPr lang="en-US" dirty="0"/>
                        <a:t>quarter</a:t>
                      </a:r>
                    </a:p>
                  </a:txBody>
                  <a:tcPr/>
                </a:tc>
                <a:tc>
                  <a:txBody>
                    <a:bodyPr/>
                    <a:lstStyle/>
                    <a:p>
                      <a:r>
                        <a:rPr lang="en-US" dirty="0"/>
                        <a:t>month</a:t>
                      </a:r>
                    </a:p>
                  </a:txBody>
                  <a:tcPr/>
                </a:tc>
                <a:tc>
                  <a:txBody>
                    <a:bodyPr/>
                    <a:lstStyle/>
                    <a:p>
                      <a:r>
                        <a:rPr lang="en-US" dirty="0"/>
                        <a:t>week</a:t>
                      </a:r>
                    </a:p>
                  </a:txBody>
                  <a:tcPr/>
                </a:tc>
                <a:tc>
                  <a:txBody>
                    <a:bodyPr/>
                    <a:lstStyle/>
                    <a:p>
                      <a:r>
                        <a:rPr lang="en-US" dirty="0"/>
                        <a:t>day_of_year</a:t>
                      </a:r>
                    </a:p>
                  </a:txBody>
                  <a:tcPr/>
                </a:tc>
                <a:tc>
                  <a:txBody>
                    <a:bodyPr/>
                    <a:lstStyle/>
                    <a:p>
                      <a:r>
                        <a:rPr lang="en-US" dirty="0"/>
                        <a:t>leap_year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latitude</a:t>
                      </a:r>
                    </a:p>
                  </a:txBody>
                  <a:tcPr/>
                </a:tc>
                <a:tc>
                  <a:txBody>
                    <a:bodyPr/>
                    <a:lstStyle/>
                    <a:p>
                      <a:r>
                        <a:rPr lang="en-US" dirty="0"/>
                        <a:t>longitude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elevation</a:t>
                      </a:r>
                    </a:p>
                  </a:txBody>
                  <a:tcPr/>
                </a:tc>
                <a:extLst>
                  <a:ext uri="{0D108BD9-81ED-4DB2-BD59-A6C34878D82A}">
                    <a16:rowId xmlns:a16="http://schemas.microsoft.com/office/drawing/2014/main" val="2654401028"/>
                  </a:ext>
                </a:extLst>
              </a:tr>
            </a:tbl>
          </a:graphicData>
        </a:graphic>
      </p:graphicFrame>
      <p:sp>
        <p:nvSpPr>
          <p:cNvPr id="5" name="TextBox 4">
            <a:extLst>
              <a:ext uri="{FF2B5EF4-FFF2-40B4-BE49-F238E27FC236}">
                <a16:creationId xmlns:a16="http://schemas.microsoft.com/office/drawing/2014/main" id="{99EA261D-20C5-E6D4-4D37-A7979228A154}"/>
              </a:ext>
            </a:extLst>
          </p:cNvPr>
          <p:cNvSpPr txBox="1"/>
          <p:nvPr/>
        </p:nvSpPr>
        <p:spPr>
          <a:xfrm>
            <a:off x="1142624" y="4230896"/>
            <a:ext cx="10058400" cy="369332"/>
          </a:xfrm>
          <a:prstGeom prst="rect">
            <a:avLst/>
          </a:prstGeom>
          <a:noFill/>
        </p:spPr>
        <p:txBody>
          <a:bodyPr wrap="square" rtlCol="0">
            <a:spAutoFit/>
          </a:bodyPr>
          <a:lstStyle/>
          <a:p>
            <a:r>
              <a:rPr lang="en-US" dirty="0"/>
              <a:t>Final Schema for Training Data Targets</a:t>
            </a:r>
          </a:p>
        </p:txBody>
      </p:sp>
      <p:graphicFrame>
        <p:nvGraphicFramePr>
          <p:cNvPr id="7" name="Table 6">
            <a:extLst>
              <a:ext uri="{FF2B5EF4-FFF2-40B4-BE49-F238E27FC236}">
                <a16:creationId xmlns:a16="http://schemas.microsoft.com/office/drawing/2014/main" id="{F748B0FB-3BAB-7ECE-3217-790E04A44013}"/>
              </a:ext>
            </a:extLst>
          </p:cNvPr>
          <p:cNvGraphicFramePr>
            <a:graphicFrameLocks noGrp="1"/>
          </p:cNvGraphicFramePr>
          <p:nvPr>
            <p:extLst>
              <p:ext uri="{D42A27DB-BD31-4B8C-83A1-F6EECF244321}">
                <p14:modId xmlns:p14="http://schemas.microsoft.com/office/powerpoint/2010/main" val="467715592"/>
              </p:ext>
            </p:extLst>
          </p:nvPr>
        </p:nvGraphicFramePr>
        <p:xfrm>
          <a:off x="1142624" y="4681376"/>
          <a:ext cx="6436980" cy="365760"/>
        </p:xfrm>
        <a:graphic>
          <a:graphicData uri="http://schemas.openxmlformats.org/drawingml/2006/table">
            <a:tbl>
              <a:tblPr firstRow="1" bandRow="1">
                <a:tableStyleId>{00A15C55-8517-42AA-B614-E9B94910E393}</a:tableStyleId>
              </a:tblPr>
              <a:tblGrid>
                <a:gridCol w="1287396">
                  <a:extLst>
                    <a:ext uri="{9D8B030D-6E8A-4147-A177-3AD203B41FA5}">
                      <a16:colId xmlns:a16="http://schemas.microsoft.com/office/drawing/2014/main" val="3338383198"/>
                    </a:ext>
                  </a:extLst>
                </a:gridCol>
                <a:gridCol w="1287396">
                  <a:extLst>
                    <a:ext uri="{9D8B030D-6E8A-4147-A177-3AD203B41FA5}">
                      <a16:colId xmlns:a16="http://schemas.microsoft.com/office/drawing/2014/main" val="1747637981"/>
                    </a:ext>
                  </a:extLst>
                </a:gridCol>
                <a:gridCol w="1287396">
                  <a:extLst>
                    <a:ext uri="{9D8B030D-6E8A-4147-A177-3AD203B41FA5}">
                      <a16:colId xmlns:a16="http://schemas.microsoft.com/office/drawing/2014/main" val="2015906107"/>
                    </a:ext>
                  </a:extLst>
                </a:gridCol>
                <a:gridCol w="1287396">
                  <a:extLst>
                    <a:ext uri="{9D8B030D-6E8A-4147-A177-3AD203B41FA5}">
                      <a16:colId xmlns:a16="http://schemas.microsoft.com/office/drawing/2014/main" val="3769778696"/>
                    </a:ext>
                  </a:extLst>
                </a:gridCol>
                <a:gridCol w="1287396">
                  <a:extLst>
                    <a:ext uri="{9D8B030D-6E8A-4147-A177-3AD203B41FA5}">
                      <a16:colId xmlns:a16="http://schemas.microsoft.com/office/drawing/2014/main" val="3228653795"/>
                    </a:ext>
                  </a:extLst>
                </a:gridCol>
              </a:tblGrid>
              <a:tr h="243164">
                <a:tc>
                  <a:txBody>
                    <a:bodyPr/>
                    <a:lstStyle/>
                    <a:p>
                      <a:r>
                        <a:rPr lang="en-US" dirty="0"/>
                        <a:t>TMAX</a:t>
                      </a:r>
                    </a:p>
                  </a:txBody>
                  <a:tcPr/>
                </a:tc>
                <a:tc>
                  <a:txBody>
                    <a:bodyPr/>
                    <a:lstStyle/>
                    <a:p>
                      <a:r>
                        <a:rPr lang="en-US" dirty="0"/>
                        <a:t>TMIN</a:t>
                      </a:r>
                    </a:p>
                  </a:txBody>
                  <a:tcPr/>
                </a:tc>
                <a:tc>
                  <a:txBody>
                    <a:bodyPr/>
                    <a:lstStyle/>
                    <a:p>
                      <a:r>
                        <a:rPr lang="en-US" dirty="0"/>
                        <a:t>PRCP</a:t>
                      </a:r>
                    </a:p>
                  </a:txBody>
                  <a:tcPr/>
                </a:tc>
                <a:tc>
                  <a:txBody>
                    <a:bodyPr/>
                    <a:lstStyle/>
                    <a:p>
                      <a:r>
                        <a:rPr lang="en-US" dirty="0"/>
                        <a:t>SNOW</a:t>
                      </a:r>
                    </a:p>
                  </a:txBody>
                  <a:tcPr/>
                </a:tc>
                <a:tc>
                  <a:txBody>
                    <a:bodyPr/>
                    <a:lstStyle/>
                    <a:p>
                      <a:r>
                        <a:rPr lang="en-US" dirty="0"/>
                        <a:t>SNWD</a:t>
                      </a:r>
                    </a:p>
                  </a:txBody>
                  <a:tcPr/>
                </a:tc>
                <a:extLst>
                  <a:ext uri="{0D108BD9-81ED-4DB2-BD59-A6C34878D82A}">
                    <a16:rowId xmlns:a16="http://schemas.microsoft.com/office/drawing/2014/main" val="2654401028"/>
                  </a:ext>
                </a:extLst>
              </a:tr>
            </a:tbl>
          </a:graphicData>
        </a:graphic>
      </p:graphicFrame>
      <p:sp>
        <p:nvSpPr>
          <p:cNvPr id="9" name="TextBox 8">
            <a:extLst>
              <a:ext uri="{FF2B5EF4-FFF2-40B4-BE49-F238E27FC236}">
                <a16:creationId xmlns:a16="http://schemas.microsoft.com/office/drawing/2014/main" id="{919C5DFE-2028-1147-4893-B3ECBED30038}"/>
              </a:ext>
            </a:extLst>
          </p:cNvPr>
          <p:cNvSpPr txBox="1"/>
          <p:nvPr/>
        </p:nvSpPr>
        <p:spPr>
          <a:xfrm>
            <a:off x="1142624" y="1600526"/>
            <a:ext cx="10058400" cy="1477328"/>
          </a:xfrm>
          <a:prstGeom prst="rect">
            <a:avLst/>
          </a:prstGeom>
          <a:noFill/>
        </p:spPr>
        <p:txBody>
          <a:bodyPr wrap="square" lIns="91440" tIns="45720" rIns="91440" bIns="45720" rtlCol="0" anchor="t">
            <a:spAutoFit/>
          </a:bodyPr>
          <a:lstStyle/>
          <a:p>
            <a:r>
              <a:rPr lang="en-US" dirty="0"/>
              <a:t>Prediction Model</a:t>
            </a:r>
          </a:p>
          <a:p>
            <a:endParaRPr lang="en-US" dirty="0"/>
          </a:p>
          <a:p>
            <a:r>
              <a:rPr lang="en-US" dirty="0"/>
              <a:t>We have used the </a:t>
            </a:r>
            <a:r>
              <a:rPr lang="en-US" dirty="0" err="1"/>
              <a:t>XGBoost</a:t>
            </a:r>
            <a:r>
              <a:rPr lang="en-US" dirty="0"/>
              <a:t> Algorithm to train regression model to predict maximum and minimum temperature, precipitation, snow fall and snow depth. We used this model as this is known to work best for tabular data. </a:t>
            </a:r>
          </a:p>
        </p:txBody>
      </p:sp>
      <p:sp>
        <p:nvSpPr>
          <p:cNvPr id="10" name="TextBox 9">
            <a:extLst>
              <a:ext uri="{FF2B5EF4-FFF2-40B4-BE49-F238E27FC236}">
                <a16:creationId xmlns:a16="http://schemas.microsoft.com/office/drawing/2014/main" id="{39F9E5F9-953E-D673-EF1D-DF6D007A2F21}"/>
              </a:ext>
            </a:extLst>
          </p:cNvPr>
          <p:cNvSpPr txBox="1"/>
          <p:nvPr/>
        </p:nvSpPr>
        <p:spPr>
          <a:xfrm>
            <a:off x="1104089" y="5257474"/>
            <a:ext cx="5720884" cy="369332"/>
          </a:xfrm>
          <a:prstGeom prst="rect">
            <a:avLst/>
          </a:prstGeom>
          <a:noFill/>
        </p:spPr>
        <p:txBody>
          <a:bodyPr wrap="square" rtlCol="0">
            <a:spAutoFit/>
          </a:bodyPr>
          <a:lstStyle/>
          <a:p>
            <a:r>
              <a:rPr lang="en-US" b="1" dirty="0"/>
              <a:t>R2 score for your model is 0.398</a:t>
            </a:r>
          </a:p>
        </p:txBody>
      </p:sp>
    </p:spTree>
    <p:extLst>
      <p:ext uri="{BB962C8B-B14F-4D97-AF65-F5344CB8AC3E}">
        <p14:creationId xmlns:p14="http://schemas.microsoft.com/office/powerpoint/2010/main" val="147070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BB94F7B-C4AF-F77A-C5AC-3805AADD6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689" y="1634022"/>
            <a:ext cx="8002836" cy="104307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F2C6D26-700E-71C3-2CF0-8DD271B8F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688" y="2828954"/>
            <a:ext cx="8002836" cy="31719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D294079-C8CC-17E3-512B-75A82A3BE34D}"/>
              </a:ext>
            </a:extLst>
          </p:cNvPr>
          <p:cNvSpPr txBox="1"/>
          <p:nvPr/>
        </p:nvSpPr>
        <p:spPr>
          <a:xfrm>
            <a:off x="2435188" y="857089"/>
            <a:ext cx="6097836" cy="369332"/>
          </a:xfrm>
          <a:prstGeom prst="rect">
            <a:avLst/>
          </a:prstGeom>
          <a:noFill/>
        </p:spPr>
        <p:txBody>
          <a:bodyPr wrap="square">
            <a:spAutoFit/>
          </a:bodyPr>
          <a:lstStyle/>
          <a:p>
            <a:pPr algn="ctr"/>
            <a:r>
              <a:rPr lang="en-US" dirty="0"/>
              <a:t>PREDICTIVE ANALYTICS</a:t>
            </a:r>
          </a:p>
        </p:txBody>
      </p:sp>
    </p:spTree>
    <p:extLst>
      <p:ext uri="{BB962C8B-B14F-4D97-AF65-F5344CB8AC3E}">
        <p14:creationId xmlns:p14="http://schemas.microsoft.com/office/powerpoint/2010/main" val="351221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a:xfrm>
            <a:off x="6620160" y="1165651"/>
            <a:ext cx="3787820" cy="609600"/>
          </a:xfrm>
        </p:spPr>
        <p:txBody>
          <a:bodyPr>
            <a:noAutofit/>
          </a:bodyPr>
          <a:lstStyle/>
          <a:p>
            <a:r>
              <a:rPr lang="en-US" sz="2400" dirty="0"/>
              <a:t>Correlation Analysis</a:t>
            </a:r>
          </a:p>
        </p:txBody>
      </p:sp>
      <p:pic>
        <p:nvPicPr>
          <p:cNvPr id="7" name="Picture 6">
            <a:extLst>
              <a:ext uri="{FF2B5EF4-FFF2-40B4-BE49-F238E27FC236}">
                <a16:creationId xmlns:a16="http://schemas.microsoft.com/office/drawing/2014/main" id="{7E670955-C489-0FC4-748E-B1B7DF39ABE0}"/>
              </a:ext>
            </a:extLst>
          </p:cNvPr>
          <p:cNvPicPr>
            <a:picLocks noChangeAspect="1"/>
          </p:cNvPicPr>
          <p:nvPr/>
        </p:nvPicPr>
        <p:blipFill>
          <a:blip r:embed="rId2"/>
          <a:stretch>
            <a:fillRect/>
          </a:stretch>
        </p:blipFill>
        <p:spPr>
          <a:xfrm>
            <a:off x="893322" y="813111"/>
            <a:ext cx="4678520" cy="5231778"/>
          </a:xfrm>
          <a:prstGeom prst="rect">
            <a:avLst/>
          </a:prstGeom>
        </p:spPr>
      </p:pic>
      <p:sp>
        <p:nvSpPr>
          <p:cNvPr id="8" name="TextBox 7">
            <a:extLst>
              <a:ext uri="{FF2B5EF4-FFF2-40B4-BE49-F238E27FC236}">
                <a16:creationId xmlns:a16="http://schemas.microsoft.com/office/drawing/2014/main" id="{25FAEA79-28EE-5720-5B72-CF73913456F5}"/>
              </a:ext>
            </a:extLst>
          </p:cNvPr>
          <p:cNvSpPr txBox="1"/>
          <p:nvPr/>
        </p:nvSpPr>
        <p:spPr>
          <a:xfrm>
            <a:off x="5793895" y="2105561"/>
            <a:ext cx="5756704" cy="1323439"/>
          </a:xfrm>
          <a:prstGeom prst="rect">
            <a:avLst/>
          </a:prstGeom>
          <a:noFill/>
        </p:spPr>
        <p:txBody>
          <a:bodyPr wrap="none" rtlCol="0">
            <a:spAutoFit/>
          </a:bodyPr>
          <a:lstStyle/>
          <a:p>
            <a:pPr marL="285750" indent="-285750">
              <a:buFont typeface="Arial" panose="020B0604020202020204" pitchFamily="34" charset="0"/>
              <a:buChar char="•"/>
            </a:pPr>
            <a:r>
              <a:rPr lang="en-US" sz="1600" dirty="0"/>
              <a:t>We can see that  there is a white patch in the center.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All those fields are highly positively correlated.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Latitude and Longitude are negatively correlated.</a:t>
            </a:r>
          </a:p>
        </p:txBody>
      </p:sp>
    </p:spTree>
    <p:extLst>
      <p:ext uri="{BB962C8B-B14F-4D97-AF65-F5344CB8AC3E}">
        <p14:creationId xmlns:p14="http://schemas.microsoft.com/office/powerpoint/2010/main" val="1171441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2407708" y="1166708"/>
            <a:ext cx="6421437" cy="587584"/>
          </a:xfrm>
        </p:spPr>
        <p:txBody>
          <a:bodyPr>
            <a:normAutofit/>
          </a:bodyPr>
          <a:lstStyle/>
          <a:p>
            <a:r>
              <a:rPr lang="en-US" dirty="0">
                <a:solidFill>
                  <a:srgbClr val="404040"/>
                </a:solidFill>
                <a:ea typeface="+mj-lt"/>
                <a:cs typeface="+mj-lt"/>
              </a:rPr>
              <a:t>CONCLUSION</a:t>
            </a:r>
            <a:endParaRPr lang="en-US" dirty="0"/>
          </a:p>
          <a:p>
            <a:endParaRPr lang="en-US"/>
          </a:p>
        </p:txBody>
      </p:sp>
      <p:sp>
        <p:nvSpPr>
          <p:cNvPr id="2" name="TextBox 1">
            <a:extLst>
              <a:ext uri="{FF2B5EF4-FFF2-40B4-BE49-F238E27FC236}">
                <a16:creationId xmlns:a16="http://schemas.microsoft.com/office/drawing/2014/main" id="{FCF42515-9EDE-38E3-06C6-D7BECF18D8E6}"/>
              </a:ext>
            </a:extLst>
          </p:cNvPr>
          <p:cNvSpPr txBox="1"/>
          <p:nvPr/>
        </p:nvSpPr>
        <p:spPr>
          <a:xfrm>
            <a:off x="1608667" y="1905001"/>
            <a:ext cx="897466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ea typeface="+mn-lt"/>
                <a:cs typeface="+mn-lt"/>
              </a:rPr>
              <a:t>AWS powered</a:t>
            </a:r>
            <a:r>
              <a:rPr lang="en-US" sz="2000" dirty="0">
                <a:ea typeface="+mn-lt"/>
                <a:cs typeface="+mn-lt"/>
              </a:rPr>
              <a:t> system efficiently manages data from various sources, making it easy for businesses . We used tools like AWS Glue for pipelining, Redshift as data warehouse , Airflow to Orchestrate the pipeline and many more. </a:t>
            </a:r>
            <a:r>
              <a:rPr lang="en-US" sz="2000">
                <a:ea typeface="+mn-lt"/>
                <a:cs typeface="+mn-lt"/>
              </a:rPr>
              <a:t>Our</a:t>
            </a:r>
            <a:r>
              <a:rPr lang="en-US" sz="2000" dirty="0">
                <a:ea typeface="+mn-lt"/>
                <a:cs typeface="+mn-lt"/>
              </a:rPr>
              <a:t> data system on AWS helps companies organize information easily, make smarter decisions using advanced analysis, future predictions and stay flexible as their needs evolve. It's like having a reliable assistant that keeps everything </a:t>
            </a:r>
            <a:r>
              <a:rPr lang="en-US" sz="2000">
                <a:ea typeface="+mn-lt"/>
                <a:cs typeface="+mn-lt"/>
              </a:rPr>
              <a:t>in order and helps the business grow smarter.</a:t>
            </a:r>
            <a:endParaRPr lang="en-US" sz="2000" dirty="0"/>
          </a:p>
        </p:txBody>
      </p:sp>
    </p:spTree>
    <p:extLst>
      <p:ext uri="{BB962C8B-B14F-4D97-AF65-F5344CB8AC3E}">
        <p14:creationId xmlns:p14="http://schemas.microsoft.com/office/powerpoint/2010/main" val="67369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103D9C-0670-F7C3-8CC9-3FAF747FCF5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97197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688871"/>
            <a:ext cx="10058400" cy="1289304"/>
          </a:xfrm>
        </p:spPr>
        <p:txBody>
          <a:bodyPr/>
          <a:lstStyle/>
          <a:p>
            <a:pPr algn="ctr"/>
            <a:r>
              <a:rPr lang="en-US" dirty="0"/>
              <a:t>Introduction</a:t>
            </a:r>
          </a:p>
        </p:txBody>
      </p:sp>
      <p:sp>
        <p:nvSpPr>
          <p:cNvPr id="2" name="Content Placeholder 1">
            <a:extLst>
              <a:ext uri="{FF2B5EF4-FFF2-40B4-BE49-F238E27FC236}">
                <a16:creationId xmlns:a16="http://schemas.microsoft.com/office/drawing/2014/main" id="{1517D772-EB16-4FBD-9504-365672A1530A}"/>
              </a:ext>
            </a:extLst>
          </p:cNvPr>
          <p:cNvSpPr>
            <a:spLocks noGrp="1"/>
          </p:cNvSpPr>
          <p:nvPr>
            <p:ph idx="1"/>
          </p:nvPr>
        </p:nvSpPr>
        <p:spPr>
          <a:xfrm>
            <a:off x="947451" y="1652530"/>
            <a:ext cx="10410939" cy="4208443"/>
          </a:xfrm>
        </p:spPr>
        <p:txBody>
          <a:bodyPr vert="horz" lIns="0" tIns="45720" rIns="0" bIns="45720" rtlCol="0" anchor="t">
            <a:normAutofit/>
          </a:bodyPr>
          <a:lstStyle/>
          <a:p>
            <a:pPr algn="just">
              <a:lnSpc>
                <a:spcPts val="2000"/>
              </a:lnSpc>
              <a:buFont typeface="Arial" panose="020F0502020204030204" pitchFamily="34" charset="0"/>
              <a:buChar char="•"/>
            </a:pPr>
            <a:endParaRPr lang="en-US" sz="1600" dirty="0">
              <a:ea typeface="+mn-lt"/>
              <a:cs typeface="+mn-lt"/>
            </a:endParaRPr>
          </a:p>
          <a:p>
            <a:pPr algn="just">
              <a:lnSpc>
                <a:spcPts val="2000"/>
              </a:lnSpc>
              <a:buFont typeface="Arial" panose="020F0502020204030204" pitchFamily="34" charset="0"/>
              <a:buChar char="•"/>
            </a:pPr>
            <a:r>
              <a:rPr lang="en-US" sz="1600" dirty="0">
                <a:ea typeface="+mn-lt"/>
                <a:cs typeface="+mn-lt"/>
              </a:rPr>
              <a:t>Global Historical Climatology Network (GHCN) data  from the National Oceanic and Atmospheric Administration (NOAA) website has been utilized for implementing the data pipeline.</a:t>
            </a:r>
          </a:p>
          <a:p>
            <a:pPr algn="just">
              <a:lnSpc>
                <a:spcPts val="2000"/>
              </a:lnSpc>
              <a:buFont typeface="Arial" panose="020F0502020204030204" pitchFamily="34" charset="0"/>
              <a:buChar char="•"/>
            </a:pPr>
            <a:r>
              <a:rPr lang="en-US" sz="1600" dirty="0">
                <a:ea typeface="+mn-lt"/>
                <a:cs typeface="+mn-lt"/>
              </a:rPr>
              <a:t>In this project we are working on Cloud Analytics and Data Warehouse Implementation by building a data pipeline to analyze archival and real time weather data and gather useful insights from this data.</a:t>
            </a:r>
          </a:p>
          <a:p>
            <a:pPr algn="just">
              <a:lnSpc>
                <a:spcPts val="2000"/>
              </a:lnSpc>
              <a:buFont typeface="Arial" panose="020F0502020204030204" pitchFamily="34" charset="0"/>
              <a:buChar char="•"/>
            </a:pPr>
            <a:r>
              <a:rPr lang="en-US" sz="1600" dirty="0">
                <a:ea typeface="+mn-lt"/>
                <a:cs typeface="+mn-lt"/>
              </a:rPr>
              <a:t>Temperature, Precipitation, Snow and Snow Depth patterns over the years will be analyzed and visualized for drawing useful insights which can be further utilized by industries.</a:t>
            </a:r>
            <a:endParaRPr lang="en-US" sz="1600" dirty="0">
              <a:latin typeface="Century Gothic"/>
              <a:ea typeface="+mn-lt"/>
              <a:cs typeface="Calibri"/>
            </a:endParaRPr>
          </a:p>
          <a:p>
            <a:pPr algn="just">
              <a:buNone/>
            </a:pPr>
            <a:r>
              <a:rPr lang="en-US" sz="1200" dirty="0">
                <a:latin typeface="Calibri"/>
                <a:ea typeface="+mn-lt"/>
                <a:cs typeface="Calibri"/>
              </a:rPr>
              <a:t>Dataset link: </a:t>
            </a:r>
          </a:p>
          <a:p>
            <a:pPr algn="just">
              <a:buNone/>
            </a:pPr>
            <a:r>
              <a:rPr lang="en-US" sz="1100" dirty="0">
                <a:solidFill>
                  <a:srgbClr val="DCA10D"/>
                </a:solidFill>
                <a:effectLst/>
                <a:latin typeface="Helvetica Neue" panose="02000503000000020004" pitchFamily="2" charset="0"/>
                <a:hlinkClick r:id="rId2"/>
              </a:rPr>
              <a:t>https://www.ncdc.noaa.gov/cdo-web/webservices/v2#gettingStarted</a:t>
            </a:r>
            <a:endParaRPr lang="en-US" sz="1200" dirty="0">
              <a:latin typeface="Calibri"/>
              <a:ea typeface="+mn-lt"/>
              <a:cs typeface="Calibri"/>
            </a:endParaRPr>
          </a:p>
          <a:p>
            <a:pPr algn="just">
              <a:buNone/>
            </a:pPr>
            <a:r>
              <a:rPr lang="en-US" sz="1100" dirty="0">
                <a:latin typeface="Helvetica Neue"/>
                <a:ea typeface="+mn-lt"/>
                <a:cs typeface="+mn-lt"/>
              </a:rPr>
              <a:t>https://noaa-ghcn-pds.s3.amazonaws.com/index.html</a:t>
            </a:r>
            <a:endParaRPr lang="en-US" sz="1100" dirty="0">
              <a:latin typeface="Helvetica Neue"/>
            </a:endParaRPr>
          </a:p>
          <a:p>
            <a:pPr marL="0" indent="0">
              <a:buNone/>
            </a:pPr>
            <a:endParaRPr lang="en-US" dirty="0"/>
          </a:p>
        </p:txBody>
      </p:sp>
    </p:spTree>
    <p:extLst>
      <p:ext uri="{BB962C8B-B14F-4D97-AF65-F5344CB8AC3E}">
        <p14:creationId xmlns:p14="http://schemas.microsoft.com/office/powerpoint/2010/main" val="232378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314BC4-7CFF-70F5-A1B5-81EC91F3F806}"/>
              </a:ext>
            </a:extLst>
          </p:cNvPr>
          <p:cNvSpPr>
            <a:spLocks noGrp="1"/>
          </p:cNvSpPr>
          <p:nvPr>
            <p:ph type="title"/>
          </p:nvPr>
        </p:nvSpPr>
        <p:spPr>
          <a:xfrm>
            <a:off x="886726" y="789703"/>
            <a:ext cx="10113645" cy="743682"/>
          </a:xfrm>
        </p:spPr>
        <p:txBody>
          <a:bodyPr/>
          <a:lstStyle/>
          <a:p>
            <a:pPr algn="ctr"/>
            <a:r>
              <a:rPr lang="en-US" sz="3200" dirty="0"/>
              <a:t>Data Sources</a:t>
            </a:r>
          </a:p>
        </p:txBody>
      </p:sp>
      <p:sp>
        <p:nvSpPr>
          <p:cNvPr id="2" name="Content Placeholder 1">
            <a:extLst>
              <a:ext uri="{FF2B5EF4-FFF2-40B4-BE49-F238E27FC236}">
                <a16:creationId xmlns:a16="http://schemas.microsoft.com/office/drawing/2014/main" id="{505F3FF9-0423-EA13-7481-4DD843D75AE5}"/>
              </a:ext>
            </a:extLst>
          </p:cNvPr>
          <p:cNvSpPr>
            <a:spLocks noGrp="1"/>
          </p:cNvSpPr>
          <p:nvPr>
            <p:ph type="body" sz="half" idx="2"/>
          </p:nvPr>
        </p:nvSpPr>
        <p:spPr>
          <a:xfrm>
            <a:off x="1039071" y="1668299"/>
            <a:ext cx="10113264" cy="4292600"/>
          </a:xfrm>
        </p:spPr>
        <p:txBody>
          <a:bodyPr vert="horz" lIns="0" tIns="45720" rIns="0" bIns="45720" rtlCol="0" anchor="t">
            <a:normAutofit/>
          </a:bodyPr>
          <a:lstStyle/>
          <a:p>
            <a:r>
              <a:rPr lang="en-US" sz="1600" dirty="0">
                <a:solidFill>
                  <a:schemeClr val="tx1">
                    <a:lumMod val="75000"/>
                    <a:lumOff val="25000"/>
                  </a:schemeClr>
                </a:solidFill>
              </a:rPr>
              <a:t>NOAA GHCN-D AWS Bucket - This public bucket contains all the data collected by NOAA for the GHCN-D dataset from year 1750 to 2023. We are only considering the data from 2010 to 2023 for this</a:t>
            </a:r>
            <a:r>
              <a:rPr lang="en-US" sz="1600" dirty="0">
                <a:latin typeface="Arial"/>
                <a:cs typeface="Arial"/>
              </a:rPr>
              <a:t> </a:t>
            </a:r>
            <a:r>
              <a:rPr lang="en-US" sz="1600" dirty="0">
                <a:solidFill>
                  <a:schemeClr val="tx1">
                    <a:lumMod val="75000"/>
                    <a:lumOff val="25000"/>
                  </a:schemeClr>
                </a:solidFill>
              </a:rPr>
              <a:t>project.</a:t>
            </a:r>
          </a:p>
          <a:p>
            <a:endParaRPr lang="en-US" sz="1600" dirty="0">
              <a:solidFill>
                <a:schemeClr val="tx1">
                  <a:lumMod val="75000"/>
                  <a:lumOff val="25000"/>
                </a:schemeClr>
              </a:solidFill>
            </a:endParaRPr>
          </a:p>
          <a:p>
            <a:pPr>
              <a:buFont typeface="Arial" panose="020B0604020202020204" pitchFamily="34" charset="0"/>
              <a:buChar char="•"/>
            </a:pPr>
            <a:r>
              <a:rPr lang="en-US" sz="1600" dirty="0">
                <a:solidFill>
                  <a:schemeClr val="tx1">
                    <a:lumMod val="75000"/>
                    <a:lumOff val="25000"/>
                  </a:schemeClr>
                </a:solidFill>
              </a:rPr>
              <a:t>Each year is stored as a CSV, and the headers comprise of</a:t>
            </a:r>
          </a:p>
          <a:p>
            <a:pPr marL="285750" indent="-285750">
              <a:buFont typeface="Arial" panose="020B0604020202020204" pitchFamily="34" charset="0"/>
              <a:buChar char="•"/>
            </a:pPr>
            <a:r>
              <a:rPr lang="en-US" sz="1600" dirty="0">
                <a:solidFill>
                  <a:schemeClr val="tx1">
                    <a:lumMod val="75000"/>
                    <a:lumOff val="25000"/>
                  </a:schemeClr>
                </a:solidFill>
              </a:rPr>
              <a:t>station id - id for the weather station where the data was collected from.</a:t>
            </a:r>
          </a:p>
          <a:p>
            <a:pPr marL="285750" indent="-285750">
              <a:buFont typeface="Arial" panose="020B0604020202020204" pitchFamily="34" charset="0"/>
              <a:buChar char="•"/>
            </a:pPr>
            <a:r>
              <a:rPr lang="en-US" sz="1600" dirty="0">
                <a:solidFill>
                  <a:schemeClr val="tx1">
                    <a:lumMod val="75000"/>
                    <a:lumOff val="25000"/>
                  </a:schemeClr>
                </a:solidFill>
              </a:rPr>
              <a:t>date id - date at which the data was collected in the format yyyymmdd (20231130).</a:t>
            </a:r>
          </a:p>
          <a:p>
            <a:pPr marL="285750" indent="-285750">
              <a:buFont typeface="Arial" panose="020B0604020202020204" pitchFamily="34" charset="0"/>
              <a:buChar char="•"/>
            </a:pPr>
            <a:r>
              <a:rPr lang="en-US" sz="1600" dirty="0">
                <a:solidFill>
                  <a:schemeClr val="tx1">
                    <a:lumMod val="75000"/>
                    <a:lumOff val="25000"/>
                  </a:schemeClr>
                </a:solidFill>
              </a:rPr>
              <a:t>element id / datatype id - what category of data was recorded (maximum temperature, minimum temperature, precipitation, snow fall and snow depth).</a:t>
            </a:r>
          </a:p>
          <a:p>
            <a:pPr marL="285750" indent="-285750">
              <a:buFont typeface="Arial" panose="020B0604020202020204" pitchFamily="34" charset="0"/>
              <a:buChar char="•"/>
            </a:pPr>
            <a:r>
              <a:rPr lang="en-US" sz="1600" dirty="0">
                <a:solidFill>
                  <a:schemeClr val="tx1">
                    <a:lumMod val="75000"/>
                    <a:lumOff val="25000"/>
                  </a:schemeClr>
                </a:solidFill>
              </a:rPr>
              <a:t>Data / value - the data recorded corresponding  to element.</a:t>
            </a:r>
          </a:p>
          <a:p>
            <a:endParaRPr lang="en-US" sz="1600" dirty="0">
              <a:solidFill>
                <a:schemeClr val="tx1">
                  <a:lumMod val="75000"/>
                  <a:lumOff val="25000"/>
                </a:schemeClr>
              </a:solidFill>
            </a:endParaRPr>
          </a:p>
          <a:p>
            <a:pPr>
              <a:buFont typeface="Arial" panose="020B0604020202020204" pitchFamily="34" charset="0"/>
              <a:buChar char="•"/>
            </a:pPr>
            <a:r>
              <a:rPr lang="en-US" sz="1600" dirty="0">
                <a:solidFill>
                  <a:schemeClr val="tx1">
                    <a:lumMod val="75000"/>
                    <a:lumOff val="25000"/>
                  </a:schemeClr>
                </a:solidFill>
              </a:rPr>
              <a:t>Additionally, we scraped a lot of supplemental data from </a:t>
            </a:r>
            <a:r>
              <a:rPr lang="en-US" sz="1600" dirty="0">
                <a:solidFill>
                  <a:srgbClr val="DCA10D"/>
                </a:solidFill>
                <a:effectLst/>
                <a:latin typeface="Helvetica Neue" panose="02000503000000020004" pitchFamily="2" charset="0"/>
                <a:hlinkClick r:id="rId2"/>
              </a:rPr>
              <a:t>https://www.ncdc.noaa.gov/cdo-web/webservices/v2#gettingStarted</a:t>
            </a:r>
            <a:r>
              <a:rPr lang="en-US" sz="1600" dirty="0">
                <a:effectLst/>
                <a:latin typeface="Helvetica Neue" panose="02000503000000020004" pitchFamily="2" charset="0"/>
              </a:rPr>
              <a:t> </a:t>
            </a:r>
            <a:r>
              <a:rPr lang="en-US" sz="1600" dirty="0">
                <a:solidFill>
                  <a:schemeClr val="tx1">
                    <a:lumMod val="75000"/>
                    <a:lumOff val="25000"/>
                  </a:schemeClr>
                </a:solidFill>
              </a:rPr>
              <a:t>using REST APIs.</a:t>
            </a:r>
          </a:p>
        </p:txBody>
      </p:sp>
    </p:spTree>
    <p:extLst>
      <p:ext uri="{BB962C8B-B14F-4D97-AF65-F5344CB8AC3E}">
        <p14:creationId xmlns:p14="http://schemas.microsoft.com/office/powerpoint/2010/main" val="305986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1097280" y="625370"/>
            <a:ext cx="4157296" cy="1292750"/>
          </a:xfrm>
        </p:spPr>
        <p:txBody>
          <a:bodyPr anchor="ctr">
            <a:normAutofit/>
          </a:bodyPr>
          <a:lstStyle/>
          <a:p>
            <a:r>
              <a:rPr lang="en-US" dirty="0"/>
              <a:t>Cloud Architecture</a:t>
            </a:r>
            <a:endParaRPr lang="en-US"/>
          </a:p>
        </p:txBody>
      </p:sp>
      <p:sp>
        <p:nvSpPr>
          <p:cNvPr id="9" name="Content Placeholder 3">
            <a:extLst>
              <a:ext uri="{FF2B5EF4-FFF2-40B4-BE49-F238E27FC236}">
                <a16:creationId xmlns:a16="http://schemas.microsoft.com/office/drawing/2014/main" id="{0D0BDDAC-4063-A0A1-DD8A-2527DFE17581}"/>
              </a:ext>
            </a:extLst>
          </p:cNvPr>
          <p:cNvSpPr>
            <a:spLocks noGrp="1"/>
          </p:cNvSpPr>
          <p:nvPr>
            <p:ph sz="half" idx="2"/>
          </p:nvPr>
        </p:nvSpPr>
        <p:spPr>
          <a:xfrm>
            <a:off x="1097280" y="1715448"/>
            <a:ext cx="4157296" cy="3633471"/>
          </a:xfrm>
        </p:spPr>
        <p:txBody>
          <a:bodyPr vert="horz" lIns="0" tIns="45720" rIns="0" bIns="45720" rtlCol="0" anchor="t">
            <a:normAutofit fontScale="92500" lnSpcReduction="20000"/>
          </a:bodyPr>
          <a:lstStyle/>
          <a:p>
            <a:r>
              <a:rPr lang="en-US" dirty="0"/>
              <a:t>AWS Services used:</a:t>
            </a:r>
          </a:p>
          <a:p>
            <a:pPr marL="285750" indent="-285750">
              <a:buFont typeface="Arial" panose="020F0502020204030204" pitchFamily="34" charset="0"/>
              <a:buChar char="•"/>
            </a:pPr>
            <a:r>
              <a:rPr lang="en-US" dirty="0">
                <a:ea typeface="+mn-lt"/>
                <a:cs typeface="+mn-lt"/>
              </a:rPr>
              <a:t>VPC</a:t>
            </a:r>
          </a:p>
          <a:p>
            <a:pPr marL="285750" indent="-285750">
              <a:buFont typeface="Arial" panose="020F0502020204030204" pitchFamily="34" charset="0"/>
              <a:buChar char="•"/>
            </a:pPr>
            <a:r>
              <a:rPr lang="en-US" dirty="0"/>
              <a:t>S3</a:t>
            </a:r>
          </a:p>
          <a:p>
            <a:pPr marL="285750" indent="-285750">
              <a:buFont typeface="Arial" panose="020F0502020204030204" pitchFamily="34" charset="0"/>
              <a:buChar char="•"/>
            </a:pPr>
            <a:r>
              <a:rPr lang="en-US" dirty="0"/>
              <a:t>Glue</a:t>
            </a:r>
          </a:p>
          <a:p>
            <a:pPr marL="285750" indent="-285750">
              <a:buFont typeface="Arial" panose="020F0502020204030204" pitchFamily="34" charset="0"/>
              <a:buChar char="•"/>
            </a:pPr>
            <a:r>
              <a:rPr lang="en-US" dirty="0"/>
              <a:t>Glue Crawler</a:t>
            </a:r>
          </a:p>
          <a:p>
            <a:pPr marL="285750" indent="-285750">
              <a:buFont typeface="Arial" panose="020F0502020204030204" pitchFamily="34" charset="0"/>
              <a:buChar char="•"/>
            </a:pPr>
            <a:r>
              <a:rPr lang="en-US" dirty="0"/>
              <a:t>Glue Data Catalog</a:t>
            </a:r>
          </a:p>
          <a:p>
            <a:pPr marL="285750" indent="-285750">
              <a:buFont typeface="Arial" panose="020F0502020204030204" pitchFamily="34" charset="0"/>
              <a:buChar char="•"/>
            </a:pPr>
            <a:r>
              <a:rPr lang="en-US" dirty="0">
                <a:ea typeface="+mn-lt"/>
                <a:cs typeface="+mn-lt"/>
              </a:rPr>
              <a:t>Redshift</a:t>
            </a:r>
            <a:endParaRPr lang="en-US" dirty="0"/>
          </a:p>
          <a:p>
            <a:pPr marL="285750" indent="-285750">
              <a:buFont typeface="Arial" panose="020F0502020204030204" pitchFamily="34" charset="0"/>
              <a:buChar char="•"/>
            </a:pPr>
            <a:r>
              <a:rPr lang="en-US" dirty="0">
                <a:ea typeface="+mn-lt"/>
                <a:cs typeface="+mn-lt"/>
              </a:rPr>
              <a:t>Apache Airflow</a:t>
            </a:r>
            <a:endParaRPr lang="en-US" dirty="0"/>
          </a:p>
          <a:p>
            <a:pPr marL="285750" indent="-285750">
              <a:buFont typeface="Arial" panose="020F0502020204030204" pitchFamily="34" charset="0"/>
              <a:buChar char="•"/>
            </a:pPr>
            <a:r>
              <a:rPr lang="en-US"/>
              <a:t>Quick Sight</a:t>
            </a:r>
            <a:endParaRPr lang="en-US" dirty="0"/>
          </a:p>
          <a:p>
            <a:pPr marL="285750" indent="-285750">
              <a:buFont typeface="Arial" panose="020F0502020204030204" pitchFamily="34" charset="0"/>
              <a:buChar char="•"/>
            </a:pPr>
            <a:r>
              <a:rPr lang="en-US"/>
              <a:t>Sage Maker</a:t>
            </a:r>
            <a:endParaRPr lang="en-US" dirty="0"/>
          </a:p>
          <a:p>
            <a:endParaRPr lang="en-US" dirty="0"/>
          </a:p>
          <a:p>
            <a:pPr marL="285750" indent="-285750">
              <a:buFont typeface="Arial" panose="020F0502020204030204" pitchFamily="34" charset="0"/>
              <a:buChar char="•"/>
            </a:pPr>
            <a:endParaRPr lang="en-US" dirty="0"/>
          </a:p>
          <a:p>
            <a:pPr marL="285750" indent="-285750">
              <a:buFont typeface="Arial" panose="020F0502020204030204" pitchFamily="34" charset="0"/>
              <a:buChar char="•"/>
            </a:pPr>
            <a:endParaRPr lang="en-US" dirty="0"/>
          </a:p>
        </p:txBody>
      </p:sp>
      <p:pic>
        <p:nvPicPr>
          <p:cNvPr id="5" name="Picture 4">
            <a:extLst>
              <a:ext uri="{FF2B5EF4-FFF2-40B4-BE49-F238E27FC236}">
                <a16:creationId xmlns:a16="http://schemas.microsoft.com/office/drawing/2014/main" id="{56DADCD1-DA59-FA87-DC6D-8AB4FBADEB39}"/>
              </a:ext>
            </a:extLst>
          </p:cNvPr>
          <p:cNvPicPr>
            <a:picLocks noChangeAspect="1"/>
          </p:cNvPicPr>
          <p:nvPr/>
        </p:nvPicPr>
        <p:blipFill>
          <a:blip r:embed="rId2"/>
          <a:stretch>
            <a:fillRect/>
          </a:stretch>
        </p:blipFill>
        <p:spPr>
          <a:xfrm>
            <a:off x="6148147" y="629109"/>
            <a:ext cx="4946573" cy="5599782"/>
          </a:xfrm>
          <a:prstGeom prst="rect">
            <a:avLst/>
          </a:prstGeom>
        </p:spPr>
      </p:pic>
    </p:spTree>
    <p:extLst>
      <p:ext uri="{BB962C8B-B14F-4D97-AF65-F5344CB8AC3E}">
        <p14:creationId xmlns:p14="http://schemas.microsoft.com/office/powerpoint/2010/main" val="292007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2365375" y="669291"/>
            <a:ext cx="6421437" cy="587584"/>
          </a:xfrm>
        </p:spPr>
        <p:txBody>
          <a:bodyPr>
            <a:normAutofit/>
          </a:bodyPr>
          <a:lstStyle/>
          <a:p>
            <a:r>
              <a:rPr lang="en-US" dirty="0">
                <a:solidFill>
                  <a:schemeClr val="tx1"/>
                </a:solidFill>
              </a:rPr>
              <a:t>ETL (Extract-Transform-Load)</a:t>
            </a:r>
          </a:p>
        </p:txBody>
      </p:sp>
      <p:pic>
        <p:nvPicPr>
          <p:cNvPr id="1026" name="Picture 2">
            <a:extLst>
              <a:ext uri="{FF2B5EF4-FFF2-40B4-BE49-F238E27FC236}">
                <a16:creationId xmlns:a16="http://schemas.microsoft.com/office/drawing/2014/main" id="{B60135BA-36E0-D6B0-B71D-01E91A9D9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16" y="1256875"/>
            <a:ext cx="6922342" cy="47977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61952E-7F24-1EE1-71D6-9978F8B5A6AB}"/>
              </a:ext>
            </a:extLst>
          </p:cNvPr>
          <p:cNvSpPr txBox="1"/>
          <p:nvPr/>
        </p:nvSpPr>
        <p:spPr>
          <a:xfrm>
            <a:off x="8251634" y="1256875"/>
            <a:ext cx="3007605" cy="4524315"/>
          </a:xfrm>
          <a:prstGeom prst="rect">
            <a:avLst/>
          </a:prstGeom>
          <a:noFill/>
        </p:spPr>
        <p:txBody>
          <a:bodyPr wrap="square" rtlCol="0">
            <a:spAutoFit/>
          </a:bodyPr>
          <a:lstStyle/>
          <a:p>
            <a:r>
              <a:rPr lang="en-US" dirty="0"/>
              <a:t>Supplementary Data Pipeline</a:t>
            </a:r>
          </a:p>
          <a:p>
            <a:endParaRPr lang="en-US" dirty="0"/>
          </a:p>
          <a:p>
            <a:r>
              <a:rPr lang="en-US" dirty="0"/>
              <a:t>Reads the raw CSV files from source S3 bucket, transforms and load the cleaned data to S3 staging area in parquet format. </a:t>
            </a:r>
          </a:p>
          <a:p>
            <a:endParaRPr lang="en-US" dirty="0"/>
          </a:p>
          <a:p>
            <a:pPr marL="285750" indent="-285750">
              <a:buFont typeface="Arial" panose="020B0604020202020204" pitchFamily="34" charset="0"/>
              <a:buChar char="•"/>
            </a:pPr>
            <a:r>
              <a:rPr lang="en-US" dirty="0" err="1"/>
              <a:t>locationcategories.csv</a:t>
            </a:r>
            <a:endParaRPr lang="en-US" dirty="0"/>
          </a:p>
          <a:p>
            <a:pPr marL="285750" indent="-285750">
              <a:buFont typeface="Arial" panose="020B0604020202020204" pitchFamily="34" charset="0"/>
              <a:buChar char="•"/>
            </a:pPr>
            <a:r>
              <a:rPr lang="en-US" dirty="0" err="1"/>
              <a:t>datatypes.csv</a:t>
            </a:r>
            <a:endParaRPr lang="en-US" dirty="0"/>
          </a:p>
          <a:p>
            <a:pPr marL="285750" indent="-285750">
              <a:buFont typeface="Arial" panose="020B0604020202020204" pitchFamily="34" charset="0"/>
              <a:buChar char="•"/>
            </a:pPr>
            <a:r>
              <a:rPr lang="en-US" dirty="0" err="1"/>
              <a:t>dates.csv</a:t>
            </a:r>
            <a:endParaRPr lang="en-US" dirty="0"/>
          </a:p>
          <a:p>
            <a:pPr marL="285750" indent="-285750">
              <a:buFont typeface="Arial" panose="020B0604020202020204" pitchFamily="34" charset="0"/>
              <a:buChar char="•"/>
            </a:pPr>
            <a:r>
              <a:rPr lang="en-US" dirty="0" err="1"/>
              <a:t>stationrelations.csv</a:t>
            </a:r>
            <a:endParaRPr lang="en-US" dirty="0"/>
          </a:p>
          <a:p>
            <a:pPr marL="285750" indent="-285750">
              <a:buFont typeface="Arial" panose="020B0604020202020204" pitchFamily="34" charset="0"/>
              <a:buChar char="•"/>
            </a:pPr>
            <a:r>
              <a:rPr lang="en-US" dirty="0" err="1"/>
              <a:t>stations.csv</a:t>
            </a:r>
            <a:endParaRPr lang="en-US" dirty="0"/>
          </a:p>
          <a:p>
            <a:pPr marL="285750" indent="-285750">
              <a:buFont typeface="Arial" panose="020B0604020202020204" pitchFamily="34" charset="0"/>
              <a:buChar char="•"/>
            </a:pPr>
            <a:r>
              <a:rPr lang="en-US" dirty="0" err="1"/>
              <a:t>locations.csv</a:t>
            </a:r>
            <a:endParaRPr lang="en-US" dirty="0"/>
          </a:p>
        </p:txBody>
      </p:sp>
    </p:spTree>
    <p:extLst>
      <p:ext uri="{BB962C8B-B14F-4D97-AF65-F5344CB8AC3E}">
        <p14:creationId xmlns:p14="http://schemas.microsoft.com/office/powerpoint/2010/main" val="227689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5210978" y="620079"/>
            <a:ext cx="5912952" cy="1289304"/>
          </a:xfrm>
        </p:spPr>
        <p:txBody>
          <a:bodyPr/>
          <a:lstStyle/>
          <a:p>
            <a:pPr algn="ctr"/>
            <a:r>
              <a:rPr lang="en-US" dirty="0">
                <a:solidFill>
                  <a:schemeClr val="tx1"/>
                </a:solidFill>
              </a:rPr>
              <a:t>ETL (Extract-Transform-Load)</a:t>
            </a:r>
            <a:r>
              <a:rPr lang="en-US" dirty="0"/>
              <a:t> </a:t>
            </a:r>
          </a:p>
        </p:txBody>
      </p:sp>
      <p:pic>
        <p:nvPicPr>
          <p:cNvPr id="2050" name="Picture 2">
            <a:extLst>
              <a:ext uri="{FF2B5EF4-FFF2-40B4-BE49-F238E27FC236}">
                <a16:creationId xmlns:a16="http://schemas.microsoft.com/office/drawing/2014/main" id="{AC4C86A3-B176-854E-4A7D-51EC0BC6F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56" y="620079"/>
            <a:ext cx="4586122" cy="56332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2AB0F8-5418-3E6B-07F8-6B418F822F60}"/>
              </a:ext>
            </a:extLst>
          </p:cNvPr>
          <p:cNvSpPr txBox="1"/>
          <p:nvPr/>
        </p:nvSpPr>
        <p:spPr>
          <a:xfrm>
            <a:off x="5387248" y="1718631"/>
            <a:ext cx="5736682" cy="3139321"/>
          </a:xfrm>
          <a:prstGeom prst="rect">
            <a:avLst/>
          </a:prstGeom>
          <a:noFill/>
        </p:spPr>
        <p:txBody>
          <a:bodyPr wrap="square" rtlCol="0">
            <a:spAutoFit/>
          </a:bodyPr>
          <a:lstStyle/>
          <a:p>
            <a:r>
              <a:rPr lang="en-US" dirty="0"/>
              <a:t>Archive (2010- 2022) and Real time (2023) Data Pipeline</a:t>
            </a:r>
          </a:p>
          <a:p>
            <a:endParaRPr lang="en-US" dirty="0"/>
          </a:p>
          <a:p>
            <a:r>
              <a:rPr lang="en-US" dirty="0"/>
              <a:t>Reads the raw CSV files from source S3 bucket, transforms and load the cleaned data to S3 staging area in parquet format.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9449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2365375" y="849208"/>
            <a:ext cx="6421437" cy="587584"/>
          </a:xfrm>
        </p:spPr>
        <p:txBody>
          <a:bodyPr>
            <a:normAutofit/>
          </a:bodyPr>
          <a:lstStyle/>
          <a:p>
            <a:r>
              <a:rPr lang="en-US" dirty="0">
                <a:solidFill>
                  <a:srgbClr val="404040"/>
                </a:solidFill>
                <a:ea typeface="+mj-lt"/>
                <a:cs typeface="+mj-lt"/>
              </a:rPr>
              <a:t>Load to Data Warehouse</a:t>
            </a:r>
            <a:endParaRPr lang="en-US" dirty="0"/>
          </a:p>
          <a:p>
            <a:endParaRPr lang="en-US" dirty="0"/>
          </a:p>
        </p:txBody>
      </p:sp>
      <p:pic>
        <p:nvPicPr>
          <p:cNvPr id="3074" name="Picture 2">
            <a:extLst>
              <a:ext uri="{FF2B5EF4-FFF2-40B4-BE49-F238E27FC236}">
                <a16:creationId xmlns:a16="http://schemas.microsoft.com/office/drawing/2014/main" id="{AE62F3A5-31CC-325E-BE98-02C4C98E7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057" y="1934085"/>
            <a:ext cx="8897957" cy="10230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9F3C988-2EB6-1527-0468-C75D21FE4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057" y="3812747"/>
            <a:ext cx="5795734" cy="10919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E1E59D-81FE-008A-631C-D5EC6DB8E0E5}"/>
              </a:ext>
            </a:extLst>
          </p:cNvPr>
          <p:cNvSpPr txBox="1"/>
          <p:nvPr/>
        </p:nvSpPr>
        <p:spPr>
          <a:xfrm>
            <a:off x="1344057" y="1392256"/>
            <a:ext cx="5188945" cy="369332"/>
          </a:xfrm>
          <a:prstGeom prst="rect">
            <a:avLst/>
          </a:prstGeom>
          <a:noFill/>
        </p:spPr>
        <p:txBody>
          <a:bodyPr wrap="square" rtlCol="0">
            <a:spAutoFit/>
          </a:bodyPr>
          <a:lstStyle/>
          <a:p>
            <a:r>
              <a:rPr lang="en-US" dirty="0"/>
              <a:t>Load Archive data to Datawarehouse</a:t>
            </a:r>
          </a:p>
        </p:txBody>
      </p:sp>
      <p:sp>
        <p:nvSpPr>
          <p:cNvPr id="5" name="TextBox 4">
            <a:extLst>
              <a:ext uri="{FF2B5EF4-FFF2-40B4-BE49-F238E27FC236}">
                <a16:creationId xmlns:a16="http://schemas.microsoft.com/office/drawing/2014/main" id="{30FEDDC4-17EA-74F1-B019-3513DB7060F8}"/>
              </a:ext>
            </a:extLst>
          </p:cNvPr>
          <p:cNvSpPr txBox="1"/>
          <p:nvPr/>
        </p:nvSpPr>
        <p:spPr>
          <a:xfrm>
            <a:off x="1344057" y="3269746"/>
            <a:ext cx="5056743" cy="369332"/>
          </a:xfrm>
          <a:prstGeom prst="rect">
            <a:avLst/>
          </a:prstGeom>
          <a:noFill/>
        </p:spPr>
        <p:txBody>
          <a:bodyPr wrap="square" rtlCol="0">
            <a:spAutoFit/>
          </a:bodyPr>
          <a:lstStyle/>
          <a:p>
            <a:r>
              <a:rPr lang="en-US" dirty="0"/>
              <a:t>Load Real time data to Data Warehouse</a:t>
            </a:r>
          </a:p>
        </p:txBody>
      </p:sp>
      <p:sp>
        <p:nvSpPr>
          <p:cNvPr id="6" name="TextBox 5">
            <a:extLst>
              <a:ext uri="{FF2B5EF4-FFF2-40B4-BE49-F238E27FC236}">
                <a16:creationId xmlns:a16="http://schemas.microsoft.com/office/drawing/2014/main" id="{9BA9D774-43D1-1DD7-B2A6-A4F8E3104E10}"/>
              </a:ext>
            </a:extLst>
          </p:cNvPr>
          <p:cNvSpPr txBox="1"/>
          <p:nvPr/>
        </p:nvSpPr>
        <p:spPr>
          <a:xfrm>
            <a:off x="1432192" y="5299112"/>
            <a:ext cx="8897957" cy="369332"/>
          </a:xfrm>
          <a:prstGeom prst="rect">
            <a:avLst/>
          </a:prstGeom>
          <a:noFill/>
        </p:spPr>
        <p:txBody>
          <a:bodyPr wrap="square" lIns="91440" tIns="45720" rIns="91440" bIns="45720" rtlCol="0" anchor="t">
            <a:spAutoFit/>
          </a:bodyPr>
          <a:lstStyle/>
          <a:p>
            <a:r>
              <a:rPr lang="en-US" dirty="0"/>
              <a:t>Similarly</a:t>
            </a:r>
            <a:r>
              <a:rPr lang="en-US"/>
              <a:t>,</a:t>
            </a:r>
            <a:r>
              <a:rPr lang="en-US" dirty="0"/>
              <a:t> we have loaded supplementary data to data Warehouse</a:t>
            </a:r>
          </a:p>
        </p:txBody>
      </p:sp>
    </p:spTree>
    <p:extLst>
      <p:ext uri="{BB962C8B-B14F-4D97-AF65-F5344CB8AC3E}">
        <p14:creationId xmlns:p14="http://schemas.microsoft.com/office/powerpoint/2010/main" val="269393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923531" y="3545294"/>
            <a:ext cx="5711810" cy="1289304"/>
          </a:xfrm>
        </p:spPr>
        <p:txBody>
          <a:bodyPr/>
          <a:lstStyle/>
          <a:p>
            <a:r>
              <a:rPr lang="en-US" dirty="0"/>
              <a:t>Data Warehouse </a:t>
            </a:r>
            <a:br>
              <a:rPr lang="en-US" dirty="0"/>
            </a:br>
            <a:r>
              <a:rPr lang="en-US" dirty="0"/>
              <a:t>Schema</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a:xfrm>
            <a:off x="5443870" y="2286000"/>
            <a:ext cx="5711810" cy="3630168"/>
          </a:xfrm>
        </p:spPr>
        <p:txBody>
          <a:bodyPr vert="horz" lIns="0" tIns="45720" rIns="0" bIns="45720" rtlCol="0" anchor="t">
            <a:normAutofit/>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530D494-3B5B-A072-FA88-F70AA911E16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23440" y="796980"/>
            <a:ext cx="4126424" cy="2745565"/>
          </a:xfrm>
          <a:prstGeom prst="rect">
            <a:avLst/>
          </a:prstGeom>
        </p:spPr>
      </p:pic>
      <p:pic>
        <p:nvPicPr>
          <p:cNvPr id="12" name="Content Placeholder 11" descr="A diagram of a data flow&#10;&#10;Description automatically generated">
            <a:extLst>
              <a:ext uri="{FF2B5EF4-FFF2-40B4-BE49-F238E27FC236}">
                <a16:creationId xmlns:a16="http://schemas.microsoft.com/office/drawing/2014/main" id="{D706CB74-85AE-44CE-A585-CEC5BBAAF4B7}"/>
              </a:ext>
            </a:extLst>
          </p:cNvPr>
          <p:cNvPicPr>
            <a:picLocks noGrp="1" noChangeAspect="1"/>
          </p:cNvPicPr>
          <p:nvPr>
            <p:ph sz="half" idx="14"/>
          </p:nvPr>
        </p:nvPicPr>
        <p:blipFill>
          <a:blip r:embed="rId4"/>
          <a:srcRect/>
          <a:stretch/>
        </p:blipFill>
        <p:spPr>
          <a:xfrm>
            <a:off x="5136590" y="1377073"/>
            <a:ext cx="6109719" cy="4128617"/>
          </a:xfrm>
        </p:spPr>
      </p:pic>
      <p:sp>
        <p:nvSpPr>
          <p:cNvPr id="5" name="TextBox 4">
            <a:extLst>
              <a:ext uri="{FF2B5EF4-FFF2-40B4-BE49-F238E27FC236}">
                <a16:creationId xmlns:a16="http://schemas.microsoft.com/office/drawing/2014/main" id="{11B6E3FD-955B-F500-FC55-971EA5191336}"/>
              </a:ext>
            </a:extLst>
          </p:cNvPr>
          <p:cNvSpPr txBox="1"/>
          <p:nvPr/>
        </p:nvSpPr>
        <p:spPr>
          <a:xfrm>
            <a:off x="968643" y="4584914"/>
            <a:ext cx="277677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Snowflake schema</a:t>
            </a:r>
          </a:p>
          <a:p>
            <a:pPr marL="285750" indent="-285750">
              <a:buFont typeface="Arial"/>
              <a:buChar char="•"/>
            </a:pPr>
            <a:r>
              <a:rPr lang="en-US" dirty="0"/>
              <a:t>Fact table – Data </a:t>
            </a:r>
          </a:p>
          <a:p>
            <a:pPr marL="285750" indent="-285750">
              <a:buFont typeface="Arial"/>
              <a:buChar char="•"/>
            </a:pPr>
            <a:r>
              <a:rPr lang="en-US" dirty="0"/>
              <a:t>Dimension table – Date, Datatype and Station</a:t>
            </a:r>
          </a:p>
        </p:txBody>
      </p:sp>
    </p:spTree>
    <p:extLst>
      <p:ext uri="{BB962C8B-B14F-4D97-AF65-F5344CB8AC3E}">
        <p14:creationId xmlns:p14="http://schemas.microsoft.com/office/powerpoint/2010/main" val="295168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A screenshot of a computer&#10;&#10;Description automatically generated">
            <a:extLst>
              <a:ext uri="{FF2B5EF4-FFF2-40B4-BE49-F238E27FC236}">
                <a16:creationId xmlns:a16="http://schemas.microsoft.com/office/drawing/2014/main" id="{B4ACE888-106E-6925-CED7-33969F92D3ED}"/>
              </a:ext>
            </a:extLst>
          </p:cNvPr>
          <p:cNvPicPr>
            <a:picLocks noGrp="1" noChangeAspect="1"/>
          </p:cNvPicPr>
          <p:nvPr>
            <p:ph idx="1"/>
          </p:nvPr>
        </p:nvPicPr>
        <p:blipFill>
          <a:blip r:embed="rId2"/>
          <a:stretch>
            <a:fillRect/>
          </a:stretch>
        </p:blipFill>
        <p:spPr>
          <a:xfrm>
            <a:off x="1037122" y="2452639"/>
            <a:ext cx="10119306" cy="2551875"/>
          </a:xfrm>
          <a:noFill/>
        </p:spPr>
      </p:pic>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097280" y="942871"/>
            <a:ext cx="9617243" cy="808041"/>
          </a:xfrm>
        </p:spPr>
        <p:txBody>
          <a:bodyPr anchor="ctr">
            <a:normAutofit/>
          </a:bodyPr>
          <a:lstStyle/>
          <a:p>
            <a:pPr algn="ctr"/>
            <a:r>
              <a:rPr lang="en-US" dirty="0"/>
              <a:t>Apache Airflow</a:t>
            </a:r>
          </a:p>
        </p:txBody>
      </p:sp>
      <p:sp>
        <p:nvSpPr>
          <p:cNvPr id="7" name="TextBox 6">
            <a:extLst>
              <a:ext uri="{FF2B5EF4-FFF2-40B4-BE49-F238E27FC236}">
                <a16:creationId xmlns:a16="http://schemas.microsoft.com/office/drawing/2014/main" id="{5F0FC08B-9372-9E53-B709-E5458BB9DAD3}"/>
              </a:ext>
            </a:extLst>
          </p:cNvPr>
          <p:cNvSpPr txBox="1"/>
          <p:nvPr/>
        </p:nvSpPr>
        <p:spPr>
          <a:xfrm>
            <a:off x="1229894" y="1764631"/>
            <a:ext cx="42511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Real-time data pipeline </a:t>
            </a:r>
          </a:p>
        </p:txBody>
      </p:sp>
    </p:spTree>
    <p:extLst>
      <p:ext uri="{BB962C8B-B14F-4D97-AF65-F5344CB8AC3E}">
        <p14:creationId xmlns:p14="http://schemas.microsoft.com/office/powerpoint/2010/main" val="1255359701"/>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FD056C4-A927-4BAC-8BD5-4F73ED8EFD72}">
  <ds:schemaRefs>
    <ds:schemaRef ds:uri="http://schemas.microsoft.com/sharepoint/v3/contenttype/forms"/>
  </ds:schemaRefs>
</ds:datastoreItem>
</file>

<file path=customXml/itemProps2.xml><?xml version="1.0" encoding="utf-8"?>
<ds:datastoreItem xmlns:ds="http://schemas.openxmlformats.org/officeDocument/2006/customXml" ds:itemID="{BFB4A24C-CCE9-4740-BAFA-219F1C86C7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DE7DE8-0743-4BE4-AE4C-DC7F07012C0F}">
  <ds:schemaRefs>
    <ds:schemaRef ds:uri="http://schemas.microsoft.com/office/2006/documentManagement/types"/>
    <ds:schemaRef ds:uri="http://schemas.microsoft.com/office/2006/metadata/properties"/>
    <ds:schemaRef ds:uri="http://purl.org/dc/elements/1.1/"/>
    <ds:schemaRef ds:uri="http://purl.org/dc/terms/"/>
    <ds:schemaRef ds:uri="http://schemas.microsoft.com/office/infopath/2007/PartnerControls"/>
    <ds:schemaRef ds:uri="http://www.w3.org/XML/1998/namespace"/>
    <ds:schemaRef ds:uri="71af3243-3dd4-4a8d-8c0d-dd76da1f02a5"/>
    <ds:schemaRef ds:uri="http://schemas.openxmlformats.org/package/2006/metadata/core-propertie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Copy version (1)</Template>
  <TotalTime>0</TotalTime>
  <Words>674</Words>
  <Application>Microsoft Office PowerPoint</Application>
  <PresentationFormat>Widescreen</PresentationFormat>
  <Paragraphs>105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RetrospectVTI</vt:lpstr>
      <vt:lpstr>Global Weather Repository</vt:lpstr>
      <vt:lpstr>Introduction</vt:lpstr>
      <vt:lpstr>Data Sources</vt:lpstr>
      <vt:lpstr>Cloud Architecture</vt:lpstr>
      <vt:lpstr>ETL (Extract-Transform-Load)</vt:lpstr>
      <vt:lpstr>ETL (Extract-Transform-Load) </vt:lpstr>
      <vt:lpstr>Load to Data Warehouse </vt:lpstr>
      <vt:lpstr>Data Warehouse  Schema</vt:lpstr>
      <vt:lpstr>Apache Airflow</vt:lpstr>
      <vt:lpstr>Apache Airflow</vt:lpstr>
      <vt:lpstr>Visualization</vt:lpstr>
      <vt:lpstr>Visual Analysis</vt:lpstr>
      <vt:lpstr>PREDICTIVE ANALYTICS</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Party</dc:title>
  <dc:creator/>
  <cp:lastModifiedBy/>
  <cp:revision>352</cp:revision>
  <dcterms:created xsi:type="dcterms:W3CDTF">2020-09-22T16:52:13Z</dcterms:created>
  <dcterms:modified xsi:type="dcterms:W3CDTF">2023-12-05T01:40:59Z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