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2"/>
  </p:notesMasterIdLst>
  <p:handoutMasterIdLst>
    <p:handoutMasterId r:id="rId33"/>
  </p:handoutMasterIdLst>
  <p:sldIdLst>
    <p:sldId id="448" r:id="rId5"/>
    <p:sldId id="271" r:id="rId6"/>
    <p:sldId id="457" r:id="rId7"/>
    <p:sldId id="468" r:id="rId8"/>
    <p:sldId id="469" r:id="rId9"/>
    <p:sldId id="485" r:id="rId10"/>
    <p:sldId id="476" r:id="rId11"/>
    <p:sldId id="477" r:id="rId12"/>
    <p:sldId id="478" r:id="rId13"/>
    <p:sldId id="479" r:id="rId14"/>
    <p:sldId id="480" r:id="rId15"/>
    <p:sldId id="481" r:id="rId16"/>
    <p:sldId id="486" r:id="rId17"/>
    <p:sldId id="482" r:id="rId18"/>
    <p:sldId id="483" r:id="rId19"/>
    <p:sldId id="484" r:id="rId20"/>
    <p:sldId id="495" r:id="rId21"/>
    <p:sldId id="487" r:id="rId22"/>
    <p:sldId id="488" r:id="rId23"/>
    <p:sldId id="489" r:id="rId24"/>
    <p:sldId id="490" r:id="rId25"/>
    <p:sldId id="491" r:id="rId26"/>
    <p:sldId id="492" r:id="rId27"/>
    <p:sldId id="493" r:id="rId28"/>
    <p:sldId id="494" r:id="rId29"/>
    <p:sldId id="496" r:id="rId30"/>
    <p:sldId id="475" r:id="rId31"/>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95" autoAdjust="0"/>
  </p:normalViewPr>
  <p:slideViewPr>
    <p:cSldViewPr snapToGrid="0">
      <p:cViewPr varScale="1">
        <p:scale>
          <a:sx n="146" d="100"/>
          <a:sy n="146" d="100"/>
        </p:scale>
        <p:origin x="630" y="12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7/12/2017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7/12/2017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369332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206169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11" r:id="rId6"/>
    <p:sldLayoutId id="2147483749" r:id="rId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163473" y="1615607"/>
            <a:ext cx="8921053" cy="586314"/>
          </a:xfrm>
        </p:spPr>
        <p:txBody>
          <a:bodyPr/>
          <a:lstStyle/>
          <a:p>
            <a:pPr algn="ctr"/>
            <a:r>
              <a:rPr lang="en-US" dirty="0" smtClean="0"/>
              <a:t>Java Exception Handling</a:t>
            </a:r>
            <a:endParaRPr lang="en-US" dirty="0"/>
          </a:p>
        </p:txBody>
      </p:sp>
      <p:sp>
        <p:nvSpPr>
          <p:cNvPr id="4" name="Text Placeholder 3"/>
          <p:cNvSpPr>
            <a:spLocks noGrp="1"/>
          </p:cNvSpPr>
          <p:nvPr>
            <p:ph type="body" sz="quarter" idx="16"/>
          </p:nvPr>
        </p:nvSpPr>
        <p:spPr/>
        <p:txBody>
          <a:bodyPr/>
          <a:lstStyle/>
          <a:p>
            <a:r>
              <a:rPr lang="en-US" dirty="0" smtClean="0"/>
              <a:t>Sydubabu Vasantha</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July 10, 2017</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110636"/>
          </a:xfrm>
        </p:spPr>
        <p:txBody>
          <a:bodyPr>
            <a:noAutofit/>
          </a:bodyPr>
          <a:lstStyle/>
          <a:p>
            <a:r>
              <a:rPr lang="en-US" dirty="0"/>
              <a:t>There are 5 keywords used in java exception handling</a:t>
            </a:r>
            <a:r>
              <a:rPr lang="en-US" dirty="0" smtClean="0"/>
              <a:t>.</a:t>
            </a:r>
          </a:p>
          <a:p>
            <a:pPr lvl="1"/>
            <a:r>
              <a:rPr lang="en-US" dirty="0"/>
              <a:t>try</a:t>
            </a:r>
          </a:p>
          <a:p>
            <a:pPr lvl="1"/>
            <a:r>
              <a:rPr lang="en-US" dirty="0"/>
              <a:t>catch</a:t>
            </a:r>
          </a:p>
          <a:p>
            <a:pPr lvl="1"/>
            <a:r>
              <a:rPr lang="en-US" dirty="0"/>
              <a:t>finally</a:t>
            </a:r>
          </a:p>
          <a:p>
            <a:pPr lvl="1"/>
            <a:r>
              <a:rPr lang="en-US" dirty="0"/>
              <a:t>throw</a:t>
            </a:r>
          </a:p>
          <a:p>
            <a:pPr lvl="1"/>
            <a:r>
              <a:rPr lang="en-US" dirty="0"/>
              <a:t>throws</a:t>
            </a:r>
          </a:p>
          <a:p>
            <a:pPr marL="342900" lvl="1" indent="0">
              <a:buNone/>
            </a:pP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Catching Exceptions</a:t>
            </a:r>
            <a:endParaRPr lang="en-US" dirty="0"/>
          </a:p>
        </p:txBody>
      </p:sp>
    </p:spTree>
    <p:extLst>
      <p:ext uri="{BB962C8B-B14F-4D97-AF65-F5344CB8AC3E}">
        <p14:creationId xmlns:p14="http://schemas.microsoft.com/office/powerpoint/2010/main" val="1504701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A method catches an exception using a combination of the </a:t>
            </a:r>
            <a:r>
              <a:rPr lang="en-US" b="1" dirty="0"/>
              <a:t>try</a:t>
            </a:r>
            <a:r>
              <a:rPr lang="en-US" dirty="0"/>
              <a:t> and </a:t>
            </a:r>
            <a:r>
              <a:rPr lang="en-US" b="1" dirty="0"/>
              <a:t>catch</a:t>
            </a:r>
            <a:r>
              <a:rPr lang="en-US" dirty="0"/>
              <a:t> keywords</a:t>
            </a:r>
            <a:r>
              <a:rPr lang="en-US" dirty="0" smtClean="0"/>
              <a:t>.</a:t>
            </a:r>
          </a:p>
          <a:p>
            <a:r>
              <a:rPr lang="en-US" dirty="0"/>
              <a:t> A try/catch block is placed around the code that might generate an exception</a:t>
            </a:r>
            <a:r>
              <a:rPr lang="en-US" dirty="0" smtClean="0"/>
              <a:t>.</a:t>
            </a:r>
          </a:p>
          <a:p>
            <a:r>
              <a:rPr lang="en-US" dirty="0"/>
              <a:t>Code within a try/catch block is referred to as protected </a:t>
            </a:r>
            <a:r>
              <a:rPr lang="en-US" dirty="0" smtClean="0"/>
              <a:t>code.</a:t>
            </a:r>
          </a:p>
          <a:p>
            <a:r>
              <a:rPr lang="en-US" dirty="0"/>
              <a:t>The code which is prone to exceptions is placed in the try block</a:t>
            </a:r>
            <a:r>
              <a:rPr lang="en-US" dirty="0" smtClean="0"/>
              <a:t>.</a:t>
            </a:r>
          </a:p>
          <a:p>
            <a:r>
              <a:rPr lang="en-US" dirty="0"/>
              <a:t>Every try block should be immediately followed either by a catch block or finally block.</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Try-catch block</a:t>
            </a:r>
            <a:endParaRPr lang="en-US" dirty="0"/>
          </a:p>
        </p:txBody>
      </p:sp>
      <p:pic>
        <p:nvPicPr>
          <p:cNvPr id="5" name="Picture 4"/>
          <p:cNvPicPr>
            <a:picLocks noChangeAspect="1"/>
          </p:cNvPicPr>
          <p:nvPr/>
        </p:nvPicPr>
        <p:blipFill>
          <a:blip r:embed="rId3"/>
          <a:stretch>
            <a:fillRect/>
          </a:stretch>
        </p:blipFill>
        <p:spPr>
          <a:xfrm>
            <a:off x="4745355" y="1221203"/>
            <a:ext cx="3676650" cy="1666875"/>
          </a:xfrm>
          <a:prstGeom prst="rect">
            <a:avLst/>
          </a:prstGeom>
        </p:spPr>
      </p:pic>
    </p:spTree>
    <p:extLst>
      <p:ext uri="{BB962C8B-B14F-4D97-AF65-F5344CB8AC3E}">
        <p14:creationId xmlns:p14="http://schemas.microsoft.com/office/powerpoint/2010/main" val="25493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872199"/>
            <a:ext cx="4667325" cy="3731332"/>
          </a:xfrm>
        </p:spPr>
        <p:txBody>
          <a:bodyPr>
            <a:noAutofit/>
          </a:bodyPr>
          <a:lstStyle/>
          <a:p>
            <a:r>
              <a:rPr lang="en-US" dirty="0"/>
              <a:t>A try block can be followed by multiple catch blocks</a:t>
            </a:r>
            <a:r>
              <a:rPr lang="en-US" dirty="0" smtClean="0"/>
              <a:t>.</a:t>
            </a:r>
          </a:p>
          <a:p>
            <a:r>
              <a:rPr lang="en-US" dirty="0" smtClean="0"/>
              <a:t>We </a:t>
            </a:r>
            <a:r>
              <a:rPr lang="en-US" dirty="0"/>
              <a:t>can have any number of </a:t>
            </a:r>
            <a:r>
              <a:rPr lang="en-US" dirty="0" smtClean="0"/>
              <a:t>catch blocks </a:t>
            </a:r>
            <a:r>
              <a:rPr lang="en-US" dirty="0"/>
              <a:t>after a single try</a:t>
            </a:r>
            <a:r>
              <a:rPr lang="en-US" dirty="0" smtClean="0"/>
              <a:t>.</a:t>
            </a:r>
          </a:p>
          <a:p>
            <a:r>
              <a:rPr lang="en-US" dirty="0"/>
              <a:t>If the data type of the exception thrown matches ExceptionType1, it gets caught there. If not, the exception passes down to the second catch statement. </a:t>
            </a:r>
            <a:endParaRPr lang="en-US" dirty="0" smtClean="0"/>
          </a:p>
          <a:p>
            <a:r>
              <a:rPr lang="en-US" dirty="0" smtClean="0"/>
              <a:t>This Continues </a:t>
            </a:r>
            <a:r>
              <a:rPr lang="en-US" dirty="0"/>
              <a:t>until the exception either is caught or falls through all catches, in which case the current method stops execution and the exception is thrown down to the previous method on the call stack</a:t>
            </a:r>
            <a:r>
              <a:rPr lang="en-US" dirty="0" smtClean="0"/>
              <a:t>.</a:t>
            </a:r>
          </a:p>
          <a:p>
            <a:r>
              <a:rPr lang="en-US" dirty="0"/>
              <a:t> At a time only one Exception is </a:t>
            </a:r>
            <a:r>
              <a:rPr lang="en-US" dirty="0" err="1"/>
              <a:t>occured</a:t>
            </a:r>
            <a:r>
              <a:rPr lang="en-US" dirty="0"/>
              <a:t> and at a time only one catch block is executed</a:t>
            </a:r>
            <a:r>
              <a:rPr lang="en-US" dirty="0" smtClean="0"/>
              <a:t>.</a:t>
            </a:r>
          </a:p>
          <a:p>
            <a:r>
              <a:rPr lang="en-US" dirty="0"/>
              <a:t>All catch blocks must be ordered from most specific to most general i.e. catch for </a:t>
            </a:r>
            <a:r>
              <a:rPr lang="en-US" dirty="0" err="1"/>
              <a:t>ArithmeticException</a:t>
            </a:r>
            <a:r>
              <a:rPr lang="en-US" dirty="0"/>
              <a:t> must come before catch for Exception.</a:t>
            </a:r>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Multiple Catch Blocks</a:t>
            </a:r>
            <a:endParaRPr lang="en-US" dirty="0"/>
          </a:p>
        </p:txBody>
      </p:sp>
      <p:pic>
        <p:nvPicPr>
          <p:cNvPr id="2" name="Picture 1"/>
          <p:cNvPicPr>
            <a:picLocks noChangeAspect="1"/>
          </p:cNvPicPr>
          <p:nvPr/>
        </p:nvPicPr>
        <p:blipFill>
          <a:blip r:embed="rId2"/>
          <a:stretch>
            <a:fillRect/>
          </a:stretch>
        </p:blipFill>
        <p:spPr>
          <a:xfrm>
            <a:off x="4487720" y="1023870"/>
            <a:ext cx="4429256" cy="2236438"/>
          </a:xfrm>
          <a:prstGeom prst="rect">
            <a:avLst/>
          </a:prstGeom>
        </p:spPr>
      </p:pic>
    </p:spTree>
    <p:extLst>
      <p:ext uri="{BB962C8B-B14F-4D97-AF65-F5344CB8AC3E}">
        <p14:creationId xmlns:p14="http://schemas.microsoft.com/office/powerpoint/2010/main" val="280321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fade">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fade">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872199"/>
            <a:ext cx="4667325" cy="515167"/>
          </a:xfrm>
        </p:spPr>
        <p:txBody>
          <a:bodyPr>
            <a:noAutofit/>
          </a:bodyPr>
          <a:lstStyle/>
          <a:p>
            <a:r>
              <a:rPr lang="en-US" dirty="0"/>
              <a:t>The try block within a try block is known as nested try block in java</a:t>
            </a:r>
            <a:r>
              <a:rPr lang="en-US" dirty="0" smtClean="0"/>
              <a:t>.</a:t>
            </a:r>
          </a:p>
        </p:txBody>
      </p:sp>
      <p:sp>
        <p:nvSpPr>
          <p:cNvPr id="9" name="Text Placeholder 8"/>
          <p:cNvSpPr>
            <a:spLocks noGrp="1"/>
          </p:cNvSpPr>
          <p:nvPr>
            <p:ph type="body" sz="quarter" idx="10"/>
          </p:nvPr>
        </p:nvSpPr>
        <p:spPr>
          <a:xfrm>
            <a:off x="0" y="-1"/>
            <a:ext cx="9144000" cy="712601"/>
          </a:xfrm>
        </p:spPr>
        <p:txBody>
          <a:bodyPr/>
          <a:lstStyle/>
          <a:p>
            <a:r>
              <a:rPr lang="en-US" dirty="0" smtClean="0"/>
              <a:t>Nested Try Catch</a:t>
            </a:r>
            <a:endParaRPr lang="en-US" dirty="0"/>
          </a:p>
        </p:txBody>
      </p:sp>
      <p:pic>
        <p:nvPicPr>
          <p:cNvPr id="4" name="Picture 3"/>
          <p:cNvPicPr>
            <a:picLocks noChangeAspect="1"/>
          </p:cNvPicPr>
          <p:nvPr/>
        </p:nvPicPr>
        <p:blipFill>
          <a:blip r:embed="rId2"/>
          <a:stretch>
            <a:fillRect/>
          </a:stretch>
        </p:blipFill>
        <p:spPr>
          <a:xfrm>
            <a:off x="295538" y="1387366"/>
            <a:ext cx="3897625" cy="3178328"/>
          </a:xfrm>
          <a:prstGeom prst="rect">
            <a:avLst/>
          </a:prstGeom>
        </p:spPr>
      </p:pic>
    </p:spTree>
    <p:extLst>
      <p:ext uri="{BB962C8B-B14F-4D97-AF65-F5344CB8AC3E}">
        <p14:creationId xmlns:p14="http://schemas.microsoft.com/office/powerpoint/2010/main" val="17645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The finally block follows a try block or a catch block. A finally block of code always executes, irrespective of occurrence of an Exception</a:t>
            </a:r>
            <a:r>
              <a:rPr lang="en-US" dirty="0" smtClean="0"/>
              <a:t>.</a:t>
            </a:r>
          </a:p>
          <a:p>
            <a:r>
              <a:rPr lang="en-US" dirty="0"/>
              <a:t>Using a finally block allows you to run any cleanup-type statements that you want to execute, no matter what happens in the protected code</a:t>
            </a:r>
            <a:r>
              <a:rPr lang="en-US" dirty="0" smtClean="0"/>
              <a:t>.</a:t>
            </a:r>
          </a:p>
          <a:p>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Finally block</a:t>
            </a:r>
          </a:p>
        </p:txBody>
      </p:sp>
    </p:spTree>
    <p:extLst>
      <p:ext uri="{BB962C8B-B14F-4D97-AF65-F5344CB8AC3E}">
        <p14:creationId xmlns:p14="http://schemas.microsoft.com/office/powerpoint/2010/main" val="36282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If a method does not handle a checked exception, the method must declare it using the </a:t>
            </a:r>
            <a:r>
              <a:rPr lang="en-US" b="1" dirty="0"/>
              <a:t>throws</a:t>
            </a:r>
            <a:r>
              <a:rPr lang="en-US" dirty="0"/>
              <a:t> keyword. The throws keyword appears at the end of a method's signature</a:t>
            </a:r>
            <a:r>
              <a:rPr lang="en-US" dirty="0" smtClean="0"/>
              <a:t>.</a:t>
            </a:r>
          </a:p>
          <a:p>
            <a:r>
              <a:rPr lang="en-US" dirty="0"/>
              <a:t>You can throw an exception, either a newly instantiated one or an exception that you just caught, by using the </a:t>
            </a:r>
            <a:r>
              <a:rPr lang="en-US" b="1" dirty="0"/>
              <a:t>throw</a:t>
            </a:r>
            <a:r>
              <a:rPr lang="en-US" dirty="0"/>
              <a:t> keyword</a:t>
            </a:r>
            <a:r>
              <a:rPr lang="en-US" dirty="0" smtClean="0"/>
              <a:t>.</a:t>
            </a:r>
          </a:p>
          <a:p>
            <a:r>
              <a:rPr lang="en-US" dirty="0"/>
              <a:t>A method can declare that it throws more than one exception, in which case the exceptions are declared in a list separated by commas.</a:t>
            </a:r>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Throws/throw</a:t>
            </a:r>
          </a:p>
        </p:txBody>
      </p:sp>
      <p:pic>
        <p:nvPicPr>
          <p:cNvPr id="4" name="Picture 3"/>
          <p:cNvPicPr>
            <a:picLocks noChangeAspect="1"/>
          </p:cNvPicPr>
          <p:nvPr/>
        </p:nvPicPr>
        <p:blipFill>
          <a:blip r:embed="rId2"/>
          <a:stretch>
            <a:fillRect/>
          </a:stretch>
        </p:blipFill>
        <p:spPr>
          <a:xfrm>
            <a:off x="4221414" y="1413805"/>
            <a:ext cx="4827993" cy="676275"/>
          </a:xfrm>
          <a:prstGeom prst="rect">
            <a:avLst/>
          </a:prstGeom>
        </p:spPr>
      </p:pic>
    </p:spTree>
    <p:extLst>
      <p:ext uri="{BB962C8B-B14F-4D97-AF65-F5344CB8AC3E}">
        <p14:creationId xmlns:p14="http://schemas.microsoft.com/office/powerpoint/2010/main" val="266157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If the superclass method does not declare an </a:t>
            </a:r>
            <a:r>
              <a:rPr lang="en-US" dirty="0" smtClean="0"/>
              <a:t>exception</a:t>
            </a:r>
          </a:p>
          <a:p>
            <a:pPr lvl="1"/>
            <a:r>
              <a:rPr lang="en-US" dirty="0" smtClean="0"/>
              <a:t>If </a:t>
            </a:r>
            <a:r>
              <a:rPr lang="en-US" dirty="0"/>
              <a:t>the superclass method does not declare an exception, subclass overridden method cannot declare the checked exception but it can declare unchecked </a:t>
            </a:r>
            <a:r>
              <a:rPr lang="en-US" dirty="0" smtClean="0"/>
              <a:t>exception.</a:t>
            </a:r>
          </a:p>
          <a:p>
            <a:pPr marL="342900" lvl="1" indent="0">
              <a:buNone/>
            </a:pPr>
            <a:endParaRPr lang="en-US" dirty="0" smtClean="0"/>
          </a:p>
          <a:p>
            <a:r>
              <a:rPr lang="en-US" dirty="0"/>
              <a:t>If the superclass method declares an </a:t>
            </a:r>
            <a:r>
              <a:rPr lang="en-US" dirty="0" smtClean="0"/>
              <a:t>exception</a:t>
            </a:r>
          </a:p>
          <a:p>
            <a:pPr lvl="1"/>
            <a:r>
              <a:rPr lang="en-US" dirty="0"/>
              <a:t>If the superclass method declares an exception, subclass overridden method can declare same, subclass exception or no exception but cannot declare parent exception.</a:t>
            </a:r>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Exception Handling </a:t>
            </a:r>
            <a:r>
              <a:rPr lang="en-US" dirty="0"/>
              <a:t>with </a:t>
            </a:r>
            <a:r>
              <a:rPr lang="en-US" dirty="0" smtClean="0"/>
              <a:t>Method Overriding </a:t>
            </a:r>
            <a:r>
              <a:rPr lang="en-US" dirty="0"/>
              <a:t>in Java</a:t>
            </a:r>
            <a:endParaRPr lang="en-US" dirty="0" smtClean="0"/>
          </a:p>
        </p:txBody>
      </p:sp>
    </p:spTree>
    <p:extLst>
      <p:ext uri="{BB962C8B-B14F-4D97-AF65-F5344CB8AC3E}">
        <p14:creationId xmlns:p14="http://schemas.microsoft.com/office/powerpoint/2010/main" val="345330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fade">
                                      <p:cBhvr>
                                        <p:cTn id="15" dur="500"/>
                                        <p:tgtEl>
                                          <p:spTgt spid="1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fade">
                                      <p:cBhvr>
                                        <p:cTn id="18"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1807264"/>
          </a:xfrm>
        </p:spPr>
        <p:txBody>
          <a:bodyPr>
            <a:noAutofit/>
          </a:bodyPr>
          <a:lstStyle/>
          <a:p>
            <a:r>
              <a:rPr lang="en-US" dirty="0"/>
              <a:t>All exceptions must be a child of </a:t>
            </a:r>
            <a:r>
              <a:rPr lang="en-US" dirty="0" err="1"/>
              <a:t>Throwable</a:t>
            </a:r>
            <a:r>
              <a:rPr lang="en-US" dirty="0" smtClean="0"/>
              <a:t>.</a:t>
            </a:r>
          </a:p>
          <a:p>
            <a:r>
              <a:rPr lang="en-US" dirty="0"/>
              <a:t>If you want to write a checked exception that is automatically enforced by the Handle or Declare Rule, you need to extend the Exception class</a:t>
            </a:r>
            <a:r>
              <a:rPr lang="en-US" dirty="0" smtClean="0"/>
              <a:t>.</a:t>
            </a:r>
          </a:p>
          <a:p>
            <a:r>
              <a:rPr lang="en-US" dirty="0"/>
              <a:t>If you want to write a runtime exception, you need to extend the </a:t>
            </a:r>
            <a:r>
              <a:rPr lang="en-US" dirty="0" err="1"/>
              <a:t>RuntimeException</a:t>
            </a:r>
            <a:r>
              <a:rPr lang="en-US" dirty="0"/>
              <a:t> class.</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Custom Exception</a:t>
            </a:r>
            <a:endParaRPr lang="en-US" dirty="0" smtClean="0"/>
          </a:p>
        </p:txBody>
      </p:sp>
    </p:spTree>
    <p:extLst>
      <p:ext uri="{BB962C8B-B14F-4D97-AF65-F5344CB8AC3E}">
        <p14:creationId xmlns:p14="http://schemas.microsoft.com/office/powerpoint/2010/main" val="298681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2337661"/>
          </a:xfrm>
        </p:spPr>
        <p:txBody>
          <a:bodyPr>
            <a:noAutofit/>
          </a:bodyPr>
          <a:lstStyle/>
          <a:p>
            <a:pPr marL="0" indent="0">
              <a:buNone/>
            </a:pPr>
            <a:r>
              <a:rPr lang="en-US" sz="1400" b="1" dirty="0"/>
              <a:t>Using only the Exception </a:t>
            </a:r>
            <a:r>
              <a:rPr lang="en-US" sz="1400" b="1" dirty="0" smtClean="0"/>
              <a:t>class:</a:t>
            </a:r>
            <a:r>
              <a:rPr lang="en-US" b="1" dirty="0" smtClean="0"/>
              <a:t> </a:t>
            </a:r>
          </a:p>
          <a:p>
            <a:r>
              <a:rPr lang="en-US" dirty="0"/>
              <a:t>It’s a common mistake that developers specifically catch the Exception class for any error</a:t>
            </a:r>
            <a:r>
              <a:rPr lang="en-US" dirty="0" smtClean="0"/>
              <a:t>.</a:t>
            </a:r>
          </a:p>
          <a:p>
            <a:r>
              <a:rPr lang="en-US" dirty="0"/>
              <a:t>It’s much more difficult to identify the error if you see only an Exception being caught</a:t>
            </a:r>
            <a:r>
              <a:rPr lang="en-US" dirty="0" smtClean="0"/>
              <a:t>.</a:t>
            </a:r>
          </a:p>
          <a:p>
            <a:r>
              <a:rPr lang="en-US" dirty="0"/>
              <a:t>The solution to this problem is to create specific Exceptions – </a:t>
            </a:r>
            <a:r>
              <a:rPr lang="en-US" dirty="0" smtClean="0"/>
              <a:t>but </a:t>
            </a:r>
            <a:r>
              <a:rPr lang="en-US" dirty="0"/>
              <a:t>not too specific!</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Exceptions</a:t>
            </a:r>
            <a:endParaRPr lang="en-US" dirty="0">
              <a:latin typeface="Trebuchet MS"/>
              <a:cs typeface="Trebuchet MS"/>
            </a:endParaRPr>
          </a:p>
        </p:txBody>
      </p:sp>
    </p:spTree>
    <p:extLst>
      <p:ext uri="{BB962C8B-B14F-4D97-AF65-F5344CB8AC3E}">
        <p14:creationId xmlns:p14="http://schemas.microsoft.com/office/powerpoint/2010/main" val="16042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8007972" cy="2337661"/>
          </a:xfrm>
        </p:spPr>
        <p:txBody>
          <a:bodyPr>
            <a:noAutofit/>
          </a:bodyPr>
          <a:lstStyle/>
          <a:p>
            <a:pPr marL="0" indent="0">
              <a:buNone/>
            </a:pPr>
            <a:r>
              <a:rPr lang="en-US" b="1" dirty="0"/>
              <a:t>Creating lots of specific Exceptions</a:t>
            </a:r>
            <a:r>
              <a:rPr lang="en-US" sz="1400" b="1" dirty="0" smtClean="0"/>
              <a:t>:</a:t>
            </a:r>
            <a:r>
              <a:rPr lang="en-US" b="1" dirty="0" smtClean="0"/>
              <a:t> </a:t>
            </a:r>
          </a:p>
          <a:p>
            <a:r>
              <a:rPr lang="en-US" dirty="0"/>
              <a:t>Don’t create Exceptions for everything. Your application will be full of classes, useless repetition and you will create unnecessary work. Instead, create Exceptions for really important business requirements</a:t>
            </a:r>
            <a:r>
              <a:rPr lang="en-US" dirty="0" smtClean="0"/>
              <a:t>. </a:t>
            </a:r>
            <a:r>
              <a:rPr lang="en-US" dirty="0"/>
              <a:t>For example, if you are developing a bank system one possible Exception would be when trying to withdraw money and the balance is zero: </a:t>
            </a:r>
            <a:r>
              <a:rPr lang="en-US" b="1" dirty="0" err="1"/>
              <a:t>BalanceNotAvailableException</a:t>
            </a:r>
            <a:r>
              <a:rPr lang="en-US" dirty="0"/>
              <a:t>. Another Exception would be transferring money to another person and the account does not exist, you can create: </a:t>
            </a:r>
            <a:r>
              <a:rPr lang="en-US" b="1" dirty="0" err="1"/>
              <a:t>BankAccountNotFoundException</a:t>
            </a:r>
            <a:r>
              <a:rPr lang="en-US" b="1" dirty="0"/>
              <a:t> </a:t>
            </a:r>
            <a:r>
              <a:rPr lang="en-US" dirty="0"/>
              <a:t>and show an understandable Exception message to the user</a:t>
            </a:r>
            <a:r>
              <a:rPr lang="en-US" dirty="0" smtClean="0"/>
              <a:t>.</a:t>
            </a:r>
          </a:p>
          <a:p>
            <a:r>
              <a:rPr lang="en-US" b="1" dirty="0" err="1"/>
              <a:t>RuntimeException</a:t>
            </a:r>
            <a:r>
              <a:rPr lang="en-US" b="1" dirty="0"/>
              <a:t> </a:t>
            </a:r>
            <a:r>
              <a:rPr lang="en-US" dirty="0"/>
              <a:t>could be used when the bank’s server is out of service. Here you can use, for example: </a:t>
            </a:r>
            <a:r>
              <a:rPr lang="en-US" b="1" dirty="0" err="1"/>
              <a:t>ServerNotAvailableException</a:t>
            </a:r>
            <a:r>
              <a:rPr lang="en-US" dirty="0"/>
              <a:t>. The system must crash for this kind of error. There is no recovery.</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a:t>
            </a:r>
            <a:r>
              <a:rPr lang="en-US" dirty="0">
                <a:cs typeface="Trebuchet MS"/>
              </a:rPr>
              <a:t>Cont.</a:t>
            </a:r>
            <a:r>
              <a:rPr lang="en-US" dirty="0" smtClean="0">
                <a:cs typeface="Trebuchet MS"/>
              </a:rPr>
              <a:t>)</a:t>
            </a:r>
            <a:endParaRPr lang="en-US" dirty="0">
              <a:latin typeface="Trebuchet MS"/>
              <a:cs typeface="Trebuchet MS"/>
            </a:endParaRPr>
          </a:p>
        </p:txBody>
      </p:sp>
    </p:spTree>
    <p:extLst>
      <p:ext uri="{BB962C8B-B14F-4D97-AF65-F5344CB8AC3E}">
        <p14:creationId xmlns:p14="http://schemas.microsoft.com/office/powerpoint/2010/main" val="3214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Agenda</a:t>
            </a:r>
          </a:p>
        </p:txBody>
      </p:sp>
      <p:sp>
        <p:nvSpPr>
          <p:cNvPr id="8" name="Content Placeholder 7"/>
          <p:cNvSpPr>
            <a:spLocks noGrp="1"/>
          </p:cNvSpPr>
          <p:nvPr>
            <p:ph idx="1"/>
          </p:nvPr>
        </p:nvSpPr>
        <p:spPr>
          <a:xfrm>
            <a:off x="352473" y="1078993"/>
            <a:ext cx="3826674" cy="2200235"/>
          </a:xfrm>
        </p:spPr>
        <p:txBody>
          <a:bodyPr>
            <a:normAutofit/>
          </a:bodyPr>
          <a:lstStyle/>
          <a:p>
            <a:pPr marL="285750" indent="-285750">
              <a:buClr>
                <a:schemeClr val="accent2"/>
              </a:buClr>
              <a:buFont typeface="Arial" panose="020B0604020202020204" pitchFamily="34" charset="0"/>
              <a:buChar char="•"/>
            </a:pPr>
            <a:r>
              <a:rPr lang="en-US" dirty="0" smtClean="0">
                <a:latin typeface="Trebuchet MS"/>
                <a:cs typeface="Trebuchet MS"/>
              </a:rPr>
              <a:t>Overview of Exception and Error</a:t>
            </a:r>
          </a:p>
          <a:p>
            <a:pPr marL="285750" indent="-285750">
              <a:buClr>
                <a:schemeClr val="accent2"/>
              </a:buClr>
              <a:buFont typeface="Arial" panose="020B0604020202020204" pitchFamily="34" charset="0"/>
              <a:buChar char="•"/>
            </a:pPr>
            <a:r>
              <a:rPr lang="en-US" dirty="0" smtClean="0">
                <a:latin typeface="Trebuchet MS"/>
                <a:cs typeface="Trebuchet MS"/>
              </a:rPr>
              <a:t>Hierarchy </a:t>
            </a:r>
            <a:r>
              <a:rPr lang="en-US" dirty="0">
                <a:latin typeface="Trebuchet MS"/>
                <a:cs typeface="Trebuchet MS"/>
              </a:rPr>
              <a:t>of Exception classes</a:t>
            </a:r>
          </a:p>
          <a:p>
            <a:pPr marL="285750" indent="-285750">
              <a:buClr>
                <a:schemeClr val="accent2"/>
              </a:buClr>
              <a:buFont typeface="Arial" panose="020B0604020202020204" pitchFamily="34" charset="0"/>
              <a:buChar char="•"/>
            </a:pPr>
            <a:r>
              <a:rPr lang="en-US" dirty="0">
                <a:latin typeface="Trebuchet MS"/>
                <a:cs typeface="Trebuchet MS"/>
              </a:rPr>
              <a:t>Types of Exceptions</a:t>
            </a:r>
          </a:p>
          <a:p>
            <a:pPr marL="285750" indent="-285750">
              <a:buClr>
                <a:schemeClr val="accent2"/>
              </a:buClr>
              <a:buFont typeface="Arial" panose="020B0604020202020204" pitchFamily="34" charset="0"/>
              <a:buChar char="•"/>
            </a:pPr>
            <a:r>
              <a:rPr lang="en-US" dirty="0">
                <a:latin typeface="Trebuchet MS"/>
                <a:cs typeface="Trebuchet MS"/>
              </a:rPr>
              <a:t>Catching Exceptions</a:t>
            </a:r>
          </a:p>
          <a:p>
            <a:pPr marL="285750" indent="-285750">
              <a:buClr>
                <a:schemeClr val="accent2"/>
              </a:buClr>
              <a:buFont typeface="Arial" panose="020B0604020202020204" pitchFamily="34" charset="0"/>
              <a:buChar char="•"/>
            </a:pPr>
            <a:r>
              <a:rPr lang="en-US" dirty="0" smtClean="0">
                <a:latin typeface="Trebuchet MS"/>
                <a:cs typeface="Trebuchet MS"/>
              </a:rPr>
              <a:t>Custom Exceptions</a:t>
            </a:r>
          </a:p>
          <a:p>
            <a:pPr marL="285750" indent="-285750">
              <a:buClr>
                <a:schemeClr val="accent2"/>
              </a:buClr>
              <a:buFont typeface="Arial" panose="020B0604020202020204" pitchFamily="34" charset="0"/>
              <a:buChar char="•"/>
            </a:pPr>
            <a:r>
              <a:rPr lang="en-US" dirty="0" smtClean="0">
                <a:cs typeface="Trebuchet MS"/>
              </a:rPr>
              <a:t>Common Mistakes </a:t>
            </a:r>
            <a:r>
              <a:rPr lang="en-US" dirty="0">
                <a:cs typeface="Trebuchet MS"/>
              </a:rPr>
              <a:t>Java Developers make when </a:t>
            </a:r>
            <a:r>
              <a:rPr lang="en-US" dirty="0" smtClean="0">
                <a:cs typeface="Trebuchet MS"/>
              </a:rPr>
              <a:t>Handling </a:t>
            </a:r>
            <a:r>
              <a:rPr lang="en-US" dirty="0">
                <a:cs typeface="Trebuchet MS"/>
              </a:rPr>
              <a:t>Exceptions</a:t>
            </a:r>
            <a:endParaRPr lang="en-US" dirty="0" smtClean="0">
              <a:latin typeface="Trebuchet MS"/>
              <a:cs typeface="Trebuchet MS"/>
            </a:endParaRPr>
          </a:p>
        </p:txBody>
      </p:sp>
    </p:spTree>
    <p:extLst>
      <p:ext uri="{BB962C8B-B14F-4D97-AF65-F5344CB8AC3E}">
        <p14:creationId xmlns:p14="http://schemas.microsoft.com/office/powerpoint/2010/main" val="403524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6002598" cy="1637672"/>
          </a:xfrm>
        </p:spPr>
        <p:txBody>
          <a:bodyPr>
            <a:noAutofit/>
          </a:bodyPr>
          <a:lstStyle/>
          <a:p>
            <a:pPr marL="0" indent="0">
              <a:buNone/>
            </a:pPr>
            <a:r>
              <a:rPr lang="en-US" b="1" dirty="0"/>
              <a:t>Creating a log for every catch</a:t>
            </a:r>
            <a:r>
              <a:rPr lang="en-US" sz="1400" b="1" dirty="0" smtClean="0"/>
              <a:t>:</a:t>
            </a:r>
            <a:r>
              <a:rPr lang="en-US" b="1" dirty="0" smtClean="0"/>
              <a:t> </a:t>
            </a:r>
          </a:p>
          <a:p>
            <a:r>
              <a:rPr lang="en-US" dirty="0"/>
              <a:t>Logging every Exception catch will pollute your code. To prevent this, just log once and throw your Exception in the last catch. You won’t lose your </a:t>
            </a:r>
            <a:r>
              <a:rPr lang="en-US" dirty="0" err="1"/>
              <a:t>Stacktrace</a:t>
            </a:r>
            <a:r>
              <a:rPr lang="en-US" dirty="0"/>
              <a:t> if you wrap the Exception. If you are working with web </a:t>
            </a:r>
            <a:r>
              <a:rPr lang="en-US" dirty="0" smtClean="0"/>
              <a:t>applications</a:t>
            </a:r>
            <a:r>
              <a:rPr lang="en-US" dirty="0"/>
              <a:t>, you should create a catch on your controller layer and log the error</a:t>
            </a:r>
            <a:r>
              <a:rPr lang="en-US" dirty="0" smtClean="0"/>
              <a:t>.</a:t>
            </a:r>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a:t>
            </a:r>
            <a:r>
              <a:rPr lang="en-US" dirty="0">
                <a:cs typeface="Trebuchet MS"/>
              </a:rPr>
              <a:t>Cont.</a:t>
            </a:r>
            <a:r>
              <a:rPr lang="en-US" dirty="0" smtClean="0">
                <a:cs typeface="Trebuchet MS"/>
              </a:rPr>
              <a:t>)</a:t>
            </a:r>
            <a:endParaRPr lang="en-US" dirty="0">
              <a:latin typeface="Trebuchet MS"/>
              <a:cs typeface="Trebuchet MS"/>
            </a:endParaRPr>
          </a:p>
        </p:txBody>
      </p:sp>
    </p:spTree>
    <p:extLst>
      <p:ext uri="{BB962C8B-B14F-4D97-AF65-F5344CB8AC3E}">
        <p14:creationId xmlns:p14="http://schemas.microsoft.com/office/powerpoint/2010/main" val="269423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6002598" cy="2444865"/>
          </a:xfrm>
        </p:spPr>
        <p:txBody>
          <a:bodyPr>
            <a:noAutofit/>
          </a:bodyPr>
          <a:lstStyle/>
          <a:p>
            <a:pPr marL="0" indent="0">
              <a:buNone/>
            </a:pPr>
            <a:r>
              <a:rPr lang="en-US" b="1" dirty="0"/>
              <a:t>Silencing Exceptions</a:t>
            </a:r>
            <a:r>
              <a:rPr lang="en-US" sz="1400" b="1" dirty="0" smtClean="0"/>
              <a:t>:</a:t>
            </a:r>
            <a:r>
              <a:rPr lang="en-US" b="1" dirty="0" smtClean="0"/>
              <a:t> </a:t>
            </a:r>
          </a:p>
          <a:p>
            <a:r>
              <a:rPr lang="en-US" dirty="0"/>
              <a:t>Never catch the Exception and do nothing, for example</a:t>
            </a:r>
            <a:r>
              <a:rPr lang="en-US" dirty="0" smtClean="0"/>
              <a:t>:</a:t>
            </a:r>
          </a:p>
          <a:p>
            <a:endParaRPr lang="en-US" dirty="0" smtClean="0"/>
          </a:p>
          <a:p>
            <a:endParaRPr lang="en-US" dirty="0" smtClean="0"/>
          </a:p>
          <a:p>
            <a:endParaRPr lang="en-US" dirty="0" smtClean="0"/>
          </a:p>
          <a:p>
            <a:r>
              <a:rPr lang="en-US" dirty="0"/>
              <a:t>The catch will be useless. It’s impossible to know what happened and the Exception will be silenced. The developer will be obliged to debug the code and see what happened. If we create a good log, the time-consuming analysis won’t be necessary.</a:t>
            </a:r>
          </a:p>
          <a:p>
            <a:endParaRPr lang="en-US" dirty="0" smtClean="0"/>
          </a:p>
          <a:p>
            <a:pPr marL="0" indent="0">
              <a:buNone/>
            </a:pP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Exceptions(Cont.)</a:t>
            </a:r>
            <a:endParaRPr lang="en-US" dirty="0">
              <a:latin typeface="Trebuchet MS"/>
              <a:cs typeface="Trebuchet MS"/>
            </a:endParaRPr>
          </a:p>
        </p:txBody>
      </p:sp>
      <p:pic>
        <p:nvPicPr>
          <p:cNvPr id="6" name="Picture 5"/>
          <p:cNvPicPr>
            <a:picLocks noChangeAspect="1"/>
          </p:cNvPicPr>
          <p:nvPr/>
        </p:nvPicPr>
        <p:blipFill>
          <a:blip r:embed="rId2"/>
          <a:stretch>
            <a:fillRect/>
          </a:stretch>
        </p:blipFill>
        <p:spPr>
          <a:xfrm>
            <a:off x="397060" y="1848409"/>
            <a:ext cx="3267075" cy="828675"/>
          </a:xfrm>
          <a:prstGeom prst="rect">
            <a:avLst/>
          </a:prstGeom>
        </p:spPr>
      </p:pic>
    </p:spTree>
    <p:extLst>
      <p:ext uri="{BB962C8B-B14F-4D97-AF65-F5344CB8AC3E}">
        <p14:creationId xmlns:p14="http://schemas.microsoft.com/office/powerpoint/2010/main" val="85247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animEffect transition="in" filter="fade">
                                      <p:cBhvr>
                                        <p:cTn id="1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6002598" cy="1770102"/>
          </a:xfrm>
        </p:spPr>
        <p:txBody>
          <a:bodyPr>
            <a:noAutofit/>
          </a:bodyPr>
          <a:lstStyle/>
          <a:p>
            <a:pPr marL="0" indent="0">
              <a:buNone/>
            </a:pPr>
            <a:r>
              <a:rPr lang="en-US" b="1" dirty="0"/>
              <a:t>Not following the principle “throw early, catch </a:t>
            </a:r>
            <a:r>
              <a:rPr lang="en-US" b="1" dirty="0" smtClean="0"/>
              <a:t>late</a:t>
            </a:r>
            <a:r>
              <a:rPr lang="en-US" sz="1400" b="1" dirty="0" smtClean="0"/>
              <a:t>:</a:t>
            </a:r>
            <a:r>
              <a:rPr lang="en-US" b="1" dirty="0" smtClean="0"/>
              <a:t> </a:t>
            </a:r>
          </a:p>
          <a:p>
            <a:r>
              <a:rPr lang="en-US" dirty="0"/>
              <a:t>If you have to handle Exception, for example, in your </a:t>
            </a:r>
            <a:r>
              <a:rPr lang="en-US" b="1" dirty="0"/>
              <a:t>Service</a:t>
            </a:r>
            <a:r>
              <a:rPr lang="en-US" dirty="0"/>
              <a:t>, you should do two things</a:t>
            </a:r>
            <a:r>
              <a:rPr lang="en-US" dirty="0" smtClean="0"/>
              <a:t>:</a:t>
            </a:r>
          </a:p>
          <a:p>
            <a:pPr lvl="1"/>
            <a:r>
              <a:rPr lang="en-US" dirty="0"/>
              <a:t>Wrap your </a:t>
            </a:r>
            <a:r>
              <a:rPr lang="en-US" dirty="0" smtClean="0"/>
              <a:t>Exception</a:t>
            </a:r>
          </a:p>
          <a:p>
            <a:pPr lvl="1"/>
            <a:r>
              <a:rPr lang="en-US" dirty="0"/>
              <a:t>Throw the Exception to the last catch and handle it</a:t>
            </a:r>
            <a:r>
              <a:rPr lang="en-US" dirty="0" smtClean="0"/>
              <a:t>.</a:t>
            </a:r>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a:t>
            </a:r>
            <a:r>
              <a:rPr lang="en-US" dirty="0">
                <a:cs typeface="Trebuchet MS"/>
              </a:rPr>
              <a:t>(Cont.)</a:t>
            </a:r>
            <a:endParaRPr lang="en-US" dirty="0">
              <a:latin typeface="Trebuchet MS"/>
              <a:cs typeface="Trebuchet MS"/>
            </a:endParaRPr>
          </a:p>
        </p:txBody>
      </p:sp>
    </p:spTree>
    <p:extLst>
      <p:ext uri="{BB962C8B-B14F-4D97-AF65-F5344CB8AC3E}">
        <p14:creationId xmlns:p14="http://schemas.microsoft.com/office/powerpoint/2010/main" val="416887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fade">
                                      <p:cBhvr>
                                        <p:cTn id="18"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6002598" cy="3453858"/>
          </a:xfrm>
        </p:spPr>
        <p:txBody>
          <a:bodyPr>
            <a:noAutofit/>
          </a:bodyPr>
          <a:lstStyle/>
          <a:p>
            <a:pPr marL="0" indent="0">
              <a:buNone/>
            </a:pPr>
            <a:r>
              <a:rPr lang="en-US" b="1" dirty="0"/>
              <a:t>Not following the principle “throw early, catch </a:t>
            </a:r>
            <a:r>
              <a:rPr lang="en-US" b="1" dirty="0" smtClean="0"/>
              <a:t>late</a:t>
            </a:r>
            <a:r>
              <a:rPr lang="en-US" sz="1400" b="1" dirty="0" smtClean="0"/>
              <a:t>:</a:t>
            </a:r>
            <a:r>
              <a:rPr lang="en-US" b="1" dirty="0" smtClean="0"/>
              <a:t> </a:t>
            </a:r>
          </a:p>
          <a:p>
            <a:r>
              <a:rPr lang="en-US" dirty="0"/>
              <a:t>If you have to handle Exception, for example, in your </a:t>
            </a:r>
            <a:r>
              <a:rPr lang="en-US" b="1" dirty="0"/>
              <a:t>Service</a:t>
            </a:r>
            <a:r>
              <a:rPr lang="en-US" dirty="0"/>
              <a:t>, you should do two things</a:t>
            </a:r>
            <a:r>
              <a:rPr lang="en-US" dirty="0" smtClean="0"/>
              <a:t>:</a:t>
            </a:r>
          </a:p>
          <a:p>
            <a:pPr lvl="1"/>
            <a:r>
              <a:rPr lang="en-US" dirty="0"/>
              <a:t>Wrap your </a:t>
            </a:r>
            <a:r>
              <a:rPr lang="en-US" dirty="0" smtClean="0"/>
              <a:t>Exception</a:t>
            </a:r>
          </a:p>
          <a:p>
            <a:pPr lvl="1"/>
            <a:r>
              <a:rPr lang="en-US" dirty="0"/>
              <a:t>Throw the Exception to the last catch and handle it</a:t>
            </a:r>
            <a:r>
              <a:rPr lang="en-US" dirty="0" smtClean="0"/>
              <a:t>.</a:t>
            </a:r>
          </a:p>
          <a:p>
            <a:pPr marL="0" indent="0">
              <a:buNone/>
            </a:pPr>
            <a:endParaRPr lang="en-US" b="1" dirty="0" smtClean="0"/>
          </a:p>
          <a:p>
            <a:pPr marL="0" indent="0">
              <a:buNone/>
            </a:pPr>
            <a:r>
              <a:rPr lang="en-US" b="1" dirty="0" smtClean="0"/>
              <a:t>N</a:t>
            </a:r>
            <a:r>
              <a:rPr lang="en-US" b="1" dirty="0"/>
              <a:t>ot using clear messages on the Exceptions</a:t>
            </a:r>
            <a:r>
              <a:rPr lang="en-US" sz="1400" b="1" dirty="0" smtClean="0"/>
              <a:t>:</a:t>
            </a:r>
            <a:r>
              <a:rPr lang="en-US" b="1" dirty="0" smtClean="0"/>
              <a:t> </a:t>
            </a:r>
            <a:endParaRPr lang="en-US" b="1" dirty="0"/>
          </a:p>
          <a:p>
            <a:r>
              <a:rPr lang="en-US" dirty="0"/>
              <a:t>Always use clear messages on your Exceptions. Doing this will help a lot when finding errors. Even better, create a </a:t>
            </a:r>
            <a:r>
              <a:rPr lang="en-US" b="1" dirty="0"/>
              <a:t>Properties File</a:t>
            </a:r>
            <a:r>
              <a:rPr lang="en-US" dirty="0"/>
              <a:t> with all Exception messages. You can use the file on your View layer and show users messages about the business requirements.</a:t>
            </a:r>
          </a:p>
          <a:p>
            <a:pPr marL="0" indent="0">
              <a:buNone/>
            </a:pPr>
            <a:endParaRPr lang="en-US" dirty="0"/>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a:t>
            </a:r>
            <a:r>
              <a:rPr lang="en-US" dirty="0">
                <a:cs typeface="Trebuchet MS"/>
              </a:rPr>
              <a:t>(Cont.)</a:t>
            </a:r>
            <a:endParaRPr lang="en-US" dirty="0">
              <a:latin typeface="Trebuchet MS"/>
              <a:cs typeface="Trebuchet MS"/>
            </a:endParaRPr>
          </a:p>
        </p:txBody>
      </p:sp>
    </p:spTree>
    <p:extLst>
      <p:ext uri="{BB962C8B-B14F-4D97-AF65-F5344CB8AC3E}">
        <p14:creationId xmlns:p14="http://schemas.microsoft.com/office/powerpoint/2010/main" val="2791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fade">
                                      <p:cBhvr>
                                        <p:cTn id="15" dur="500"/>
                                        <p:tgtEl>
                                          <p:spTgt spid="1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fade">
                                      <p:cBhvr>
                                        <p:cTn id="18" dur="500"/>
                                        <p:tgtEl>
                                          <p:spTgt spid="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Effect transition="in" filter="fade">
                                      <p:cBhvr>
                                        <p:cTn id="23" dur="500"/>
                                        <p:tgtEl>
                                          <p:spTgt spid="15">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6" end="6"/>
                                            </p:txEl>
                                          </p:spTgt>
                                        </p:tgtEl>
                                        <p:attrNameLst>
                                          <p:attrName>style.visibility</p:attrName>
                                        </p:attrNameLst>
                                      </p:cBhvr>
                                      <p:to>
                                        <p:strVal val="visible"/>
                                      </p:to>
                                    </p:set>
                                    <p:animEffect transition="in" filter="fade">
                                      <p:cBhvr>
                                        <p:cTn id="26"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3927856" cy="1492629"/>
          </a:xfrm>
        </p:spPr>
        <p:txBody>
          <a:bodyPr>
            <a:noAutofit/>
          </a:bodyPr>
          <a:lstStyle/>
          <a:p>
            <a:pPr marL="0" indent="0">
              <a:buNone/>
            </a:pPr>
            <a:r>
              <a:rPr lang="en-US" b="1" dirty="0"/>
              <a:t>Never lose the </a:t>
            </a:r>
            <a:r>
              <a:rPr lang="en-US" b="1" dirty="0" err="1"/>
              <a:t>Stacktrace</a:t>
            </a:r>
            <a:r>
              <a:rPr lang="en-US" sz="1400" b="1" dirty="0" smtClean="0"/>
              <a:t>:</a:t>
            </a:r>
            <a:r>
              <a:rPr lang="en-US" b="1" dirty="0" smtClean="0"/>
              <a:t> </a:t>
            </a:r>
          </a:p>
          <a:p>
            <a:r>
              <a:rPr lang="en-US" dirty="0"/>
              <a:t>When wrapping an Exception in another one, don’t just throw the other </a:t>
            </a:r>
            <a:r>
              <a:rPr lang="en-US" b="1" dirty="0"/>
              <a:t>Exception</a:t>
            </a:r>
            <a:r>
              <a:rPr lang="en-US" dirty="0"/>
              <a:t>, keep the </a:t>
            </a:r>
            <a:r>
              <a:rPr lang="en-US" b="1" dirty="0" err="1"/>
              <a:t>Stacktrace</a:t>
            </a:r>
            <a:r>
              <a:rPr lang="en-US" dirty="0" smtClean="0"/>
              <a:t>.</a:t>
            </a:r>
          </a:p>
          <a:p>
            <a:pPr marL="0" indent="0">
              <a:buNone/>
            </a:pPr>
            <a:endParaRPr lang="en-US" dirty="0"/>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a:t>
            </a:r>
            <a:r>
              <a:rPr lang="en-US" dirty="0">
                <a:cs typeface="Trebuchet MS"/>
              </a:rPr>
              <a:t>(Cont.)</a:t>
            </a:r>
            <a:endParaRPr lang="en-US" dirty="0">
              <a:latin typeface="Trebuchet MS"/>
              <a:cs typeface="Trebuchet MS"/>
            </a:endParaRPr>
          </a:p>
        </p:txBody>
      </p:sp>
      <p:pic>
        <p:nvPicPr>
          <p:cNvPr id="2" name="Picture 1"/>
          <p:cNvPicPr>
            <a:picLocks noChangeAspect="1"/>
          </p:cNvPicPr>
          <p:nvPr/>
        </p:nvPicPr>
        <p:blipFill>
          <a:blip r:embed="rId2"/>
          <a:stretch>
            <a:fillRect/>
          </a:stretch>
        </p:blipFill>
        <p:spPr>
          <a:xfrm>
            <a:off x="4799024" y="1099222"/>
            <a:ext cx="3083735" cy="3099796"/>
          </a:xfrm>
          <a:prstGeom prst="rect">
            <a:avLst/>
          </a:prstGeom>
        </p:spPr>
      </p:pic>
    </p:spTree>
    <p:extLst>
      <p:ext uri="{BB962C8B-B14F-4D97-AF65-F5344CB8AC3E}">
        <p14:creationId xmlns:p14="http://schemas.microsoft.com/office/powerpoint/2010/main" val="29110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59" y="1099222"/>
            <a:ext cx="8537694" cy="899846"/>
          </a:xfrm>
        </p:spPr>
        <p:txBody>
          <a:bodyPr>
            <a:noAutofit/>
          </a:bodyPr>
          <a:lstStyle/>
          <a:p>
            <a:pPr marL="0" indent="0">
              <a:buNone/>
            </a:pPr>
            <a:r>
              <a:rPr lang="en-US" b="1" dirty="0"/>
              <a:t>Not organizing the hierarchy of specific Exceptions</a:t>
            </a:r>
            <a:r>
              <a:rPr lang="en-US" sz="1400" b="1" dirty="0" smtClean="0"/>
              <a:t>:</a:t>
            </a:r>
            <a:r>
              <a:rPr lang="en-US" b="1" dirty="0" smtClean="0"/>
              <a:t> </a:t>
            </a:r>
          </a:p>
          <a:p>
            <a:r>
              <a:rPr lang="en-US" dirty="0"/>
              <a:t>If you don’t organize the hierarchy of your Exceptions, the relationship will be difficult between the parts of the system. You will have lots of problems.</a:t>
            </a:r>
            <a:endParaRPr lang="en-US" dirty="0" smtClean="0"/>
          </a:p>
          <a:p>
            <a:pPr marL="0" indent="0">
              <a:buNone/>
            </a:pPr>
            <a:endParaRPr lang="en-US" dirty="0"/>
          </a:p>
        </p:txBody>
      </p:sp>
      <p:sp>
        <p:nvSpPr>
          <p:cNvPr id="9" name="Text Placeholder 8"/>
          <p:cNvSpPr>
            <a:spLocks noGrp="1"/>
          </p:cNvSpPr>
          <p:nvPr>
            <p:ph type="body" sz="quarter" idx="10"/>
          </p:nvPr>
        </p:nvSpPr>
        <p:spPr>
          <a:xfrm>
            <a:off x="0" y="-1"/>
            <a:ext cx="9144000" cy="712601"/>
          </a:xfrm>
        </p:spPr>
        <p:txBody>
          <a:bodyPr/>
          <a:lstStyle/>
          <a:p>
            <a:r>
              <a:rPr lang="en-US" dirty="0">
                <a:cs typeface="Trebuchet MS"/>
              </a:rPr>
              <a:t>Mistakes Java Developers make when Using </a:t>
            </a:r>
            <a:r>
              <a:rPr lang="en-US" dirty="0" smtClean="0">
                <a:cs typeface="Trebuchet MS"/>
              </a:rPr>
              <a:t>Exceptions</a:t>
            </a:r>
            <a:r>
              <a:rPr lang="en-US" dirty="0">
                <a:cs typeface="Trebuchet MS"/>
              </a:rPr>
              <a:t>(Cont.)</a:t>
            </a:r>
            <a:endParaRPr lang="en-US" dirty="0">
              <a:latin typeface="Trebuchet MS"/>
              <a:cs typeface="Trebuchet MS"/>
            </a:endParaRPr>
          </a:p>
        </p:txBody>
      </p:sp>
      <p:pic>
        <p:nvPicPr>
          <p:cNvPr id="3" name="Picture 2"/>
          <p:cNvPicPr>
            <a:picLocks noChangeAspect="1"/>
          </p:cNvPicPr>
          <p:nvPr/>
        </p:nvPicPr>
        <p:blipFill>
          <a:blip r:embed="rId2"/>
          <a:stretch>
            <a:fillRect/>
          </a:stretch>
        </p:blipFill>
        <p:spPr>
          <a:xfrm>
            <a:off x="305424" y="2081048"/>
            <a:ext cx="5153025" cy="1971675"/>
          </a:xfrm>
          <a:prstGeom prst="rect">
            <a:avLst/>
          </a:prstGeom>
        </p:spPr>
      </p:pic>
    </p:spTree>
    <p:extLst>
      <p:ext uri="{BB962C8B-B14F-4D97-AF65-F5344CB8AC3E}">
        <p14:creationId xmlns:p14="http://schemas.microsoft.com/office/powerpoint/2010/main" val="380750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363" y="1079898"/>
            <a:ext cx="7039745" cy="3383280"/>
          </a:xfrm>
        </p:spPr>
        <p:txBody>
          <a:bodyPr/>
          <a:lstStyle/>
          <a:p>
            <a:endParaRPr lang="en-US" dirty="0"/>
          </a:p>
          <a:p>
            <a:endParaRPr lang="en-US" dirty="0" smtClean="0"/>
          </a:p>
          <a:p>
            <a:endParaRPr lang="en-US" dirty="0"/>
          </a:p>
          <a:p>
            <a:pPr marL="0" indent="0">
              <a:buNone/>
            </a:pPr>
            <a:r>
              <a:rPr lang="en-US" dirty="0" smtClean="0"/>
              <a:t>References: </a:t>
            </a:r>
            <a:r>
              <a:rPr lang="en-US" b="1" dirty="0" smtClean="0"/>
              <a:t>Effective Java 2</a:t>
            </a:r>
            <a:r>
              <a:rPr lang="en-US" b="1" baseline="30000" dirty="0" smtClean="0"/>
              <a:t>nd</a:t>
            </a:r>
            <a:r>
              <a:rPr lang="en-US" b="1" dirty="0" smtClean="0"/>
              <a:t> Edition</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99084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56879" y="2178205"/>
            <a:ext cx="2148468" cy="699516"/>
          </a:xfrm>
        </p:spPr>
        <p:txBody>
          <a:bodyPr/>
          <a:lstStyle/>
          <a:p>
            <a:r>
              <a:rPr lang="en-US" dirty="0" smtClean="0"/>
              <a:t>THANK YOU</a:t>
            </a:r>
            <a:endParaRPr lang="en-US" dirty="0"/>
          </a:p>
        </p:txBody>
      </p:sp>
    </p:spTree>
    <p:extLst>
      <p:ext uri="{BB962C8B-B14F-4D97-AF65-F5344CB8AC3E}">
        <p14:creationId xmlns:p14="http://schemas.microsoft.com/office/powerpoint/2010/main" val="1025092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3896326" cy="3492102"/>
          </a:xfrm>
        </p:spPr>
        <p:txBody>
          <a:bodyPr>
            <a:noAutofit/>
          </a:bodyPr>
          <a:lstStyle/>
          <a:p>
            <a:r>
              <a:rPr lang="en-US" dirty="0"/>
              <a:t>An exception </a:t>
            </a:r>
            <a:r>
              <a:rPr lang="en-US" dirty="0" smtClean="0"/>
              <a:t>is </a:t>
            </a:r>
            <a:r>
              <a:rPr lang="en-US" dirty="0"/>
              <a:t>a problem that arises during the execution of a program. When an </a:t>
            </a:r>
            <a:r>
              <a:rPr lang="en-US" b="1" dirty="0"/>
              <a:t>Exception</a:t>
            </a:r>
            <a:r>
              <a:rPr lang="en-US" dirty="0"/>
              <a:t> occurs the normal flow of the program is disrupted and the program/Application terminates abnormally, which is not recommended, therefore, these exceptions are to be handled.</a:t>
            </a:r>
          </a:p>
          <a:p>
            <a:r>
              <a:rPr lang="en-US" dirty="0"/>
              <a:t>An exception can occur for many different reasons. Following are some scenarios where an exception occurs</a:t>
            </a:r>
            <a:r>
              <a:rPr lang="en-US" dirty="0" smtClean="0"/>
              <a:t>.</a:t>
            </a:r>
          </a:p>
          <a:p>
            <a:pPr lvl="1"/>
            <a:r>
              <a:rPr lang="en-US" dirty="0" smtClean="0"/>
              <a:t>A </a:t>
            </a:r>
            <a:r>
              <a:rPr lang="en-US" dirty="0"/>
              <a:t>file that needs to be opened cannot be found</a:t>
            </a:r>
            <a:r>
              <a:rPr lang="en-US" dirty="0" smtClean="0"/>
              <a:t>.</a:t>
            </a:r>
          </a:p>
          <a:p>
            <a:pPr lvl="1"/>
            <a:r>
              <a:rPr lang="en-US" dirty="0"/>
              <a:t>A user has entered an invalid data</a:t>
            </a:r>
            <a:r>
              <a:rPr lang="en-US" dirty="0" smtClean="0"/>
              <a:t>.</a:t>
            </a:r>
            <a:endParaRPr lang="en-US" dirty="0"/>
          </a:p>
          <a:p>
            <a:endParaRPr lang="en-US" dirty="0" smtClean="0"/>
          </a:p>
        </p:txBody>
      </p:sp>
      <p:sp>
        <p:nvSpPr>
          <p:cNvPr id="9" name="Text Placeholder 8"/>
          <p:cNvSpPr>
            <a:spLocks noGrp="1"/>
          </p:cNvSpPr>
          <p:nvPr>
            <p:ph type="body" sz="quarter" idx="10"/>
          </p:nvPr>
        </p:nvSpPr>
        <p:spPr/>
        <p:txBody>
          <a:bodyPr/>
          <a:lstStyle/>
          <a:p>
            <a:r>
              <a:rPr lang="en-US" dirty="0" smtClean="0"/>
              <a:t>Overview Of Exception</a:t>
            </a:r>
            <a:endParaRPr lang="en-US" dirty="0"/>
          </a:p>
        </p:txBody>
      </p:sp>
      <p:pic>
        <p:nvPicPr>
          <p:cNvPr id="10" name="Picture 9"/>
          <p:cNvPicPr>
            <a:picLocks noChangeAspect="1"/>
          </p:cNvPicPr>
          <p:nvPr/>
        </p:nvPicPr>
        <p:blipFill>
          <a:blip r:embed="rId3"/>
          <a:stretch>
            <a:fillRect/>
          </a:stretch>
        </p:blipFill>
        <p:spPr>
          <a:xfrm>
            <a:off x="4329014" y="1301949"/>
            <a:ext cx="3714750" cy="1524000"/>
          </a:xfrm>
          <a:prstGeom prst="rect">
            <a:avLst/>
          </a:prstGeom>
        </p:spPr>
      </p:pic>
    </p:spTree>
    <p:extLst>
      <p:ext uri="{BB962C8B-B14F-4D97-AF65-F5344CB8AC3E}">
        <p14:creationId xmlns:p14="http://schemas.microsoft.com/office/powerpoint/2010/main" val="278621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5" y="1079898"/>
            <a:ext cx="4112960" cy="2479026"/>
          </a:xfrm>
        </p:spPr>
        <p:txBody>
          <a:bodyPr>
            <a:noAutofit/>
          </a:bodyPr>
          <a:lstStyle/>
          <a:p>
            <a:r>
              <a:rPr lang="en-US" dirty="0"/>
              <a:t>These are not exceptions at all, but problems that arise beyond the control of the user or the programmer. </a:t>
            </a:r>
            <a:endParaRPr lang="en-US" dirty="0" smtClean="0"/>
          </a:p>
          <a:p>
            <a:r>
              <a:rPr lang="en-US" dirty="0" smtClean="0"/>
              <a:t>Errors </a:t>
            </a:r>
            <a:r>
              <a:rPr lang="en-US" dirty="0"/>
              <a:t>are typically ignored in your code because you can rarely do anything about an error. For example, if a stack overflow occurs, an error will arise. </a:t>
            </a:r>
            <a:endParaRPr lang="en-US" dirty="0" smtClean="0"/>
          </a:p>
          <a:p>
            <a:r>
              <a:rPr lang="en-US" dirty="0" smtClean="0"/>
              <a:t>They </a:t>
            </a:r>
            <a:r>
              <a:rPr lang="en-US" dirty="0"/>
              <a:t>are also ignored at the time of compilation.</a:t>
            </a:r>
          </a:p>
        </p:txBody>
      </p:sp>
      <p:sp>
        <p:nvSpPr>
          <p:cNvPr id="9" name="Text Placeholder 8"/>
          <p:cNvSpPr>
            <a:spLocks noGrp="1"/>
          </p:cNvSpPr>
          <p:nvPr>
            <p:ph type="body" sz="quarter" idx="10"/>
          </p:nvPr>
        </p:nvSpPr>
        <p:spPr/>
        <p:txBody>
          <a:bodyPr/>
          <a:lstStyle/>
          <a:p>
            <a:r>
              <a:rPr lang="en-US" dirty="0" smtClean="0"/>
              <a:t>Overview of Error</a:t>
            </a:r>
            <a:endParaRPr lang="en-US" dirty="0"/>
          </a:p>
        </p:txBody>
      </p:sp>
      <p:pic>
        <p:nvPicPr>
          <p:cNvPr id="2" name="Picture 1"/>
          <p:cNvPicPr>
            <a:picLocks noChangeAspect="1"/>
          </p:cNvPicPr>
          <p:nvPr/>
        </p:nvPicPr>
        <p:blipFill>
          <a:blip r:embed="rId2"/>
          <a:stretch>
            <a:fillRect/>
          </a:stretch>
        </p:blipFill>
        <p:spPr>
          <a:xfrm>
            <a:off x="4848356" y="1276448"/>
            <a:ext cx="3067050" cy="1190625"/>
          </a:xfrm>
          <a:prstGeom prst="rect">
            <a:avLst/>
          </a:prstGeom>
        </p:spPr>
      </p:pic>
    </p:spTree>
    <p:extLst>
      <p:ext uri="{BB962C8B-B14F-4D97-AF65-F5344CB8AC3E}">
        <p14:creationId xmlns:p14="http://schemas.microsoft.com/office/powerpoint/2010/main" val="10264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1"/>
            <a:ext cx="9144000" cy="712601"/>
          </a:xfrm>
        </p:spPr>
        <p:txBody>
          <a:bodyPr/>
          <a:lstStyle/>
          <a:p>
            <a:r>
              <a:rPr lang="en-US" dirty="0" smtClean="0"/>
              <a:t>Hierarchy of Exception Classes</a:t>
            </a:r>
            <a:endParaRPr lang="en-US" dirty="0"/>
          </a:p>
        </p:txBody>
      </p:sp>
      <p:pic>
        <p:nvPicPr>
          <p:cNvPr id="2052" name="Picture 4" descr="Exceptio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076" y="939624"/>
            <a:ext cx="4603943" cy="2670155"/>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7"/>
          <p:cNvSpPr>
            <a:spLocks noGrp="1"/>
          </p:cNvSpPr>
          <p:nvPr>
            <p:ph idx="1"/>
          </p:nvPr>
        </p:nvSpPr>
        <p:spPr>
          <a:xfrm>
            <a:off x="152260" y="1099223"/>
            <a:ext cx="4249472" cy="3270978"/>
          </a:xfrm>
        </p:spPr>
        <p:txBody>
          <a:bodyPr>
            <a:noAutofit/>
          </a:bodyPr>
          <a:lstStyle/>
          <a:p>
            <a:r>
              <a:rPr lang="en-US" b="1" dirty="0" err="1" smtClean="0"/>
              <a:t>Throwable</a:t>
            </a:r>
            <a:r>
              <a:rPr lang="en-US" dirty="0" smtClean="0"/>
              <a:t>: Superclass </a:t>
            </a:r>
            <a:r>
              <a:rPr lang="en-US" dirty="0"/>
              <a:t>of all errors and exceptions in the Java </a:t>
            </a:r>
            <a:r>
              <a:rPr lang="en-US" dirty="0" smtClean="0"/>
              <a:t>language. </a:t>
            </a:r>
          </a:p>
          <a:p>
            <a:pPr lvl="1"/>
            <a:r>
              <a:rPr lang="en-US" dirty="0" smtClean="0"/>
              <a:t>Only </a:t>
            </a:r>
            <a:r>
              <a:rPr lang="en-US" dirty="0"/>
              <a:t>objects that are instances of this class (or one of its subclasses) are thrown by the Java Virtual Machine or can be thrown by the Java throw </a:t>
            </a:r>
            <a:r>
              <a:rPr lang="en-US" dirty="0" smtClean="0"/>
              <a:t>statement.</a:t>
            </a:r>
          </a:p>
          <a:p>
            <a:pPr lvl="1"/>
            <a:r>
              <a:rPr lang="en-US" dirty="0" smtClean="0"/>
              <a:t>Similarly</a:t>
            </a:r>
            <a:r>
              <a:rPr lang="en-US" dirty="0"/>
              <a:t>, only this class or one of its subclasses can be the argument type in a catch clause</a:t>
            </a:r>
            <a:r>
              <a:rPr lang="en-US" dirty="0" smtClean="0"/>
              <a:t>.</a:t>
            </a:r>
          </a:p>
          <a:p>
            <a:r>
              <a:rPr lang="en-US" b="1" dirty="0"/>
              <a:t>Exception</a:t>
            </a:r>
            <a:r>
              <a:rPr lang="en-US" dirty="0" smtClean="0"/>
              <a:t>: The </a:t>
            </a:r>
            <a:r>
              <a:rPr lang="en-US" dirty="0"/>
              <a:t>class Exception and its subclasses are a form of </a:t>
            </a:r>
            <a:r>
              <a:rPr lang="en-US" dirty="0" err="1"/>
              <a:t>Throwable</a:t>
            </a:r>
            <a:r>
              <a:rPr lang="en-US" dirty="0"/>
              <a:t> that indicates conditions that a reasonable application might want to catch</a:t>
            </a:r>
            <a:r>
              <a:rPr lang="en-US" dirty="0" smtClean="0"/>
              <a:t>.</a:t>
            </a:r>
          </a:p>
          <a:p>
            <a:r>
              <a:rPr lang="en-US" dirty="0" err="1"/>
              <a:t>Error:An</a:t>
            </a:r>
            <a:r>
              <a:rPr lang="en-US" dirty="0"/>
              <a:t> Error is a subclass of </a:t>
            </a:r>
            <a:r>
              <a:rPr lang="en-US" dirty="0" err="1"/>
              <a:t>Throwable</a:t>
            </a:r>
            <a:r>
              <a:rPr lang="en-US" dirty="0"/>
              <a:t> that indicates serious problems that a reasonable application should not try to catch</a:t>
            </a:r>
            <a:r>
              <a:rPr lang="en-US" dirty="0" smtClean="0"/>
              <a:t>.</a:t>
            </a:r>
          </a:p>
        </p:txBody>
      </p:sp>
    </p:spTree>
    <p:extLst>
      <p:ext uri="{BB962C8B-B14F-4D97-AF65-F5344CB8AC3E}">
        <p14:creationId xmlns:p14="http://schemas.microsoft.com/office/powerpoint/2010/main" val="107085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fade">
                                      <p:cBhvr>
                                        <p:cTn id="18" dur="500"/>
                                        <p:tgtEl>
                                          <p:spTgt spid="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fade">
                                      <p:cBhvr>
                                        <p:cTn id="23" dur="500"/>
                                        <p:tgtEl>
                                          <p:spTgt spid="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1"/>
            <a:ext cx="6563850" cy="2734953"/>
          </a:xfrm>
        </p:spPr>
        <p:txBody>
          <a:bodyPr>
            <a:noAutofit/>
          </a:bodyPr>
          <a:lstStyle/>
          <a:p>
            <a:r>
              <a:rPr lang="en-US" dirty="0" smtClean="0"/>
              <a:t>Important methods of </a:t>
            </a:r>
            <a:r>
              <a:rPr lang="en-US" dirty="0" err="1" smtClean="0"/>
              <a:t>throwable</a:t>
            </a:r>
            <a:r>
              <a:rPr lang="en-US" dirty="0" smtClean="0"/>
              <a:t> class.</a:t>
            </a:r>
          </a:p>
          <a:p>
            <a:pPr lvl="1"/>
            <a:r>
              <a:rPr lang="en-US" dirty="0" err="1"/>
              <a:t>getCause</a:t>
            </a:r>
            <a:r>
              <a:rPr lang="en-US" dirty="0"/>
              <a:t>():Returns the cause of this </a:t>
            </a:r>
            <a:r>
              <a:rPr lang="en-US" dirty="0" err="1"/>
              <a:t>throwable</a:t>
            </a:r>
            <a:r>
              <a:rPr lang="en-US" dirty="0"/>
              <a:t> or null if the cause is nonexistent or unknown</a:t>
            </a:r>
            <a:r>
              <a:rPr lang="en-US" dirty="0" smtClean="0"/>
              <a:t>.</a:t>
            </a:r>
          </a:p>
          <a:p>
            <a:pPr lvl="1"/>
            <a:r>
              <a:rPr lang="en-US" dirty="0" err="1"/>
              <a:t>getMessage</a:t>
            </a:r>
            <a:r>
              <a:rPr lang="en-US" dirty="0"/>
              <a:t>():Returns the detail message string of this </a:t>
            </a:r>
            <a:r>
              <a:rPr lang="en-US" dirty="0" err="1"/>
              <a:t>throwable</a:t>
            </a:r>
            <a:r>
              <a:rPr lang="en-US" dirty="0" smtClean="0"/>
              <a:t>.</a:t>
            </a:r>
          </a:p>
          <a:p>
            <a:pPr lvl="1"/>
            <a:r>
              <a:rPr lang="en-US" dirty="0" err="1"/>
              <a:t>printStackTrace</a:t>
            </a:r>
            <a:r>
              <a:rPr lang="en-US" dirty="0" smtClean="0"/>
              <a:t>():</a:t>
            </a:r>
            <a:r>
              <a:rPr lang="en-US" dirty="0"/>
              <a:t>Prints this </a:t>
            </a:r>
            <a:r>
              <a:rPr lang="en-US" dirty="0" err="1"/>
              <a:t>throwable</a:t>
            </a:r>
            <a:r>
              <a:rPr lang="en-US" dirty="0"/>
              <a:t> and its </a:t>
            </a:r>
            <a:r>
              <a:rPr lang="en-US" dirty="0" err="1"/>
              <a:t>backtrace</a:t>
            </a:r>
            <a:r>
              <a:rPr lang="en-US" dirty="0"/>
              <a:t> to the standard error stream.</a:t>
            </a:r>
            <a:endParaRPr lang="en-US" dirty="0" smtClean="0"/>
          </a:p>
          <a:p>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err="1" smtClean="0"/>
              <a:t>Throwable</a:t>
            </a:r>
            <a:r>
              <a:rPr lang="en-US" dirty="0" smtClean="0"/>
              <a:t> class</a:t>
            </a:r>
            <a:endParaRPr lang="en-US" dirty="0"/>
          </a:p>
        </p:txBody>
      </p:sp>
    </p:spTree>
    <p:extLst>
      <p:ext uri="{BB962C8B-B14F-4D97-AF65-F5344CB8AC3E}">
        <p14:creationId xmlns:p14="http://schemas.microsoft.com/office/powerpoint/2010/main" val="923883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110636"/>
          </a:xfrm>
        </p:spPr>
        <p:txBody>
          <a:bodyPr>
            <a:noAutofit/>
          </a:bodyPr>
          <a:lstStyle/>
          <a:p>
            <a:r>
              <a:rPr lang="en-US" dirty="0"/>
              <a:t>There are mainly two types of exceptions: checked and unchecked where error is considered as unchecked exception. The sun microsystem says there are three types of </a:t>
            </a:r>
            <a:r>
              <a:rPr lang="en-US" dirty="0" smtClean="0"/>
              <a:t>exceptions</a:t>
            </a:r>
          </a:p>
          <a:p>
            <a:pPr lvl="1"/>
            <a:r>
              <a:rPr lang="en-US" dirty="0" smtClean="0"/>
              <a:t>Checked exceptions</a:t>
            </a:r>
          </a:p>
          <a:p>
            <a:pPr lvl="1"/>
            <a:r>
              <a:rPr lang="en-US" dirty="0" smtClean="0"/>
              <a:t>Unchecked exceptions</a:t>
            </a:r>
          </a:p>
          <a:p>
            <a:pPr lvl="1"/>
            <a:r>
              <a:rPr lang="en-US" dirty="0" smtClean="0"/>
              <a:t>Error</a:t>
            </a:r>
          </a:p>
        </p:txBody>
      </p:sp>
      <p:sp>
        <p:nvSpPr>
          <p:cNvPr id="9" name="Text Placeholder 8"/>
          <p:cNvSpPr>
            <a:spLocks noGrp="1"/>
          </p:cNvSpPr>
          <p:nvPr>
            <p:ph type="body" sz="quarter" idx="10"/>
          </p:nvPr>
        </p:nvSpPr>
        <p:spPr>
          <a:xfrm>
            <a:off x="0" y="-1"/>
            <a:ext cx="9144000" cy="712601"/>
          </a:xfrm>
        </p:spPr>
        <p:txBody>
          <a:bodyPr/>
          <a:lstStyle/>
          <a:p>
            <a:r>
              <a:rPr lang="en-US" dirty="0" smtClean="0"/>
              <a:t>Types of Exceptions</a:t>
            </a:r>
            <a:endParaRPr lang="en-US" dirty="0"/>
          </a:p>
        </p:txBody>
      </p:sp>
    </p:spTree>
    <p:extLst>
      <p:ext uri="{BB962C8B-B14F-4D97-AF65-F5344CB8AC3E}">
        <p14:creationId xmlns:p14="http://schemas.microsoft.com/office/powerpoint/2010/main" val="957272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695538"/>
          </a:xfrm>
        </p:spPr>
        <p:txBody>
          <a:bodyPr>
            <a:noAutofit/>
          </a:bodyPr>
          <a:lstStyle/>
          <a:p>
            <a:r>
              <a:rPr lang="en-US" dirty="0"/>
              <a:t>A checked exception is an exception that occurs at the compile time, these are also called as compile time exceptions. These exceptions cannot simply be ignored at the time of compilation, the programmer should take care of (handle) these exceptions</a:t>
            </a:r>
            <a:r>
              <a:rPr lang="en-US" dirty="0" smtClean="0"/>
              <a:t>.</a:t>
            </a:r>
          </a:p>
          <a:p>
            <a:pPr lvl="1"/>
            <a:r>
              <a:rPr lang="en-US" dirty="0" err="1" smtClean="0"/>
              <a:t>IOException</a:t>
            </a:r>
            <a:endParaRPr lang="en-US" dirty="0" smtClean="0"/>
          </a:p>
          <a:p>
            <a:pPr lvl="1"/>
            <a:r>
              <a:rPr lang="en-US" dirty="0" err="1" smtClean="0"/>
              <a:t>SQLException</a:t>
            </a:r>
            <a:endParaRPr lang="en-US" dirty="0" smtClean="0"/>
          </a:p>
          <a:p>
            <a:pPr lvl="1"/>
            <a:r>
              <a:rPr lang="en-US" dirty="0" err="1" smtClean="0"/>
              <a:t>DataAccessException</a:t>
            </a:r>
            <a:endParaRPr lang="en-US" dirty="0" smtClean="0"/>
          </a:p>
          <a:p>
            <a:r>
              <a:rPr lang="en-US" dirty="0" smtClean="0"/>
              <a:t>Use </a:t>
            </a:r>
            <a:r>
              <a:rPr lang="en-US" dirty="0"/>
              <a:t>checked exceptions for conditions from which the </a:t>
            </a:r>
            <a:r>
              <a:rPr lang="en-US" dirty="0" smtClean="0"/>
              <a:t>caller can </a:t>
            </a:r>
            <a:r>
              <a:rPr lang="en-US" dirty="0"/>
              <a:t>reasonably be expected to </a:t>
            </a:r>
            <a:r>
              <a:rPr lang="en-US" dirty="0" smtClean="0"/>
              <a:t>recover.</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Checked Exceptions</a:t>
            </a:r>
            <a:endParaRPr lang="en-US" dirty="0"/>
          </a:p>
        </p:txBody>
      </p:sp>
    </p:spTree>
    <p:extLst>
      <p:ext uri="{BB962C8B-B14F-4D97-AF65-F5344CB8AC3E}">
        <p14:creationId xmlns:p14="http://schemas.microsoft.com/office/powerpoint/2010/main" val="380001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205680"/>
          </a:xfrm>
        </p:spPr>
        <p:txBody>
          <a:bodyPr>
            <a:noAutofit/>
          </a:bodyPr>
          <a:lstStyle/>
          <a:p>
            <a:r>
              <a:rPr lang="en-US" dirty="0"/>
              <a:t>An unchecked exception is an exception that occurs at the time of execution. These are also called as Runtime Exceptions. These include programming bugs, such as logic errors or improper use of an API. Runtime exceptions are ignored at the time of compilation</a:t>
            </a:r>
            <a:r>
              <a:rPr lang="en-US" dirty="0" smtClean="0"/>
              <a:t>.</a:t>
            </a:r>
          </a:p>
          <a:p>
            <a:pPr lvl="1"/>
            <a:r>
              <a:rPr lang="en-US" dirty="0" err="1" smtClean="0"/>
              <a:t>NullPointerException</a:t>
            </a:r>
            <a:endParaRPr lang="en-US" dirty="0" smtClean="0"/>
          </a:p>
          <a:p>
            <a:pPr lvl="1"/>
            <a:r>
              <a:rPr lang="en-US" dirty="0" err="1" smtClean="0"/>
              <a:t>ArithmeticException</a:t>
            </a:r>
            <a:endParaRPr lang="en-US" dirty="0" smtClean="0"/>
          </a:p>
          <a:p>
            <a:pPr lvl="1"/>
            <a:r>
              <a:rPr lang="en-US" dirty="0" err="1" smtClean="0"/>
              <a:t>ArrayIndexOutOfBoundsException</a:t>
            </a:r>
            <a:endParaRPr lang="en-US" dirty="0" smtClean="0"/>
          </a:p>
          <a:p>
            <a:r>
              <a:rPr lang="en-US" dirty="0"/>
              <a:t>Use runtime exceptions to indicate programming errors</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Unchecked Exceptions</a:t>
            </a:r>
            <a:endParaRPr lang="en-US" dirty="0"/>
          </a:p>
        </p:txBody>
      </p:sp>
    </p:spTree>
    <p:extLst>
      <p:ext uri="{BB962C8B-B14F-4D97-AF65-F5344CB8AC3E}">
        <p14:creationId xmlns:p14="http://schemas.microsoft.com/office/powerpoint/2010/main" val="3006932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AM Training Template.pptx" id="{8ACF4C2D-85B0-4F1B-BDA5-7E5A982CC617}" vid="{21F9F817-50C7-4520-909A-9EA1FC3D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sharepoint/v3"/>
    <ds:schemaRef ds:uri="http://purl.org/dc/dcmitype/"/>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8869</TotalTime>
  <Words>1255</Words>
  <Application>Microsoft Office PowerPoint</Application>
  <PresentationFormat>On-screen Show (16:9)</PresentationFormat>
  <Paragraphs>132</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 Datla</dc:creator>
  <cp:lastModifiedBy>Sydubabu Vasantha</cp:lastModifiedBy>
  <cp:revision>265</cp:revision>
  <cp:lastPrinted>2014-07-09T13:30:36Z</cp:lastPrinted>
  <dcterms:created xsi:type="dcterms:W3CDTF">2017-01-07T17:19:15Z</dcterms:created>
  <dcterms:modified xsi:type="dcterms:W3CDTF">2017-07-12T07:42:06Z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