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20"/>
  </p:notesMasterIdLst>
  <p:handoutMasterIdLst>
    <p:handoutMasterId r:id="rId21"/>
  </p:handoutMasterIdLst>
  <p:sldIdLst>
    <p:sldId id="448" r:id="rId5"/>
    <p:sldId id="271" r:id="rId6"/>
    <p:sldId id="457" r:id="rId7"/>
    <p:sldId id="468" r:id="rId8"/>
    <p:sldId id="469" r:id="rId9"/>
    <p:sldId id="476" r:id="rId10"/>
    <p:sldId id="477" r:id="rId11"/>
    <p:sldId id="478" r:id="rId12"/>
    <p:sldId id="479" r:id="rId13"/>
    <p:sldId id="480" r:id="rId14"/>
    <p:sldId id="481" r:id="rId15"/>
    <p:sldId id="482" r:id="rId16"/>
    <p:sldId id="483" r:id="rId17"/>
    <p:sldId id="484" r:id="rId18"/>
    <p:sldId id="475" r:id="rId19"/>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88" autoAdjust="0"/>
  </p:normalViewPr>
  <p:slideViewPr>
    <p:cSldViewPr snapToGrid="0">
      <p:cViewPr varScale="1">
        <p:scale>
          <a:sx n="152" d="100"/>
          <a:sy n="152" d="100"/>
        </p:scale>
        <p:origin x="480" y="132"/>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6/14/2017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6/14/2017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09966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11" r:id="rId6"/>
    <p:sldLayoutId id="2147483749" r:id="rId7"/>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163473" y="1615607"/>
            <a:ext cx="8921053" cy="586314"/>
          </a:xfrm>
        </p:spPr>
        <p:txBody>
          <a:bodyPr/>
          <a:lstStyle/>
          <a:p>
            <a:pPr algn="ctr"/>
            <a:r>
              <a:rPr lang="en-US" dirty="0" smtClean="0"/>
              <a:t>Java </a:t>
            </a:r>
            <a:r>
              <a:rPr lang="en-US" dirty="0" smtClean="0"/>
              <a:t>Exception Handling</a:t>
            </a:r>
            <a:endParaRPr lang="en-US" dirty="0"/>
          </a:p>
        </p:txBody>
      </p:sp>
      <p:sp>
        <p:nvSpPr>
          <p:cNvPr id="4" name="Text Placeholder 3"/>
          <p:cNvSpPr>
            <a:spLocks noGrp="1"/>
          </p:cNvSpPr>
          <p:nvPr>
            <p:ph type="body" sz="quarter" idx="16"/>
          </p:nvPr>
        </p:nvSpPr>
        <p:spPr/>
        <p:txBody>
          <a:bodyPr/>
          <a:lstStyle/>
          <a:p>
            <a:r>
              <a:rPr lang="en-US" dirty="0" smtClean="0"/>
              <a:t>Sydubabu Vasantha</a:t>
            </a:r>
            <a:endParaRPr lang="en-US" dirty="0"/>
          </a:p>
        </p:txBody>
      </p:sp>
      <p:sp>
        <p:nvSpPr>
          <p:cNvPr id="5" name="Text Placeholder 4"/>
          <p:cNvSpPr>
            <a:spLocks noGrp="1"/>
          </p:cNvSpPr>
          <p:nvPr>
            <p:ph type="body" sz="quarter" idx="17"/>
          </p:nvPr>
        </p:nvSpPr>
        <p:spPr/>
        <p:txBody>
          <a:bodyPr>
            <a:normAutofit lnSpcReduction="10000"/>
          </a:bodyPr>
          <a:lstStyle/>
          <a:p>
            <a:r>
              <a:rPr lang="en-US" dirty="0" smtClean="0">
                <a:latin typeface="Trebuchet MS"/>
                <a:cs typeface="Trebuchet MS"/>
              </a:rPr>
              <a:t>June 15, </a:t>
            </a:r>
            <a:r>
              <a:rPr lang="en-US" dirty="0" smtClean="0">
                <a:latin typeface="Trebuchet MS"/>
                <a:cs typeface="Trebuchet MS"/>
              </a:rPr>
              <a:t>2017</a:t>
            </a:r>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2"/>
            <a:ext cx="4249472" cy="3346653"/>
          </a:xfrm>
        </p:spPr>
        <p:txBody>
          <a:bodyPr>
            <a:noAutofit/>
          </a:bodyPr>
          <a:lstStyle/>
          <a:p>
            <a:r>
              <a:rPr lang="en-US" dirty="0"/>
              <a:t>A method catches an exception using a combination of the </a:t>
            </a:r>
            <a:r>
              <a:rPr lang="en-US" b="1" dirty="0"/>
              <a:t>try</a:t>
            </a:r>
            <a:r>
              <a:rPr lang="en-US" dirty="0"/>
              <a:t> and </a:t>
            </a:r>
            <a:r>
              <a:rPr lang="en-US" b="1" dirty="0"/>
              <a:t>catch</a:t>
            </a:r>
            <a:r>
              <a:rPr lang="en-US" dirty="0"/>
              <a:t> keywords</a:t>
            </a:r>
            <a:r>
              <a:rPr lang="en-US" dirty="0" smtClean="0"/>
              <a:t>.</a:t>
            </a:r>
          </a:p>
          <a:p>
            <a:r>
              <a:rPr lang="en-US" dirty="0"/>
              <a:t> A try/catch block is placed around the code that might generate an exception</a:t>
            </a:r>
            <a:r>
              <a:rPr lang="en-US" dirty="0" smtClean="0"/>
              <a:t>.</a:t>
            </a:r>
          </a:p>
          <a:p>
            <a:r>
              <a:rPr lang="en-US" dirty="0"/>
              <a:t>Code within a try/catch block is referred to as protected </a:t>
            </a:r>
            <a:r>
              <a:rPr lang="en-US" dirty="0" smtClean="0"/>
              <a:t>code.</a:t>
            </a:r>
          </a:p>
          <a:p>
            <a:r>
              <a:rPr lang="en-US" dirty="0"/>
              <a:t>The code which is prone to exceptions is placed in the try block</a:t>
            </a:r>
            <a:r>
              <a:rPr lang="en-US" dirty="0" smtClean="0"/>
              <a:t>.</a:t>
            </a:r>
          </a:p>
          <a:p>
            <a:r>
              <a:rPr lang="en-US" dirty="0"/>
              <a:t>Every try block should be immediately followed either by a catch block or finally block.</a:t>
            </a:r>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smtClean="0"/>
              <a:t>Try-catch block</a:t>
            </a:r>
            <a:endParaRPr lang="en-US" dirty="0"/>
          </a:p>
        </p:txBody>
      </p:sp>
      <p:pic>
        <p:nvPicPr>
          <p:cNvPr id="5" name="Picture 4"/>
          <p:cNvPicPr>
            <a:picLocks noChangeAspect="1"/>
          </p:cNvPicPr>
          <p:nvPr/>
        </p:nvPicPr>
        <p:blipFill>
          <a:blip r:embed="rId2"/>
          <a:stretch>
            <a:fillRect/>
          </a:stretch>
        </p:blipFill>
        <p:spPr>
          <a:xfrm>
            <a:off x="4745355" y="1221203"/>
            <a:ext cx="3676650" cy="1666875"/>
          </a:xfrm>
          <a:prstGeom prst="rect">
            <a:avLst/>
          </a:prstGeom>
        </p:spPr>
      </p:pic>
    </p:spTree>
    <p:extLst>
      <p:ext uri="{BB962C8B-B14F-4D97-AF65-F5344CB8AC3E}">
        <p14:creationId xmlns:p14="http://schemas.microsoft.com/office/powerpoint/2010/main" val="2549375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2"/>
            <a:ext cx="4249472" cy="3346653"/>
          </a:xfrm>
        </p:spPr>
        <p:txBody>
          <a:bodyPr>
            <a:noAutofit/>
          </a:bodyPr>
          <a:lstStyle/>
          <a:p>
            <a:r>
              <a:rPr lang="en-US" dirty="0"/>
              <a:t>A try block can be followed by multiple catch blocks</a:t>
            </a:r>
            <a:r>
              <a:rPr lang="en-US" dirty="0" smtClean="0"/>
              <a:t>.</a:t>
            </a:r>
          </a:p>
          <a:p>
            <a:r>
              <a:rPr lang="en-US" dirty="0" smtClean="0"/>
              <a:t>We </a:t>
            </a:r>
            <a:r>
              <a:rPr lang="en-US" dirty="0"/>
              <a:t>can have any number of </a:t>
            </a:r>
            <a:r>
              <a:rPr lang="en-US" dirty="0" smtClean="0"/>
              <a:t>catch blocks </a:t>
            </a:r>
            <a:r>
              <a:rPr lang="en-US" dirty="0"/>
              <a:t>after a single try</a:t>
            </a:r>
            <a:r>
              <a:rPr lang="en-US" dirty="0" smtClean="0"/>
              <a:t>.</a:t>
            </a:r>
          </a:p>
          <a:p>
            <a:r>
              <a:rPr lang="en-US" dirty="0"/>
              <a:t>If the data type of the exception thrown matches ExceptionType1, it gets caught there. If not, the exception passes down to the second catch statement. </a:t>
            </a:r>
            <a:endParaRPr lang="en-US" dirty="0" smtClean="0"/>
          </a:p>
          <a:p>
            <a:r>
              <a:rPr lang="en-US" dirty="0" smtClean="0"/>
              <a:t>This Continues </a:t>
            </a:r>
            <a:r>
              <a:rPr lang="en-US" dirty="0"/>
              <a:t>until the exception either is caught or falls through all catches, in which case the current method stops execution and the exception is thrown down to the previous method on the call stack.</a:t>
            </a:r>
            <a:endParaRPr lang="en-US" dirty="0" smtClean="0"/>
          </a:p>
          <a:p>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smtClean="0"/>
              <a:t>Multiple Catch Blocks</a:t>
            </a:r>
            <a:endParaRPr lang="en-US" dirty="0"/>
          </a:p>
        </p:txBody>
      </p:sp>
      <p:pic>
        <p:nvPicPr>
          <p:cNvPr id="3" name="Picture 2"/>
          <p:cNvPicPr>
            <a:picLocks noChangeAspect="1"/>
          </p:cNvPicPr>
          <p:nvPr/>
        </p:nvPicPr>
        <p:blipFill>
          <a:blip r:embed="rId2"/>
          <a:stretch>
            <a:fillRect/>
          </a:stretch>
        </p:blipFill>
        <p:spPr>
          <a:xfrm>
            <a:off x="4643011" y="1187964"/>
            <a:ext cx="4095750" cy="2162175"/>
          </a:xfrm>
          <a:prstGeom prst="rect">
            <a:avLst/>
          </a:prstGeom>
        </p:spPr>
      </p:pic>
    </p:spTree>
    <p:extLst>
      <p:ext uri="{BB962C8B-B14F-4D97-AF65-F5344CB8AC3E}">
        <p14:creationId xmlns:p14="http://schemas.microsoft.com/office/powerpoint/2010/main" val="2803217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2"/>
            <a:ext cx="4249472" cy="3346653"/>
          </a:xfrm>
        </p:spPr>
        <p:txBody>
          <a:bodyPr>
            <a:noAutofit/>
          </a:bodyPr>
          <a:lstStyle/>
          <a:p>
            <a:r>
              <a:rPr lang="en-US" dirty="0"/>
              <a:t>The finally block follows a try block or a catch block. A finally block of code always executes, irrespective of occurrence of an Exception</a:t>
            </a:r>
            <a:r>
              <a:rPr lang="en-US" dirty="0" smtClean="0"/>
              <a:t>.</a:t>
            </a:r>
          </a:p>
          <a:p>
            <a:r>
              <a:rPr lang="en-US" dirty="0"/>
              <a:t>Using a finally block allows you to run any cleanup-type statements that you want to execute, no matter what happens in the protected code</a:t>
            </a:r>
            <a:r>
              <a:rPr lang="en-US" dirty="0" smtClean="0"/>
              <a:t>.</a:t>
            </a:r>
          </a:p>
          <a:p>
            <a:endParaRPr lang="en-US" dirty="0" smtClean="0"/>
          </a:p>
          <a:p>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smtClean="0"/>
              <a:t>Finally block</a:t>
            </a:r>
          </a:p>
        </p:txBody>
      </p:sp>
    </p:spTree>
    <p:extLst>
      <p:ext uri="{BB962C8B-B14F-4D97-AF65-F5344CB8AC3E}">
        <p14:creationId xmlns:p14="http://schemas.microsoft.com/office/powerpoint/2010/main" val="3628243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2"/>
            <a:ext cx="4249472" cy="3346653"/>
          </a:xfrm>
        </p:spPr>
        <p:txBody>
          <a:bodyPr>
            <a:noAutofit/>
          </a:bodyPr>
          <a:lstStyle/>
          <a:p>
            <a:r>
              <a:rPr lang="en-US" dirty="0"/>
              <a:t>If a method does not handle a checked exception, the method must declare it using the </a:t>
            </a:r>
            <a:r>
              <a:rPr lang="en-US" b="1" dirty="0"/>
              <a:t>throws</a:t>
            </a:r>
            <a:r>
              <a:rPr lang="en-US" dirty="0"/>
              <a:t> keyword. The throws keyword appears at the end of a method's signature</a:t>
            </a:r>
            <a:r>
              <a:rPr lang="en-US" dirty="0" smtClean="0"/>
              <a:t>.</a:t>
            </a:r>
          </a:p>
          <a:p>
            <a:r>
              <a:rPr lang="en-US" dirty="0"/>
              <a:t>You can throw an exception, either a newly instantiated one or an exception that you just caught, by using the </a:t>
            </a:r>
            <a:r>
              <a:rPr lang="en-US" b="1" dirty="0"/>
              <a:t>throw</a:t>
            </a:r>
            <a:r>
              <a:rPr lang="en-US" dirty="0"/>
              <a:t> keyword</a:t>
            </a:r>
            <a:r>
              <a:rPr lang="en-US" dirty="0" smtClean="0"/>
              <a:t>.</a:t>
            </a:r>
          </a:p>
          <a:p>
            <a:r>
              <a:rPr lang="en-US" dirty="0"/>
              <a:t>A method can declare that it throws more than one exception, in which case the exceptions are declared in a list separated by commas.</a:t>
            </a:r>
            <a:endParaRPr lang="en-US" dirty="0" smtClean="0"/>
          </a:p>
          <a:p>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smtClean="0"/>
              <a:t>Throws/throw</a:t>
            </a:r>
          </a:p>
        </p:txBody>
      </p:sp>
      <p:pic>
        <p:nvPicPr>
          <p:cNvPr id="4" name="Picture 3"/>
          <p:cNvPicPr>
            <a:picLocks noChangeAspect="1"/>
          </p:cNvPicPr>
          <p:nvPr/>
        </p:nvPicPr>
        <p:blipFill>
          <a:blip r:embed="rId2"/>
          <a:stretch>
            <a:fillRect/>
          </a:stretch>
        </p:blipFill>
        <p:spPr>
          <a:xfrm>
            <a:off x="4221414" y="1413805"/>
            <a:ext cx="4827993" cy="676275"/>
          </a:xfrm>
          <a:prstGeom prst="rect">
            <a:avLst/>
          </a:prstGeom>
        </p:spPr>
      </p:pic>
    </p:spTree>
    <p:extLst>
      <p:ext uri="{BB962C8B-B14F-4D97-AF65-F5344CB8AC3E}">
        <p14:creationId xmlns:p14="http://schemas.microsoft.com/office/powerpoint/2010/main" val="2661571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2"/>
            <a:ext cx="4249472" cy="3346653"/>
          </a:xfrm>
        </p:spPr>
        <p:txBody>
          <a:bodyPr>
            <a:noAutofit/>
          </a:bodyPr>
          <a:lstStyle/>
          <a:p>
            <a:r>
              <a:rPr lang="en-US" dirty="0"/>
              <a:t>All exceptions must be a child of </a:t>
            </a:r>
            <a:r>
              <a:rPr lang="en-US" dirty="0" err="1"/>
              <a:t>Throwable</a:t>
            </a:r>
            <a:r>
              <a:rPr lang="en-US" dirty="0" smtClean="0"/>
              <a:t>.</a:t>
            </a:r>
          </a:p>
          <a:p>
            <a:r>
              <a:rPr lang="en-US" dirty="0"/>
              <a:t>If you want to write a checked exception that is automatically enforced by the Handle or Declare Rule, you need to extend the Exception class</a:t>
            </a:r>
            <a:r>
              <a:rPr lang="en-US" dirty="0" smtClean="0"/>
              <a:t>.</a:t>
            </a:r>
          </a:p>
          <a:p>
            <a:r>
              <a:rPr lang="en-US" dirty="0"/>
              <a:t>If you want to write a runtime exception, you need to extend the </a:t>
            </a:r>
            <a:r>
              <a:rPr lang="en-US" dirty="0" err="1"/>
              <a:t>RuntimeException</a:t>
            </a:r>
            <a:r>
              <a:rPr lang="en-US" dirty="0"/>
              <a:t> class.</a:t>
            </a:r>
            <a:endParaRPr lang="en-US" dirty="0" smtClean="0"/>
          </a:p>
          <a:p>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smtClean="0"/>
              <a:t>Custom Exceptions</a:t>
            </a:r>
          </a:p>
        </p:txBody>
      </p:sp>
      <p:pic>
        <p:nvPicPr>
          <p:cNvPr id="2" name="Picture 1"/>
          <p:cNvPicPr>
            <a:picLocks noChangeAspect="1"/>
          </p:cNvPicPr>
          <p:nvPr/>
        </p:nvPicPr>
        <p:blipFill>
          <a:blip r:embed="rId2"/>
          <a:stretch>
            <a:fillRect/>
          </a:stretch>
        </p:blipFill>
        <p:spPr>
          <a:xfrm>
            <a:off x="5221933" y="1168356"/>
            <a:ext cx="3543300" cy="990600"/>
          </a:xfrm>
          <a:prstGeom prst="rect">
            <a:avLst/>
          </a:prstGeom>
        </p:spPr>
      </p:pic>
    </p:spTree>
    <p:extLst>
      <p:ext uri="{BB962C8B-B14F-4D97-AF65-F5344CB8AC3E}">
        <p14:creationId xmlns:p14="http://schemas.microsoft.com/office/powerpoint/2010/main" val="3453304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456879" y="2178205"/>
            <a:ext cx="2148468" cy="699516"/>
          </a:xfrm>
        </p:spPr>
        <p:txBody>
          <a:bodyPr/>
          <a:lstStyle/>
          <a:p>
            <a:r>
              <a:rPr lang="en-US" dirty="0" smtClean="0"/>
              <a:t>THANK YOU</a:t>
            </a:r>
            <a:endParaRPr lang="en-US" dirty="0"/>
          </a:p>
        </p:txBody>
      </p:sp>
    </p:spTree>
    <p:extLst>
      <p:ext uri="{BB962C8B-B14F-4D97-AF65-F5344CB8AC3E}">
        <p14:creationId xmlns:p14="http://schemas.microsoft.com/office/powerpoint/2010/main" val="1025092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Agenda</a:t>
            </a:r>
          </a:p>
        </p:txBody>
      </p:sp>
      <p:sp>
        <p:nvSpPr>
          <p:cNvPr id="8" name="Content Placeholder 7"/>
          <p:cNvSpPr>
            <a:spLocks noGrp="1"/>
          </p:cNvSpPr>
          <p:nvPr>
            <p:ph idx="1"/>
          </p:nvPr>
        </p:nvSpPr>
        <p:spPr>
          <a:xfrm>
            <a:off x="352473" y="1078992"/>
            <a:ext cx="3826674" cy="3383280"/>
          </a:xfrm>
        </p:spPr>
        <p:txBody>
          <a:bodyPr>
            <a:normAutofit/>
          </a:bodyPr>
          <a:lstStyle/>
          <a:p>
            <a:endParaRPr lang="en-US" dirty="0" smtClean="0">
              <a:latin typeface="Trebuchet MS"/>
              <a:cs typeface="Trebuchet MS"/>
            </a:endParaRPr>
          </a:p>
          <a:p>
            <a:pPr marL="285750" indent="-285750">
              <a:buFont typeface="Arial" panose="020B0604020202020204" pitchFamily="34" charset="0"/>
              <a:buChar char="•"/>
            </a:pPr>
            <a:r>
              <a:rPr lang="en-US" dirty="0" smtClean="0">
                <a:latin typeface="Trebuchet MS"/>
                <a:cs typeface="Trebuchet MS"/>
              </a:rPr>
              <a:t>Overview of Exception</a:t>
            </a:r>
          </a:p>
          <a:p>
            <a:pPr marL="285750" indent="-285750">
              <a:buFont typeface="Arial" panose="020B0604020202020204" pitchFamily="34" charset="0"/>
              <a:buChar char="•"/>
            </a:pPr>
            <a:r>
              <a:rPr lang="en-US" dirty="0" smtClean="0">
                <a:latin typeface="Trebuchet MS"/>
                <a:cs typeface="Trebuchet MS"/>
              </a:rPr>
              <a:t>Overview of Error</a:t>
            </a:r>
          </a:p>
          <a:p>
            <a:pPr marL="285750" indent="-285750">
              <a:buFont typeface="Arial" panose="020B0604020202020204" pitchFamily="34" charset="0"/>
              <a:buChar char="•"/>
            </a:pPr>
            <a:r>
              <a:rPr lang="en-US" dirty="0" smtClean="0">
                <a:latin typeface="Trebuchet MS"/>
                <a:cs typeface="Trebuchet MS"/>
              </a:rPr>
              <a:t>Hierarchy of Exception classes</a:t>
            </a:r>
            <a:endParaRPr lang="en-US" dirty="0">
              <a:latin typeface="Trebuchet MS"/>
              <a:cs typeface="Trebuchet MS"/>
            </a:endParaRPr>
          </a:p>
          <a:p>
            <a:pPr marL="285750" indent="-285750">
              <a:buFont typeface="Arial" panose="020B0604020202020204" pitchFamily="34" charset="0"/>
              <a:buChar char="•"/>
            </a:pPr>
            <a:r>
              <a:rPr lang="en-US" dirty="0" smtClean="0">
                <a:latin typeface="Trebuchet MS"/>
                <a:cs typeface="Trebuchet MS"/>
              </a:rPr>
              <a:t>Types of Exceptions</a:t>
            </a:r>
          </a:p>
          <a:p>
            <a:pPr marL="285750" indent="-285750">
              <a:buFont typeface="Arial" panose="020B0604020202020204" pitchFamily="34" charset="0"/>
              <a:buChar char="•"/>
            </a:pPr>
            <a:r>
              <a:rPr lang="en-US" dirty="0" smtClean="0">
                <a:latin typeface="Trebuchet MS"/>
                <a:cs typeface="Trebuchet MS"/>
              </a:rPr>
              <a:t>Catching Exceptions</a:t>
            </a:r>
          </a:p>
          <a:p>
            <a:pPr marL="285750" indent="-285750">
              <a:buFont typeface="Arial" panose="020B0604020202020204" pitchFamily="34" charset="0"/>
              <a:buChar char="•"/>
            </a:pPr>
            <a:r>
              <a:rPr lang="en-US" dirty="0" smtClean="0">
                <a:latin typeface="Trebuchet MS"/>
                <a:cs typeface="Trebuchet MS"/>
              </a:rPr>
              <a:t>Custom Exceptions</a:t>
            </a:r>
          </a:p>
        </p:txBody>
      </p:sp>
    </p:spTree>
    <p:extLst>
      <p:ext uri="{BB962C8B-B14F-4D97-AF65-F5344CB8AC3E}">
        <p14:creationId xmlns:p14="http://schemas.microsoft.com/office/powerpoint/2010/main" val="4035246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4" y="1079898"/>
            <a:ext cx="3896326" cy="3492102"/>
          </a:xfrm>
        </p:spPr>
        <p:txBody>
          <a:bodyPr>
            <a:noAutofit/>
          </a:bodyPr>
          <a:lstStyle/>
          <a:p>
            <a:r>
              <a:rPr lang="en-US" dirty="0"/>
              <a:t>An exception </a:t>
            </a:r>
            <a:r>
              <a:rPr lang="en-US" dirty="0" smtClean="0"/>
              <a:t>is </a:t>
            </a:r>
            <a:r>
              <a:rPr lang="en-US" dirty="0"/>
              <a:t>a problem that arises during the execution of a program. When an </a:t>
            </a:r>
            <a:r>
              <a:rPr lang="en-US" b="1" dirty="0"/>
              <a:t>Exception</a:t>
            </a:r>
            <a:r>
              <a:rPr lang="en-US" dirty="0"/>
              <a:t> occurs the normal flow of the program is disrupted and the program/Application terminates abnormally, which is not recommended, therefore, these exceptions are to be handled.</a:t>
            </a:r>
          </a:p>
          <a:p>
            <a:r>
              <a:rPr lang="en-US" dirty="0"/>
              <a:t>An exception can occur for many different reasons. Following are some scenarios where an exception occurs</a:t>
            </a:r>
            <a:r>
              <a:rPr lang="en-US" dirty="0" smtClean="0"/>
              <a:t>.</a:t>
            </a:r>
          </a:p>
          <a:p>
            <a:pPr lvl="1"/>
            <a:r>
              <a:rPr lang="en-US" dirty="0" smtClean="0"/>
              <a:t>A </a:t>
            </a:r>
            <a:r>
              <a:rPr lang="en-US" dirty="0"/>
              <a:t>file that needs to be opened cannot be found</a:t>
            </a:r>
            <a:r>
              <a:rPr lang="en-US" dirty="0" smtClean="0"/>
              <a:t>.</a:t>
            </a:r>
          </a:p>
          <a:p>
            <a:pPr lvl="1"/>
            <a:r>
              <a:rPr lang="en-US" dirty="0"/>
              <a:t>A user has entered an invalid data</a:t>
            </a:r>
            <a:r>
              <a:rPr lang="en-US" dirty="0" smtClean="0"/>
              <a:t>.</a:t>
            </a:r>
            <a:endParaRPr lang="en-US" dirty="0"/>
          </a:p>
          <a:p>
            <a:endParaRPr lang="en-US" dirty="0" smtClean="0"/>
          </a:p>
        </p:txBody>
      </p:sp>
      <p:sp>
        <p:nvSpPr>
          <p:cNvPr id="9" name="Text Placeholder 8"/>
          <p:cNvSpPr>
            <a:spLocks noGrp="1"/>
          </p:cNvSpPr>
          <p:nvPr>
            <p:ph type="body" sz="quarter" idx="10"/>
          </p:nvPr>
        </p:nvSpPr>
        <p:spPr/>
        <p:txBody>
          <a:bodyPr/>
          <a:lstStyle/>
          <a:p>
            <a:r>
              <a:rPr lang="en-US" dirty="0" smtClean="0"/>
              <a:t>Overview Of Exception</a:t>
            </a:r>
            <a:endParaRPr lang="en-US" dirty="0"/>
          </a:p>
        </p:txBody>
      </p:sp>
      <p:sp>
        <p:nvSpPr>
          <p:cNvPr id="6" name="Content Placeholder 7"/>
          <p:cNvSpPr txBox="1">
            <a:spLocks/>
          </p:cNvSpPr>
          <p:nvPr/>
        </p:nvSpPr>
        <p:spPr>
          <a:xfrm>
            <a:off x="4256690" y="1154036"/>
            <a:ext cx="4376507" cy="2781037"/>
          </a:xfrm>
          <a:prstGeom prst="rect">
            <a:avLst/>
          </a:prstGeom>
          <a:ln>
            <a:solidFill>
              <a:schemeClr val="accent6">
                <a:lumMod val="75000"/>
              </a:schemeClr>
            </a:solidFill>
          </a:ln>
        </p:spPr>
        <p:txBody>
          <a:bodyPr vert="horz" lIns="68580" tIns="34290" rIns="68580" bIns="34290" rtlCol="0">
            <a:no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2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2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lvl="1"/>
            <a:endParaRPr lang="en-US" i="1" dirty="0" smtClean="0"/>
          </a:p>
          <a:p>
            <a:pPr lvl="1"/>
            <a:endParaRPr lang="en-US" dirty="0" smtClean="0"/>
          </a:p>
        </p:txBody>
      </p:sp>
      <p:pic>
        <p:nvPicPr>
          <p:cNvPr id="10" name="Picture 9"/>
          <p:cNvPicPr>
            <a:picLocks noChangeAspect="1"/>
          </p:cNvPicPr>
          <p:nvPr/>
        </p:nvPicPr>
        <p:blipFill>
          <a:blip r:embed="rId2"/>
          <a:stretch>
            <a:fillRect/>
          </a:stretch>
        </p:blipFill>
        <p:spPr>
          <a:xfrm>
            <a:off x="4329014" y="1301949"/>
            <a:ext cx="3714750" cy="1524000"/>
          </a:xfrm>
          <a:prstGeom prst="rect">
            <a:avLst/>
          </a:prstGeom>
        </p:spPr>
      </p:pic>
    </p:spTree>
    <p:extLst>
      <p:ext uri="{BB962C8B-B14F-4D97-AF65-F5344CB8AC3E}">
        <p14:creationId xmlns:p14="http://schemas.microsoft.com/office/powerpoint/2010/main" val="2786210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5" y="1079898"/>
            <a:ext cx="4112960" cy="2479026"/>
          </a:xfrm>
        </p:spPr>
        <p:txBody>
          <a:bodyPr>
            <a:noAutofit/>
          </a:bodyPr>
          <a:lstStyle/>
          <a:p>
            <a:r>
              <a:rPr lang="en-US" dirty="0"/>
              <a:t>These are not exceptions at all, but problems that arise beyond the control of the user or the programmer. </a:t>
            </a:r>
            <a:endParaRPr lang="en-US" dirty="0" smtClean="0"/>
          </a:p>
          <a:p>
            <a:r>
              <a:rPr lang="en-US" dirty="0" smtClean="0"/>
              <a:t>Errors </a:t>
            </a:r>
            <a:r>
              <a:rPr lang="en-US" dirty="0"/>
              <a:t>are typically ignored in your code because you can rarely do anything about an error. For example, if a stack overflow occurs, an error will arise. </a:t>
            </a:r>
            <a:endParaRPr lang="en-US" dirty="0" smtClean="0"/>
          </a:p>
          <a:p>
            <a:r>
              <a:rPr lang="en-US" dirty="0" smtClean="0"/>
              <a:t>They </a:t>
            </a:r>
            <a:r>
              <a:rPr lang="en-US" dirty="0"/>
              <a:t>are also ignored at the time of compilation.</a:t>
            </a:r>
            <a:endParaRPr lang="en-US" dirty="0"/>
          </a:p>
        </p:txBody>
      </p:sp>
      <p:sp>
        <p:nvSpPr>
          <p:cNvPr id="9" name="Text Placeholder 8"/>
          <p:cNvSpPr>
            <a:spLocks noGrp="1"/>
          </p:cNvSpPr>
          <p:nvPr>
            <p:ph type="body" sz="quarter" idx="10"/>
          </p:nvPr>
        </p:nvSpPr>
        <p:spPr/>
        <p:txBody>
          <a:bodyPr/>
          <a:lstStyle/>
          <a:p>
            <a:r>
              <a:rPr lang="en-US" dirty="0" smtClean="0"/>
              <a:t>Overview of Error</a:t>
            </a:r>
            <a:endParaRPr lang="en-US" dirty="0"/>
          </a:p>
        </p:txBody>
      </p:sp>
      <p:sp>
        <p:nvSpPr>
          <p:cNvPr id="5" name="Content Placeholder 7"/>
          <p:cNvSpPr txBox="1">
            <a:spLocks/>
          </p:cNvSpPr>
          <p:nvPr/>
        </p:nvSpPr>
        <p:spPr>
          <a:xfrm>
            <a:off x="4670312" y="1179681"/>
            <a:ext cx="4112960" cy="1386945"/>
          </a:xfrm>
          <a:prstGeom prst="rect">
            <a:avLst/>
          </a:prstGeom>
          <a:ln>
            <a:solidFill>
              <a:schemeClr val="accent6">
                <a:lumMod val="75000"/>
              </a:schemeClr>
            </a:solidFill>
          </a:ln>
        </p:spPr>
        <p:txBody>
          <a:bodyPr vert="horz" lIns="68580" tIns="34290" rIns="68580" bIns="34290" rtlCol="0">
            <a:no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2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2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lvl="1"/>
            <a:endParaRPr lang="en-US" i="1" dirty="0" smtClean="0"/>
          </a:p>
          <a:p>
            <a:pPr marL="342900" lvl="1" indent="0">
              <a:buNone/>
            </a:pPr>
            <a:endParaRPr lang="en-US" b="1" dirty="0">
              <a:solidFill>
                <a:schemeClr val="accent6">
                  <a:lumMod val="60000"/>
                  <a:lumOff val="40000"/>
                </a:schemeClr>
              </a:solidFill>
            </a:endParaRPr>
          </a:p>
        </p:txBody>
      </p:sp>
      <p:pic>
        <p:nvPicPr>
          <p:cNvPr id="2" name="Picture 1"/>
          <p:cNvPicPr>
            <a:picLocks noChangeAspect="1"/>
          </p:cNvPicPr>
          <p:nvPr/>
        </p:nvPicPr>
        <p:blipFill>
          <a:blip r:embed="rId2"/>
          <a:stretch>
            <a:fillRect/>
          </a:stretch>
        </p:blipFill>
        <p:spPr>
          <a:xfrm>
            <a:off x="4848356" y="1276448"/>
            <a:ext cx="3067050" cy="1190625"/>
          </a:xfrm>
          <a:prstGeom prst="rect">
            <a:avLst/>
          </a:prstGeom>
        </p:spPr>
      </p:pic>
    </p:spTree>
    <p:extLst>
      <p:ext uri="{BB962C8B-B14F-4D97-AF65-F5344CB8AC3E}">
        <p14:creationId xmlns:p14="http://schemas.microsoft.com/office/powerpoint/2010/main" val="1026478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0" y="-1"/>
            <a:ext cx="9144000" cy="712601"/>
          </a:xfrm>
        </p:spPr>
        <p:txBody>
          <a:bodyPr/>
          <a:lstStyle/>
          <a:p>
            <a:r>
              <a:rPr lang="en-US" dirty="0" smtClean="0"/>
              <a:t>Hierarchy of Exception Classes</a:t>
            </a:r>
            <a:endParaRPr lang="en-US" dirty="0"/>
          </a:p>
        </p:txBody>
      </p:sp>
      <p:pic>
        <p:nvPicPr>
          <p:cNvPr id="2052" name="Picture 4" descr="Exception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8076" y="939624"/>
            <a:ext cx="4603943" cy="2670155"/>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7"/>
          <p:cNvSpPr>
            <a:spLocks noGrp="1"/>
          </p:cNvSpPr>
          <p:nvPr>
            <p:ph idx="1"/>
          </p:nvPr>
        </p:nvSpPr>
        <p:spPr>
          <a:xfrm>
            <a:off x="152260" y="1099223"/>
            <a:ext cx="4249472" cy="3270978"/>
          </a:xfrm>
        </p:spPr>
        <p:txBody>
          <a:bodyPr>
            <a:noAutofit/>
          </a:bodyPr>
          <a:lstStyle/>
          <a:p>
            <a:r>
              <a:rPr lang="en-US" b="1" dirty="0" err="1" smtClean="0"/>
              <a:t>Throwable</a:t>
            </a:r>
            <a:r>
              <a:rPr lang="en-US" dirty="0" smtClean="0"/>
              <a:t>: Superclass </a:t>
            </a:r>
            <a:r>
              <a:rPr lang="en-US" dirty="0"/>
              <a:t>of all errors and exceptions in the Java </a:t>
            </a:r>
            <a:r>
              <a:rPr lang="en-US" dirty="0" smtClean="0"/>
              <a:t>language. </a:t>
            </a:r>
          </a:p>
          <a:p>
            <a:pPr lvl="1"/>
            <a:r>
              <a:rPr lang="en-US" dirty="0" smtClean="0"/>
              <a:t>Only </a:t>
            </a:r>
            <a:r>
              <a:rPr lang="en-US" dirty="0"/>
              <a:t>objects that are instances of this class (or one of its subclasses) are thrown by the Java Virtual Machine or can be thrown by the Java throw </a:t>
            </a:r>
            <a:r>
              <a:rPr lang="en-US" dirty="0" smtClean="0"/>
              <a:t>statement.</a:t>
            </a:r>
          </a:p>
          <a:p>
            <a:pPr lvl="1"/>
            <a:r>
              <a:rPr lang="en-US" dirty="0" smtClean="0"/>
              <a:t>Similarly</a:t>
            </a:r>
            <a:r>
              <a:rPr lang="en-US" dirty="0"/>
              <a:t>, only this class or one of its subclasses can be the argument type in a catch clause</a:t>
            </a:r>
            <a:r>
              <a:rPr lang="en-US" dirty="0" smtClean="0"/>
              <a:t>.</a:t>
            </a:r>
          </a:p>
          <a:p>
            <a:r>
              <a:rPr lang="en-US" b="1" dirty="0"/>
              <a:t>Exception</a:t>
            </a:r>
            <a:r>
              <a:rPr lang="en-US" dirty="0" smtClean="0"/>
              <a:t>: The </a:t>
            </a:r>
            <a:r>
              <a:rPr lang="en-US" dirty="0"/>
              <a:t>class Exception and its subclasses are a form of </a:t>
            </a:r>
            <a:r>
              <a:rPr lang="en-US" dirty="0" err="1"/>
              <a:t>Throwable</a:t>
            </a:r>
            <a:r>
              <a:rPr lang="en-US" dirty="0"/>
              <a:t> that indicates conditions that a reasonable application might want to catch</a:t>
            </a:r>
            <a:r>
              <a:rPr lang="en-US" dirty="0" smtClean="0"/>
              <a:t>.</a:t>
            </a:r>
          </a:p>
          <a:p>
            <a:r>
              <a:rPr lang="en-US" dirty="0" err="1"/>
              <a:t>Error:An</a:t>
            </a:r>
            <a:r>
              <a:rPr lang="en-US" dirty="0"/>
              <a:t> Error is a subclass of </a:t>
            </a:r>
            <a:r>
              <a:rPr lang="en-US" dirty="0" err="1"/>
              <a:t>Throwable</a:t>
            </a:r>
            <a:r>
              <a:rPr lang="en-US" dirty="0"/>
              <a:t> that indicates serious problems that a reasonable application should not try to catch</a:t>
            </a:r>
            <a:r>
              <a:rPr lang="en-US" dirty="0" smtClean="0"/>
              <a:t>.</a:t>
            </a:r>
          </a:p>
        </p:txBody>
      </p:sp>
    </p:spTree>
    <p:extLst>
      <p:ext uri="{BB962C8B-B14F-4D97-AF65-F5344CB8AC3E}">
        <p14:creationId xmlns:p14="http://schemas.microsoft.com/office/powerpoint/2010/main" val="1070855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3"/>
            <a:ext cx="4249472" cy="2110636"/>
          </a:xfrm>
        </p:spPr>
        <p:txBody>
          <a:bodyPr>
            <a:noAutofit/>
          </a:bodyPr>
          <a:lstStyle/>
          <a:p>
            <a:r>
              <a:rPr lang="en-US" dirty="0"/>
              <a:t>There are mainly two types of exceptions: checked and unchecked where error is considered as unchecked exception. The sun microsystem says there are three types of </a:t>
            </a:r>
            <a:r>
              <a:rPr lang="en-US" dirty="0" smtClean="0"/>
              <a:t>exceptions</a:t>
            </a:r>
          </a:p>
          <a:p>
            <a:pPr lvl="1"/>
            <a:r>
              <a:rPr lang="en-US" dirty="0" smtClean="0"/>
              <a:t>Checked exceptions</a:t>
            </a:r>
          </a:p>
          <a:p>
            <a:pPr lvl="1"/>
            <a:r>
              <a:rPr lang="en-US" dirty="0" smtClean="0"/>
              <a:t>Unchecked exceptions</a:t>
            </a:r>
          </a:p>
          <a:p>
            <a:pPr lvl="1"/>
            <a:r>
              <a:rPr lang="en-US" dirty="0" smtClean="0"/>
              <a:t>Error</a:t>
            </a:r>
          </a:p>
        </p:txBody>
      </p:sp>
      <p:sp>
        <p:nvSpPr>
          <p:cNvPr id="9" name="Text Placeholder 8"/>
          <p:cNvSpPr>
            <a:spLocks noGrp="1"/>
          </p:cNvSpPr>
          <p:nvPr>
            <p:ph type="body" sz="quarter" idx="10"/>
          </p:nvPr>
        </p:nvSpPr>
        <p:spPr>
          <a:xfrm>
            <a:off x="0" y="-1"/>
            <a:ext cx="9144000" cy="712601"/>
          </a:xfrm>
        </p:spPr>
        <p:txBody>
          <a:bodyPr/>
          <a:lstStyle/>
          <a:p>
            <a:r>
              <a:rPr lang="en-US" dirty="0" smtClean="0"/>
              <a:t>Types of Exceptions</a:t>
            </a:r>
            <a:endParaRPr lang="en-US" dirty="0"/>
          </a:p>
        </p:txBody>
      </p:sp>
    </p:spTree>
    <p:extLst>
      <p:ext uri="{BB962C8B-B14F-4D97-AF65-F5344CB8AC3E}">
        <p14:creationId xmlns:p14="http://schemas.microsoft.com/office/powerpoint/2010/main" val="9572728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3"/>
            <a:ext cx="4249472" cy="2110636"/>
          </a:xfrm>
        </p:spPr>
        <p:txBody>
          <a:bodyPr>
            <a:noAutofit/>
          </a:bodyPr>
          <a:lstStyle/>
          <a:p>
            <a:r>
              <a:rPr lang="en-US" dirty="0"/>
              <a:t>A checked exception is an exception that occurs at the compile time, these are also called as compile time exceptions. These exceptions cannot simply be ignored at the time of compilation, the programmer should take care of (handle) these exceptions</a:t>
            </a:r>
            <a:r>
              <a:rPr lang="en-US" dirty="0" smtClean="0"/>
              <a:t>.</a:t>
            </a:r>
          </a:p>
          <a:p>
            <a:pPr lvl="1"/>
            <a:r>
              <a:rPr lang="en-US" dirty="0" err="1" smtClean="0"/>
              <a:t>IOException</a:t>
            </a:r>
            <a:endParaRPr lang="en-US" dirty="0" smtClean="0"/>
          </a:p>
          <a:p>
            <a:pPr lvl="1"/>
            <a:r>
              <a:rPr lang="en-US" dirty="0" err="1" smtClean="0"/>
              <a:t>SQLException</a:t>
            </a:r>
            <a:endParaRPr lang="en-US" dirty="0" smtClean="0"/>
          </a:p>
          <a:p>
            <a:pPr lvl="1"/>
            <a:r>
              <a:rPr lang="en-US" dirty="0" err="1"/>
              <a:t>DataAccessException</a:t>
            </a:r>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smtClean="0"/>
              <a:t>Checked Exceptions</a:t>
            </a:r>
            <a:endParaRPr lang="en-US" dirty="0"/>
          </a:p>
        </p:txBody>
      </p:sp>
    </p:spTree>
    <p:extLst>
      <p:ext uri="{BB962C8B-B14F-4D97-AF65-F5344CB8AC3E}">
        <p14:creationId xmlns:p14="http://schemas.microsoft.com/office/powerpoint/2010/main" val="3800019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3"/>
            <a:ext cx="4249472" cy="2110636"/>
          </a:xfrm>
        </p:spPr>
        <p:txBody>
          <a:bodyPr>
            <a:noAutofit/>
          </a:bodyPr>
          <a:lstStyle/>
          <a:p>
            <a:r>
              <a:rPr lang="en-US" dirty="0"/>
              <a:t>An unchecked exception is an exception that occurs at the time of execution. These are also called as Runtime Exceptions. These include programming bugs, such as logic errors or improper use of an API. Runtime exceptions are ignored at the time of compilation</a:t>
            </a:r>
            <a:r>
              <a:rPr lang="en-US" dirty="0" smtClean="0"/>
              <a:t>.</a:t>
            </a:r>
          </a:p>
          <a:p>
            <a:pPr lvl="1"/>
            <a:r>
              <a:rPr lang="en-US" dirty="0" err="1" smtClean="0"/>
              <a:t>NullPointerException</a:t>
            </a:r>
            <a:endParaRPr lang="en-US" dirty="0" smtClean="0"/>
          </a:p>
          <a:p>
            <a:pPr lvl="1"/>
            <a:r>
              <a:rPr lang="en-US" dirty="0" err="1" smtClean="0"/>
              <a:t>ArithmeticException</a:t>
            </a:r>
            <a:endParaRPr lang="en-US" dirty="0" smtClean="0"/>
          </a:p>
          <a:p>
            <a:pPr lvl="1"/>
            <a:r>
              <a:rPr lang="en-US" dirty="0" err="1"/>
              <a:t>ArrayIndexOutOfBoundsException</a:t>
            </a:r>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smtClean="0"/>
              <a:t>Unchecked Exceptions</a:t>
            </a:r>
            <a:endParaRPr lang="en-US" dirty="0"/>
          </a:p>
        </p:txBody>
      </p:sp>
    </p:spTree>
    <p:extLst>
      <p:ext uri="{BB962C8B-B14F-4D97-AF65-F5344CB8AC3E}">
        <p14:creationId xmlns:p14="http://schemas.microsoft.com/office/powerpoint/2010/main" val="3006932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7"/>
          <p:cNvSpPr>
            <a:spLocks noGrp="1"/>
          </p:cNvSpPr>
          <p:nvPr>
            <p:ph idx="1"/>
          </p:nvPr>
        </p:nvSpPr>
        <p:spPr>
          <a:xfrm>
            <a:off x="152260" y="1099223"/>
            <a:ext cx="4249472" cy="2110636"/>
          </a:xfrm>
        </p:spPr>
        <p:txBody>
          <a:bodyPr>
            <a:noAutofit/>
          </a:bodyPr>
          <a:lstStyle/>
          <a:p>
            <a:r>
              <a:rPr lang="en-US" dirty="0"/>
              <a:t>There are 5 keywords used in java exception handling</a:t>
            </a:r>
            <a:r>
              <a:rPr lang="en-US" dirty="0" smtClean="0"/>
              <a:t>.</a:t>
            </a:r>
          </a:p>
          <a:p>
            <a:pPr lvl="1"/>
            <a:r>
              <a:rPr lang="en-US" dirty="0"/>
              <a:t>try</a:t>
            </a:r>
          </a:p>
          <a:p>
            <a:pPr lvl="1"/>
            <a:r>
              <a:rPr lang="en-US" dirty="0"/>
              <a:t>catch</a:t>
            </a:r>
          </a:p>
          <a:p>
            <a:pPr lvl="1"/>
            <a:r>
              <a:rPr lang="en-US" dirty="0"/>
              <a:t>finally</a:t>
            </a:r>
          </a:p>
          <a:p>
            <a:pPr lvl="1"/>
            <a:r>
              <a:rPr lang="en-US" dirty="0"/>
              <a:t>throw</a:t>
            </a:r>
          </a:p>
          <a:p>
            <a:pPr lvl="1"/>
            <a:r>
              <a:rPr lang="en-US" dirty="0"/>
              <a:t>throws</a:t>
            </a:r>
          </a:p>
          <a:p>
            <a:pPr marL="342900" lvl="1" indent="0">
              <a:buNone/>
            </a:pPr>
            <a:endParaRPr lang="en-US" dirty="0" smtClean="0"/>
          </a:p>
        </p:txBody>
      </p:sp>
      <p:sp>
        <p:nvSpPr>
          <p:cNvPr id="9" name="Text Placeholder 8"/>
          <p:cNvSpPr>
            <a:spLocks noGrp="1"/>
          </p:cNvSpPr>
          <p:nvPr>
            <p:ph type="body" sz="quarter" idx="10"/>
          </p:nvPr>
        </p:nvSpPr>
        <p:spPr>
          <a:xfrm>
            <a:off x="0" y="-1"/>
            <a:ext cx="9144000" cy="712601"/>
          </a:xfrm>
        </p:spPr>
        <p:txBody>
          <a:bodyPr/>
          <a:lstStyle/>
          <a:p>
            <a:r>
              <a:rPr lang="en-US" dirty="0" smtClean="0"/>
              <a:t>Catching</a:t>
            </a:r>
            <a:r>
              <a:rPr lang="en-US" dirty="0" smtClean="0"/>
              <a:t> Exceptions</a:t>
            </a:r>
            <a:endParaRPr lang="en-US" dirty="0"/>
          </a:p>
        </p:txBody>
      </p:sp>
    </p:spTree>
    <p:extLst>
      <p:ext uri="{BB962C8B-B14F-4D97-AF65-F5344CB8AC3E}">
        <p14:creationId xmlns:p14="http://schemas.microsoft.com/office/powerpoint/2010/main" val="1504701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PAM Training Template.pptx" id="{8ACF4C2D-85B0-4F1B-BDA5-7E5A982CC617}" vid="{21F9F817-50C7-4520-909A-9EA1FC3DDC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E3C081-4081-47AD-A9A6-9F18F525DA1D}">
  <ds:schemaRefs>
    <ds:schemaRef ds:uri="http://schemas.microsoft.com/office/2006/documentManagement/types"/>
    <ds:schemaRef ds:uri="http://www.w3.org/XML/1998/namespace"/>
    <ds:schemaRef ds:uri="http://purl.org/dc/terms/"/>
    <ds:schemaRef ds:uri="http://schemas.microsoft.com/office/2006/metadata/properties"/>
    <ds:schemaRef ds:uri="http://purl.org/dc/elements/1.1/"/>
    <ds:schemaRef ds:uri="http://purl.org/dc/dcmitype/"/>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2980</TotalTime>
  <Words>620</Words>
  <Application>Microsoft Office PowerPoint</Application>
  <PresentationFormat>On-screen Show (16:9)</PresentationFormat>
  <Paragraphs>72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Lucida Grande</vt:lpstr>
      <vt:lpstr>Trebuchet MS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Varma Datla</dc:creator>
  <cp:lastModifiedBy>Sydubabu Vasantha</cp:lastModifiedBy>
  <cp:revision>152</cp:revision>
  <cp:lastPrinted>2014-07-09T13:30:36Z</cp:lastPrinted>
  <dcterms:created xsi:type="dcterms:W3CDTF">2017-01-07T17:19:15Z</dcterms:created>
  <dcterms:modified xsi:type="dcterms:W3CDTF">2017-06-15T10:11:55Z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